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99" r:id="rId3"/>
    <p:sldId id="300" r:id="rId4"/>
    <p:sldId id="257" r:id="rId5"/>
    <p:sldId id="282" r:id="rId6"/>
    <p:sldId id="283" r:id="rId7"/>
    <p:sldId id="290" r:id="rId8"/>
    <p:sldId id="284" r:id="rId9"/>
    <p:sldId id="260" r:id="rId10"/>
    <p:sldId id="285" r:id="rId11"/>
    <p:sldId id="286" r:id="rId12"/>
    <p:sldId id="261" r:id="rId13"/>
    <p:sldId id="262" r:id="rId14"/>
    <p:sldId id="263" r:id="rId15"/>
    <p:sldId id="264" r:id="rId16"/>
    <p:sldId id="265" r:id="rId17"/>
    <p:sldId id="287" r:id="rId18"/>
    <p:sldId id="266" r:id="rId19"/>
    <p:sldId id="288" r:id="rId20"/>
    <p:sldId id="267" r:id="rId21"/>
    <p:sldId id="268" r:id="rId22"/>
    <p:sldId id="292" r:id="rId23"/>
    <p:sldId id="269" r:id="rId24"/>
    <p:sldId id="289" r:id="rId25"/>
    <p:sldId id="270" r:id="rId26"/>
    <p:sldId id="271" r:id="rId27"/>
    <p:sldId id="272" r:id="rId28"/>
    <p:sldId id="273" r:id="rId29"/>
    <p:sldId id="302" r:id="rId30"/>
    <p:sldId id="303" r:id="rId31"/>
    <p:sldId id="293" r:id="rId32"/>
    <p:sldId id="277" r:id="rId33"/>
    <p:sldId id="298" r:id="rId34"/>
    <p:sldId id="278" r:id="rId35"/>
    <p:sldId id="279" r:id="rId36"/>
    <p:sldId id="280" r:id="rId37"/>
    <p:sldId id="294" r:id="rId38"/>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521415D9-36F7-43E2-AB2F-B90AF26B5E84}">
      <p14:sectionLst xmlns:p14="http://schemas.microsoft.com/office/powerpoint/2010/main">
        <p14:section name="Default Section" id="{0752C9D9-5943-FE46-B9FB-2C8846A295AB}">
          <p14:sldIdLst>
            <p14:sldId id="256"/>
            <p14:sldId id="299"/>
            <p14:sldId id="300"/>
            <p14:sldId id="257"/>
          </p14:sldIdLst>
        </p14:section>
        <p14:section name="LS01" id="{BBBA3612-FC53-694E-80B9-D750FAC004BD}">
          <p14:sldIdLst>
            <p14:sldId id="282"/>
            <p14:sldId id="283"/>
            <p14:sldId id="290"/>
            <p14:sldId id="284"/>
          </p14:sldIdLst>
        </p14:section>
        <p14:section name="LS02" id="{A77F0233-62EF-F84A-8658-76EA182ED32E}">
          <p14:sldIdLst>
            <p14:sldId id="260"/>
            <p14:sldId id="285"/>
            <p14:sldId id="286"/>
            <p14:sldId id="261"/>
            <p14:sldId id="262"/>
            <p14:sldId id="263"/>
            <p14:sldId id="264"/>
            <p14:sldId id="265"/>
            <p14:sldId id="287"/>
          </p14:sldIdLst>
        </p14:section>
        <p14:section name="LS03" id="{41A65D4B-429C-544D-A366-1AD032C20585}">
          <p14:sldIdLst>
            <p14:sldId id="266"/>
            <p14:sldId id="288"/>
            <p14:sldId id="267"/>
            <p14:sldId id="268"/>
            <p14:sldId id="292"/>
          </p14:sldIdLst>
        </p14:section>
        <p14:section name="LS04" id="{179D42E2-5835-F947-8B4F-71A3F840D5E7}">
          <p14:sldIdLst>
            <p14:sldId id="269"/>
            <p14:sldId id="289"/>
            <p14:sldId id="270"/>
            <p14:sldId id="271"/>
            <p14:sldId id="272"/>
            <p14:sldId id="273"/>
            <p14:sldId id="302"/>
            <p14:sldId id="303"/>
            <p14:sldId id="293"/>
          </p14:sldIdLst>
        </p14:section>
        <p14:section name="LS05" id="{DCABADE1-4AD7-F042-B8DF-22BAB03C430F}">
          <p14:sldIdLst>
            <p14:sldId id="277"/>
            <p14:sldId id="298"/>
            <p14:sldId id="278"/>
            <p14:sldId id="279"/>
            <p14:sldId id="280"/>
            <p14:sldId id="294"/>
          </p14:sldIdLst>
        </p14:section>
      </p14:sectionLst>
    </p:ext>
    <p:ext uri="{EFAFB233-063F-42B5-8137-9DF3F51BA10A}">
      <p15:sldGuideLst xmlns=""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3F34"/>
    <a:srgbClr val="9279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2473"/>
    <p:restoredTop sz="84593"/>
  </p:normalViewPr>
  <p:slideViewPr>
    <p:cSldViewPr snapToGrid="0" snapToObjects="1">
      <p:cViewPr>
        <p:scale>
          <a:sx n="65" d="100"/>
          <a:sy n="65" d="100"/>
        </p:scale>
        <p:origin x="-368" y="-80"/>
      </p:cViewPr>
      <p:guideLst>
        <p:guide orient="horz" pos="3072"/>
        <p:guide pos="4096"/>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7" name="Shape 127"/>
          <p:cNvSpPr>
            <a:spLocks noGrp="1" noRot="1" noChangeAspect="1"/>
          </p:cNvSpPr>
          <p:nvPr>
            <p:ph type="sldImg"/>
          </p:nvPr>
        </p:nvSpPr>
        <p:spPr>
          <a:xfrm>
            <a:off x="1143000" y="685800"/>
            <a:ext cx="4572000" cy="3429000"/>
          </a:xfrm>
          <a:prstGeom prst="rect">
            <a:avLst/>
          </a:prstGeom>
        </p:spPr>
        <p:txBody>
          <a:bodyPr/>
          <a:lstStyle/>
          <a:p>
            <a:endParaRPr/>
          </a:p>
        </p:txBody>
      </p:sp>
      <p:sp>
        <p:nvSpPr>
          <p:cNvPr id="128" name="Shape 12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194896886"/>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s://commons.wikimedia.org/w/index.php?curid=861511"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noRot="1" noChangeAspect="1"/>
          </p:cNvSpPr>
          <p:nvPr>
            <p:ph type="sldImg"/>
          </p:nvPr>
        </p:nvSpPr>
        <p:spPr>
          <a:prstGeom prst="rect">
            <a:avLst/>
          </a:prstGeom>
        </p:spPr>
        <p:txBody>
          <a:bodyPr/>
          <a:lstStyle/>
          <a:p>
            <a:endParaRPr/>
          </a:p>
        </p:txBody>
      </p:sp>
      <p:sp>
        <p:nvSpPr>
          <p:cNvPr id="137" name="Shape 137"/>
          <p:cNvSpPr>
            <a:spLocks noGrp="1"/>
          </p:cNvSpPr>
          <p:nvPr>
            <p:ph type="body" sz="quarter" idx="1"/>
          </p:nvPr>
        </p:nvSpPr>
        <p:spPr>
          <a:prstGeom prst="rect">
            <a:avLst/>
          </a:prstGeom>
        </p:spPr>
        <p:txBody>
          <a:bodyPr/>
          <a:lstStyle/>
          <a:p>
            <a:r>
              <a:rPr lang="en-US" dirty="0" smtClean="0"/>
              <a:t>TEACHER NOTES:</a:t>
            </a:r>
          </a:p>
          <a:p>
            <a:r>
              <a:rPr dirty="0" smtClean="0"/>
              <a:t>Not </a:t>
            </a:r>
            <a:r>
              <a:rPr dirty="0"/>
              <a:t>meant to show students.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noRot="1" noChangeAspect="1"/>
          </p:cNvSpPr>
          <p:nvPr>
            <p:ph type="sldImg"/>
          </p:nvPr>
        </p:nvSpPr>
        <p:spPr>
          <a:prstGeom prst="rect">
            <a:avLst/>
          </a:prstGeom>
        </p:spPr>
        <p:txBody>
          <a:bodyPr/>
          <a:lstStyle/>
          <a:p>
            <a:endParaRPr/>
          </a:p>
        </p:txBody>
      </p:sp>
      <p:sp>
        <p:nvSpPr>
          <p:cNvPr id="167" name="Shape 167"/>
          <p:cNvSpPr>
            <a:spLocks noGrp="1"/>
          </p:cNvSpPr>
          <p:nvPr>
            <p:ph type="body" sz="quarter" idx="1"/>
          </p:nvPr>
        </p:nvSpPr>
        <p:spPr>
          <a:prstGeom prst="rect">
            <a:avLst/>
          </a:prstGeom>
        </p:spPr>
        <p:txBody>
          <a:bodyPr/>
          <a:lstStyle/>
          <a:p>
            <a:r>
              <a:t>Students will read individually about the ring-necked pheasants and come up with questions.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Shape 172"/>
          <p:cNvSpPr>
            <a:spLocks noGrp="1" noRot="1" noChangeAspect="1"/>
          </p:cNvSpPr>
          <p:nvPr>
            <p:ph type="sldImg"/>
          </p:nvPr>
        </p:nvSpPr>
        <p:spPr>
          <a:prstGeom prst="rect">
            <a:avLst/>
          </a:prstGeom>
        </p:spPr>
        <p:txBody>
          <a:bodyPr/>
          <a:lstStyle/>
          <a:p>
            <a:endParaRPr/>
          </a:p>
        </p:txBody>
      </p:sp>
      <p:sp>
        <p:nvSpPr>
          <p:cNvPr id="173" name="Shape 173"/>
          <p:cNvSpPr>
            <a:spLocks noGrp="1"/>
          </p:cNvSpPr>
          <p:nvPr>
            <p:ph type="body" sz="quarter" idx="1"/>
          </p:nvPr>
        </p:nvSpPr>
        <p:spPr>
          <a:prstGeom prst="rect">
            <a:avLst/>
          </a:prstGeom>
        </p:spPr>
        <p:txBody>
          <a:bodyPr/>
          <a:lstStyle/>
          <a:p>
            <a:r>
              <a:t>Students will first write down the questions they have (doodle part B), then they can share and discuss with their group. </a:t>
            </a:r>
          </a:p>
          <a:p>
            <a:r>
              <a:t>Guide them towards a consensus question and make it public and visible to everybody: write it on the board or on a poster.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Tree>
    <p:extLst>
      <p:ext uri="{BB962C8B-B14F-4D97-AF65-F5344CB8AC3E}">
        <p14:creationId xmlns:p14="http://schemas.microsoft.com/office/powerpoint/2010/main" val="394022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Shape 178"/>
          <p:cNvSpPr>
            <a:spLocks noGrp="1" noRot="1" noChangeAspect="1"/>
          </p:cNvSpPr>
          <p:nvPr>
            <p:ph type="sldImg"/>
          </p:nvPr>
        </p:nvSpPr>
        <p:spPr>
          <a:prstGeom prst="rect">
            <a:avLst/>
          </a:prstGeom>
        </p:spPr>
        <p:txBody>
          <a:bodyPr/>
          <a:lstStyle/>
          <a:p>
            <a:endParaRPr/>
          </a:p>
        </p:txBody>
      </p:sp>
      <p:sp>
        <p:nvSpPr>
          <p:cNvPr id="179" name="Shape 179"/>
          <p:cNvSpPr>
            <a:spLocks noGrp="1"/>
          </p:cNvSpPr>
          <p:nvPr>
            <p:ph type="body" sz="quarter" idx="1"/>
          </p:nvPr>
        </p:nvSpPr>
        <p:spPr>
          <a:prstGeom prst="rect">
            <a:avLst/>
          </a:prstGeom>
        </p:spPr>
        <p:txBody>
          <a:bodyPr/>
          <a:lstStyle/>
          <a:p>
            <a:r>
              <a:rPr lang="en-US" dirty="0" smtClean="0"/>
              <a:t>TEACHER</a:t>
            </a:r>
            <a:r>
              <a:rPr lang="en-US" baseline="0" dirty="0" smtClean="0"/>
              <a:t> NOTES: </a:t>
            </a:r>
          </a:p>
          <a:p>
            <a:r>
              <a:rPr dirty="0" smtClean="0"/>
              <a:t>Not </a:t>
            </a:r>
            <a:r>
              <a:rPr dirty="0"/>
              <a:t>meant to show students.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a:t>
            </a:r>
            <a:r>
              <a:rPr lang="en-US" baseline="0" dirty="0" smtClean="0"/>
              <a:t> NOTES: </a:t>
            </a:r>
          </a:p>
          <a:p>
            <a:r>
              <a:rPr lang="en-US" dirty="0" smtClean="0"/>
              <a:t>Not meant to show students.</a:t>
            </a:r>
            <a:endParaRPr lang="en-US" dirty="0"/>
          </a:p>
        </p:txBody>
      </p:sp>
    </p:spTree>
    <p:extLst>
      <p:ext uri="{BB962C8B-B14F-4D97-AF65-F5344CB8AC3E}">
        <p14:creationId xmlns:p14="http://schemas.microsoft.com/office/powerpoint/2010/main" val="20498761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prstGeom prst="rect">
            <a:avLst/>
          </a:prstGeom>
        </p:spPr>
        <p:txBody>
          <a:bodyPr/>
          <a:lstStyle/>
          <a:p>
            <a:endParaRPr/>
          </a:p>
        </p:txBody>
      </p:sp>
      <p:sp>
        <p:nvSpPr>
          <p:cNvPr id="134" name="Shape 134"/>
          <p:cNvSpPr>
            <a:spLocks noGrp="1"/>
          </p:cNvSpPr>
          <p:nvPr>
            <p:ph type="body" sz="quarter" idx="1"/>
          </p:nvPr>
        </p:nvSpPr>
        <p:spPr>
          <a:prstGeom prst="rect">
            <a:avLst/>
          </a:prstGeom>
        </p:spPr>
        <p:txBody>
          <a:bodyPr/>
          <a:lstStyle/>
          <a:p>
            <a:r>
              <a:rPr lang="en-US" dirty="0" smtClean="0"/>
              <a:t>TEACHER</a:t>
            </a:r>
            <a:r>
              <a:rPr lang="en-US" baseline="0" dirty="0" smtClean="0"/>
              <a:t> NOTES: </a:t>
            </a:r>
          </a:p>
          <a:p>
            <a:r>
              <a:rPr dirty="0" smtClean="0"/>
              <a:t>Not </a:t>
            </a:r>
            <a:r>
              <a:rPr dirty="0"/>
              <a:t>meant to show students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noRot="1" noChangeAspect="1"/>
          </p:cNvSpPr>
          <p:nvPr>
            <p:ph type="sldImg"/>
          </p:nvPr>
        </p:nvSpPr>
        <p:spPr>
          <a:prstGeom prst="rect">
            <a:avLst/>
          </a:prstGeom>
        </p:spPr>
        <p:txBody>
          <a:bodyPr/>
          <a:lstStyle/>
          <a:p>
            <a:endParaRPr/>
          </a:p>
        </p:txBody>
      </p:sp>
      <p:sp>
        <p:nvSpPr>
          <p:cNvPr id="140" name="Shape 140"/>
          <p:cNvSpPr>
            <a:spLocks noGrp="1"/>
          </p:cNvSpPr>
          <p:nvPr>
            <p:ph type="body" sz="quarter" idx="1"/>
          </p:nvPr>
        </p:nvSpPr>
        <p:spPr>
          <a:prstGeom prst="rect">
            <a:avLst/>
          </a:prstGeom>
        </p:spPr>
        <p:txBody>
          <a:bodyPr/>
          <a:lstStyle>
            <a:lvl1pPr>
              <a:defRPr b="1"/>
            </a:lvl1pPr>
          </a:lstStyle>
          <a:p>
            <a:r>
              <a:t>Please modify the driving questions to reflect what students came up with.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30989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endParaRPr/>
          </a:p>
        </p:txBody>
      </p:sp>
      <p:sp>
        <p:nvSpPr>
          <p:cNvPr id="146" name="Shape 146"/>
          <p:cNvSpPr>
            <a:spLocks noGrp="1"/>
          </p:cNvSpPr>
          <p:nvPr>
            <p:ph type="body" sz="quarter" idx="1"/>
          </p:nvPr>
        </p:nvSpPr>
        <p:spPr>
          <a:prstGeom prst="rect">
            <a:avLst/>
          </a:prstGeom>
        </p:spPr>
        <p:txBody>
          <a:bodyPr/>
          <a:lstStyle/>
          <a:p>
            <a:r>
              <a:rPr lang="en-US" dirty="0" smtClean="0"/>
              <a:t>TEACHER</a:t>
            </a:r>
            <a:r>
              <a:rPr lang="en-US" baseline="0" dirty="0" smtClean="0"/>
              <a:t> NOTES: </a:t>
            </a:r>
          </a:p>
          <a:p>
            <a:r>
              <a:rPr dirty="0" smtClean="0"/>
              <a:t>Not </a:t>
            </a:r>
            <a:r>
              <a:rPr dirty="0"/>
              <a:t>meant to show students.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r>
              <a:rPr lang="en-US" baseline="0" dirty="0" smtClean="0"/>
              <a:t> </a:t>
            </a:r>
          </a:p>
          <a:p>
            <a:r>
              <a:rPr lang="en-US" baseline="0" dirty="0" smtClean="0"/>
              <a:t>Not meant for students. </a:t>
            </a:r>
            <a:endParaRPr lang="en-US" dirty="0" smtClean="0"/>
          </a:p>
        </p:txBody>
      </p:sp>
    </p:spTree>
    <p:extLst>
      <p:ext uri="{BB962C8B-B14F-4D97-AF65-F5344CB8AC3E}">
        <p14:creationId xmlns:p14="http://schemas.microsoft.com/office/powerpoint/2010/main" val="14575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a:t>
            </a:r>
            <a:r>
              <a:rPr lang="en-US" baseline="0" dirty="0" smtClean="0"/>
              <a:t> NOTES: </a:t>
            </a:r>
          </a:p>
          <a:p>
            <a:r>
              <a:rPr lang="en-US" baseline="0" dirty="0" smtClean="0"/>
              <a:t>Not meant for students. </a:t>
            </a:r>
          </a:p>
        </p:txBody>
      </p:sp>
    </p:spTree>
    <p:extLst>
      <p:ext uri="{BB962C8B-B14F-4D97-AF65-F5344CB8AC3E}">
        <p14:creationId xmlns:p14="http://schemas.microsoft.com/office/powerpoint/2010/main" val="948420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prstGeom prst="rect">
            <a:avLst/>
          </a:prstGeom>
        </p:spPr>
        <p:txBody>
          <a:bodyPr/>
          <a:lstStyle/>
          <a:p>
            <a:endParaRPr/>
          </a:p>
        </p:txBody>
      </p:sp>
      <p:sp>
        <p:nvSpPr>
          <p:cNvPr id="134" name="Shape 134"/>
          <p:cNvSpPr>
            <a:spLocks noGrp="1"/>
          </p:cNvSpPr>
          <p:nvPr>
            <p:ph type="body" sz="quarter" idx="1"/>
          </p:nvPr>
        </p:nvSpPr>
        <p:spPr>
          <a:prstGeom prst="rect">
            <a:avLst/>
          </a:prstGeom>
        </p:spPr>
        <p:txBody>
          <a:bodyPr/>
          <a:lstStyle/>
          <a:p>
            <a:r>
              <a:rPr lang="en-US" dirty="0" smtClean="0"/>
              <a:t>TEACHER NOTES: </a:t>
            </a:r>
          </a:p>
          <a:p>
            <a:r>
              <a:rPr dirty="0" smtClean="0"/>
              <a:t>Not </a:t>
            </a:r>
            <a:r>
              <a:rPr dirty="0"/>
              <a:t>meant to show students.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Shape 149"/>
          <p:cNvSpPr>
            <a:spLocks noGrp="1" noRot="1" noChangeAspect="1"/>
          </p:cNvSpPr>
          <p:nvPr>
            <p:ph type="sldImg"/>
          </p:nvPr>
        </p:nvSpPr>
        <p:spPr>
          <a:prstGeom prst="rect">
            <a:avLst/>
          </a:prstGeom>
        </p:spPr>
        <p:txBody>
          <a:bodyPr/>
          <a:lstStyle/>
          <a:p>
            <a:endParaRPr/>
          </a:p>
        </p:txBody>
      </p:sp>
      <p:sp>
        <p:nvSpPr>
          <p:cNvPr id="150" name="Shape 150"/>
          <p:cNvSpPr>
            <a:spLocks noGrp="1"/>
          </p:cNvSpPr>
          <p:nvPr>
            <p:ph type="body" sz="quarter" idx="1"/>
          </p:nvPr>
        </p:nvSpPr>
        <p:spPr>
          <a:prstGeom prst="rect">
            <a:avLst/>
          </a:prstGeom>
        </p:spPr>
        <p:txBody>
          <a:bodyPr/>
          <a:lstStyle/>
          <a:p>
            <a:r>
              <a:t>Pheasant handout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noRot="1" noChangeAspect="1"/>
          </p:cNvSpPr>
          <p:nvPr>
            <p:ph type="sldImg"/>
          </p:nvPr>
        </p:nvSpPr>
        <p:spPr>
          <a:prstGeom prst="rect">
            <a:avLst/>
          </a:prstGeom>
        </p:spPr>
        <p:txBody>
          <a:bodyPr/>
          <a:lstStyle/>
          <a:p>
            <a:endParaRPr/>
          </a:p>
        </p:txBody>
      </p:sp>
      <p:sp>
        <p:nvSpPr>
          <p:cNvPr id="155" name="Shape 155"/>
          <p:cNvSpPr>
            <a:spLocks noGrp="1"/>
          </p:cNvSpPr>
          <p:nvPr>
            <p:ph type="body" sz="quarter" idx="1"/>
          </p:nvPr>
        </p:nvSpPr>
        <p:spPr>
          <a:prstGeom prst="rect">
            <a:avLst/>
          </a:prstGeom>
        </p:spPr>
        <p:txBody>
          <a:bodyPr/>
          <a:lstStyle/>
          <a:p>
            <a:r>
              <a:t>Pheasant handout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a:spLocks noGrp="1" noRot="1" noChangeAspect="1"/>
          </p:cNvSpPr>
          <p:nvPr>
            <p:ph type="sldImg"/>
          </p:nvPr>
        </p:nvSpPr>
        <p:spPr>
          <a:prstGeom prst="rect">
            <a:avLst/>
          </a:prstGeom>
        </p:spPr>
        <p:txBody>
          <a:bodyPr/>
          <a:lstStyle/>
          <a:p>
            <a:endParaRPr/>
          </a:p>
        </p:txBody>
      </p:sp>
      <p:sp>
        <p:nvSpPr>
          <p:cNvPr id="140" name="Shape 140"/>
          <p:cNvSpPr>
            <a:spLocks noGrp="1"/>
          </p:cNvSpPr>
          <p:nvPr>
            <p:ph type="body" sz="quarter" idx="1"/>
          </p:nvPr>
        </p:nvSpPr>
        <p:spPr>
          <a:prstGeom prst="rect">
            <a:avLst/>
          </a:prstGeom>
        </p:spPr>
        <p:txBody>
          <a:bodyPr/>
          <a:lstStyle/>
          <a:p>
            <a:r>
              <a:rPr i="1"/>
              <a:t>How can we explain the presence of traits that clearly give the organism a disadvantage for survival?</a:t>
            </a:r>
            <a:r>
              <a:t> - We use this question to guide students to go from a specific model for pheasants to a general model that fits all organisms.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Tree>
    <p:extLst>
      <p:ext uri="{BB962C8B-B14F-4D97-AF65-F5344CB8AC3E}">
        <p14:creationId xmlns:p14="http://schemas.microsoft.com/office/powerpoint/2010/main" val="21313093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noRot="1" noChangeAspect="1"/>
          </p:cNvSpPr>
          <p:nvPr>
            <p:ph type="sldImg"/>
          </p:nvPr>
        </p:nvSpPr>
        <p:spPr>
          <a:prstGeom prst="rect">
            <a:avLst/>
          </a:prstGeom>
        </p:spPr>
        <p:txBody>
          <a:bodyPr/>
          <a:lstStyle/>
          <a:p>
            <a:endParaRPr/>
          </a:p>
        </p:txBody>
      </p:sp>
      <p:sp>
        <p:nvSpPr>
          <p:cNvPr id="146" name="Shape 146"/>
          <p:cNvSpPr>
            <a:spLocks noGrp="1"/>
          </p:cNvSpPr>
          <p:nvPr>
            <p:ph type="body" sz="quarter" idx="1"/>
          </p:nvPr>
        </p:nvSpPr>
        <p:spPr>
          <a:prstGeom prst="rect">
            <a:avLst/>
          </a:prstGeom>
        </p:spPr>
        <p:txBody>
          <a:bodyPr/>
          <a:lstStyle/>
          <a:p>
            <a:r>
              <a:t>Not meant to show students.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prstGeom prst="rect">
            <a:avLst/>
          </a:prstGeom>
        </p:spPr>
        <p:txBody>
          <a:bodyPr/>
          <a:lstStyle/>
          <a:p>
            <a:endParaRPr/>
          </a:p>
        </p:txBody>
      </p:sp>
      <p:sp>
        <p:nvSpPr>
          <p:cNvPr id="134" name="Shape 134"/>
          <p:cNvSpPr>
            <a:spLocks noGrp="1"/>
          </p:cNvSpPr>
          <p:nvPr>
            <p:ph type="body" sz="quarter" idx="1"/>
          </p:nvPr>
        </p:nvSpPr>
        <p:spPr>
          <a:prstGeom prst="rect">
            <a:avLst/>
          </a:prstGeom>
        </p:spPr>
        <p:txBody>
          <a:bodyPr/>
          <a:lstStyle/>
          <a:p>
            <a:r>
              <a:t>Not meant to show students.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noRot="1" noChangeAspect="1"/>
          </p:cNvSpPr>
          <p:nvPr>
            <p:ph type="sldImg"/>
          </p:nvPr>
        </p:nvSpPr>
        <p:spPr>
          <a:prstGeom prst="rect">
            <a:avLst/>
          </a:prstGeom>
        </p:spPr>
        <p:txBody>
          <a:bodyPr/>
          <a:lstStyle/>
          <a:p>
            <a:endParaRPr/>
          </a:p>
        </p:txBody>
      </p:sp>
      <p:sp>
        <p:nvSpPr>
          <p:cNvPr id="143" name="Shape 143"/>
          <p:cNvSpPr>
            <a:spLocks noGrp="1"/>
          </p:cNvSpPr>
          <p:nvPr>
            <p:ph type="body" sz="quarter" idx="1"/>
          </p:nvPr>
        </p:nvSpPr>
        <p:spPr>
          <a:prstGeom prst="rect">
            <a:avLst/>
          </a:prstGeom>
        </p:spPr>
        <p:txBody>
          <a:bodyPr/>
          <a:lstStyle/>
          <a:p>
            <a:r>
              <a:t>The story of the sneaky cricket is based on real research done on three Hawaiian islands. It has been depicted as an example of evolution in action. It is really cool work!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4425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 </a:t>
            </a:r>
          </a:p>
          <a:p>
            <a:r>
              <a:rPr lang="en-US" dirty="0" smtClean="0"/>
              <a:t>Not meant for students. </a:t>
            </a:r>
            <a:endParaRPr lang="en-US" dirty="0"/>
          </a:p>
        </p:txBody>
      </p:sp>
    </p:spTree>
    <p:extLst>
      <p:ext uri="{BB962C8B-B14F-4D97-AF65-F5344CB8AC3E}">
        <p14:creationId xmlns:p14="http://schemas.microsoft.com/office/powerpoint/2010/main" val="476267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p:txBody>
      </p:sp>
    </p:spTree>
    <p:extLst>
      <p:ext uri="{BB962C8B-B14F-4D97-AF65-F5344CB8AC3E}">
        <p14:creationId xmlns:p14="http://schemas.microsoft.com/office/powerpoint/2010/main" val="901604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prstGeom prst="rect">
            <a:avLst/>
          </a:prstGeom>
        </p:spPr>
        <p:txBody>
          <a:bodyPr/>
          <a:lstStyle/>
          <a:p>
            <a:endParaRPr/>
          </a:p>
        </p:txBody>
      </p:sp>
      <p:sp>
        <p:nvSpPr>
          <p:cNvPr id="134" name="Shape 134"/>
          <p:cNvSpPr>
            <a:spLocks noGrp="1"/>
          </p:cNvSpPr>
          <p:nvPr>
            <p:ph type="body" sz="quarter" idx="1"/>
          </p:nvPr>
        </p:nvSpPr>
        <p:spPr>
          <a:prstGeom prst="rect">
            <a:avLst/>
          </a:prstGeom>
        </p:spPr>
        <p:txBody>
          <a:bodyPr/>
          <a:lstStyle/>
          <a:p>
            <a:r>
              <a:rPr lang="en-US" dirty="0" smtClean="0"/>
              <a:t>TEACHER NOTES:</a:t>
            </a:r>
          </a:p>
          <a:p>
            <a:r>
              <a:rPr dirty="0" smtClean="0"/>
              <a:t>Not </a:t>
            </a:r>
            <a:r>
              <a:rPr dirty="0"/>
              <a:t>meant </a:t>
            </a:r>
            <a:r>
              <a:rPr lang="en-US" dirty="0" smtClean="0"/>
              <a:t>for</a:t>
            </a:r>
            <a:r>
              <a:rPr dirty="0" smtClean="0"/>
              <a:t> students</a:t>
            </a:r>
            <a:r>
              <a:rPr dirty="0"/>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a:t>
            </a:r>
            <a:endParaRPr lang="en-US" dirty="0"/>
          </a:p>
        </p:txBody>
      </p:sp>
    </p:spTree>
    <p:extLst>
      <p:ext uri="{BB962C8B-B14F-4D97-AF65-F5344CB8AC3E}">
        <p14:creationId xmlns:p14="http://schemas.microsoft.com/office/powerpoint/2010/main" val="1799768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 </a:t>
            </a:r>
          </a:p>
          <a:p>
            <a:r>
              <a:rPr lang="en-US" dirty="0" smtClean="0"/>
              <a:t>Not meant for students. </a:t>
            </a:r>
            <a:endParaRPr lang="en-US" dirty="0"/>
          </a:p>
        </p:txBody>
      </p:sp>
    </p:spTree>
    <p:extLst>
      <p:ext uri="{BB962C8B-B14F-4D97-AF65-F5344CB8AC3E}">
        <p14:creationId xmlns:p14="http://schemas.microsoft.com/office/powerpoint/2010/main" val="146902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Image source:</a:t>
            </a:r>
          </a:p>
          <a:p>
            <a:pPr marL="0" marR="0" indent="0" defTabSz="457200" eaLnBrk="1" fontAlgn="auto" latinLnBrk="0" hangingPunct="1">
              <a:lnSpc>
                <a:spcPct val="117999"/>
              </a:lnSpc>
              <a:spcBef>
                <a:spcPts val="0"/>
              </a:spcBef>
              <a:spcAft>
                <a:spcPts val="0"/>
              </a:spcAft>
              <a:buClrTx/>
              <a:buSzTx/>
              <a:buFontTx/>
              <a:buNone/>
              <a:tabLst/>
              <a:defRPr/>
            </a:pPr>
            <a:r>
              <a:rPr lang="en-US" dirty="0" smtClean="0">
                <a:hlinkClick r:id="rId3"/>
              </a:rPr>
              <a:t>https://commons.wikimedia.org/w/index.php?curid=861511</a:t>
            </a:r>
          </a:p>
          <a:p>
            <a:endParaRPr lang="en-US" dirty="0" smtClean="0"/>
          </a:p>
          <a:p>
            <a:endParaRPr lang="en-US" dirty="0"/>
          </a:p>
        </p:txBody>
      </p:sp>
    </p:spTree>
    <p:extLst>
      <p:ext uri="{BB962C8B-B14F-4D97-AF65-F5344CB8AC3E}">
        <p14:creationId xmlns:p14="http://schemas.microsoft.com/office/powerpoint/2010/main" val="3108304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noRot="1" noChangeAspect="1"/>
          </p:cNvSpPr>
          <p:nvPr>
            <p:ph type="sldImg"/>
          </p:nvPr>
        </p:nvSpPr>
        <p:spPr>
          <a:prstGeom prst="rect">
            <a:avLst/>
          </a:prstGeom>
        </p:spPr>
        <p:txBody>
          <a:bodyPr/>
          <a:lstStyle/>
          <a:p>
            <a:endParaRPr/>
          </a:p>
        </p:txBody>
      </p:sp>
      <p:sp>
        <p:nvSpPr>
          <p:cNvPr id="154" name="Shape 154"/>
          <p:cNvSpPr>
            <a:spLocks noGrp="1"/>
          </p:cNvSpPr>
          <p:nvPr>
            <p:ph type="body" sz="quarter" idx="1"/>
          </p:nvPr>
        </p:nvSpPr>
        <p:spPr>
          <a:prstGeom prst="rect">
            <a:avLst/>
          </a:prstGeom>
        </p:spPr>
        <p:txBody>
          <a:bodyPr/>
          <a:lstStyle/>
          <a:p>
            <a:r>
              <a:rPr dirty="0"/>
              <a:t>This is a fantastic documentary but for the purpose of introducing the phenomenon students only need to watch minutes 17:32-20:13. </a:t>
            </a:r>
          </a:p>
          <a:p>
            <a:r>
              <a:rPr dirty="0"/>
              <a:t>If the link doesn’t work copy-paste: </a:t>
            </a:r>
            <a:r>
              <a:rPr lang="en-US" dirty="0" smtClean="0"/>
              <a:t>https://www.youtube.com/watch?v=f8Nn-MNC1ik</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 Center copy">
    <p:spTree>
      <p:nvGrpSpPr>
        <p:cNvPr id="1" name=""/>
        <p:cNvGrpSpPr/>
        <p:nvPr/>
      </p:nvGrpSpPr>
      <p:grpSpPr>
        <a:xfrm>
          <a:off x="0" y="0"/>
          <a:ext cx="0" cy="0"/>
          <a:chOff x="0" y="0"/>
          <a:chExt cx="0" cy="0"/>
        </a:xfrm>
      </p:grpSpPr>
      <p:sp>
        <p:nvSpPr>
          <p:cNvPr id="11" name="Shape 11"/>
          <p:cNvSpPr>
            <a:spLocks noGrp="1"/>
          </p:cNvSpPr>
          <p:nvPr>
            <p:ph type="title"/>
          </p:nvPr>
        </p:nvSpPr>
        <p:spPr>
          <a:xfrm>
            <a:off x="112033" y="196872"/>
            <a:ext cx="10464801" cy="489718"/>
          </a:xfrm>
          <a:prstGeom prst="rect">
            <a:avLst/>
          </a:prstGeom>
        </p:spPr>
        <p:txBody>
          <a:bodyPr/>
          <a:lstStyle>
            <a:lvl1pPr algn="l">
              <a:defRPr sz="3000">
                <a:solidFill>
                  <a:srgbClr val="583F34"/>
                </a:solidFill>
                <a:latin typeface="Arial"/>
                <a:ea typeface="Arial"/>
                <a:cs typeface="Arial"/>
                <a:sym typeface="Arial"/>
              </a:defRPr>
            </a:lvl1pPr>
          </a:lstStyle>
          <a:p>
            <a:r>
              <a:t>Title Text</a:t>
            </a:r>
          </a:p>
        </p:txBody>
      </p:sp>
      <p:sp>
        <p:nvSpPr>
          <p:cNvPr id="12" name="Shape 12"/>
          <p:cNvSpPr/>
          <p:nvPr/>
        </p:nvSpPr>
        <p:spPr>
          <a:xfrm>
            <a:off x="102458" y="744450"/>
            <a:ext cx="12704173" cy="1"/>
          </a:xfrm>
          <a:prstGeom prst="line">
            <a:avLst/>
          </a:prstGeom>
          <a:ln w="63500">
            <a:solidFill>
              <a:srgbClr val="583F34"/>
            </a:solidFill>
            <a:miter lim="400000"/>
          </a:ln>
        </p:spPr>
        <p:txBody>
          <a:bodyPr lIns="50800" tIns="50800" rIns="50800" bIns="50800" anchor="ctr"/>
          <a:lstStyle/>
          <a:p>
            <a:pPr>
              <a:defRPr sz="2400"/>
            </a:pPr>
            <a:endParaRPr/>
          </a:p>
        </p:txBody>
      </p:sp>
      <p:sp>
        <p:nvSpPr>
          <p:cNvPr id="14" name="Shape 14"/>
          <p:cNvSpPr/>
          <p:nvPr/>
        </p:nvSpPr>
        <p:spPr>
          <a:xfrm>
            <a:off x="102458" y="9169701"/>
            <a:ext cx="12704173" cy="1"/>
          </a:xfrm>
          <a:prstGeom prst="line">
            <a:avLst/>
          </a:prstGeom>
          <a:ln w="25400">
            <a:solidFill>
              <a:srgbClr val="583F34"/>
            </a:solidFill>
            <a:miter lim="400000"/>
          </a:ln>
        </p:spPr>
        <p:txBody>
          <a:bodyPr lIns="50800" tIns="50800" rIns="50800" bIns="50800" anchor="ctr"/>
          <a:lstStyle/>
          <a:p>
            <a:pPr>
              <a:defRPr sz="2400"/>
            </a:pPr>
            <a:endParaRPr/>
          </a:p>
        </p:txBody>
      </p:sp>
      <p:sp>
        <p:nvSpPr>
          <p:cNvPr id="15" name="Shape 15"/>
          <p:cNvSpPr>
            <a:spLocks noGrp="1"/>
          </p:cNvSpPr>
          <p:nvPr>
            <p:ph type="sldNum" sz="quarter" idx="2"/>
          </p:nvPr>
        </p:nvSpPr>
        <p:spPr>
          <a:prstGeom prst="rect">
            <a:avLst/>
          </a:prstGeom>
        </p:spPr>
        <p:txBody>
          <a:bodyPr/>
          <a:lstStyle/>
          <a:p>
            <a:fld id="{86CB4B4D-7CA3-9044-876B-883B54F8677D}" type="slidenum">
              <a:t>‹#›</a:t>
            </a:fld>
            <a:endParaRPr/>
          </a:p>
        </p:txBody>
      </p:sp>
      <p:sp>
        <p:nvSpPr>
          <p:cNvPr id="7" name="Shape 117"/>
          <p:cNvSpPr/>
          <p:nvPr userDrawn="1"/>
        </p:nvSpPr>
        <p:spPr>
          <a:xfrm>
            <a:off x="-42334" y="-4527"/>
            <a:ext cx="13108867" cy="828432"/>
          </a:xfrm>
          <a:prstGeom prst="rect">
            <a:avLst/>
          </a:prstGeom>
          <a:solidFill>
            <a:srgbClr val="9279B3"/>
          </a:solidFill>
          <a:ln w="12700">
            <a:miter lim="400000"/>
          </a:ln>
        </p:spPr>
        <p:txBody>
          <a:bodyPr lIns="50800" tIns="50800" rIns="50800" bIns="50800" anchor="ctr"/>
          <a:lstStyle/>
          <a:p>
            <a:pPr>
              <a:defRPr sz="2400"/>
            </a:pPr>
            <a:endParaRPr/>
          </a:p>
        </p:txBody>
      </p:sp>
      <p:pic>
        <p:nvPicPr>
          <p:cNvPr id="16" name="image2.png"/>
          <p:cNvPicPr>
            <a:picLocks noChangeAspect="1"/>
          </p:cNvPicPr>
          <p:nvPr userDrawn="1"/>
        </p:nvPicPr>
        <p:blipFill>
          <a:blip r:embed="rId2">
            <a:extLst/>
          </a:blip>
          <a:stretch>
            <a:fillRect/>
          </a:stretch>
        </p:blipFill>
        <p:spPr>
          <a:xfrm>
            <a:off x="12073329" y="9169701"/>
            <a:ext cx="733302" cy="344334"/>
          </a:xfrm>
          <a:prstGeom prst="rect">
            <a:avLst/>
          </a:prstGeom>
          <a:ln w="12700">
            <a:miter lim="400000"/>
          </a:ln>
        </p:spPr>
      </p:pic>
      <p:sp>
        <p:nvSpPr>
          <p:cNvPr id="17" name="Shape 121"/>
          <p:cNvSpPr/>
          <p:nvPr userDrawn="1"/>
        </p:nvSpPr>
        <p:spPr>
          <a:xfrm>
            <a:off x="11025091" y="9514035"/>
            <a:ext cx="1979709" cy="245260"/>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1600" i="1">
                <a:latin typeface="Arial"/>
                <a:ea typeface="Arial"/>
                <a:cs typeface="Arial"/>
                <a:sym typeface="Arial"/>
              </a:defRPr>
            </a:lvl1pPr>
          </a:lstStyle>
          <a:p>
            <a:r>
              <a:rPr sz="1125"/>
              <a:t>www.modelbasedbiology.com</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104" name="Shape 104"/>
          <p:cNvSpPr>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vl1pPr>
          </a:lstStyle>
          <a:p>
            <a:r>
              <a:t>–Johnny Appleseed</a:t>
            </a:r>
          </a:p>
        </p:txBody>
      </p:sp>
      <p:sp>
        <p:nvSpPr>
          <p:cNvPr id="105" name="Shape 105"/>
          <p:cNvSpPr>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106" name="Shape 106"/>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13" name="Shape 113"/>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14" name="Shape 11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21" name="Shape 121"/>
          <p:cNvSpPr>
            <a:spLocks noGrp="1"/>
          </p:cNvSpPr>
          <p:nvPr>
            <p:ph type="sldNum" sz="quarter" idx="2"/>
          </p:nvPr>
        </p:nvSpPr>
        <p:spPr>
          <a:prstGeom prst="rect">
            <a:avLst/>
          </a:prstGeom>
        </p:spPr>
        <p:txBody>
          <a:bodyPr/>
          <a:lstStyle/>
          <a:p>
            <a:fld id="{86CB4B4D-7CA3-9044-876B-883B54F8677D}" type="slidenum">
              <a:t>‹#›</a:t>
            </a:fld>
            <a:endParaRPr/>
          </a:p>
        </p:txBody>
      </p:sp>
      <p:pic>
        <p:nvPicPr>
          <p:cNvPr id="3" name="image2.png"/>
          <p:cNvPicPr>
            <a:picLocks noChangeAspect="1"/>
          </p:cNvPicPr>
          <p:nvPr userDrawn="1"/>
        </p:nvPicPr>
        <p:blipFill>
          <a:blip r:embed="rId2">
            <a:extLst/>
          </a:blip>
          <a:stretch>
            <a:fillRect/>
          </a:stretch>
        </p:blipFill>
        <p:spPr>
          <a:xfrm>
            <a:off x="12073329" y="9169701"/>
            <a:ext cx="733302" cy="344334"/>
          </a:xfrm>
          <a:prstGeom prst="rect">
            <a:avLst/>
          </a:prstGeom>
          <a:ln w="12700">
            <a:miter lim="400000"/>
          </a:ln>
        </p:spPr>
      </p:pic>
      <p:sp>
        <p:nvSpPr>
          <p:cNvPr id="4" name="Shape 121"/>
          <p:cNvSpPr/>
          <p:nvPr userDrawn="1"/>
        </p:nvSpPr>
        <p:spPr>
          <a:xfrm>
            <a:off x="11025091" y="9514035"/>
            <a:ext cx="1979709" cy="245260"/>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1600" i="1">
                <a:latin typeface="Arial"/>
                <a:ea typeface="Arial"/>
                <a:cs typeface="Arial"/>
                <a:sym typeface="Arial"/>
              </a:defRPr>
            </a:lvl1pPr>
          </a:lstStyle>
          <a:p>
            <a:r>
              <a:rPr sz="1125"/>
              <a:t>www.modelbasedbiology.com</a:t>
            </a: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22" name="Shape 22"/>
          <p:cNvSpPr>
            <a:spLocks noGrp="1"/>
          </p:cNvSpPr>
          <p:nvPr>
            <p:ph type="title"/>
          </p:nvPr>
        </p:nvSpPr>
        <p:spPr>
          <a:xfrm>
            <a:off x="1270000" y="1638300"/>
            <a:ext cx="10464800" cy="3302000"/>
          </a:xfrm>
          <a:prstGeom prst="rect">
            <a:avLst/>
          </a:prstGeom>
        </p:spPr>
        <p:txBody>
          <a:bodyPr anchor="b"/>
          <a:lstStyle/>
          <a:p>
            <a:r>
              <a:t>Title Text</a:t>
            </a:r>
          </a:p>
        </p:txBody>
      </p:sp>
      <p:sp>
        <p:nvSpPr>
          <p:cNvPr id="23" name="Shape 23"/>
          <p:cNvSpPr>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4" name="Shape 2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31" name="Shape 31"/>
          <p:cNvSpPr>
            <a:spLocks noGrp="1"/>
          </p:cNvSpPr>
          <p:nvPr>
            <p:ph type="pic" idx="13"/>
          </p:nvPr>
        </p:nvSpPr>
        <p:spPr>
          <a:xfrm>
            <a:off x="1606550" y="635000"/>
            <a:ext cx="9779000" cy="5918200"/>
          </a:xfrm>
          <a:prstGeom prst="rect">
            <a:avLst/>
          </a:prstGeom>
        </p:spPr>
        <p:txBody>
          <a:bodyPr lIns="91439" tIns="45719" rIns="91439" bIns="45719" anchor="t">
            <a:noAutofit/>
          </a:bodyPr>
          <a:lstStyle/>
          <a:p>
            <a:endParaRPr/>
          </a:p>
        </p:txBody>
      </p:sp>
      <p:sp>
        <p:nvSpPr>
          <p:cNvPr id="32" name="Shape 32"/>
          <p:cNvSpPr>
            <a:spLocks noGrp="1"/>
          </p:cNvSpPr>
          <p:nvPr>
            <p:ph type="title"/>
          </p:nvPr>
        </p:nvSpPr>
        <p:spPr>
          <a:xfrm>
            <a:off x="1270000" y="6718300"/>
            <a:ext cx="10464800" cy="1422400"/>
          </a:xfrm>
          <a:prstGeom prst="rect">
            <a:avLst/>
          </a:prstGeom>
        </p:spPr>
        <p:txBody>
          <a:bodyPr anchor="b"/>
          <a:lstStyle/>
          <a:p>
            <a:r>
              <a:t>Title Text</a:t>
            </a:r>
          </a:p>
        </p:txBody>
      </p:sp>
      <p:sp>
        <p:nvSpPr>
          <p:cNvPr id="33" name="Shape 33"/>
          <p:cNvSpPr>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34" name="Shape 34"/>
          <p:cNvSpPr>
            <a:spLocks noGrp="1"/>
          </p:cNvSpPr>
          <p:nvPr>
            <p:ph type="sldNum" sz="quarter" idx="2"/>
          </p:nvPr>
        </p:nvSpPr>
        <p:spPr>
          <a:xfrm>
            <a:off x="6311798" y="9245600"/>
            <a:ext cx="368504" cy="381000"/>
          </a:xfrm>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49" name="Shape 49"/>
          <p:cNvSpPr>
            <a:spLocks noGrp="1"/>
          </p:cNvSpPr>
          <p:nvPr>
            <p:ph type="pic" sz="half" idx="13"/>
          </p:nvPr>
        </p:nvSpPr>
        <p:spPr>
          <a:xfrm>
            <a:off x="6718300" y="635000"/>
            <a:ext cx="5334000" cy="8229600"/>
          </a:xfrm>
          <a:prstGeom prst="rect">
            <a:avLst/>
          </a:prstGeom>
        </p:spPr>
        <p:txBody>
          <a:bodyPr lIns="91439" tIns="45719" rIns="91439" bIns="45719" anchor="t">
            <a:noAutofit/>
          </a:bodyPr>
          <a:lstStyle/>
          <a:p>
            <a:endParaRPr/>
          </a:p>
        </p:txBody>
      </p:sp>
      <p:sp>
        <p:nvSpPr>
          <p:cNvPr id="50" name="Shape 50"/>
          <p:cNvSpPr>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51" name="Shape 51"/>
          <p:cNvSpPr>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52" name="Shape 5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9" name="Shape 59"/>
          <p:cNvSpPr>
            <a:spLocks noGrp="1"/>
          </p:cNvSpPr>
          <p:nvPr>
            <p:ph type="title"/>
          </p:nvPr>
        </p:nvSpPr>
        <p:spPr>
          <a:prstGeom prst="rect">
            <a:avLst/>
          </a:prstGeom>
        </p:spPr>
        <p:txBody>
          <a:bodyPr/>
          <a:lstStyle/>
          <a:p>
            <a:r>
              <a:t>Title Text</a:t>
            </a:r>
          </a:p>
        </p:txBody>
      </p:sp>
      <p:sp>
        <p:nvSpPr>
          <p:cNvPr id="60" name="Shape 60"/>
          <p:cNvSpPr>
            <a:spLocks noGrp="1"/>
          </p:cNvSpPr>
          <p:nvPr>
            <p:ph type="sldNum" sz="quarter" idx="2"/>
          </p:nvPr>
        </p:nvSpPr>
        <p:spPr>
          <a:prstGeom prst="rect">
            <a:avLst/>
          </a:prstGeom>
        </p:spPr>
        <p:txBody>
          <a:bodyPr/>
          <a:lstStyle/>
          <a:p>
            <a:fld id="{86CB4B4D-7CA3-9044-876B-883B54F8677D}" type="slidenum">
              <a:t>‹#›</a:t>
            </a:fld>
            <a:endParaRPr/>
          </a:p>
        </p:txBody>
      </p:sp>
      <p:sp>
        <p:nvSpPr>
          <p:cNvPr id="4" name="Shape 121"/>
          <p:cNvSpPr/>
          <p:nvPr userDrawn="1"/>
        </p:nvSpPr>
        <p:spPr>
          <a:xfrm>
            <a:off x="11025091" y="9514035"/>
            <a:ext cx="1979709" cy="245260"/>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1600" i="1">
                <a:latin typeface="Arial"/>
                <a:ea typeface="Arial"/>
                <a:cs typeface="Arial"/>
                <a:sym typeface="Arial"/>
              </a:defRPr>
            </a:lvl1pPr>
          </a:lstStyle>
          <a:p>
            <a:r>
              <a:rPr sz="1125"/>
              <a:t>www.modelbasedbiology.com</a:t>
            </a:r>
          </a:p>
        </p:txBody>
      </p:sp>
      <p:pic>
        <p:nvPicPr>
          <p:cNvPr id="5" name="image2.png"/>
          <p:cNvPicPr>
            <a:picLocks noChangeAspect="1"/>
          </p:cNvPicPr>
          <p:nvPr userDrawn="1"/>
        </p:nvPicPr>
        <p:blipFill>
          <a:blip r:embed="rId2">
            <a:extLst/>
          </a:blip>
          <a:stretch>
            <a:fillRect/>
          </a:stretch>
        </p:blipFill>
        <p:spPr>
          <a:xfrm>
            <a:off x="12073329" y="9169701"/>
            <a:ext cx="733302" cy="344334"/>
          </a:xfrm>
          <a:prstGeom prst="rect">
            <a:avLst/>
          </a:prstGeom>
          <a:ln w="12700">
            <a:miter lim="400000"/>
          </a:ln>
        </p:spPr>
      </p:pic>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7" name="Shape 67"/>
          <p:cNvSpPr>
            <a:spLocks noGrp="1"/>
          </p:cNvSpPr>
          <p:nvPr>
            <p:ph type="title"/>
          </p:nvPr>
        </p:nvSpPr>
        <p:spPr>
          <a:prstGeom prst="rect">
            <a:avLst/>
          </a:prstGeom>
        </p:spPr>
        <p:txBody>
          <a:bodyPr/>
          <a:lstStyle/>
          <a:p>
            <a:r>
              <a:t>Title Text</a:t>
            </a:r>
          </a:p>
        </p:txBody>
      </p:sp>
      <p:sp>
        <p:nvSpPr>
          <p:cNvPr id="68" name="Shape 68"/>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9" name="Shape 6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76" name="Shape 76"/>
          <p:cNvSpPr>
            <a:spLocks noGrp="1"/>
          </p:cNvSpPr>
          <p:nvPr>
            <p:ph type="pic" sz="half" idx="13"/>
          </p:nvPr>
        </p:nvSpPr>
        <p:spPr>
          <a:xfrm>
            <a:off x="6718300" y="2603500"/>
            <a:ext cx="5334000" cy="6286500"/>
          </a:xfrm>
          <a:prstGeom prst="rect">
            <a:avLst/>
          </a:prstGeom>
        </p:spPr>
        <p:txBody>
          <a:bodyPr lIns="91439" tIns="45719" rIns="91439" bIns="45719" anchor="t">
            <a:noAutofit/>
          </a:bodyPr>
          <a:lstStyle/>
          <a:p>
            <a:endParaRPr/>
          </a:p>
        </p:txBody>
      </p:sp>
      <p:sp>
        <p:nvSpPr>
          <p:cNvPr id="77" name="Shape 77"/>
          <p:cNvSpPr>
            <a:spLocks noGrp="1"/>
          </p:cNvSpPr>
          <p:nvPr>
            <p:ph type="title"/>
          </p:nvPr>
        </p:nvSpPr>
        <p:spPr>
          <a:prstGeom prst="rect">
            <a:avLst/>
          </a:prstGeom>
        </p:spPr>
        <p:txBody>
          <a:bodyPr/>
          <a:lstStyle/>
          <a:p>
            <a:r>
              <a:t>Title Text</a:t>
            </a:r>
          </a:p>
        </p:txBody>
      </p:sp>
      <p:sp>
        <p:nvSpPr>
          <p:cNvPr id="78" name="Shape 78"/>
          <p:cNvSpPr>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79" name="Shape 79"/>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86" name="Shape 86"/>
          <p:cNvSpPr>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7" name="Shape 8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94" name="Shape 94"/>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95" name="Shape 95"/>
          <p:cNvSpPr>
            <a:spLocks noGrp="1"/>
          </p:cNvSpPr>
          <p:nvPr>
            <p:ph type="pic" sz="quarter" idx="14"/>
          </p:nvPr>
        </p:nvSpPr>
        <p:spPr>
          <a:xfrm>
            <a:off x="6724518" y="889000"/>
            <a:ext cx="5334001" cy="3771900"/>
          </a:xfrm>
          <a:prstGeom prst="rect">
            <a:avLst/>
          </a:prstGeom>
        </p:spPr>
        <p:txBody>
          <a:bodyPr lIns="91439" tIns="45719" rIns="91439" bIns="45719" anchor="t">
            <a:noAutofit/>
          </a:bodyPr>
          <a:lstStyle/>
          <a:p>
            <a:endParaRPr/>
          </a:p>
        </p:txBody>
      </p:sp>
      <p:sp>
        <p:nvSpPr>
          <p:cNvPr id="96" name="Shape 96"/>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97" name="Shape 97"/>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Title Text</a:t>
            </a:r>
          </a:p>
        </p:txBody>
      </p:sp>
      <p:sp>
        <p:nvSpPr>
          <p:cNvPr id="3" name="Shape 3"/>
          <p:cNvSpPr>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ransition xmlns:p14="http://schemas.microsoft.com/office/powerpoint/2010/mai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hyperlink" Target="https://youtu.be/trtyH77Kopk?t=1053"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hyperlink" Target="https://commons.wikimedia.org/w/index.php?curid=861511" TargetMode="External"/><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hyperlink" Target="https://www.youtube.com/watch?v=f8Nn-MNC1ik"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6" Type="http://schemas.openxmlformats.org/officeDocument/2006/relationships/image" Target="../media/image20.jpeg"/><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3.png"/><Relationship Id="rId3" Type="http://schemas.openxmlformats.org/officeDocument/2006/relationships/image" Target="../media/image2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2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p:nvPr/>
        </p:nvSpPr>
        <p:spPr>
          <a:xfrm>
            <a:off x="3233958" y="3185755"/>
            <a:ext cx="6263631" cy="102709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120000"/>
              </a:lnSpc>
              <a:defRPr sz="6500">
                <a:solidFill>
                  <a:srgbClr val="583F34"/>
                </a:solidFill>
                <a:latin typeface="Arial"/>
                <a:ea typeface="Arial"/>
                <a:cs typeface="Arial"/>
                <a:sym typeface="Arial"/>
              </a:defRPr>
            </a:lvl1pPr>
          </a:lstStyle>
          <a:p>
            <a:r>
              <a:t>Sexual Selection</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LS02 Teacher Resource: Materials and Resources </a:t>
            </a:r>
            <a:endParaRPr lang="en-US" dirty="0">
              <a:solidFill>
                <a:schemeClr val="bg1"/>
              </a:solidFill>
            </a:endParaRPr>
          </a:p>
        </p:txBody>
      </p:sp>
      <p:sp>
        <p:nvSpPr>
          <p:cNvPr id="3" name="TextBox 2"/>
          <p:cNvSpPr txBox="1"/>
          <p:nvPr/>
        </p:nvSpPr>
        <p:spPr>
          <a:xfrm>
            <a:off x="893134" y="1556887"/>
            <a:ext cx="11270511" cy="26263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200" b="0" i="1" u="sng" strike="noStrike" cap="none" spc="0" normalizeH="0" baseline="0" dirty="0" smtClean="0">
                <a:ln>
                  <a:noFill/>
                </a:ln>
                <a:solidFill>
                  <a:srgbClr val="583F34"/>
                </a:solidFill>
                <a:effectLst/>
                <a:uFillTx/>
                <a:latin typeface="Arial" charset="0"/>
                <a:ea typeface="Arial" charset="0"/>
                <a:cs typeface="Arial" charset="0"/>
                <a:sym typeface="Helvetica Light"/>
              </a:rPr>
              <a:t>You will need:</a:t>
            </a:r>
          </a:p>
          <a:p>
            <a:pPr marL="0" marR="0" indent="0" algn="l" defTabSz="584200" rtl="0" fontAlgn="auto" latinLnBrk="0" hangingPunct="0">
              <a:lnSpc>
                <a:spcPct val="100000"/>
              </a:lnSpc>
              <a:spcBef>
                <a:spcPts val="0"/>
              </a:spcBef>
              <a:spcAft>
                <a:spcPts val="0"/>
              </a:spcAft>
              <a:buClrTx/>
              <a:buSzTx/>
              <a:buFontTx/>
              <a:buNone/>
              <a:tabLst/>
            </a:pPr>
            <a:r>
              <a:rPr lang="en-US" sz="3200" dirty="0" smtClean="0">
                <a:solidFill>
                  <a:srgbClr val="583F34"/>
                </a:solidFill>
                <a:latin typeface="Arial" charset="0"/>
                <a:ea typeface="Arial" charset="0"/>
                <a:cs typeface="Arial" charset="0"/>
              </a:rPr>
              <a:t>This Power Point </a:t>
            </a:r>
          </a:p>
          <a:p>
            <a:pPr lvl="0" algn="l"/>
            <a:r>
              <a:rPr lang="en-US" sz="3200" dirty="0">
                <a:solidFill>
                  <a:srgbClr val="583F34"/>
                </a:solidFill>
                <a:latin typeface="Arial" charset="0"/>
                <a:ea typeface="Arial" charset="0"/>
                <a:cs typeface="Arial" charset="0"/>
              </a:rPr>
              <a:t>PBS documentary: “</a:t>
            </a:r>
            <a:r>
              <a:rPr lang="en-US" sz="3200" u="sng" dirty="0">
                <a:solidFill>
                  <a:srgbClr val="583F34"/>
                </a:solidFill>
                <a:latin typeface="Arial" charset="0"/>
                <a:ea typeface="Arial" charset="0"/>
                <a:cs typeface="Arial" charset="0"/>
                <a:hlinkClick r:id="rId3"/>
              </a:rPr>
              <a:t>Why </a:t>
            </a:r>
            <a:r>
              <a:rPr lang="en-US" sz="3200" u="sng" dirty="0" err="1">
                <a:solidFill>
                  <a:srgbClr val="583F34"/>
                </a:solidFill>
                <a:latin typeface="Arial" charset="0"/>
                <a:ea typeface="Arial" charset="0"/>
                <a:cs typeface="Arial" charset="0"/>
                <a:hlinkClick r:id="rId3"/>
              </a:rPr>
              <a:t>Sex</a:t>
            </a:r>
            <a:r>
              <a:rPr lang="en-US" sz="3200" u="sng" dirty="0" err="1" smtClean="0">
                <a:solidFill>
                  <a:srgbClr val="583F34"/>
                </a:solidFill>
                <a:latin typeface="Arial" charset="0"/>
                <a:ea typeface="Arial" charset="0"/>
                <a:cs typeface="Arial" charset="0"/>
                <a:hlinkClick r:id="rId3"/>
              </a:rPr>
              <a:t>?”</a:t>
            </a:r>
            <a:r>
              <a:rPr lang="en-US" sz="3200" dirty="0" err="1" smtClean="0">
                <a:solidFill>
                  <a:srgbClr val="583F34"/>
                </a:solidFill>
                <a:latin typeface="Arial" charset="0"/>
                <a:ea typeface="Arial" charset="0"/>
                <a:cs typeface="Arial" charset="0"/>
              </a:rPr>
              <a:t>Minutes</a:t>
            </a:r>
            <a:r>
              <a:rPr lang="en-US" sz="3200" dirty="0">
                <a:solidFill>
                  <a:srgbClr val="583F34"/>
                </a:solidFill>
                <a:latin typeface="Arial" charset="0"/>
                <a:ea typeface="Arial" charset="0"/>
                <a:cs typeface="Arial" charset="0"/>
              </a:rPr>
              <a:t>: </a:t>
            </a:r>
            <a:r>
              <a:rPr lang="en-US" sz="3200" dirty="0" smtClean="0">
                <a:solidFill>
                  <a:srgbClr val="583F34"/>
                </a:solidFill>
                <a:latin typeface="Arial" charset="0"/>
                <a:ea typeface="Arial" charset="0"/>
                <a:cs typeface="Arial" charset="0"/>
              </a:rPr>
              <a:t>17:32-20:13.</a:t>
            </a:r>
          </a:p>
          <a:p>
            <a:pPr lvl="0" algn="l"/>
            <a:r>
              <a:rPr lang="en-US" sz="3200" dirty="0" smtClean="0">
                <a:solidFill>
                  <a:srgbClr val="583F34"/>
                </a:solidFill>
                <a:latin typeface="Arial" charset="0"/>
                <a:ea typeface="Arial" charset="0"/>
                <a:cs typeface="Arial" charset="0"/>
              </a:rPr>
              <a:t>Ring-necked </a:t>
            </a:r>
            <a:r>
              <a:rPr lang="en-US" sz="3200" dirty="0">
                <a:solidFill>
                  <a:srgbClr val="583F34"/>
                </a:solidFill>
                <a:latin typeface="Arial" charset="0"/>
                <a:ea typeface="Arial" charset="0"/>
                <a:cs typeface="Arial" charset="0"/>
              </a:rPr>
              <a:t>pheasant reading.</a:t>
            </a:r>
          </a:p>
          <a:p>
            <a:pPr marL="0" marR="0" indent="0" algn="l" defTabSz="584200" rtl="0" fontAlgn="auto" latinLnBrk="0" hangingPunct="0">
              <a:lnSpc>
                <a:spcPct val="100000"/>
              </a:lnSpc>
              <a:spcBef>
                <a:spcPts val="0"/>
              </a:spcBef>
              <a:spcAft>
                <a:spcPts val="0"/>
              </a:spcAft>
              <a:buClrTx/>
              <a:buSzTx/>
              <a:buFontTx/>
              <a:buNone/>
              <a:tabLst/>
            </a:pPr>
            <a:r>
              <a:rPr kumimoji="0" lang="en-US" sz="3600" b="0" i="1" u="sng" strike="noStrike" cap="none" spc="0" normalizeH="0" baseline="0" dirty="0" smtClean="0">
                <a:ln>
                  <a:noFill/>
                </a:ln>
                <a:solidFill>
                  <a:srgbClr val="583F34"/>
                </a:solidFill>
                <a:effectLst/>
                <a:uFillTx/>
                <a:latin typeface="Arial" charset="0"/>
                <a:ea typeface="Arial" charset="0"/>
                <a:cs typeface="Arial" charset="0"/>
                <a:sym typeface="Helvetica Light"/>
              </a:rPr>
              <a:t> </a:t>
            </a:r>
            <a:endParaRPr kumimoji="0" lang="en-US" sz="3600" b="0" i="1" u="sng"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980359865"/>
      </p:ext>
    </p:extLst>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LS02 Teacher Resource: Notes </a:t>
            </a:r>
            <a:endParaRPr lang="en-US" dirty="0">
              <a:solidFill>
                <a:schemeClr val="bg1"/>
              </a:solidFill>
            </a:endParaRPr>
          </a:p>
        </p:txBody>
      </p:sp>
      <p:sp>
        <p:nvSpPr>
          <p:cNvPr id="3" name="TextBox 2"/>
          <p:cNvSpPr txBox="1"/>
          <p:nvPr/>
        </p:nvSpPr>
        <p:spPr>
          <a:xfrm>
            <a:off x="425303" y="1982959"/>
            <a:ext cx="11419367" cy="61350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2800" dirty="0">
                <a:solidFill>
                  <a:srgbClr val="583F34"/>
                </a:solidFill>
                <a:latin typeface="Arial" charset="0"/>
                <a:ea typeface="Arial" charset="0"/>
                <a:cs typeface="Arial" charset="0"/>
              </a:rPr>
              <a:t>Present students </a:t>
            </a:r>
            <a:r>
              <a:rPr lang="en-US" sz="2800" dirty="0" smtClean="0">
                <a:solidFill>
                  <a:srgbClr val="583F34"/>
                </a:solidFill>
                <a:latin typeface="Arial" charset="0"/>
                <a:ea typeface="Arial" charset="0"/>
                <a:cs typeface="Arial" charset="0"/>
              </a:rPr>
              <a:t>with the </a:t>
            </a:r>
            <a:r>
              <a:rPr lang="en-US" sz="2800" dirty="0">
                <a:solidFill>
                  <a:srgbClr val="583F34"/>
                </a:solidFill>
                <a:latin typeface="Arial" charset="0"/>
                <a:ea typeface="Arial" charset="0"/>
                <a:cs typeface="Arial" charset="0"/>
              </a:rPr>
              <a:t>phenomenon of sexual dimorphism without going into much detail. It is surprising that in some species males and females can look so different and the traits that differentiate them can be so elaborate and exaggerated. Why can this be? We provide few examples: horns in Hercules beetles, feathers in peacocks, and differential coloration in ring-necked pheasants –the backbone of our model. In the short clip provided the phenomenon is described very well.  </a:t>
            </a:r>
          </a:p>
          <a:p>
            <a:r>
              <a:rPr lang="en-US" sz="2800" dirty="0">
                <a:solidFill>
                  <a:srgbClr val="583F34"/>
                </a:solidFill>
                <a:latin typeface="Arial" charset="0"/>
                <a:ea typeface="Arial" charset="0"/>
                <a:cs typeface="Arial" charset="0"/>
              </a:rPr>
              <a:t> </a:t>
            </a:r>
          </a:p>
          <a:p>
            <a:pPr algn="l"/>
            <a:r>
              <a:rPr lang="en-US" sz="2800" dirty="0">
                <a:solidFill>
                  <a:srgbClr val="583F34"/>
                </a:solidFill>
                <a:latin typeface="Arial" charset="0"/>
                <a:ea typeface="Arial" charset="0"/>
                <a:cs typeface="Arial" charset="0"/>
              </a:rPr>
              <a:t>Students will read about the ring-necked pheasants and on their own write down what they find surprising or are curious about –doodle section B. When done, students will share their notes first with their group and then with the whole class. Guide them towards a consensus driving-question, which will be recorded on the board or poster. </a:t>
            </a: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59206202"/>
      </p:ext>
    </p:extLst>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ctrTitle" idx="4294967295"/>
          </p:nvPr>
        </p:nvSpPr>
        <p:spPr>
          <a:xfrm>
            <a:off x="340242" y="406257"/>
            <a:ext cx="10464800" cy="593725"/>
          </a:xfrm>
          <a:prstGeom prst="rect">
            <a:avLst/>
          </a:prstGeom>
        </p:spPr>
        <p:txBody>
          <a:bodyPr>
            <a:noAutofit/>
          </a:bodyPr>
          <a:lstStyle/>
          <a:p>
            <a:pPr algn="l"/>
            <a:r>
              <a:rPr sz="4000" dirty="0">
                <a:solidFill>
                  <a:srgbClr val="9279B3"/>
                </a:solidFill>
                <a:latin typeface="Arial" charset="0"/>
                <a:ea typeface="Arial" charset="0"/>
                <a:cs typeface="Arial" charset="0"/>
              </a:rPr>
              <a:t>Peacocks</a:t>
            </a:r>
          </a:p>
        </p:txBody>
      </p:sp>
      <p:pic>
        <p:nvPicPr>
          <p:cNvPr id="138" name="524px-Peacock_courting_peahen.jpg"/>
          <p:cNvPicPr>
            <a:picLocks noChangeAspect="1"/>
          </p:cNvPicPr>
          <p:nvPr/>
        </p:nvPicPr>
        <p:blipFill>
          <a:blip r:embed="rId3">
            <a:extLst/>
          </a:blip>
          <a:stretch>
            <a:fillRect/>
          </a:stretch>
        </p:blipFill>
        <p:spPr>
          <a:xfrm>
            <a:off x="3175000" y="1629611"/>
            <a:ext cx="6654800" cy="6096000"/>
          </a:xfrm>
          <a:prstGeom prst="rect">
            <a:avLst/>
          </a:prstGeom>
          <a:ln w="12700">
            <a:miter lim="400000"/>
          </a:ln>
        </p:spPr>
      </p:pic>
      <p:sp>
        <p:nvSpPr>
          <p:cNvPr id="139" name="Shape 139"/>
          <p:cNvSpPr/>
          <p:nvPr/>
        </p:nvSpPr>
        <p:spPr>
          <a:xfrm>
            <a:off x="10551551" y="2561408"/>
            <a:ext cx="1077746" cy="59506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500">
                <a:solidFill>
                  <a:srgbClr val="212121"/>
                </a:solidFill>
                <a:latin typeface="Arial"/>
                <a:ea typeface="Arial"/>
                <a:cs typeface="Arial"/>
                <a:sym typeface="Arial"/>
              </a:defRPr>
            </a:lvl1pPr>
          </a:lstStyle>
          <a:p>
            <a:r>
              <a:t>Male</a:t>
            </a:r>
          </a:p>
        </p:txBody>
      </p:sp>
      <p:sp>
        <p:nvSpPr>
          <p:cNvPr id="140" name="Shape 140"/>
          <p:cNvSpPr/>
          <p:nvPr/>
        </p:nvSpPr>
        <p:spPr>
          <a:xfrm flipH="1">
            <a:off x="9530774" y="2888868"/>
            <a:ext cx="1036240" cy="510133"/>
          </a:xfrm>
          <a:prstGeom prst="line">
            <a:avLst/>
          </a:prstGeom>
          <a:ln w="114300">
            <a:solidFill>
              <a:srgbClr val="0433FF"/>
            </a:solidFill>
            <a:miter lim="400000"/>
            <a:tailEnd type="triangle"/>
          </a:ln>
        </p:spPr>
        <p:txBody>
          <a:bodyPr lIns="50800" tIns="50800" rIns="50800" bIns="50800" anchor="ctr"/>
          <a:lstStyle/>
          <a:p>
            <a:pPr>
              <a:defRPr sz="2400"/>
            </a:pPr>
            <a:endParaRPr/>
          </a:p>
        </p:txBody>
      </p:sp>
      <p:sp>
        <p:nvSpPr>
          <p:cNvPr id="141" name="Shape 141"/>
          <p:cNvSpPr/>
          <p:nvPr/>
        </p:nvSpPr>
        <p:spPr>
          <a:xfrm>
            <a:off x="1141924" y="7476896"/>
            <a:ext cx="1596474" cy="59505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500">
                <a:solidFill>
                  <a:srgbClr val="212121"/>
                </a:solidFill>
                <a:latin typeface="Arial"/>
                <a:ea typeface="Arial"/>
                <a:cs typeface="Arial"/>
                <a:sym typeface="Arial"/>
              </a:defRPr>
            </a:lvl1pPr>
          </a:lstStyle>
          <a:p>
            <a:r>
              <a:t>Female</a:t>
            </a:r>
          </a:p>
        </p:txBody>
      </p:sp>
      <p:sp>
        <p:nvSpPr>
          <p:cNvPr id="142" name="Shape 142"/>
          <p:cNvSpPr/>
          <p:nvPr/>
        </p:nvSpPr>
        <p:spPr>
          <a:xfrm flipV="1">
            <a:off x="2745908" y="7199236"/>
            <a:ext cx="1053933" cy="526375"/>
          </a:xfrm>
          <a:prstGeom prst="line">
            <a:avLst/>
          </a:prstGeom>
          <a:ln w="114300">
            <a:solidFill>
              <a:srgbClr val="0433FF"/>
            </a:solidFill>
            <a:miter lim="400000"/>
            <a:tailEnd type="triangle"/>
          </a:ln>
        </p:spPr>
        <p:txBody>
          <a:bodyPr lIns="50800" tIns="50800" rIns="50800" bIns="50800" anchor="ctr"/>
          <a:lstStyle/>
          <a:p>
            <a:pPr>
              <a:defRPr sz="2400"/>
            </a:pPr>
            <a:endParaRPr/>
          </a:p>
        </p:txBody>
      </p:sp>
      <p:sp>
        <p:nvSpPr>
          <p:cNvPr id="10" name="Shape 137"/>
          <p:cNvSpPr/>
          <p:nvPr/>
        </p:nvSpPr>
        <p:spPr>
          <a:xfrm>
            <a:off x="6451104" y="7939004"/>
            <a:ext cx="102592" cy="37959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latin typeface="Arial"/>
                <a:ea typeface="Arial"/>
                <a:cs typeface="Arial"/>
                <a:sym typeface="Arial"/>
                <a:hlinkClick r:id=""/>
              </a:defRPr>
            </a:lvl1pPr>
          </a:lstStyle>
          <a:p>
            <a:endParaRPr dirty="0">
              <a:hlinkClick r:id="rId4"/>
            </a:endParaRPr>
          </a:p>
        </p:txBody>
      </p:sp>
    </p:spTree>
    <p:extLst>
      <p:ext uri="{BB962C8B-B14F-4D97-AF65-F5344CB8AC3E}">
        <p14:creationId xmlns:p14="http://schemas.microsoft.com/office/powerpoint/2010/main" val="4167754377"/>
      </p:ext>
    </p:extLst>
  </p:cSld>
  <p:clrMapOvr>
    <a:masterClrMapping/>
  </p:clrMapOvr>
  <p:transition xmlns:p14="http://schemas.microsoft.com/office/powerpoint/2010/mai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Shape 145"/>
          <p:cNvSpPr>
            <a:spLocks noGrp="1"/>
          </p:cNvSpPr>
          <p:nvPr>
            <p:ph type="title" idx="4294967295"/>
          </p:nvPr>
        </p:nvSpPr>
        <p:spPr>
          <a:xfrm>
            <a:off x="361507" y="-1"/>
            <a:ext cx="10464800" cy="1667614"/>
          </a:xfrm>
          <a:prstGeom prst="rect">
            <a:avLst/>
          </a:prstGeom>
        </p:spPr>
        <p:txBody>
          <a:bodyPr>
            <a:normAutofit/>
          </a:bodyPr>
          <a:lstStyle/>
          <a:p>
            <a:pPr algn="l"/>
            <a:r>
              <a:rPr sz="4000" dirty="0">
                <a:solidFill>
                  <a:srgbClr val="9279B3"/>
                </a:solidFill>
                <a:latin typeface="Arial" charset="0"/>
                <a:ea typeface="Arial" charset="0"/>
                <a:cs typeface="Arial" charset="0"/>
              </a:rPr>
              <a:t>Hercules beetles </a:t>
            </a:r>
            <a:r>
              <a:rPr sz="4000" i="1" dirty="0">
                <a:solidFill>
                  <a:srgbClr val="9279B3"/>
                </a:solidFill>
                <a:latin typeface="Arial" charset="0"/>
                <a:ea typeface="Arial" charset="0"/>
                <a:cs typeface="Arial" charset="0"/>
              </a:rPr>
              <a:t>(Dynastes hercules lichyi)</a:t>
            </a:r>
          </a:p>
        </p:txBody>
      </p:sp>
      <p:pic>
        <p:nvPicPr>
          <p:cNvPr id="146" name="pasted-image.png"/>
          <p:cNvPicPr>
            <a:picLocks noChangeAspect="1"/>
          </p:cNvPicPr>
          <p:nvPr/>
        </p:nvPicPr>
        <p:blipFill>
          <a:blip r:embed="rId2">
            <a:extLst/>
          </a:blip>
          <a:stretch>
            <a:fillRect/>
          </a:stretch>
        </p:blipFill>
        <p:spPr>
          <a:xfrm>
            <a:off x="1387843" y="1972498"/>
            <a:ext cx="9438464" cy="6037363"/>
          </a:xfrm>
          <a:prstGeom prst="rect">
            <a:avLst/>
          </a:prstGeom>
          <a:ln w="12700">
            <a:miter lim="400000"/>
          </a:ln>
        </p:spPr>
      </p:pic>
      <p:sp>
        <p:nvSpPr>
          <p:cNvPr id="147" name="Shape 147"/>
          <p:cNvSpPr/>
          <p:nvPr/>
        </p:nvSpPr>
        <p:spPr>
          <a:xfrm>
            <a:off x="3989592" y="8314746"/>
            <a:ext cx="5603714" cy="360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800">
                <a:solidFill>
                  <a:srgbClr val="212121"/>
                </a:solidFill>
                <a:latin typeface="Arial"/>
                <a:ea typeface="Arial"/>
                <a:cs typeface="Arial"/>
                <a:sym typeface="Arial"/>
              </a:defRPr>
            </a:lvl1pPr>
          </a:lstStyle>
          <a:p>
            <a:r>
              <a:t>https://askentomologists.com/2015/05/30/bug-boy-girl/</a:t>
            </a:r>
          </a:p>
        </p:txBody>
      </p:sp>
    </p:spTree>
    <p:extLst>
      <p:ext uri="{BB962C8B-B14F-4D97-AF65-F5344CB8AC3E}">
        <p14:creationId xmlns:p14="http://schemas.microsoft.com/office/powerpoint/2010/main" val="5387294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p:cNvSpPr>
          <p:nvPr>
            <p:ph type="ctrTitle" idx="4294967295"/>
          </p:nvPr>
        </p:nvSpPr>
        <p:spPr>
          <a:xfrm>
            <a:off x="446567" y="409501"/>
            <a:ext cx="10464800" cy="488950"/>
          </a:xfrm>
          <a:prstGeom prst="rect">
            <a:avLst/>
          </a:prstGeom>
        </p:spPr>
        <p:txBody>
          <a:bodyPr>
            <a:noAutofit/>
          </a:bodyPr>
          <a:lstStyle>
            <a:lvl1pPr defTabSz="525779">
              <a:defRPr sz="2700"/>
            </a:lvl1pPr>
          </a:lstStyle>
          <a:p>
            <a:pPr algn="l"/>
            <a:r>
              <a:rPr sz="4000" dirty="0">
                <a:solidFill>
                  <a:srgbClr val="9279B3"/>
                </a:solidFill>
                <a:latin typeface="Arial" charset="0"/>
                <a:ea typeface="Arial" charset="0"/>
                <a:cs typeface="Arial" charset="0"/>
              </a:rPr>
              <a:t>Phenomenon: </a:t>
            </a:r>
          </a:p>
        </p:txBody>
      </p:sp>
      <p:sp>
        <p:nvSpPr>
          <p:cNvPr id="151" name="Shape 151"/>
          <p:cNvSpPr/>
          <p:nvPr/>
        </p:nvSpPr>
        <p:spPr>
          <a:xfrm>
            <a:off x="4061637" y="3478293"/>
            <a:ext cx="7508949" cy="1456809"/>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spcBef>
                <a:spcPts val="1800"/>
              </a:spcBef>
              <a:buSzPct val="100000"/>
              <a:defRPr sz="3000">
                <a:solidFill>
                  <a:srgbClr val="583F34"/>
                </a:solidFill>
                <a:latin typeface="Arial"/>
                <a:ea typeface="Arial"/>
                <a:cs typeface="Arial"/>
                <a:sym typeface="Arial"/>
              </a:defRPr>
            </a:pPr>
            <a:r>
              <a:rPr sz="4400" dirty="0"/>
              <a:t>Short clip of the PBS documentary:</a:t>
            </a:r>
            <a:r>
              <a:rPr sz="4400" b="1" dirty="0"/>
              <a:t> </a:t>
            </a:r>
            <a:r>
              <a:rPr sz="4400" b="1" u="sng" dirty="0">
                <a:hlinkClick r:id="rId3"/>
              </a:rPr>
              <a:t>Why sex?</a:t>
            </a:r>
            <a:r>
              <a:rPr sz="4400" dirty="0">
                <a:hlinkClick r:id="rId3"/>
              </a:rPr>
              <a:t> </a:t>
            </a:r>
            <a:endParaRPr sz="4400" dirty="0"/>
          </a:p>
        </p:txBody>
      </p:sp>
    </p:spTree>
    <p:extLst>
      <p:ext uri="{BB962C8B-B14F-4D97-AF65-F5344CB8AC3E}">
        <p14:creationId xmlns:p14="http://schemas.microsoft.com/office/powerpoint/2010/main" val="333500621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ctrTitle" idx="4294967295"/>
          </p:nvPr>
        </p:nvSpPr>
        <p:spPr>
          <a:xfrm>
            <a:off x="336149" y="271899"/>
            <a:ext cx="10464800" cy="488950"/>
          </a:xfrm>
          <a:prstGeom prst="rect">
            <a:avLst/>
          </a:prstGeom>
        </p:spPr>
        <p:txBody>
          <a:bodyPr>
            <a:noAutofit/>
          </a:bodyPr>
          <a:lstStyle>
            <a:lvl1pPr defTabSz="525779">
              <a:defRPr sz="2700"/>
            </a:lvl1pPr>
          </a:lstStyle>
          <a:p>
            <a:pPr algn="l"/>
            <a:r>
              <a:rPr sz="3200" dirty="0">
                <a:solidFill>
                  <a:srgbClr val="9279B3"/>
                </a:solidFill>
                <a:latin typeface="Arial" charset="0"/>
                <a:ea typeface="Arial" charset="0"/>
                <a:cs typeface="Arial" charset="0"/>
              </a:rPr>
              <a:t>Ring-necked pheasants</a:t>
            </a:r>
          </a:p>
        </p:txBody>
      </p:sp>
      <p:sp>
        <p:nvSpPr>
          <p:cNvPr id="157" name="Shape 157"/>
          <p:cNvSpPr/>
          <p:nvPr/>
        </p:nvSpPr>
        <p:spPr>
          <a:xfrm>
            <a:off x="389202" y="5926387"/>
            <a:ext cx="5394722" cy="32355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1600">
                <a:solidFill>
                  <a:srgbClr val="424242"/>
                </a:solidFill>
                <a:latin typeface="Arial"/>
                <a:ea typeface="Arial"/>
                <a:cs typeface="Arial"/>
                <a:sym typeface="Arial"/>
              </a:defRPr>
            </a:lvl1pPr>
          </a:lstStyle>
          <a:p>
            <a:r>
              <a:t>https://commons.wikimedia.org/w/index.php?curid=105796</a:t>
            </a:r>
          </a:p>
        </p:txBody>
      </p:sp>
      <p:sp>
        <p:nvSpPr>
          <p:cNvPr id="158" name="Shape 158"/>
          <p:cNvSpPr/>
          <p:nvPr/>
        </p:nvSpPr>
        <p:spPr>
          <a:xfrm>
            <a:off x="6840532" y="7815329"/>
            <a:ext cx="5507733" cy="32355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600">
                <a:solidFill>
                  <a:srgbClr val="424242"/>
                </a:solidFill>
                <a:latin typeface="Arial"/>
                <a:ea typeface="Arial"/>
                <a:cs typeface="Arial"/>
                <a:sym typeface="Arial"/>
              </a:defRPr>
            </a:lvl1pPr>
          </a:lstStyle>
          <a:p>
            <a:r>
              <a:t>https://commons.wikimedia.org/w/index.php?curid=8653034</a:t>
            </a:r>
          </a:p>
        </p:txBody>
      </p:sp>
      <p:pic>
        <p:nvPicPr>
          <p:cNvPr id="159" name="640px-Phasianus_colchicus_-Rutland_Water_-female-8.jpg"/>
          <p:cNvPicPr>
            <a:picLocks noChangeAspect="1"/>
          </p:cNvPicPr>
          <p:nvPr/>
        </p:nvPicPr>
        <p:blipFill>
          <a:blip r:embed="rId3">
            <a:extLst/>
          </a:blip>
          <a:srcRect l="4325" t="3481" b="10494"/>
          <a:stretch>
            <a:fillRect/>
          </a:stretch>
        </p:blipFill>
        <p:spPr>
          <a:xfrm>
            <a:off x="6804539" y="4200463"/>
            <a:ext cx="6011523" cy="3606218"/>
          </a:xfrm>
          <a:prstGeom prst="rect">
            <a:avLst/>
          </a:prstGeom>
          <a:ln w="25400">
            <a:solidFill>
              <a:srgbClr val="212121"/>
            </a:solidFill>
            <a:miter lim="400000"/>
          </a:ln>
        </p:spPr>
      </p:pic>
      <p:pic>
        <p:nvPicPr>
          <p:cNvPr id="160" name="640px-Common_Pheasant_(Hybride).jpg"/>
          <p:cNvPicPr>
            <a:picLocks noChangeAspect="1"/>
          </p:cNvPicPr>
          <p:nvPr/>
        </p:nvPicPr>
        <p:blipFill>
          <a:blip r:embed="rId4">
            <a:extLst/>
          </a:blip>
          <a:srcRect l="20308" t="23731" r="7792" b="6210"/>
          <a:stretch>
            <a:fillRect/>
          </a:stretch>
        </p:blipFill>
        <p:spPr>
          <a:xfrm>
            <a:off x="410856" y="1535230"/>
            <a:ext cx="6011333" cy="4383929"/>
          </a:xfrm>
          <a:prstGeom prst="rect">
            <a:avLst/>
          </a:prstGeom>
          <a:ln w="25400">
            <a:solidFill>
              <a:srgbClr val="212121"/>
            </a:solidFill>
            <a:miter lim="400000"/>
          </a:ln>
        </p:spPr>
      </p:pic>
      <p:sp>
        <p:nvSpPr>
          <p:cNvPr id="161" name="Shape 161"/>
          <p:cNvSpPr/>
          <p:nvPr/>
        </p:nvSpPr>
        <p:spPr>
          <a:xfrm>
            <a:off x="4406605" y="5520200"/>
            <a:ext cx="1968885" cy="36082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1800" b="1">
                <a:latin typeface="Arial"/>
                <a:ea typeface="Arial"/>
                <a:cs typeface="Arial"/>
                <a:sym typeface="Arial"/>
              </a:defRPr>
            </a:lvl1pPr>
          </a:lstStyle>
          <a:p>
            <a:r>
              <a:t>By Ulrich Prokop</a:t>
            </a:r>
          </a:p>
        </p:txBody>
      </p:sp>
      <p:sp>
        <p:nvSpPr>
          <p:cNvPr id="162" name="Shape 162"/>
          <p:cNvSpPr/>
          <p:nvPr/>
        </p:nvSpPr>
        <p:spPr>
          <a:xfrm>
            <a:off x="9561622" y="7394792"/>
            <a:ext cx="3163008" cy="36082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defRPr sz="1800" b="1">
                <a:solidFill>
                  <a:srgbClr val="EBEBEB"/>
                </a:solidFill>
                <a:latin typeface="Arial"/>
                <a:ea typeface="Arial"/>
                <a:cs typeface="Arial"/>
                <a:sym typeface="Arial"/>
              </a:defRPr>
            </a:lvl1pPr>
          </a:lstStyle>
          <a:p>
            <a:r>
              <a:t>By Andy Vernon - CC BY 2.0</a:t>
            </a:r>
          </a:p>
        </p:txBody>
      </p:sp>
      <p:pic>
        <p:nvPicPr>
          <p:cNvPr id="163" name="pasted-image.pdf"/>
          <p:cNvPicPr>
            <a:picLocks noChangeAspect="1"/>
          </p:cNvPicPr>
          <p:nvPr/>
        </p:nvPicPr>
        <p:blipFill>
          <a:blip r:embed="rId5">
            <a:extLst/>
          </a:blip>
          <a:stretch>
            <a:fillRect/>
          </a:stretch>
        </p:blipFill>
        <p:spPr>
          <a:xfrm>
            <a:off x="459014" y="1554717"/>
            <a:ext cx="939801" cy="939801"/>
          </a:xfrm>
          <a:prstGeom prst="rect">
            <a:avLst/>
          </a:prstGeom>
          <a:ln w="12700">
            <a:miter lim="400000"/>
          </a:ln>
        </p:spPr>
      </p:pic>
      <p:pic>
        <p:nvPicPr>
          <p:cNvPr id="164" name="pasted-image.pdf"/>
          <p:cNvPicPr>
            <a:picLocks noChangeAspect="1"/>
          </p:cNvPicPr>
          <p:nvPr/>
        </p:nvPicPr>
        <p:blipFill>
          <a:blip r:embed="rId6">
            <a:extLst/>
          </a:blip>
          <a:stretch>
            <a:fillRect/>
          </a:stretch>
        </p:blipFill>
        <p:spPr>
          <a:xfrm>
            <a:off x="6699679" y="4230092"/>
            <a:ext cx="952501" cy="952501"/>
          </a:xfrm>
          <a:prstGeom prst="rect">
            <a:avLst/>
          </a:prstGeom>
          <a:ln w="12700">
            <a:miter lim="400000"/>
          </a:ln>
        </p:spPr>
      </p:pic>
      <p:pic>
        <p:nvPicPr>
          <p:cNvPr id="165" name="PQMIconP_purple.png"/>
          <p:cNvPicPr>
            <a:picLocks noChangeAspect="1"/>
          </p:cNvPicPr>
          <p:nvPr/>
        </p:nvPicPr>
        <p:blipFill>
          <a:blip r:embed="rId7">
            <a:extLst/>
          </a:blip>
          <a:stretch>
            <a:fillRect/>
          </a:stretch>
        </p:blipFill>
        <p:spPr>
          <a:xfrm>
            <a:off x="11443910" y="1053735"/>
            <a:ext cx="1200292" cy="1109016"/>
          </a:xfrm>
          <a:prstGeom prst="rect">
            <a:avLst/>
          </a:prstGeom>
          <a:ln w="12700">
            <a:miter lim="400000"/>
          </a:ln>
        </p:spPr>
      </p:pic>
    </p:spTree>
    <p:extLst>
      <p:ext uri="{BB962C8B-B14F-4D97-AF65-F5344CB8AC3E}">
        <p14:creationId xmlns:p14="http://schemas.microsoft.com/office/powerpoint/2010/main" val="399740922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Shape 169"/>
          <p:cNvSpPr>
            <a:spLocks noGrp="1"/>
          </p:cNvSpPr>
          <p:nvPr>
            <p:ph type="title" idx="4294967295"/>
          </p:nvPr>
        </p:nvSpPr>
        <p:spPr>
          <a:xfrm>
            <a:off x="276447" y="86171"/>
            <a:ext cx="11099800" cy="964976"/>
          </a:xfrm>
          <a:prstGeom prst="rect">
            <a:avLst/>
          </a:prstGeom>
        </p:spPr>
        <p:txBody>
          <a:bodyPr>
            <a:noAutofit/>
          </a:bodyPr>
          <a:lstStyle>
            <a:lvl1pPr defTabSz="525779">
              <a:defRPr sz="2700"/>
            </a:lvl1pPr>
          </a:lstStyle>
          <a:p>
            <a:pPr algn="l"/>
            <a:r>
              <a:rPr sz="3200" dirty="0">
                <a:solidFill>
                  <a:srgbClr val="9279B3"/>
                </a:solidFill>
                <a:latin typeface="Arial" charset="0"/>
                <a:ea typeface="Arial" charset="0"/>
                <a:cs typeface="Arial" charset="0"/>
              </a:rPr>
              <a:t>Ring-necked pheasants</a:t>
            </a:r>
          </a:p>
        </p:txBody>
      </p:sp>
      <p:sp>
        <p:nvSpPr>
          <p:cNvPr id="171" name="Shape 171"/>
          <p:cNvSpPr/>
          <p:nvPr/>
        </p:nvSpPr>
        <p:spPr>
          <a:xfrm>
            <a:off x="4939310" y="3129189"/>
            <a:ext cx="6436937" cy="1949252"/>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marL="254000" indent="-254000" algn="l">
              <a:spcBef>
                <a:spcPts val="1800"/>
              </a:spcBef>
              <a:buSzPct val="100000"/>
              <a:buChar char="•"/>
              <a:defRPr sz="3000">
                <a:solidFill>
                  <a:srgbClr val="583F34"/>
                </a:solidFill>
                <a:latin typeface="Arial"/>
                <a:ea typeface="Arial"/>
                <a:cs typeface="Arial"/>
                <a:sym typeface="Arial"/>
              </a:defRPr>
            </a:lvl1pPr>
          </a:lstStyle>
          <a:p>
            <a:pPr marL="0" indent="0">
              <a:buNone/>
            </a:pPr>
            <a:r>
              <a:rPr sz="4000" dirty="0"/>
              <a:t>What is surprising and interesting about the ring-necked pheasants? </a:t>
            </a:r>
          </a:p>
        </p:txBody>
      </p:sp>
      <p:pic>
        <p:nvPicPr>
          <p:cNvPr id="6" name="pasted-image.pdf"/>
          <p:cNvPicPr>
            <a:picLocks noChangeAspect="1"/>
          </p:cNvPicPr>
          <p:nvPr/>
        </p:nvPicPr>
        <p:blipFill>
          <a:blip r:embed="rId3">
            <a:extLst/>
          </a:blip>
          <a:stretch>
            <a:fillRect/>
          </a:stretch>
        </p:blipFill>
        <p:spPr>
          <a:xfrm>
            <a:off x="2249489" y="3518521"/>
            <a:ext cx="1282701" cy="1293234"/>
          </a:xfrm>
          <a:prstGeom prst="rect">
            <a:avLst/>
          </a:prstGeom>
          <a:ln w="12700">
            <a:miter lim="400000"/>
          </a:ln>
        </p:spPr>
      </p:pic>
    </p:spTree>
    <p:extLst>
      <p:ext uri="{BB962C8B-B14F-4D97-AF65-F5344CB8AC3E}">
        <p14:creationId xmlns:p14="http://schemas.microsoft.com/office/powerpoint/2010/main" val="2057099351"/>
      </p:ext>
    </p:extLst>
  </p:cSld>
  <p:clrMapOvr>
    <a:masterClrMapping/>
  </p:clrMapOvr>
  <p:transition xmlns:p14="http://schemas.microsoft.com/office/powerpoint/2010/mai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latin typeface="Arial" charset="0"/>
                <a:ea typeface="Arial" charset="0"/>
                <a:cs typeface="Arial" charset="0"/>
              </a:rPr>
              <a:t>LS02 Teacher Resource: Learning Segment Wrap-Up </a:t>
            </a:r>
            <a:endParaRPr lang="en-US" dirty="0">
              <a:solidFill>
                <a:schemeClr val="bg1"/>
              </a:solidFill>
              <a:latin typeface="Arial" charset="0"/>
              <a:ea typeface="Arial" charset="0"/>
              <a:cs typeface="Arial" charset="0"/>
            </a:endParaRPr>
          </a:p>
        </p:txBody>
      </p:sp>
      <p:pic>
        <p:nvPicPr>
          <p:cNvPr id="3" name="pasted-image.pdf"/>
          <p:cNvPicPr>
            <a:picLocks noChangeAspect="1"/>
          </p:cNvPicPr>
          <p:nvPr/>
        </p:nvPicPr>
        <p:blipFill>
          <a:blip r:embed="rId3">
            <a:extLst/>
          </a:blip>
          <a:stretch>
            <a:fillRect/>
          </a:stretch>
        </p:blipFill>
        <p:spPr>
          <a:xfrm>
            <a:off x="4367088" y="1908070"/>
            <a:ext cx="3676907" cy="3472003"/>
          </a:xfrm>
          <a:prstGeom prst="rect">
            <a:avLst/>
          </a:prstGeom>
          <a:ln w="12700">
            <a:miter lim="400000"/>
          </a:ln>
        </p:spPr>
      </p:pic>
      <p:sp>
        <p:nvSpPr>
          <p:cNvPr id="4" name="TextBox 3"/>
          <p:cNvSpPr txBox="1"/>
          <p:nvPr/>
        </p:nvSpPr>
        <p:spPr>
          <a:xfrm>
            <a:off x="1612275" y="5481689"/>
            <a:ext cx="9348390"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dirty="0" smtClean="0">
                <a:solidFill>
                  <a:srgbClr val="583F34"/>
                </a:solidFill>
                <a:latin typeface="Arial" charset="0"/>
                <a:ea typeface="Arial" charset="0"/>
                <a:cs typeface="Arial" charset="0"/>
              </a:rPr>
              <a:t>What did we learn</a:t>
            </a:r>
            <a:r>
              <a:rPr lang="en-US" dirty="0" smtClean="0">
                <a:solidFill>
                  <a:srgbClr val="583F34"/>
                </a:solidFill>
                <a:latin typeface="Arial" charset="0"/>
                <a:ea typeface="Arial" charset="0"/>
                <a:cs typeface="Arial" charset="0"/>
              </a:rPr>
              <a:t>?</a:t>
            </a:r>
          </a:p>
          <a:p>
            <a:pPr algn="l"/>
            <a:r>
              <a:rPr lang="en-US" dirty="0"/>
              <a:t>We generated some questions about characteristics that would seem to put the organism at a disadvantage. </a:t>
            </a:r>
          </a:p>
          <a:p>
            <a:pPr marL="0" marR="0" indent="0" algn="l"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356138969"/>
      </p:ext>
    </p:extLst>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Shape 175"/>
          <p:cNvSpPr>
            <a:spLocks noGrp="1"/>
          </p:cNvSpPr>
          <p:nvPr>
            <p:ph type="ctrTitle"/>
          </p:nvPr>
        </p:nvSpPr>
        <p:spPr>
          <a:prstGeom prst="rect">
            <a:avLst/>
          </a:prstGeom>
        </p:spPr>
        <p:txBody>
          <a:bodyPr>
            <a:normAutofit fontScale="90000"/>
          </a:bodyPr>
          <a:lstStyle>
            <a:lvl1pPr defTabSz="525779">
              <a:defRPr sz="2700"/>
            </a:lvl1pPr>
          </a:lstStyle>
          <a:p>
            <a:r>
              <a:rPr lang="en-US" dirty="0" smtClean="0">
                <a:solidFill>
                  <a:schemeClr val="bg1"/>
                </a:solidFill>
              </a:rPr>
              <a:t>LS03 Teacher Resource: Learning Segment Description </a:t>
            </a:r>
            <a:endParaRPr dirty="0">
              <a:solidFill>
                <a:schemeClr val="bg1"/>
              </a:solidFill>
            </a:endParaRPr>
          </a:p>
        </p:txBody>
      </p:sp>
      <p:pic>
        <p:nvPicPr>
          <p:cNvPr id="176" name="PQMIconQ2M_purple.png"/>
          <p:cNvPicPr>
            <a:picLocks noChangeAspect="1"/>
          </p:cNvPicPr>
          <p:nvPr/>
        </p:nvPicPr>
        <p:blipFill>
          <a:blip r:embed="rId3">
            <a:extLst/>
          </a:blip>
          <a:stretch>
            <a:fillRect/>
          </a:stretch>
        </p:blipFill>
        <p:spPr>
          <a:xfrm>
            <a:off x="4098681" y="1142392"/>
            <a:ext cx="3905103" cy="3681243"/>
          </a:xfrm>
          <a:prstGeom prst="rect">
            <a:avLst/>
          </a:prstGeom>
          <a:ln w="12700">
            <a:miter lim="400000"/>
          </a:ln>
        </p:spPr>
      </p:pic>
      <p:sp>
        <p:nvSpPr>
          <p:cNvPr id="177" name="Shape 177"/>
          <p:cNvSpPr/>
          <p:nvPr/>
        </p:nvSpPr>
        <p:spPr>
          <a:xfrm>
            <a:off x="763764" y="7225680"/>
            <a:ext cx="11381561" cy="56425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L="254000" indent="-254000" algn="l">
              <a:spcBef>
                <a:spcPts val="1800"/>
              </a:spcBef>
              <a:buSzPct val="100000"/>
              <a:buChar char="•"/>
              <a:defRPr sz="3000">
                <a:solidFill>
                  <a:srgbClr val="583F34"/>
                </a:solidFill>
                <a:latin typeface="Arial"/>
                <a:ea typeface="Arial"/>
                <a:cs typeface="Arial"/>
                <a:sym typeface="Arial"/>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dirty="0"/>
          </a:p>
        </p:txBody>
      </p:sp>
      <p:sp>
        <p:nvSpPr>
          <p:cNvPr id="2" name="TextBox 1"/>
          <p:cNvSpPr txBox="1"/>
          <p:nvPr/>
        </p:nvSpPr>
        <p:spPr>
          <a:xfrm>
            <a:off x="763764" y="5418669"/>
            <a:ext cx="374266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583F34"/>
                </a:solidFill>
                <a:effectLst/>
                <a:uFillTx/>
                <a:latin typeface="Arial" charset="0"/>
                <a:ea typeface="Arial" charset="0"/>
                <a:cs typeface="Arial" charset="0"/>
                <a:sym typeface="Helvetica Light"/>
              </a:rPr>
              <a:t>Time:</a:t>
            </a:r>
            <a:r>
              <a:rPr kumimoji="0" lang="en-US" sz="2800" b="0" i="0" u="none" strike="noStrike" cap="none" spc="0" normalizeH="0" dirty="0" smtClean="0">
                <a:ln>
                  <a:noFill/>
                </a:ln>
                <a:solidFill>
                  <a:srgbClr val="583F34"/>
                </a:solidFill>
                <a:effectLst/>
                <a:uFillTx/>
                <a:latin typeface="Arial" charset="0"/>
                <a:ea typeface="Arial" charset="0"/>
                <a:cs typeface="Arial" charset="0"/>
                <a:sym typeface="Helvetica Light"/>
              </a:rPr>
              <a:t> 5-10 min</a:t>
            </a:r>
            <a:endParaRPr kumimoji="0" lang="en-US" sz="2800" b="0"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
        <p:nvSpPr>
          <p:cNvPr id="3" name="TextBox 2"/>
          <p:cNvSpPr txBox="1"/>
          <p:nvPr/>
        </p:nvSpPr>
        <p:spPr>
          <a:xfrm>
            <a:off x="468476" y="6547183"/>
            <a:ext cx="12312377" cy="9643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2800" b="1" dirty="0">
                <a:solidFill>
                  <a:srgbClr val="583F34"/>
                </a:solidFill>
                <a:latin typeface="Arial" charset="0"/>
                <a:ea typeface="Arial" charset="0"/>
                <a:cs typeface="Arial" charset="0"/>
              </a:rPr>
              <a:t>Q</a:t>
            </a:r>
            <a:r>
              <a:rPr lang="en-US" sz="2800" b="1" dirty="0" smtClean="0">
                <a:solidFill>
                  <a:srgbClr val="583F34"/>
                </a:solidFill>
                <a:latin typeface="Arial" charset="0"/>
                <a:ea typeface="Arial" charset="0"/>
                <a:cs typeface="Arial" charset="0"/>
                <a:sym typeface="Wingdings" panose="05000000000000000000" pitchFamily="2" charset="2"/>
              </a:rPr>
              <a:t>M Student develop initial model ideas about why male pheasants have bright colors. </a:t>
            </a:r>
            <a:endParaRPr kumimoji="0" lang="en-US" sz="2800" b="1"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396195549"/>
      </p:ext>
    </p:extLst>
  </p:cSld>
  <p:clrMapOvr>
    <a:masterClrMapping/>
  </p:clrMapOvr>
  <p:transition xmlns:p14="http://schemas.microsoft.com/office/powerpoint/2010/mai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LS03 Teacher Resource: Materials and Resources </a:t>
            </a:r>
            <a:endParaRPr lang="en-US" dirty="0">
              <a:solidFill>
                <a:schemeClr val="bg1"/>
              </a:solidFill>
            </a:endParaRPr>
          </a:p>
        </p:txBody>
      </p:sp>
      <p:sp>
        <p:nvSpPr>
          <p:cNvPr id="3" name="TextBox 2"/>
          <p:cNvSpPr txBox="1"/>
          <p:nvPr/>
        </p:nvSpPr>
        <p:spPr>
          <a:xfrm>
            <a:off x="404037" y="2159171"/>
            <a:ext cx="780429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1" u="sng" strike="noStrike" cap="none" spc="0" normalizeH="0" baseline="0" dirty="0" smtClean="0">
                <a:ln>
                  <a:noFill/>
                </a:ln>
                <a:solidFill>
                  <a:srgbClr val="583F34"/>
                </a:solidFill>
                <a:effectLst/>
                <a:uFillTx/>
                <a:latin typeface="Arial" charset="0"/>
                <a:ea typeface="Arial" charset="0"/>
                <a:cs typeface="Arial" charset="0"/>
                <a:sym typeface="Helvetica Light"/>
              </a:rPr>
              <a:t>You will need: </a:t>
            </a:r>
          </a:p>
          <a:p>
            <a:pPr marL="0" marR="0" indent="0" algn="l" defTabSz="584200" rtl="0" fontAlgn="auto" latinLnBrk="0" hangingPunct="0">
              <a:lnSpc>
                <a:spcPct val="100000"/>
              </a:lnSpc>
              <a:spcBef>
                <a:spcPts val="0"/>
              </a:spcBef>
              <a:spcAft>
                <a:spcPts val="0"/>
              </a:spcAft>
              <a:buClrTx/>
              <a:buSzTx/>
              <a:buFontTx/>
              <a:buNone/>
              <a:tabLst/>
            </a:pPr>
            <a:r>
              <a:rPr lang="en-US" smtClean="0">
                <a:solidFill>
                  <a:srgbClr val="583F34"/>
                </a:solidFill>
                <a:latin typeface="Arial" charset="0"/>
                <a:ea typeface="Arial" charset="0"/>
                <a:cs typeface="Arial" charset="0"/>
              </a:rPr>
              <a:t>This power </a:t>
            </a:r>
            <a:r>
              <a:rPr lang="en-US" dirty="0" smtClean="0">
                <a:solidFill>
                  <a:srgbClr val="583F34"/>
                </a:solidFill>
                <a:latin typeface="Arial" charset="0"/>
                <a:ea typeface="Arial" charset="0"/>
                <a:cs typeface="Arial" charset="0"/>
              </a:rPr>
              <a:t>point </a:t>
            </a:r>
            <a:endParaRPr kumimoji="0" lang="en-US" sz="3600" b="0"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942735315"/>
      </p:ext>
    </p:extLst>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bg1"/>
                </a:solidFill>
              </a:rPr>
              <a:t>How to use these slides…</a:t>
            </a:r>
            <a:endParaRPr lang="en-US" sz="2800" dirty="0">
              <a:solidFill>
                <a:schemeClr val="bg1"/>
              </a:solidFill>
            </a:endParaRPr>
          </a:p>
        </p:txBody>
      </p:sp>
      <p:sp>
        <p:nvSpPr>
          <p:cNvPr id="3" name="TextBox 2"/>
          <p:cNvSpPr txBox="1"/>
          <p:nvPr/>
        </p:nvSpPr>
        <p:spPr>
          <a:xfrm>
            <a:off x="112033" y="910903"/>
            <a:ext cx="12669689" cy="86341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lnSpc>
                <a:spcPct val="120000"/>
              </a:lnSpc>
              <a:defRPr sz="3000" b="1">
                <a:solidFill>
                  <a:srgbClr val="583F34"/>
                </a:solidFill>
                <a:latin typeface="Arial"/>
                <a:ea typeface="Arial"/>
                <a:cs typeface="Arial"/>
                <a:sym typeface="Arial"/>
              </a:defRPr>
            </a:pPr>
            <a:r>
              <a:rPr lang="en-US" sz="1600" u="sng" dirty="0">
                <a:solidFill>
                  <a:srgbClr val="583F34"/>
                </a:solidFill>
              </a:rPr>
              <a:t>Please read before using this presentation: </a:t>
            </a:r>
          </a:p>
          <a:p>
            <a:pPr algn="l">
              <a:lnSpc>
                <a:spcPct val="120000"/>
              </a:lnSpc>
              <a:defRPr sz="3000" b="1">
                <a:solidFill>
                  <a:srgbClr val="583F34"/>
                </a:solidFill>
                <a:latin typeface="Arial"/>
                <a:ea typeface="Arial"/>
                <a:cs typeface="Arial"/>
                <a:sym typeface="Arial"/>
              </a:defRPr>
            </a:pPr>
            <a:endParaRPr lang="en-US" sz="1600" dirty="0">
              <a:solidFill>
                <a:srgbClr val="583F34"/>
              </a:solidFill>
            </a:endParaRPr>
          </a:p>
          <a:p>
            <a:pPr algn="l">
              <a:lnSpc>
                <a:spcPct val="120000"/>
              </a:lnSpc>
              <a:defRPr sz="3000">
                <a:solidFill>
                  <a:srgbClr val="583F34"/>
                </a:solidFill>
                <a:latin typeface="Arial"/>
                <a:ea typeface="Arial"/>
                <a:cs typeface="Arial"/>
                <a:sym typeface="Arial"/>
              </a:defRPr>
            </a:pPr>
            <a:r>
              <a:rPr lang="en-US" sz="1600" dirty="0">
                <a:solidFill>
                  <a:srgbClr val="583F34"/>
                </a:solidFill>
              </a:rPr>
              <a:t>This presentation was designed to support the implementation of the MBER curriculum. It is </a:t>
            </a:r>
            <a:r>
              <a:rPr lang="en-US" sz="1600" u="sng" dirty="0">
                <a:solidFill>
                  <a:srgbClr val="583F34"/>
                </a:solidFill>
              </a:rPr>
              <a:t>NOT</a:t>
            </a:r>
            <a:r>
              <a:rPr lang="en-US" sz="1600" dirty="0">
                <a:solidFill>
                  <a:srgbClr val="583F34"/>
                </a:solidFill>
              </a:rPr>
              <a:t> ready to show to students in its current form. You’ll quickly notice there are two kinds of slides.</a:t>
            </a:r>
          </a:p>
          <a:p>
            <a:pPr algn="l">
              <a:lnSpc>
                <a:spcPct val="120000"/>
              </a:lnSpc>
              <a:defRPr sz="3000">
                <a:solidFill>
                  <a:srgbClr val="583F34"/>
                </a:solidFill>
                <a:latin typeface="Arial"/>
                <a:ea typeface="Arial"/>
                <a:cs typeface="Arial"/>
                <a:sym typeface="Arial"/>
              </a:defRPr>
            </a:pPr>
            <a:endParaRPr lang="en-US" sz="1600" dirty="0">
              <a:solidFill>
                <a:srgbClr val="583F34"/>
              </a:solidFill>
            </a:endParaRPr>
          </a:p>
          <a:p>
            <a:pPr algn="l">
              <a:lnSpc>
                <a:spcPct val="120000"/>
              </a:lnSpc>
              <a:defRPr sz="3000">
                <a:solidFill>
                  <a:srgbClr val="583F34"/>
                </a:solidFill>
                <a:latin typeface="Arial"/>
                <a:ea typeface="Arial"/>
                <a:cs typeface="Arial"/>
                <a:sym typeface="Arial"/>
              </a:defRPr>
            </a:pPr>
            <a:r>
              <a:rPr lang="en-US" sz="1600" dirty="0">
                <a:solidFill>
                  <a:srgbClr val="583F34"/>
                </a:solidFill>
              </a:rPr>
              <a:t>(1) "Teacher Resource” slides orient you to each Learning Segment. They provide information for teachers and are not meant to be shown to students. These slides are easily distinguished by the colored band in the header (as displayed above on this slide).</a:t>
            </a:r>
          </a:p>
          <a:p>
            <a:pPr algn="l">
              <a:lnSpc>
                <a:spcPct val="120000"/>
              </a:lnSpc>
              <a:defRPr sz="3000">
                <a:solidFill>
                  <a:srgbClr val="583F34"/>
                </a:solidFill>
                <a:latin typeface="Arial"/>
                <a:ea typeface="Arial"/>
                <a:cs typeface="Arial"/>
                <a:sym typeface="Arial"/>
              </a:defRPr>
            </a:pPr>
            <a:endParaRPr lang="en-US" sz="1600" dirty="0">
              <a:solidFill>
                <a:srgbClr val="583F34"/>
              </a:solidFill>
            </a:endParaRPr>
          </a:p>
          <a:p>
            <a:pPr algn="l">
              <a:lnSpc>
                <a:spcPct val="120000"/>
              </a:lnSpc>
              <a:defRPr sz="3000">
                <a:solidFill>
                  <a:srgbClr val="583F34"/>
                </a:solidFill>
                <a:latin typeface="Arial"/>
                <a:ea typeface="Arial"/>
                <a:cs typeface="Arial"/>
                <a:sym typeface="Arial"/>
              </a:defRPr>
            </a:pPr>
            <a:r>
              <a:rPr lang="en-US" sz="1600" dirty="0">
                <a:solidFill>
                  <a:srgbClr val="583F34"/>
                </a:solidFill>
              </a:rPr>
              <a:t>(2) The remainder (student slides) have been designed to facilitate student sense-making as you move through the Learning Segments. Show these to students. They also include presenter's notes (below each slide) with useful information for you about each particular slide. You’ll find helpful tips/directions under “TEACHER NOTES” and the source material for the slide under “SOURCES”.</a:t>
            </a:r>
          </a:p>
          <a:p>
            <a:pPr algn="l">
              <a:lnSpc>
                <a:spcPct val="120000"/>
              </a:lnSpc>
              <a:defRPr sz="3000">
                <a:solidFill>
                  <a:srgbClr val="583F34"/>
                </a:solidFill>
                <a:latin typeface="Arial"/>
                <a:ea typeface="Arial"/>
                <a:cs typeface="Arial"/>
                <a:sym typeface="Arial"/>
              </a:defRPr>
            </a:pPr>
            <a:endParaRPr lang="en-US" sz="1600" dirty="0">
              <a:solidFill>
                <a:srgbClr val="583F34"/>
              </a:solidFill>
            </a:endParaRPr>
          </a:p>
          <a:p>
            <a:pPr algn="l">
              <a:lnSpc>
                <a:spcPct val="120000"/>
              </a:lnSpc>
              <a:defRPr sz="3000">
                <a:solidFill>
                  <a:srgbClr val="583F34"/>
                </a:solidFill>
                <a:latin typeface="Arial"/>
                <a:ea typeface="Arial"/>
                <a:cs typeface="Arial"/>
                <a:sym typeface="Arial"/>
              </a:defRPr>
            </a:pPr>
            <a:r>
              <a:rPr lang="en-US" sz="1600" u="sng" dirty="0">
                <a:solidFill>
                  <a:srgbClr val="583F34"/>
                </a:solidFill>
              </a:rPr>
              <a:t>We expect you to modify this presentation</a:t>
            </a:r>
            <a:r>
              <a:rPr lang="en-US" sz="1600" dirty="0">
                <a:solidFill>
                  <a:srgbClr val="583F34"/>
                </a:solidFill>
              </a:rPr>
              <a:t> in any way you deem necessary for your student population, but, in the very least, you will need to either hide or delete the “Teacher Resources” slides before viewing it with students in the classroom. </a:t>
            </a:r>
          </a:p>
          <a:p>
            <a:pPr algn="l">
              <a:lnSpc>
                <a:spcPct val="120000"/>
              </a:lnSpc>
              <a:defRPr sz="3000">
                <a:solidFill>
                  <a:srgbClr val="583F34"/>
                </a:solidFill>
                <a:latin typeface="Arial"/>
                <a:ea typeface="Arial"/>
                <a:cs typeface="Arial"/>
                <a:sym typeface="Arial"/>
              </a:defRPr>
            </a:pPr>
            <a:endParaRPr lang="en-US" sz="1600" dirty="0">
              <a:solidFill>
                <a:srgbClr val="583F34"/>
              </a:solidFill>
            </a:endParaRPr>
          </a:p>
          <a:p>
            <a:pPr algn="l">
              <a:lnSpc>
                <a:spcPct val="120000"/>
              </a:lnSpc>
              <a:defRPr sz="3000">
                <a:solidFill>
                  <a:srgbClr val="583F34"/>
                </a:solidFill>
                <a:latin typeface="Arial"/>
                <a:ea typeface="Arial"/>
                <a:cs typeface="Arial"/>
                <a:sym typeface="Arial"/>
              </a:defRPr>
            </a:pPr>
            <a:r>
              <a:rPr lang="en-US" sz="1600" dirty="0">
                <a:solidFill>
                  <a:srgbClr val="583F34"/>
                </a:solidFill>
              </a:rPr>
              <a:t>In preparation, we highly recommend the following: while you step through the slides, keep the webpage for the Triangle open on your computer. The Learning Segments and associated resources outlined in the PowerPoint </a:t>
            </a:r>
            <a:r>
              <a:rPr lang="en-US" sz="1600" u="sng" dirty="0">
                <a:solidFill>
                  <a:srgbClr val="583F34"/>
                </a:solidFill>
              </a:rPr>
              <a:t>directly</a:t>
            </a:r>
            <a:r>
              <a:rPr lang="en-US" sz="1600" dirty="0">
                <a:solidFill>
                  <a:srgbClr val="583F34"/>
                </a:solidFill>
              </a:rPr>
              <a:t> correspond to the Learning Segments described in the table featured on the webpage. Looking over the table as you preview the slides will help you to better understand what students will be making sense of each day and how the model is built over the course of days in the classroom. Thus the PowerPoint and webpage work in concert toward helping you confidently facilitate student learning in each portion of the curriculum. </a:t>
            </a:r>
          </a:p>
          <a:p>
            <a:pPr algn="l">
              <a:lnSpc>
                <a:spcPct val="120000"/>
              </a:lnSpc>
              <a:defRPr sz="3000">
                <a:solidFill>
                  <a:srgbClr val="583F34"/>
                </a:solidFill>
                <a:latin typeface="Arial"/>
                <a:ea typeface="Arial"/>
                <a:cs typeface="Arial"/>
                <a:sym typeface="Arial"/>
              </a:defRPr>
            </a:pPr>
            <a:endParaRPr lang="en-US" sz="1600" dirty="0">
              <a:solidFill>
                <a:srgbClr val="583F34"/>
              </a:solidFill>
            </a:endParaRPr>
          </a:p>
          <a:p>
            <a:pPr algn="l">
              <a:lnSpc>
                <a:spcPct val="120000"/>
              </a:lnSpc>
              <a:defRPr sz="3000">
                <a:solidFill>
                  <a:srgbClr val="583F34"/>
                </a:solidFill>
                <a:latin typeface="Arial"/>
                <a:ea typeface="Arial"/>
                <a:cs typeface="Arial"/>
                <a:sym typeface="Arial"/>
              </a:defRPr>
            </a:pPr>
            <a:r>
              <a:rPr lang="en-US" sz="1600" dirty="0">
                <a:solidFill>
                  <a:srgbClr val="583F34"/>
                </a:solidFill>
              </a:rPr>
              <a:t>We also expect (and hope!) that you will make improvements to these Learning Segments in the spirit of student-centered sense-making. These resources have been designed to facilitate model-based reasoning in the classroom, but they are always subject to revision. They are the result of collaboration, and as the collaboration continues we are excited to see how the community helps to improve them over time. Thanks!</a:t>
            </a:r>
          </a:p>
          <a:p>
            <a:pPr algn="l">
              <a:lnSpc>
                <a:spcPct val="120000"/>
              </a:lnSpc>
              <a:defRPr sz="3000">
                <a:solidFill>
                  <a:srgbClr val="583F34"/>
                </a:solidFill>
                <a:latin typeface="Arial"/>
                <a:ea typeface="Arial"/>
                <a:cs typeface="Arial"/>
                <a:sym typeface="Arial"/>
              </a:defRPr>
            </a:pPr>
            <a:endParaRPr lang="en-US" sz="1600" dirty="0">
              <a:solidFill>
                <a:srgbClr val="583F34"/>
              </a:solidFill>
            </a:endParaRPr>
          </a:p>
          <a:p>
            <a:pPr algn="l">
              <a:lnSpc>
                <a:spcPct val="120000"/>
              </a:lnSpc>
              <a:defRPr sz="3000">
                <a:solidFill>
                  <a:srgbClr val="583F34"/>
                </a:solidFill>
                <a:latin typeface="Arial"/>
                <a:ea typeface="Arial"/>
                <a:cs typeface="Arial"/>
                <a:sym typeface="Arial"/>
              </a:defRPr>
            </a:pPr>
            <a:r>
              <a:rPr lang="en-US" sz="1600" dirty="0">
                <a:solidFill>
                  <a:srgbClr val="583F34"/>
                </a:solidFill>
              </a:rPr>
              <a:t>The MBER team </a:t>
            </a:r>
          </a:p>
          <a:p>
            <a:pPr marL="0" marR="0" indent="0" algn="l"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253168635"/>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p:cNvSpPr>
          <p:nvPr>
            <p:ph type="title"/>
          </p:nvPr>
        </p:nvSpPr>
        <p:spPr>
          <a:prstGeom prst="rect">
            <a:avLst/>
          </a:prstGeom>
        </p:spPr>
        <p:txBody>
          <a:bodyPr>
            <a:noAutofit/>
          </a:bodyPr>
          <a:lstStyle>
            <a:lvl1pPr defTabSz="525779">
              <a:defRPr sz="2700"/>
            </a:lvl1pPr>
          </a:lstStyle>
          <a:p>
            <a:r>
              <a:rPr lang="en-US" sz="2800" dirty="0" smtClean="0">
                <a:solidFill>
                  <a:schemeClr val="bg1"/>
                </a:solidFill>
              </a:rPr>
              <a:t>LS03 </a:t>
            </a:r>
            <a:r>
              <a:rPr sz="2800" dirty="0" smtClean="0">
                <a:solidFill>
                  <a:schemeClr val="bg1"/>
                </a:solidFill>
              </a:rPr>
              <a:t>Teachers </a:t>
            </a:r>
            <a:r>
              <a:rPr lang="en-US" sz="2800" dirty="0" smtClean="0">
                <a:solidFill>
                  <a:schemeClr val="bg1"/>
                </a:solidFill>
              </a:rPr>
              <a:t>Resource: </a:t>
            </a:r>
            <a:r>
              <a:rPr lang="en-US" sz="2800" dirty="0">
                <a:solidFill>
                  <a:schemeClr val="bg1"/>
                </a:solidFill>
              </a:rPr>
              <a:t>N</a:t>
            </a:r>
            <a:r>
              <a:rPr sz="2800" dirty="0" smtClean="0">
                <a:solidFill>
                  <a:schemeClr val="bg1"/>
                </a:solidFill>
              </a:rPr>
              <a:t>otes</a:t>
            </a:r>
            <a:endParaRPr sz="2800" dirty="0">
              <a:solidFill>
                <a:schemeClr val="bg1"/>
              </a:solidFill>
            </a:endParaRPr>
          </a:p>
        </p:txBody>
      </p:sp>
      <p:sp>
        <p:nvSpPr>
          <p:cNvPr id="132" name="Shape 132"/>
          <p:cNvSpPr/>
          <p:nvPr/>
        </p:nvSpPr>
        <p:spPr>
          <a:xfrm>
            <a:off x="518419" y="1871403"/>
            <a:ext cx="11381560" cy="47192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800"/>
              </a:spcBef>
              <a:buSzPct val="100000"/>
              <a:defRPr sz="3000">
                <a:solidFill>
                  <a:srgbClr val="583F34"/>
                </a:solidFill>
                <a:latin typeface="Arial"/>
                <a:ea typeface="Arial"/>
                <a:cs typeface="Arial"/>
                <a:sym typeface="Arial"/>
              </a:defRPr>
            </a:pPr>
            <a:r>
              <a:rPr dirty="0"/>
              <a:t>Students individually will generate model ideas </a:t>
            </a:r>
            <a:r>
              <a:rPr dirty="0" smtClean="0"/>
              <a:t>to</a:t>
            </a:r>
            <a:r>
              <a:rPr lang="en-US" dirty="0" smtClean="0"/>
              <a:t> account for</a:t>
            </a:r>
            <a:r>
              <a:rPr dirty="0" smtClean="0"/>
              <a:t> </a:t>
            </a:r>
            <a:r>
              <a:rPr dirty="0"/>
              <a:t>why males have bright colors that </a:t>
            </a:r>
            <a:r>
              <a:rPr dirty="0" smtClean="0"/>
              <a:t>put </a:t>
            </a:r>
            <a:r>
              <a:rPr dirty="0"/>
              <a:t>them at risk of predators. </a:t>
            </a:r>
          </a:p>
          <a:p>
            <a:pPr algn="l">
              <a:spcBef>
                <a:spcPts val="1800"/>
              </a:spcBef>
              <a:buSzPct val="100000"/>
              <a:defRPr sz="3000">
                <a:solidFill>
                  <a:srgbClr val="583F34"/>
                </a:solidFill>
                <a:latin typeface="Arial"/>
                <a:ea typeface="Arial"/>
                <a:cs typeface="Arial"/>
                <a:sym typeface="Arial"/>
              </a:defRPr>
            </a:pPr>
            <a:r>
              <a:rPr dirty="0"/>
              <a:t>They will record their ideas on their doodle (part C), and then share them with their group. Remember that this is a speculative process and all ideas should be considered as valid ones</a:t>
            </a:r>
            <a:r>
              <a:rPr dirty="0" smtClean="0"/>
              <a:t>.</a:t>
            </a:r>
            <a:r>
              <a:rPr lang="en-US" dirty="0" smtClean="0"/>
              <a:t> In a later segment there will be opportunities for students to revise their ideas</a:t>
            </a:r>
            <a:r>
              <a:rPr dirty="0" smtClean="0"/>
              <a:t>. </a:t>
            </a:r>
            <a:endParaRPr dirty="0"/>
          </a:p>
          <a:p>
            <a:pPr algn="l">
              <a:spcBef>
                <a:spcPts val="1800"/>
              </a:spcBef>
              <a:buSzPct val="100000"/>
              <a:defRPr sz="3000">
                <a:solidFill>
                  <a:srgbClr val="583F34"/>
                </a:solidFill>
                <a:latin typeface="Arial"/>
                <a:ea typeface="Arial"/>
                <a:cs typeface="Arial"/>
                <a:sym typeface="Arial"/>
              </a:defRPr>
            </a:pPr>
            <a:r>
              <a:rPr dirty="0"/>
              <a:t>Record their initial model ideas together with the driving question somewhere visible to everybody. </a:t>
            </a:r>
          </a:p>
        </p:txBody>
      </p:sp>
    </p:spTree>
    <p:extLst>
      <p:ext uri="{BB962C8B-B14F-4D97-AF65-F5344CB8AC3E}">
        <p14:creationId xmlns:p14="http://schemas.microsoft.com/office/powerpoint/2010/main" val="3697570338"/>
      </p:ext>
    </p:extLst>
  </p:cSld>
  <p:clrMapOvr>
    <a:masterClrMapping/>
  </p:clrMapOvr>
  <p:transition xmlns:p14="http://schemas.microsoft.com/office/powerpoint/2010/mai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title" idx="4294967295"/>
          </p:nvPr>
        </p:nvSpPr>
        <p:spPr>
          <a:xfrm>
            <a:off x="318976" y="260645"/>
            <a:ext cx="10464800" cy="488950"/>
          </a:xfrm>
          <a:prstGeom prst="rect">
            <a:avLst/>
          </a:prstGeom>
        </p:spPr>
        <p:txBody>
          <a:bodyPr>
            <a:noAutofit/>
          </a:bodyPr>
          <a:lstStyle>
            <a:lvl1pPr defTabSz="525779">
              <a:defRPr sz="2700"/>
            </a:lvl1pPr>
          </a:lstStyle>
          <a:p>
            <a:pPr algn="l"/>
            <a:r>
              <a:rPr sz="3600" dirty="0">
                <a:solidFill>
                  <a:srgbClr val="9279B3"/>
                </a:solidFill>
                <a:latin typeface="Arial" charset="0"/>
                <a:ea typeface="Arial" charset="0"/>
                <a:cs typeface="Arial" charset="0"/>
              </a:rPr>
              <a:t>Initial model ideas</a:t>
            </a:r>
          </a:p>
        </p:txBody>
      </p:sp>
      <p:sp>
        <p:nvSpPr>
          <p:cNvPr id="137" name="Shape 137"/>
          <p:cNvSpPr/>
          <p:nvPr/>
        </p:nvSpPr>
        <p:spPr>
          <a:xfrm>
            <a:off x="657438" y="1595520"/>
            <a:ext cx="11381561" cy="359226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800"/>
              </a:spcBef>
              <a:defRPr sz="3500">
                <a:solidFill>
                  <a:srgbClr val="583F34"/>
                </a:solidFill>
                <a:latin typeface="Arial"/>
                <a:ea typeface="Arial"/>
                <a:cs typeface="Arial"/>
                <a:sym typeface="Arial"/>
              </a:defRPr>
            </a:pPr>
            <a:r>
              <a:rPr dirty="0"/>
              <a:t>Your driving question: </a:t>
            </a:r>
          </a:p>
          <a:p>
            <a:pPr algn="l">
              <a:spcBef>
                <a:spcPts val="1800"/>
              </a:spcBef>
              <a:buClr>
                <a:srgbClr val="583F34"/>
              </a:buClr>
              <a:defRPr sz="3500" i="1">
                <a:solidFill>
                  <a:srgbClr val="583F34"/>
                </a:solidFill>
                <a:latin typeface="Arial"/>
                <a:ea typeface="Arial"/>
                <a:cs typeface="Arial"/>
                <a:sym typeface="Arial"/>
              </a:defRPr>
            </a:pPr>
            <a:r>
              <a:rPr dirty="0"/>
              <a:t>Do you have ideas to why male pheasants are so colorful despite that it makes them more visible to predators?</a:t>
            </a:r>
          </a:p>
          <a:p>
            <a:pPr marL="254000" indent="-254000" algn="l">
              <a:spcBef>
                <a:spcPts val="1800"/>
              </a:spcBef>
              <a:buSzPct val="100000"/>
              <a:buChar char="•"/>
              <a:defRPr sz="3500">
                <a:solidFill>
                  <a:srgbClr val="583F34"/>
                </a:solidFill>
                <a:latin typeface="Arial"/>
                <a:ea typeface="Arial"/>
                <a:cs typeface="Arial"/>
                <a:sym typeface="Arial"/>
              </a:defRPr>
            </a:pPr>
            <a:r>
              <a:rPr dirty="0"/>
              <a:t>Write your ideas to answer this question on your doodle section C. </a:t>
            </a:r>
          </a:p>
        </p:txBody>
      </p:sp>
    </p:spTree>
    <p:extLst>
      <p:ext uri="{BB962C8B-B14F-4D97-AF65-F5344CB8AC3E}">
        <p14:creationId xmlns:p14="http://schemas.microsoft.com/office/powerpoint/2010/main" val="1113498852"/>
      </p:ext>
    </p:extLst>
  </p:cSld>
  <p:clrMapOvr>
    <a:masterClrMapping/>
  </p:clrMapOvr>
  <p:transition xmlns:p14="http://schemas.microsoft.com/office/powerpoint/2010/mai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bg1"/>
                </a:solidFill>
              </a:rPr>
              <a:t>LS03 Teacher Resource: Learning Segment Wrap Up</a:t>
            </a:r>
            <a:endParaRPr lang="en-US" sz="2800" dirty="0">
              <a:solidFill>
                <a:schemeClr val="bg1"/>
              </a:solidFill>
            </a:endParaRPr>
          </a:p>
        </p:txBody>
      </p:sp>
      <p:sp>
        <p:nvSpPr>
          <p:cNvPr id="3" name="Rectangle 2"/>
          <p:cNvSpPr/>
          <p:nvPr/>
        </p:nvSpPr>
        <p:spPr>
          <a:xfrm>
            <a:off x="2797753" y="6212315"/>
            <a:ext cx="7779081" cy="2308324"/>
          </a:xfrm>
          <a:prstGeom prst="rect">
            <a:avLst/>
          </a:prstGeom>
        </p:spPr>
        <p:txBody>
          <a:bodyPr wrap="square">
            <a:spAutoFit/>
          </a:bodyPr>
          <a:lstStyle/>
          <a:p>
            <a:pPr algn="l"/>
            <a:r>
              <a:rPr lang="en-US" dirty="0">
                <a:solidFill>
                  <a:srgbClr val="583F34"/>
                </a:solidFill>
                <a:latin typeface="Arial" charset="0"/>
                <a:ea typeface="Arial" charset="0"/>
                <a:cs typeface="Arial" charset="0"/>
              </a:rPr>
              <a:t>What did we learn</a:t>
            </a:r>
            <a:r>
              <a:rPr lang="en-US" dirty="0" smtClean="0">
                <a:solidFill>
                  <a:srgbClr val="583F34"/>
                </a:solidFill>
                <a:latin typeface="Arial" charset="0"/>
                <a:ea typeface="Arial" charset="0"/>
                <a:cs typeface="Arial" charset="0"/>
              </a:rPr>
              <a:t>?</a:t>
            </a:r>
          </a:p>
          <a:p>
            <a:pPr algn="l"/>
            <a:r>
              <a:rPr lang="en-US" dirty="0"/>
              <a:t>We surfaced our initial ideas about the ring-necked pheasants.</a:t>
            </a:r>
          </a:p>
          <a:p>
            <a:pPr algn="l"/>
            <a:endParaRPr lang="en-US" dirty="0">
              <a:solidFill>
                <a:srgbClr val="583F34"/>
              </a:solidFill>
              <a:latin typeface="Arial" charset="0"/>
              <a:ea typeface="Arial" charset="0"/>
              <a:cs typeface="Arial" charset="0"/>
            </a:endParaRPr>
          </a:p>
        </p:txBody>
      </p:sp>
      <p:pic>
        <p:nvPicPr>
          <p:cNvPr id="4" name="PQMIconQ2M_purple.png"/>
          <p:cNvPicPr>
            <a:picLocks noChangeAspect="1"/>
          </p:cNvPicPr>
          <p:nvPr/>
        </p:nvPicPr>
        <p:blipFill>
          <a:blip r:embed="rId3">
            <a:extLst/>
          </a:blip>
          <a:stretch>
            <a:fillRect/>
          </a:stretch>
        </p:blipFill>
        <p:spPr>
          <a:xfrm>
            <a:off x="4247536" y="2318420"/>
            <a:ext cx="3905103" cy="3681243"/>
          </a:xfrm>
          <a:prstGeom prst="rect">
            <a:avLst/>
          </a:prstGeom>
          <a:ln w="12700">
            <a:miter lim="400000"/>
          </a:ln>
        </p:spPr>
      </p:pic>
    </p:spTree>
    <p:extLst>
      <p:ext uri="{BB962C8B-B14F-4D97-AF65-F5344CB8AC3E}">
        <p14:creationId xmlns:p14="http://schemas.microsoft.com/office/powerpoint/2010/main" val="324225119"/>
      </p:ext>
    </p:extLst>
  </p:cSld>
  <p:clrMapOvr>
    <a:masterClrMapping/>
  </p:clrMapOvr>
  <p:transition xmlns:p14="http://schemas.microsoft.com/office/powerpoint/2010/mai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p:nvPr>
        </p:nvSpPr>
        <p:spPr>
          <a:prstGeom prst="rect">
            <a:avLst/>
          </a:prstGeom>
        </p:spPr>
        <p:txBody>
          <a:bodyPr>
            <a:noAutofit/>
          </a:bodyPr>
          <a:lstStyle>
            <a:lvl1pPr defTabSz="525779">
              <a:defRPr sz="2700"/>
            </a:lvl1pPr>
          </a:lstStyle>
          <a:p>
            <a:r>
              <a:rPr lang="en-US" sz="2800" dirty="0" smtClean="0">
                <a:solidFill>
                  <a:schemeClr val="bg1"/>
                </a:solidFill>
              </a:rPr>
              <a:t>LS04 Teacher Resource: Learning Segment Description </a:t>
            </a:r>
            <a:endParaRPr sz="2800" dirty="0">
              <a:solidFill>
                <a:schemeClr val="bg1"/>
              </a:solidFill>
            </a:endParaRPr>
          </a:p>
        </p:txBody>
      </p:sp>
      <p:sp>
        <p:nvSpPr>
          <p:cNvPr id="143" name="Shape 143"/>
          <p:cNvSpPr/>
          <p:nvPr/>
        </p:nvSpPr>
        <p:spPr>
          <a:xfrm>
            <a:off x="763764" y="6517795"/>
            <a:ext cx="11381561" cy="198002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L="254000" indent="-254000" algn="l">
              <a:spcBef>
                <a:spcPts val="1800"/>
              </a:spcBef>
              <a:buSzPct val="100000"/>
              <a:buChar char="•"/>
              <a:defRPr sz="3000">
                <a:solidFill>
                  <a:srgbClr val="583F34"/>
                </a:solidFill>
                <a:latin typeface="Arial"/>
                <a:ea typeface="Arial"/>
                <a:cs typeface="Arial"/>
                <a:sym typeface="Arial"/>
              </a:defRPr>
            </a:lvl1pPr>
          </a:lstStyle>
          <a:p>
            <a:pPr marL="0" indent="0">
              <a:buNone/>
            </a:pPr>
            <a:r>
              <a:rPr lang="en-US" sz="3200" b="1" dirty="0" smtClean="0">
                <a:latin typeface="Arial" charset="0"/>
                <a:ea typeface="Arial" charset="0"/>
                <a:cs typeface="Arial" charset="0"/>
                <a:sym typeface="Wingdings" panose="05000000000000000000" pitchFamily="2" charset="2"/>
              </a:rPr>
              <a:t>PM: Data analysis to add evidence to their model. </a:t>
            </a:r>
            <a:r>
              <a:rPr dirty="0" smtClean="0"/>
              <a:t>In </a:t>
            </a:r>
            <a:r>
              <a:rPr dirty="0"/>
              <a:t>the </a:t>
            </a:r>
            <a:r>
              <a:rPr lang="en-US" dirty="0" smtClean="0"/>
              <a:t>this</a:t>
            </a:r>
            <a:r>
              <a:rPr dirty="0" smtClean="0"/>
              <a:t> </a:t>
            </a:r>
            <a:r>
              <a:rPr dirty="0"/>
              <a:t>segment </a:t>
            </a:r>
            <a:r>
              <a:rPr dirty="0" smtClean="0"/>
              <a:t>student</a:t>
            </a:r>
            <a:r>
              <a:rPr lang="en-US" dirty="0" smtClean="0"/>
              <a:t>s</a:t>
            </a:r>
            <a:r>
              <a:rPr dirty="0" smtClean="0"/>
              <a:t> analyze </a:t>
            </a:r>
            <a:r>
              <a:rPr dirty="0"/>
              <a:t>data that provides evidence for their model. </a:t>
            </a:r>
            <a:r>
              <a:rPr lang="en-US" dirty="0" smtClean="0"/>
              <a:t>They refine their model and return to the cave salamander example.</a:t>
            </a:r>
            <a:r>
              <a:rPr dirty="0" smtClean="0"/>
              <a:t> </a:t>
            </a:r>
            <a:endParaRPr dirty="0"/>
          </a:p>
        </p:txBody>
      </p:sp>
      <p:pic>
        <p:nvPicPr>
          <p:cNvPr id="5" name="PQMIconP2M_purple.png"/>
          <p:cNvPicPr>
            <a:picLocks noChangeAspect="1"/>
          </p:cNvPicPr>
          <p:nvPr/>
        </p:nvPicPr>
        <p:blipFill>
          <a:blip r:embed="rId3">
            <a:extLst/>
          </a:blip>
          <a:stretch>
            <a:fillRect/>
          </a:stretch>
        </p:blipFill>
        <p:spPr>
          <a:xfrm>
            <a:off x="4499900" y="1588563"/>
            <a:ext cx="3909287" cy="3685187"/>
          </a:xfrm>
          <a:prstGeom prst="rect">
            <a:avLst/>
          </a:prstGeom>
          <a:ln w="12700">
            <a:miter lim="400000"/>
          </a:ln>
        </p:spPr>
      </p:pic>
      <p:sp>
        <p:nvSpPr>
          <p:cNvPr id="2" name="TextBox 1"/>
          <p:cNvSpPr txBox="1"/>
          <p:nvPr/>
        </p:nvSpPr>
        <p:spPr>
          <a:xfrm>
            <a:off x="495988" y="5479948"/>
            <a:ext cx="3572540"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rgbClr val="583F34"/>
                </a:solidFill>
                <a:effectLst/>
                <a:uFillTx/>
                <a:latin typeface="Arial" charset="0"/>
                <a:ea typeface="Arial" charset="0"/>
                <a:cs typeface="Arial" charset="0"/>
                <a:sym typeface="Helvetica Light"/>
              </a:rPr>
              <a:t>Time: 10-15 min</a:t>
            </a:r>
            <a:endParaRPr kumimoji="0" lang="en-US" sz="3200" b="0"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001149031"/>
      </p:ext>
    </p:extLst>
  </p:cSld>
  <p:clrMapOvr>
    <a:masterClrMapping/>
  </p:clrMapOvr>
  <p:transition xmlns:p14="http://schemas.microsoft.com/office/powerpoint/2010/mai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LS04 Teacher Resource: Materials and Resources</a:t>
            </a:r>
            <a:endParaRPr lang="en-US" dirty="0">
              <a:solidFill>
                <a:schemeClr val="bg1"/>
              </a:solidFill>
            </a:endParaRPr>
          </a:p>
        </p:txBody>
      </p:sp>
      <p:sp>
        <p:nvSpPr>
          <p:cNvPr id="3" name="TextBox 2"/>
          <p:cNvSpPr txBox="1"/>
          <p:nvPr/>
        </p:nvSpPr>
        <p:spPr>
          <a:xfrm>
            <a:off x="956929" y="1657231"/>
            <a:ext cx="6932428"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1" u="sng" strike="noStrike" cap="none" spc="0" normalizeH="0" baseline="0" dirty="0" smtClean="0">
                <a:ln>
                  <a:noFill/>
                </a:ln>
                <a:solidFill>
                  <a:srgbClr val="583F34"/>
                </a:solidFill>
                <a:effectLst/>
                <a:uFillTx/>
                <a:latin typeface="Arial" charset="0"/>
                <a:ea typeface="Arial" charset="0"/>
                <a:cs typeface="Arial" charset="0"/>
                <a:sym typeface="Helvetica Light"/>
              </a:rPr>
              <a:t>You will need:</a:t>
            </a:r>
          </a:p>
          <a:p>
            <a:pPr marL="0" marR="0" indent="0" algn="l" defTabSz="584200" rtl="0" fontAlgn="auto" latinLnBrk="0" hangingPunct="0">
              <a:lnSpc>
                <a:spcPct val="100000"/>
              </a:lnSpc>
              <a:spcBef>
                <a:spcPts val="0"/>
              </a:spcBef>
              <a:spcAft>
                <a:spcPts val="0"/>
              </a:spcAft>
              <a:buClrTx/>
              <a:buSzTx/>
              <a:buFontTx/>
              <a:buNone/>
              <a:tabLst/>
            </a:pPr>
            <a:r>
              <a:rPr lang="en-US" dirty="0" smtClean="0">
                <a:solidFill>
                  <a:srgbClr val="583F34"/>
                </a:solidFill>
                <a:latin typeface="Arial" charset="0"/>
                <a:ea typeface="Arial" charset="0"/>
                <a:cs typeface="Arial" charset="0"/>
              </a:rPr>
              <a:t>Power Point </a:t>
            </a:r>
          </a:p>
          <a:p>
            <a:pPr marL="0" marR="0" indent="0" algn="l" defTabSz="584200" rtl="0" fontAlgn="auto" latinLnBrk="0" hangingPunct="0">
              <a:lnSpc>
                <a:spcPct val="100000"/>
              </a:lnSpc>
              <a:spcBef>
                <a:spcPts val="0"/>
              </a:spcBef>
              <a:spcAft>
                <a:spcPts val="0"/>
              </a:spcAft>
              <a:buClrTx/>
              <a:buSzTx/>
              <a:buFontTx/>
              <a:buNone/>
              <a:tabLst/>
            </a:pPr>
            <a:r>
              <a:rPr lang="en-US" dirty="0" smtClean="0">
                <a:solidFill>
                  <a:srgbClr val="583F34"/>
                </a:solidFill>
                <a:latin typeface="Arial" charset="0"/>
                <a:ea typeface="Arial" charset="0"/>
                <a:cs typeface="Arial" charset="0"/>
              </a:rPr>
              <a:t>Pheasants and their relatives handout </a:t>
            </a:r>
          </a:p>
          <a:p>
            <a:pPr marL="0" marR="0" indent="0" algn="l" defTabSz="584200" rtl="0" fontAlgn="auto" latinLnBrk="0" hangingPunct="0">
              <a:lnSpc>
                <a:spcPct val="100000"/>
              </a:lnSpc>
              <a:spcBef>
                <a:spcPts val="0"/>
              </a:spcBef>
              <a:spcAft>
                <a:spcPts val="0"/>
              </a:spcAft>
              <a:buClrTx/>
              <a:buSzTx/>
              <a:buFontTx/>
              <a:buNone/>
              <a:tabLst/>
            </a:pPr>
            <a:r>
              <a:rPr kumimoji="0" lang="en-US" sz="3600" b="0" strike="noStrike" cap="none" spc="0" normalizeH="0" baseline="0" dirty="0" smtClean="0">
                <a:ln>
                  <a:noFill/>
                </a:ln>
                <a:solidFill>
                  <a:srgbClr val="583F34"/>
                </a:solidFill>
                <a:effectLst/>
                <a:uFillTx/>
                <a:latin typeface="Arial" charset="0"/>
                <a:ea typeface="Arial" charset="0"/>
                <a:cs typeface="Arial" charset="0"/>
                <a:sym typeface="Helvetica Light"/>
              </a:rPr>
              <a:t>Pheasant</a:t>
            </a:r>
            <a:r>
              <a:rPr kumimoji="0" lang="en-US" sz="3600" b="0" strike="noStrike" cap="none" spc="0" normalizeH="0" dirty="0" smtClean="0">
                <a:ln>
                  <a:noFill/>
                </a:ln>
                <a:solidFill>
                  <a:srgbClr val="583F34"/>
                </a:solidFill>
                <a:effectLst/>
                <a:uFillTx/>
                <a:latin typeface="Arial" charset="0"/>
                <a:ea typeface="Arial" charset="0"/>
                <a:cs typeface="Arial" charset="0"/>
                <a:sym typeface="Helvetica Light"/>
              </a:rPr>
              <a:t> courtship handout </a:t>
            </a:r>
            <a:r>
              <a:rPr kumimoji="0" lang="en-US" sz="3600" b="0" i="1" u="sng" strike="noStrike" cap="none" spc="0" normalizeH="0" baseline="0" dirty="0" smtClean="0">
                <a:ln>
                  <a:noFill/>
                </a:ln>
                <a:solidFill>
                  <a:srgbClr val="583F34"/>
                </a:solidFill>
                <a:effectLst/>
                <a:uFillTx/>
                <a:latin typeface="Arial" charset="0"/>
                <a:ea typeface="Arial" charset="0"/>
                <a:cs typeface="Arial" charset="0"/>
                <a:sym typeface="Helvetica Light"/>
              </a:rPr>
              <a:t> </a:t>
            </a:r>
          </a:p>
          <a:p>
            <a:pPr marL="0" marR="0" indent="0" algn="l"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1617553651"/>
      </p:ext>
    </p:extLst>
  </p:cSld>
  <p:clrMapOvr>
    <a:masterClrMapping/>
  </p:clrMapOvr>
  <p:transition xmlns:p14="http://schemas.microsoft.com/office/powerpoint/2010/mai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p:cNvSpPr>
          <p:nvPr>
            <p:ph type="title"/>
          </p:nvPr>
        </p:nvSpPr>
        <p:spPr>
          <a:prstGeom prst="rect">
            <a:avLst/>
          </a:prstGeom>
        </p:spPr>
        <p:txBody>
          <a:bodyPr>
            <a:noAutofit/>
          </a:bodyPr>
          <a:lstStyle>
            <a:lvl1pPr defTabSz="525779">
              <a:defRPr sz="2700"/>
            </a:lvl1pPr>
          </a:lstStyle>
          <a:p>
            <a:r>
              <a:rPr lang="en-US" sz="2800" dirty="0" smtClean="0">
                <a:solidFill>
                  <a:schemeClr val="bg1"/>
                </a:solidFill>
              </a:rPr>
              <a:t>LS04 Teacher Resource: Notes </a:t>
            </a:r>
            <a:endParaRPr sz="2800" dirty="0">
              <a:solidFill>
                <a:schemeClr val="bg1"/>
              </a:solidFill>
            </a:endParaRPr>
          </a:p>
        </p:txBody>
      </p:sp>
      <p:sp>
        <p:nvSpPr>
          <p:cNvPr id="131" name="Shape 131"/>
          <p:cNvSpPr/>
          <p:nvPr/>
        </p:nvSpPr>
        <p:spPr>
          <a:xfrm>
            <a:off x="997063" y="1653561"/>
            <a:ext cx="10762546" cy="4965462"/>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spcBef>
                <a:spcPts val="1800"/>
              </a:spcBef>
              <a:defRPr sz="3000">
                <a:solidFill>
                  <a:srgbClr val="583F34"/>
                </a:solidFill>
                <a:latin typeface="Arial"/>
                <a:ea typeface="Arial"/>
                <a:cs typeface="Arial"/>
                <a:sym typeface="Arial"/>
              </a:defRPr>
            </a:pPr>
            <a:r>
              <a:rPr lang="en-US" sz="3200" dirty="0">
                <a:sym typeface="Arial"/>
              </a:rPr>
              <a:t>We provide two different data </a:t>
            </a:r>
            <a:r>
              <a:rPr lang="en-US" sz="3200" dirty="0" smtClean="0">
                <a:sym typeface="Arial"/>
              </a:rPr>
              <a:t>sets: </a:t>
            </a:r>
          </a:p>
          <a:p>
            <a:pPr marL="514350" indent="-514350" algn="l">
              <a:spcBef>
                <a:spcPts val="1800"/>
              </a:spcBef>
              <a:buAutoNum type="arabicParenR"/>
              <a:defRPr sz="3000">
                <a:solidFill>
                  <a:srgbClr val="583F34"/>
                </a:solidFill>
                <a:latin typeface="Arial"/>
                <a:ea typeface="Arial"/>
                <a:cs typeface="Arial"/>
                <a:sym typeface="Arial"/>
              </a:defRPr>
            </a:pPr>
            <a:r>
              <a:rPr lang="en-US" sz="3200" dirty="0" smtClean="0">
                <a:sym typeface="Arial"/>
              </a:rPr>
              <a:t>Pheasants </a:t>
            </a:r>
            <a:r>
              <a:rPr lang="en-US" sz="3200" dirty="0">
                <a:sym typeface="Arial"/>
              </a:rPr>
              <a:t>and their relatives, and </a:t>
            </a:r>
          </a:p>
          <a:p>
            <a:pPr algn="l">
              <a:spcBef>
                <a:spcPts val="1800"/>
              </a:spcBef>
              <a:defRPr sz="3000">
                <a:solidFill>
                  <a:srgbClr val="583F34"/>
                </a:solidFill>
                <a:latin typeface="Arial"/>
                <a:ea typeface="Arial"/>
                <a:cs typeface="Arial"/>
                <a:sym typeface="Arial"/>
              </a:defRPr>
            </a:pPr>
            <a:r>
              <a:rPr lang="en-US" sz="3200" dirty="0" smtClean="0">
                <a:sym typeface="Arial"/>
              </a:rPr>
              <a:t>2) Pheasants </a:t>
            </a:r>
            <a:r>
              <a:rPr lang="en-US" sz="3200" dirty="0">
                <a:sym typeface="Arial"/>
              </a:rPr>
              <a:t>courtship. </a:t>
            </a:r>
          </a:p>
          <a:p>
            <a:pPr algn="l">
              <a:spcBef>
                <a:spcPts val="1800"/>
              </a:spcBef>
              <a:defRPr sz="3000">
                <a:solidFill>
                  <a:srgbClr val="583F34"/>
                </a:solidFill>
                <a:latin typeface="Arial"/>
                <a:ea typeface="Arial"/>
                <a:cs typeface="Arial"/>
                <a:sym typeface="Arial"/>
              </a:defRPr>
            </a:pPr>
            <a:endParaRPr lang="en-US" sz="3200" dirty="0" smtClean="0">
              <a:sym typeface="Arial"/>
            </a:endParaRPr>
          </a:p>
          <a:p>
            <a:pPr algn="l">
              <a:spcBef>
                <a:spcPts val="1800"/>
              </a:spcBef>
              <a:defRPr sz="3000">
                <a:solidFill>
                  <a:srgbClr val="583F34"/>
                </a:solidFill>
                <a:latin typeface="Arial"/>
                <a:ea typeface="Arial"/>
                <a:cs typeface="Arial"/>
                <a:sym typeface="Arial"/>
              </a:defRPr>
            </a:pPr>
            <a:r>
              <a:rPr lang="en-US" sz="3200" dirty="0" smtClean="0">
                <a:sym typeface="Arial"/>
              </a:rPr>
              <a:t>Working </a:t>
            </a:r>
            <a:r>
              <a:rPr lang="en-US" sz="3200" dirty="0">
                <a:sym typeface="Arial"/>
              </a:rPr>
              <a:t>in groups of four, each pair will analyze one data set, summarize their findings on their doodle sheet (section D) and then share it with the whole group. They will discuss the new evidence.</a:t>
            </a:r>
            <a:endParaRPr sz="3200" dirty="0"/>
          </a:p>
        </p:txBody>
      </p:sp>
    </p:spTree>
    <p:extLst>
      <p:ext uri="{BB962C8B-B14F-4D97-AF65-F5344CB8AC3E}">
        <p14:creationId xmlns:p14="http://schemas.microsoft.com/office/powerpoint/2010/main" val="4085017472"/>
      </p:ext>
    </p:extLst>
  </p:cSld>
  <p:clrMapOvr>
    <a:masterClrMapping/>
  </p:clrMapOvr>
  <p:transition xmlns:p14="http://schemas.microsoft.com/office/powerpoint/2010/mai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title" idx="4294967295"/>
          </p:nvPr>
        </p:nvSpPr>
        <p:spPr>
          <a:xfrm>
            <a:off x="148856" y="207926"/>
            <a:ext cx="10464800" cy="584200"/>
          </a:xfrm>
          <a:prstGeom prst="rect">
            <a:avLst/>
          </a:prstGeom>
        </p:spPr>
        <p:txBody>
          <a:bodyPr>
            <a:noAutofit/>
          </a:bodyPr>
          <a:lstStyle/>
          <a:p>
            <a:pPr algn="l"/>
            <a:r>
              <a:rPr sz="4400" dirty="0">
                <a:solidFill>
                  <a:srgbClr val="9279B3"/>
                </a:solidFill>
                <a:latin typeface="Arial" charset="0"/>
                <a:ea typeface="Arial" charset="0"/>
                <a:cs typeface="Arial" charset="0"/>
              </a:rPr>
              <a:t>New evidence</a:t>
            </a:r>
          </a:p>
        </p:txBody>
      </p:sp>
      <p:sp>
        <p:nvSpPr>
          <p:cNvPr id="138" name="Shape 138"/>
          <p:cNvSpPr/>
          <p:nvPr/>
        </p:nvSpPr>
        <p:spPr>
          <a:xfrm>
            <a:off x="768465" y="1799880"/>
            <a:ext cx="11756690" cy="4242187"/>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algn="l">
              <a:spcBef>
                <a:spcPts val="1800"/>
              </a:spcBef>
              <a:defRPr sz="3200">
                <a:solidFill>
                  <a:srgbClr val="583F34"/>
                </a:solidFill>
                <a:latin typeface="Arial"/>
                <a:ea typeface="Arial"/>
                <a:cs typeface="Arial"/>
                <a:sym typeface="Arial"/>
              </a:defRPr>
            </a:pPr>
            <a:r>
              <a:rPr dirty="0"/>
              <a:t>Each table should have two different handouts with information about pheasants. </a:t>
            </a:r>
          </a:p>
          <a:p>
            <a:pPr marL="571500" indent="-444500" algn="l">
              <a:spcBef>
                <a:spcPts val="1800"/>
              </a:spcBef>
              <a:buSzPct val="100000"/>
              <a:buAutoNum type="arabicPeriod"/>
              <a:defRPr sz="3200">
                <a:solidFill>
                  <a:srgbClr val="583F34"/>
                </a:solidFill>
                <a:latin typeface="Arial"/>
                <a:ea typeface="Arial"/>
                <a:cs typeface="Arial"/>
                <a:sym typeface="Arial"/>
              </a:defRPr>
            </a:pPr>
            <a:r>
              <a:rPr dirty="0"/>
              <a:t>You and your “elbow partner” will review the same handout and summarize the information on your doodle -part D. </a:t>
            </a:r>
          </a:p>
          <a:p>
            <a:pPr marL="571500" indent="-444500" algn="l">
              <a:spcBef>
                <a:spcPts val="1800"/>
              </a:spcBef>
              <a:buSzPct val="100000"/>
              <a:buAutoNum type="arabicPeriod"/>
              <a:defRPr sz="3200">
                <a:solidFill>
                  <a:srgbClr val="583F34"/>
                </a:solidFill>
                <a:latin typeface="Arial"/>
                <a:ea typeface="Arial"/>
                <a:cs typeface="Arial"/>
                <a:sym typeface="Arial"/>
              </a:defRPr>
            </a:pPr>
            <a:r>
              <a:rPr dirty="0"/>
              <a:t>Share your information with your other partner at the table. </a:t>
            </a:r>
          </a:p>
          <a:p>
            <a:pPr marL="571500" indent="-444500" algn="l">
              <a:spcBef>
                <a:spcPts val="1800"/>
              </a:spcBef>
              <a:buSzPct val="100000"/>
              <a:buAutoNum type="arabicPeriod"/>
              <a:defRPr sz="3200">
                <a:solidFill>
                  <a:srgbClr val="583F34"/>
                </a:solidFill>
                <a:latin typeface="Arial"/>
                <a:ea typeface="Arial"/>
                <a:cs typeface="Arial"/>
                <a:sym typeface="Arial"/>
              </a:defRPr>
            </a:pPr>
            <a:r>
              <a:rPr dirty="0"/>
              <a:t>Does the new information help you answer our original question? </a:t>
            </a:r>
          </a:p>
        </p:txBody>
      </p:sp>
    </p:spTree>
    <p:extLst>
      <p:ext uri="{BB962C8B-B14F-4D97-AF65-F5344CB8AC3E}">
        <p14:creationId xmlns:p14="http://schemas.microsoft.com/office/powerpoint/2010/main" val="2465421277"/>
      </p:ext>
    </p:extLst>
  </p:cSld>
  <p:clrMapOvr>
    <a:masterClrMapping/>
  </p:clrMapOvr>
  <p:transition xmlns:p14="http://schemas.microsoft.com/office/powerpoint/2010/mai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title" idx="4294967295"/>
          </p:nvPr>
        </p:nvSpPr>
        <p:spPr>
          <a:xfrm>
            <a:off x="0" y="101600"/>
            <a:ext cx="10464800" cy="584200"/>
          </a:xfrm>
          <a:prstGeom prst="rect">
            <a:avLst/>
          </a:prstGeom>
        </p:spPr>
        <p:txBody>
          <a:bodyPr>
            <a:noAutofit/>
          </a:bodyPr>
          <a:lstStyle/>
          <a:p>
            <a:pPr algn="l"/>
            <a:r>
              <a:rPr sz="4000" dirty="0">
                <a:solidFill>
                  <a:srgbClr val="9279B3"/>
                </a:solidFill>
                <a:latin typeface="Arial" charset="0"/>
                <a:ea typeface="Arial" charset="0"/>
                <a:cs typeface="Arial" charset="0"/>
              </a:rPr>
              <a:t>Pheasants </a:t>
            </a:r>
            <a:r>
              <a:rPr sz="4000" dirty="0" smtClean="0">
                <a:solidFill>
                  <a:srgbClr val="9279B3"/>
                </a:solidFill>
                <a:latin typeface="Arial" charset="0"/>
                <a:ea typeface="Arial" charset="0"/>
                <a:cs typeface="Arial" charset="0"/>
              </a:rPr>
              <a:t>an</a:t>
            </a:r>
            <a:r>
              <a:rPr lang="en-US" sz="4000" dirty="0" smtClean="0">
                <a:solidFill>
                  <a:srgbClr val="9279B3"/>
                </a:solidFill>
                <a:latin typeface="Arial" charset="0"/>
                <a:ea typeface="Arial" charset="0"/>
                <a:cs typeface="Arial" charset="0"/>
              </a:rPr>
              <a:t>d</a:t>
            </a:r>
            <a:r>
              <a:rPr sz="4000" dirty="0" smtClean="0">
                <a:solidFill>
                  <a:srgbClr val="9279B3"/>
                </a:solidFill>
                <a:latin typeface="Arial" charset="0"/>
                <a:ea typeface="Arial" charset="0"/>
                <a:cs typeface="Arial" charset="0"/>
              </a:rPr>
              <a:t> </a:t>
            </a:r>
            <a:r>
              <a:rPr sz="4000" dirty="0">
                <a:solidFill>
                  <a:srgbClr val="9279B3"/>
                </a:solidFill>
                <a:latin typeface="Arial" charset="0"/>
                <a:ea typeface="Arial" charset="0"/>
                <a:cs typeface="Arial" charset="0"/>
              </a:rPr>
              <a:t>their relatives</a:t>
            </a:r>
          </a:p>
        </p:txBody>
      </p:sp>
      <p:pic>
        <p:nvPicPr>
          <p:cNvPr id="141" name="Grouse.jpg"/>
          <p:cNvPicPr>
            <a:picLocks noChangeAspect="1"/>
          </p:cNvPicPr>
          <p:nvPr/>
        </p:nvPicPr>
        <p:blipFill>
          <a:blip r:embed="rId3">
            <a:extLst/>
          </a:blip>
          <a:srcRect l="9499" r="5518"/>
          <a:stretch>
            <a:fillRect/>
          </a:stretch>
        </p:blipFill>
        <p:spPr>
          <a:xfrm>
            <a:off x="7086066" y="4990443"/>
            <a:ext cx="3397221" cy="2990411"/>
          </a:xfrm>
          <a:prstGeom prst="rect">
            <a:avLst/>
          </a:prstGeom>
          <a:ln w="12700">
            <a:miter lim="400000"/>
          </a:ln>
        </p:spPr>
      </p:pic>
      <p:pic>
        <p:nvPicPr>
          <p:cNvPr id="142" name="Partridge.jpg"/>
          <p:cNvPicPr>
            <a:picLocks noChangeAspect="1"/>
          </p:cNvPicPr>
          <p:nvPr/>
        </p:nvPicPr>
        <p:blipFill>
          <a:blip r:embed="rId4">
            <a:extLst/>
          </a:blip>
          <a:stretch>
            <a:fillRect/>
          </a:stretch>
        </p:blipFill>
        <p:spPr>
          <a:xfrm>
            <a:off x="1367841" y="971867"/>
            <a:ext cx="2938494" cy="2990411"/>
          </a:xfrm>
          <a:prstGeom prst="rect">
            <a:avLst/>
          </a:prstGeom>
          <a:ln w="12700">
            <a:miter lim="400000"/>
          </a:ln>
        </p:spPr>
      </p:pic>
      <p:pic>
        <p:nvPicPr>
          <p:cNvPr id="143" name="Pheasant.jpg"/>
          <p:cNvPicPr>
            <a:picLocks noChangeAspect="1"/>
          </p:cNvPicPr>
          <p:nvPr/>
        </p:nvPicPr>
        <p:blipFill>
          <a:blip r:embed="rId5">
            <a:extLst/>
          </a:blip>
          <a:stretch>
            <a:fillRect/>
          </a:stretch>
        </p:blipFill>
        <p:spPr>
          <a:xfrm>
            <a:off x="1081415" y="4990465"/>
            <a:ext cx="3831464" cy="2990411"/>
          </a:xfrm>
          <a:prstGeom prst="rect">
            <a:avLst/>
          </a:prstGeom>
          <a:ln w="12700">
            <a:miter lim="400000"/>
          </a:ln>
        </p:spPr>
      </p:pic>
      <p:pic>
        <p:nvPicPr>
          <p:cNvPr id="144" name="Quail.jpg"/>
          <p:cNvPicPr>
            <a:picLocks noChangeAspect="1"/>
          </p:cNvPicPr>
          <p:nvPr/>
        </p:nvPicPr>
        <p:blipFill>
          <a:blip r:embed="rId6">
            <a:extLst/>
          </a:blip>
          <a:stretch>
            <a:fillRect/>
          </a:stretch>
        </p:blipFill>
        <p:spPr>
          <a:xfrm>
            <a:off x="6765125" y="962012"/>
            <a:ext cx="4039132" cy="2990411"/>
          </a:xfrm>
          <a:prstGeom prst="rect">
            <a:avLst/>
          </a:prstGeom>
          <a:ln w="12700">
            <a:miter lim="400000"/>
          </a:ln>
        </p:spPr>
      </p:pic>
      <p:sp>
        <p:nvSpPr>
          <p:cNvPr id="145" name="Shape 145"/>
          <p:cNvSpPr/>
          <p:nvPr/>
        </p:nvSpPr>
        <p:spPr>
          <a:xfrm>
            <a:off x="6905177" y="7961111"/>
            <a:ext cx="4039131" cy="9016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lgn="l">
              <a:defRPr sz="2000">
                <a:latin typeface="Helvetica Neue Light"/>
                <a:ea typeface="Helvetica Neue Light"/>
                <a:cs typeface="Helvetica Neue Light"/>
                <a:sym typeface="Helvetica Neue Light"/>
              </a:defRPr>
            </a:pPr>
            <a:r>
              <a:t>Male and female </a:t>
            </a:r>
            <a:r>
              <a:rPr b="1">
                <a:latin typeface="Helvetica Neue"/>
                <a:ea typeface="Helvetica Neue"/>
                <a:cs typeface="Helvetica Neue"/>
                <a:sym typeface="Helvetica Neue"/>
              </a:rPr>
              <a:t>Greater Sage-grouse</a:t>
            </a:r>
            <a:r>
              <a:t>. By Bill Schiess.</a:t>
            </a:r>
          </a:p>
        </p:txBody>
      </p:sp>
      <p:sp>
        <p:nvSpPr>
          <p:cNvPr id="146" name="Shape 146"/>
          <p:cNvSpPr/>
          <p:nvPr/>
        </p:nvSpPr>
        <p:spPr>
          <a:xfrm>
            <a:off x="6805140" y="3962277"/>
            <a:ext cx="4239205" cy="81275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lgn="l">
              <a:defRPr sz="2000">
                <a:latin typeface="Helvetica Neue Light"/>
                <a:ea typeface="Helvetica Neue Light"/>
                <a:cs typeface="Helvetica Neue Light"/>
                <a:sym typeface="Helvetica Neue Light"/>
              </a:defRPr>
            </a:pPr>
            <a:r>
              <a:t>Male and female </a:t>
            </a:r>
            <a:r>
              <a:rPr b="1">
                <a:latin typeface="Helvetica Neue"/>
                <a:ea typeface="Helvetica Neue"/>
                <a:cs typeface="Helvetica Neue"/>
                <a:sym typeface="Helvetica Neue"/>
              </a:rPr>
              <a:t>California Quail</a:t>
            </a:r>
            <a:r>
              <a:t>. By Jim Sedgwick.</a:t>
            </a:r>
          </a:p>
        </p:txBody>
      </p:sp>
      <p:sp>
        <p:nvSpPr>
          <p:cNvPr id="147" name="Shape 147"/>
          <p:cNvSpPr/>
          <p:nvPr/>
        </p:nvSpPr>
        <p:spPr>
          <a:xfrm>
            <a:off x="930109" y="3957422"/>
            <a:ext cx="4134076" cy="7418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lgn="l">
              <a:defRPr sz="2000">
                <a:latin typeface="Helvetica Neue Light"/>
                <a:ea typeface="Helvetica Neue Light"/>
                <a:cs typeface="Helvetica Neue Light"/>
                <a:sym typeface="Helvetica Neue Light"/>
              </a:defRPr>
            </a:pPr>
            <a:r>
              <a:t>Female and male </a:t>
            </a:r>
            <a:r>
              <a:rPr b="1">
                <a:latin typeface="Helvetica Neue"/>
                <a:ea typeface="Helvetica Neue"/>
                <a:cs typeface="Helvetica Neue"/>
                <a:sym typeface="Helvetica Neue"/>
              </a:rPr>
              <a:t>Gray Partridge</a:t>
            </a:r>
            <a:r>
              <a:t> - </a:t>
            </a:r>
            <a:r>
              <a:rPr i="1"/>
              <a:t>Perdix perdix. </a:t>
            </a:r>
            <a:r>
              <a:t>By Paul Higgins.</a:t>
            </a:r>
          </a:p>
        </p:txBody>
      </p:sp>
      <p:sp>
        <p:nvSpPr>
          <p:cNvPr id="148" name="Shape 148"/>
          <p:cNvSpPr/>
          <p:nvPr/>
        </p:nvSpPr>
        <p:spPr>
          <a:xfrm>
            <a:off x="1081415" y="7970054"/>
            <a:ext cx="3831464" cy="90167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lgn="l">
              <a:defRPr sz="2000">
                <a:latin typeface="Helvetica Neue Light"/>
                <a:ea typeface="Helvetica Neue Light"/>
                <a:cs typeface="Helvetica Neue Light"/>
                <a:sym typeface="Helvetica Neue Light"/>
              </a:defRPr>
            </a:pPr>
            <a:r>
              <a:t>Male and female </a:t>
            </a:r>
            <a:r>
              <a:rPr b="1">
                <a:latin typeface="Helvetica Neue"/>
                <a:ea typeface="Helvetica Neue"/>
                <a:cs typeface="Helvetica Neue"/>
                <a:sym typeface="Helvetica Neue"/>
              </a:rPr>
              <a:t>Ring-necked Pheasants</a:t>
            </a:r>
            <a:r>
              <a:t>. By ChrisO.</a:t>
            </a:r>
          </a:p>
        </p:txBody>
      </p:sp>
    </p:spTree>
    <p:extLst>
      <p:ext uri="{BB962C8B-B14F-4D97-AF65-F5344CB8AC3E}">
        <p14:creationId xmlns:p14="http://schemas.microsoft.com/office/powerpoint/2010/main" val="2550689200"/>
      </p:ext>
    </p:extLst>
  </p:cSld>
  <p:clrMapOvr>
    <a:masterClrMapping/>
  </p:clrMapOvr>
  <p:transition xmlns:p14="http://schemas.microsoft.com/office/powerpoint/2010/mai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Shape 152"/>
          <p:cNvSpPr>
            <a:spLocks noGrp="1"/>
          </p:cNvSpPr>
          <p:nvPr>
            <p:ph type="title" idx="4294967295"/>
          </p:nvPr>
        </p:nvSpPr>
        <p:spPr>
          <a:xfrm>
            <a:off x="428576" y="590697"/>
            <a:ext cx="12330493" cy="584200"/>
          </a:xfrm>
          <a:prstGeom prst="rect">
            <a:avLst/>
          </a:prstGeom>
        </p:spPr>
        <p:txBody>
          <a:bodyPr>
            <a:noAutofit/>
          </a:bodyPr>
          <a:lstStyle/>
          <a:p>
            <a:pPr algn="l"/>
            <a:r>
              <a:rPr sz="3600" dirty="0">
                <a:solidFill>
                  <a:srgbClr val="9279B3"/>
                </a:solidFill>
                <a:latin typeface="Arial" charset="0"/>
                <a:ea typeface="Arial" charset="0"/>
                <a:cs typeface="Arial" charset="0"/>
              </a:rPr>
              <a:t>Reproductive productivity of male pheasants in a population</a:t>
            </a:r>
          </a:p>
        </p:txBody>
      </p:sp>
      <p:pic>
        <p:nvPicPr>
          <p:cNvPr id="153" name="pasted-image.pdf"/>
          <p:cNvPicPr>
            <a:picLocks noChangeAspect="1"/>
          </p:cNvPicPr>
          <p:nvPr/>
        </p:nvPicPr>
        <p:blipFill>
          <a:blip r:embed="rId3">
            <a:extLst/>
          </a:blip>
          <a:srcRect t="15816"/>
          <a:stretch>
            <a:fillRect/>
          </a:stretch>
        </p:blipFill>
        <p:spPr>
          <a:xfrm>
            <a:off x="1739300" y="1894109"/>
            <a:ext cx="9728236" cy="7080701"/>
          </a:xfrm>
          <a:prstGeom prst="rect">
            <a:avLst/>
          </a:prstGeom>
          <a:ln w="25400">
            <a:solidFill>
              <a:srgbClr val="000000"/>
            </a:solidFill>
            <a:miter lim="400000"/>
          </a:ln>
        </p:spPr>
      </p:pic>
    </p:spTree>
    <p:extLst>
      <p:ext uri="{BB962C8B-B14F-4D97-AF65-F5344CB8AC3E}">
        <p14:creationId xmlns:p14="http://schemas.microsoft.com/office/powerpoint/2010/main" val="3750483565"/>
      </p:ext>
    </p:extLst>
  </p:cSld>
  <p:clrMapOvr>
    <a:masterClrMapping/>
  </p:clrMapOvr>
  <p:transition xmlns:p14="http://schemas.microsoft.com/office/powerpoint/2010/mai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title" idx="4294967295"/>
          </p:nvPr>
        </p:nvSpPr>
        <p:spPr>
          <a:xfrm>
            <a:off x="297712" y="230079"/>
            <a:ext cx="10464800" cy="615950"/>
          </a:xfrm>
          <a:prstGeom prst="rect">
            <a:avLst/>
          </a:prstGeom>
        </p:spPr>
        <p:txBody>
          <a:bodyPr>
            <a:noAutofit/>
          </a:bodyPr>
          <a:lstStyle/>
          <a:p>
            <a:pPr algn="l"/>
            <a:r>
              <a:rPr sz="4400" dirty="0">
                <a:solidFill>
                  <a:srgbClr val="9279B3"/>
                </a:solidFill>
                <a:latin typeface="Arial" charset="0"/>
                <a:ea typeface="Arial" charset="0"/>
                <a:cs typeface="Arial" charset="0"/>
              </a:rPr>
              <a:t>Model revison</a:t>
            </a:r>
          </a:p>
        </p:txBody>
      </p:sp>
      <p:sp>
        <p:nvSpPr>
          <p:cNvPr id="137" name="Shape 137"/>
          <p:cNvSpPr/>
          <p:nvPr/>
        </p:nvSpPr>
        <p:spPr>
          <a:xfrm>
            <a:off x="1125271" y="2189565"/>
            <a:ext cx="11381561" cy="510396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800"/>
              </a:spcBef>
              <a:defRPr sz="3200">
                <a:solidFill>
                  <a:srgbClr val="583F34"/>
                </a:solidFill>
                <a:latin typeface="Arial"/>
                <a:ea typeface="Arial"/>
                <a:cs typeface="Arial"/>
                <a:sym typeface="Arial"/>
              </a:defRPr>
            </a:pPr>
            <a:r>
              <a:rPr sz="4000" dirty="0"/>
              <a:t>How does the new evidence fit your model? </a:t>
            </a:r>
          </a:p>
          <a:p>
            <a:pPr marL="508000" indent="-254000" algn="l">
              <a:spcBef>
                <a:spcPts val="1800"/>
              </a:spcBef>
              <a:buSzPct val="100000"/>
              <a:buChar char="•"/>
              <a:defRPr sz="3200">
                <a:solidFill>
                  <a:srgbClr val="583F34"/>
                </a:solidFill>
                <a:latin typeface="Arial"/>
                <a:ea typeface="Arial"/>
                <a:cs typeface="Arial"/>
                <a:sym typeface="Arial"/>
              </a:defRPr>
            </a:pPr>
            <a:r>
              <a:rPr sz="4000" dirty="0"/>
              <a:t>Do you want to make any changes? </a:t>
            </a:r>
          </a:p>
          <a:p>
            <a:pPr marL="508000" indent="-254000" algn="l">
              <a:spcBef>
                <a:spcPts val="1800"/>
              </a:spcBef>
              <a:buSzPct val="100000"/>
              <a:buChar char="•"/>
              <a:defRPr sz="3200">
                <a:solidFill>
                  <a:srgbClr val="583F34"/>
                </a:solidFill>
                <a:latin typeface="Arial"/>
                <a:ea typeface="Arial"/>
                <a:cs typeface="Arial"/>
                <a:sym typeface="Arial"/>
              </a:defRPr>
            </a:pPr>
            <a:r>
              <a:rPr sz="4000" dirty="0"/>
              <a:t>How can we explain the presence of traits that clearly give the organism a disadvantage for survival?</a:t>
            </a:r>
          </a:p>
          <a:p>
            <a:pPr marL="508000" indent="-254000" algn="l">
              <a:spcBef>
                <a:spcPts val="1800"/>
              </a:spcBef>
              <a:buSzPct val="100000"/>
              <a:buChar char="•"/>
              <a:defRPr sz="3200">
                <a:solidFill>
                  <a:srgbClr val="583F34"/>
                </a:solidFill>
                <a:latin typeface="Arial"/>
                <a:ea typeface="Arial"/>
                <a:cs typeface="Arial"/>
                <a:sym typeface="Arial"/>
              </a:defRPr>
            </a:pPr>
            <a:r>
              <a:rPr sz="4000" dirty="0"/>
              <a:t>Write your new model ideas on you doodle </a:t>
            </a:r>
            <a:r>
              <a:rPr lang="en-US" sz="4000" dirty="0" smtClean="0"/>
              <a:t>section</a:t>
            </a:r>
            <a:r>
              <a:rPr sz="4000" dirty="0" smtClean="0"/>
              <a:t> </a:t>
            </a:r>
            <a:r>
              <a:rPr sz="4000" dirty="0"/>
              <a:t>E</a:t>
            </a:r>
            <a:r>
              <a:rPr dirty="0" smtClean="0"/>
              <a:t>.</a:t>
            </a:r>
            <a:endParaRPr lang="en-US" dirty="0" smtClean="0"/>
          </a:p>
        </p:txBody>
      </p:sp>
    </p:spTree>
    <p:extLst>
      <p:ext uri="{BB962C8B-B14F-4D97-AF65-F5344CB8AC3E}">
        <p14:creationId xmlns:p14="http://schemas.microsoft.com/office/powerpoint/2010/main" val="2948134296"/>
      </p:ext>
    </p:extLst>
  </p:cSld>
  <p:clrMapOvr>
    <a:masterClrMapping/>
  </p:clrMapOvr>
  <p:transition xmlns:p14="http://schemas.microsoft.com/office/powerpoint/2010/mai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bg1"/>
                </a:solidFill>
              </a:rPr>
              <a:t>PQM [For Teachers Only] </a:t>
            </a:r>
            <a:endParaRPr lang="en-US" sz="2800" dirty="0">
              <a:solidFill>
                <a:schemeClr val="bg1"/>
              </a:solidFill>
            </a:endParaRPr>
          </a:p>
        </p:txBody>
      </p:sp>
      <p:sp>
        <p:nvSpPr>
          <p:cNvPr id="3" name="TextBox 2"/>
          <p:cNvSpPr txBox="1"/>
          <p:nvPr/>
        </p:nvSpPr>
        <p:spPr>
          <a:xfrm>
            <a:off x="112033" y="2264370"/>
            <a:ext cx="12470906" cy="61965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n-US" sz="2800" b="1" i="0" u="none" strike="noStrike" cap="none" spc="0" normalizeH="0" baseline="0" dirty="0" smtClean="0">
                <a:ln>
                  <a:noFill/>
                </a:ln>
                <a:solidFill>
                  <a:srgbClr val="583F34"/>
                </a:solidFill>
                <a:effectLst/>
                <a:uFillTx/>
                <a:latin typeface="Arial" charset="0"/>
                <a:ea typeface="Arial" charset="0"/>
                <a:cs typeface="Arial" charset="0"/>
                <a:sym typeface="Helvetica Light"/>
              </a:rPr>
              <a:t>Phenomenon:</a:t>
            </a:r>
            <a:r>
              <a:rPr kumimoji="0" lang="en-US" sz="2800" b="1" i="0" u="none" strike="noStrike" cap="none" spc="0" normalizeH="0" dirty="0" smtClean="0">
                <a:ln>
                  <a:noFill/>
                </a:ln>
                <a:solidFill>
                  <a:srgbClr val="583F34"/>
                </a:solidFill>
                <a:effectLst/>
                <a:uFillTx/>
                <a:latin typeface="Arial" charset="0"/>
                <a:ea typeface="Arial" charset="0"/>
                <a:cs typeface="Arial" charset="0"/>
                <a:sym typeface="Helvetica Light"/>
              </a:rPr>
              <a:t> </a:t>
            </a:r>
            <a:r>
              <a:rPr lang="en-US" sz="2800" dirty="0">
                <a:solidFill>
                  <a:srgbClr val="583F34"/>
                </a:solidFill>
                <a:latin typeface="Arial" charset="0"/>
                <a:ea typeface="Arial" charset="0"/>
                <a:cs typeface="Arial" charset="0"/>
              </a:rPr>
              <a:t>Sexual dimorphism: differences in morphology between male and female individuals of the same species</a:t>
            </a:r>
            <a:r>
              <a:rPr lang="en-US" sz="2800" dirty="0" smtClean="0">
                <a:solidFill>
                  <a:srgbClr val="583F34"/>
                </a:solidFill>
                <a:latin typeface="Arial" charset="0"/>
                <a:ea typeface="Arial" charset="0"/>
                <a:cs typeface="Arial" charset="0"/>
              </a:rPr>
              <a:t>. These traits would seem to be disadvantageous. </a:t>
            </a:r>
            <a:r>
              <a:rPr lang="en-US" sz="2800" dirty="0">
                <a:solidFill>
                  <a:srgbClr val="583F34"/>
                </a:solidFill>
                <a:latin typeface="Arial" charset="0"/>
                <a:ea typeface="Arial" charset="0"/>
                <a:cs typeface="Arial" charset="0"/>
              </a:rPr>
              <a:t>We provide few examples but feel free to add others. </a:t>
            </a:r>
          </a:p>
          <a:p>
            <a:pPr marL="457200" lvl="0" indent="-457200" algn="l">
              <a:buFont typeface="Arial" charset="0"/>
              <a:buChar char="•"/>
            </a:pPr>
            <a:r>
              <a:rPr lang="en-US" sz="2800" dirty="0">
                <a:solidFill>
                  <a:srgbClr val="583F34"/>
                </a:solidFill>
                <a:latin typeface="Arial" charset="0"/>
                <a:ea typeface="Arial" charset="0"/>
                <a:cs typeface="Arial" charset="0"/>
              </a:rPr>
              <a:t>Ring-necked pheasants males compared with dull colored females </a:t>
            </a:r>
          </a:p>
          <a:p>
            <a:pPr marL="457200" lvl="0" indent="-457200" algn="l">
              <a:buFont typeface="Arial" charset="0"/>
              <a:buChar char="•"/>
            </a:pPr>
            <a:r>
              <a:rPr lang="en-US" sz="2800" dirty="0">
                <a:solidFill>
                  <a:srgbClr val="583F34"/>
                </a:solidFill>
                <a:latin typeface="Arial" charset="0"/>
                <a:ea typeface="Arial" charset="0"/>
                <a:cs typeface="Arial" charset="0"/>
              </a:rPr>
              <a:t>Extravagant and colorful tails in male peacocks </a:t>
            </a:r>
          </a:p>
          <a:p>
            <a:pPr marL="457200" indent="-457200" algn="l">
              <a:buFont typeface="Arial" charset="0"/>
              <a:buChar char="•"/>
            </a:pPr>
            <a:r>
              <a:rPr lang="en-US" sz="2800" dirty="0">
                <a:solidFill>
                  <a:srgbClr val="583F34"/>
                </a:solidFill>
                <a:latin typeface="Arial" charset="0"/>
                <a:ea typeface="Arial" charset="0"/>
                <a:cs typeface="Arial" charset="0"/>
              </a:rPr>
              <a:t>Big horn size in Hercules beetles </a:t>
            </a:r>
          </a:p>
          <a:p>
            <a:pPr algn="l"/>
            <a:endParaRPr kumimoji="0" lang="en-US" sz="2800" b="1" i="0" u="none" strike="noStrike" cap="none" spc="0" normalizeH="0" dirty="0" smtClean="0">
              <a:ln>
                <a:noFill/>
              </a:ln>
              <a:solidFill>
                <a:srgbClr val="583F34"/>
              </a:solidFill>
              <a:effectLst/>
              <a:uFillTx/>
              <a:latin typeface="Arial" charset="0"/>
              <a:ea typeface="Arial" charset="0"/>
              <a:cs typeface="Arial" charset="0"/>
              <a:sym typeface="Helvetica Light"/>
            </a:endParaRPr>
          </a:p>
          <a:p>
            <a:pPr algn="l"/>
            <a:r>
              <a:rPr lang="en-US" sz="2800" b="1" baseline="0" dirty="0" smtClean="0">
                <a:solidFill>
                  <a:srgbClr val="583F34"/>
                </a:solidFill>
                <a:latin typeface="Arial" charset="0"/>
                <a:ea typeface="Arial" charset="0"/>
                <a:cs typeface="Arial" charset="0"/>
              </a:rPr>
              <a:t>Question</a:t>
            </a:r>
            <a:r>
              <a:rPr lang="en-US" sz="2800" b="1" dirty="0" smtClean="0">
                <a:solidFill>
                  <a:srgbClr val="583F34"/>
                </a:solidFill>
                <a:latin typeface="Arial" charset="0"/>
                <a:ea typeface="Arial" charset="0"/>
                <a:cs typeface="Arial" charset="0"/>
              </a:rPr>
              <a:t>: </a:t>
            </a:r>
            <a:r>
              <a:rPr lang="en-US" sz="2800" dirty="0">
                <a:solidFill>
                  <a:srgbClr val="583F34"/>
                </a:solidFill>
                <a:latin typeface="Arial" charset="0"/>
                <a:ea typeface="Arial" charset="0"/>
                <a:cs typeface="Arial" charset="0"/>
              </a:rPr>
              <a:t>How can we explain the presence of traits that clearly give the organism a disadvantage for survival</a:t>
            </a:r>
            <a:r>
              <a:rPr lang="en-US" sz="2800" dirty="0" smtClean="0"/>
              <a:t>?</a:t>
            </a:r>
          </a:p>
          <a:p>
            <a:pPr algn="l"/>
            <a:endParaRPr lang="en-US" sz="2800" dirty="0"/>
          </a:p>
          <a:p>
            <a:pPr algn="l"/>
            <a:r>
              <a:rPr lang="en-US" sz="2800" b="1" dirty="0" smtClean="0">
                <a:solidFill>
                  <a:srgbClr val="583F34"/>
                </a:solidFill>
                <a:latin typeface="Arial" charset="0"/>
                <a:ea typeface="Arial" charset="0"/>
                <a:cs typeface="Arial" charset="0"/>
              </a:rPr>
              <a:t>Model: </a:t>
            </a:r>
            <a:r>
              <a:rPr lang="en-US" sz="2800" dirty="0">
                <a:solidFill>
                  <a:srgbClr val="583F34"/>
                </a:solidFill>
                <a:latin typeface="Arial" charset="0"/>
                <a:ea typeface="Arial" charset="0"/>
                <a:cs typeface="Arial" charset="0"/>
              </a:rPr>
              <a:t>Differential survival is not enough to drive population change over time. </a:t>
            </a:r>
          </a:p>
          <a:p>
            <a:pPr algn="l"/>
            <a:r>
              <a:rPr lang="en-US" sz="2800" dirty="0">
                <a:solidFill>
                  <a:srgbClr val="583F34"/>
                </a:solidFill>
                <a:latin typeface="Arial" charset="0"/>
                <a:ea typeface="Arial" charset="0"/>
                <a:cs typeface="Arial" charset="0"/>
              </a:rPr>
              <a:t>Differential </a:t>
            </a:r>
            <a:r>
              <a:rPr lang="en-US" sz="2800" b="1" dirty="0">
                <a:solidFill>
                  <a:srgbClr val="583F34"/>
                </a:solidFill>
                <a:latin typeface="Arial" charset="0"/>
                <a:ea typeface="Arial" charset="0"/>
                <a:cs typeface="Arial" charset="0"/>
              </a:rPr>
              <a:t>reproductive success</a:t>
            </a:r>
            <a:r>
              <a:rPr lang="en-US" sz="2800" dirty="0">
                <a:solidFill>
                  <a:srgbClr val="583F34"/>
                </a:solidFill>
                <a:latin typeface="Arial" charset="0"/>
                <a:ea typeface="Arial" charset="0"/>
                <a:cs typeface="Arial" charset="0"/>
              </a:rPr>
              <a:t> is what matters. </a:t>
            </a:r>
          </a:p>
          <a:p>
            <a:pPr marL="0" marR="0" indent="0" algn="l" defTabSz="584200" rtl="0" fontAlgn="auto" latinLnBrk="0" hangingPunct="0">
              <a:lnSpc>
                <a:spcPct val="100000"/>
              </a:lnSpc>
              <a:spcBef>
                <a:spcPts val="0"/>
              </a:spcBef>
              <a:spcAft>
                <a:spcPts val="0"/>
              </a:spcAft>
              <a:buClrTx/>
              <a:buSzTx/>
              <a:buFontTx/>
              <a:buNone/>
              <a:tabLst/>
            </a:pPr>
            <a:endParaRPr lang="en-US" sz="3200" b="1" dirty="0" smtClean="0">
              <a:solidFill>
                <a:srgbClr val="583F34"/>
              </a:solidFill>
              <a:latin typeface="Arial" charset="0"/>
              <a:ea typeface="Arial" charset="0"/>
              <a:cs typeface="Arial" charset="0"/>
            </a:endParaRPr>
          </a:p>
        </p:txBody>
      </p:sp>
    </p:spTree>
    <p:extLst>
      <p:ext uri="{BB962C8B-B14F-4D97-AF65-F5344CB8AC3E}">
        <p14:creationId xmlns:p14="http://schemas.microsoft.com/office/powerpoint/2010/main" val="146142497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alamander table.pdf"/>
          <p:cNvPicPr>
            <a:picLocks noChangeAspect="1"/>
          </p:cNvPicPr>
          <p:nvPr/>
        </p:nvPicPr>
        <p:blipFill>
          <a:blip r:embed="rId2">
            <a:extLst/>
          </a:blip>
          <a:stretch>
            <a:fillRect/>
          </a:stretch>
        </p:blipFill>
        <p:spPr>
          <a:xfrm>
            <a:off x="850636" y="2739630"/>
            <a:ext cx="11207818" cy="6671082"/>
          </a:xfrm>
          <a:prstGeom prst="rect">
            <a:avLst/>
          </a:prstGeom>
          <a:ln w="12700">
            <a:miter lim="400000"/>
          </a:ln>
        </p:spPr>
      </p:pic>
      <p:sp>
        <p:nvSpPr>
          <p:cNvPr id="3" name="TextBox 2"/>
          <p:cNvSpPr txBox="1"/>
          <p:nvPr/>
        </p:nvSpPr>
        <p:spPr>
          <a:xfrm>
            <a:off x="266396" y="1088090"/>
            <a:ext cx="12078586"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2800" dirty="0">
                <a:solidFill>
                  <a:srgbClr val="583F34"/>
                </a:solidFill>
                <a:latin typeface="Arial" charset="0"/>
                <a:ea typeface="Arial" charset="0"/>
                <a:cs typeface="Arial" charset="0"/>
              </a:rPr>
              <a:t>Imagine a cave that is inhabited by three different </a:t>
            </a:r>
            <a:r>
              <a:rPr lang="en-US" sz="2800" dirty="0" smtClean="0">
                <a:solidFill>
                  <a:srgbClr val="583F34"/>
                </a:solidFill>
                <a:latin typeface="Arial" charset="0"/>
                <a:ea typeface="Arial" charset="0"/>
                <a:cs typeface="Arial" charset="0"/>
              </a:rPr>
              <a:t>variants of a species </a:t>
            </a:r>
            <a:r>
              <a:rPr lang="en-US" sz="2800" dirty="0">
                <a:solidFill>
                  <a:srgbClr val="583F34"/>
                </a:solidFill>
                <a:latin typeface="Arial" charset="0"/>
                <a:ea typeface="Arial" charset="0"/>
                <a:cs typeface="Arial" charset="0"/>
              </a:rPr>
              <a:t>of salamanders, brown, red-tail and spotted. Based on the data below, which </a:t>
            </a:r>
            <a:r>
              <a:rPr lang="en-US" sz="2800" dirty="0" smtClean="0">
                <a:solidFill>
                  <a:srgbClr val="583F34"/>
                </a:solidFill>
                <a:latin typeface="Arial" charset="0"/>
                <a:ea typeface="Arial" charset="0"/>
                <a:cs typeface="Arial" charset="0"/>
              </a:rPr>
              <a:t>variation </a:t>
            </a:r>
            <a:r>
              <a:rPr lang="en-US" sz="2800" dirty="0">
                <a:solidFill>
                  <a:srgbClr val="583F34"/>
                </a:solidFill>
                <a:latin typeface="Arial" charset="0"/>
                <a:ea typeface="Arial" charset="0"/>
                <a:cs typeface="Arial" charset="0"/>
              </a:rPr>
              <a:t>of </a:t>
            </a:r>
            <a:r>
              <a:rPr lang="en-US" sz="2800" dirty="0" smtClean="0">
                <a:solidFill>
                  <a:srgbClr val="583F34"/>
                </a:solidFill>
                <a:latin typeface="Arial" charset="0"/>
                <a:ea typeface="Arial" charset="0"/>
                <a:cs typeface="Arial" charset="0"/>
              </a:rPr>
              <a:t>this salamander </a:t>
            </a:r>
            <a:r>
              <a:rPr lang="en-US" sz="2800" dirty="0">
                <a:solidFill>
                  <a:srgbClr val="583F34"/>
                </a:solidFill>
                <a:latin typeface="Arial" charset="0"/>
                <a:ea typeface="Arial" charset="0"/>
                <a:cs typeface="Arial" charset="0"/>
              </a:rPr>
              <a:t>is the “fittest” </a:t>
            </a:r>
          </a:p>
          <a:p>
            <a:pPr marL="0" marR="0" indent="0" algn="l"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 name="TextBox 3"/>
          <p:cNvSpPr txBox="1"/>
          <p:nvPr/>
        </p:nvSpPr>
        <p:spPr>
          <a:xfrm>
            <a:off x="266396" y="282644"/>
            <a:ext cx="580983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9279B3"/>
                </a:solidFill>
                <a:effectLst/>
                <a:uFillTx/>
                <a:latin typeface="Arial" charset="0"/>
                <a:ea typeface="Arial" charset="0"/>
                <a:cs typeface="Arial" charset="0"/>
                <a:sym typeface="Helvetica Light"/>
              </a:rPr>
              <a:t>Warm </a:t>
            </a:r>
            <a:r>
              <a:rPr kumimoji="0" lang="en-US" sz="3600" b="0" i="0" u="none" strike="noStrike" cap="none" spc="0" normalizeH="0" baseline="0" dirty="0" smtClean="0">
                <a:ln>
                  <a:noFill/>
                </a:ln>
                <a:solidFill>
                  <a:srgbClr val="9279B3"/>
                </a:solidFill>
                <a:effectLst/>
                <a:uFillTx/>
                <a:latin typeface="Arial" charset="0"/>
                <a:ea typeface="Arial" charset="0"/>
                <a:cs typeface="Arial" charset="0"/>
                <a:sym typeface="Helvetica Light"/>
              </a:rPr>
              <a:t>Up REVISITED</a:t>
            </a:r>
            <a:endParaRPr kumimoji="0" lang="en-US" sz="3600" b="0" i="0" u="none" strike="noStrike" cap="none" spc="0" normalizeH="0" baseline="0" dirty="0">
              <a:ln>
                <a:noFill/>
              </a:ln>
              <a:solidFill>
                <a:srgbClr val="9279B3"/>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342532440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latin typeface="Arial" charset="0"/>
                <a:ea typeface="Arial" charset="0"/>
                <a:cs typeface="Arial" charset="0"/>
              </a:rPr>
              <a:t>LS04 Teacher </a:t>
            </a:r>
            <a:r>
              <a:rPr lang="en-US" dirty="0">
                <a:solidFill>
                  <a:schemeClr val="bg1"/>
                </a:solidFill>
                <a:latin typeface="Arial" charset="0"/>
                <a:ea typeface="Arial" charset="0"/>
                <a:cs typeface="Arial" charset="0"/>
              </a:rPr>
              <a:t>Resource: Learning Segment Wrap-Up</a:t>
            </a:r>
            <a:endParaRPr lang="en-US" dirty="0"/>
          </a:p>
        </p:txBody>
      </p:sp>
      <p:pic>
        <p:nvPicPr>
          <p:cNvPr id="3" name="PQMIconP2M_purple.png"/>
          <p:cNvPicPr>
            <a:picLocks noChangeAspect="1"/>
          </p:cNvPicPr>
          <p:nvPr/>
        </p:nvPicPr>
        <p:blipFill>
          <a:blip r:embed="rId3">
            <a:extLst/>
          </a:blip>
          <a:stretch>
            <a:fillRect/>
          </a:stretch>
        </p:blipFill>
        <p:spPr>
          <a:xfrm>
            <a:off x="4457370" y="1907540"/>
            <a:ext cx="3909287" cy="3685187"/>
          </a:xfrm>
          <a:prstGeom prst="rect">
            <a:avLst/>
          </a:prstGeom>
          <a:ln w="12700">
            <a:miter lim="400000"/>
          </a:ln>
        </p:spPr>
      </p:pic>
      <p:sp>
        <p:nvSpPr>
          <p:cNvPr id="4" name="Rectangle 3"/>
          <p:cNvSpPr/>
          <p:nvPr/>
        </p:nvSpPr>
        <p:spPr>
          <a:xfrm>
            <a:off x="2277549" y="5592727"/>
            <a:ext cx="8644042" cy="2862322"/>
          </a:xfrm>
          <a:prstGeom prst="rect">
            <a:avLst/>
          </a:prstGeom>
        </p:spPr>
        <p:txBody>
          <a:bodyPr wrap="square">
            <a:spAutoFit/>
          </a:bodyPr>
          <a:lstStyle/>
          <a:p>
            <a:pPr algn="l"/>
            <a:r>
              <a:rPr lang="en-US" dirty="0">
                <a:solidFill>
                  <a:srgbClr val="583F34"/>
                </a:solidFill>
                <a:latin typeface="Arial" charset="0"/>
                <a:ea typeface="Arial" charset="0"/>
                <a:cs typeface="Arial" charset="0"/>
              </a:rPr>
              <a:t>What did we learn</a:t>
            </a:r>
            <a:r>
              <a:rPr lang="en-US" dirty="0" smtClean="0">
                <a:solidFill>
                  <a:srgbClr val="583F34"/>
                </a:solidFill>
                <a:latin typeface="Arial" charset="0"/>
                <a:ea typeface="Arial" charset="0"/>
                <a:cs typeface="Arial" charset="0"/>
              </a:rPr>
              <a:t>?</a:t>
            </a:r>
          </a:p>
          <a:p>
            <a:pPr algn="l"/>
            <a:r>
              <a:rPr lang="en-US" dirty="0"/>
              <a:t>We found out more about ring-necked pheasants and used that information to refine our model. </a:t>
            </a:r>
            <a:endParaRPr lang="en-US" dirty="0">
              <a:solidFill>
                <a:srgbClr val="583F34"/>
              </a:solidFill>
              <a:latin typeface="Arial" charset="0"/>
              <a:ea typeface="Arial" charset="0"/>
              <a:cs typeface="Arial" charset="0"/>
            </a:endParaRPr>
          </a:p>
          <a:p>
            <a:pPr algn="l"/>
            <a:endParaRPr lang="en-US" dirty="0">
              <a:solidFill>
                <a:srgbClr val="583F34"/>
              </a:solidFill>
              <a:latin typeface="Arial" charset="0"/>
              <a:ea typeface="Arial" charset="0"/>
              <a:cs typeface="Arial" charset="0"/>
            </a:endParaRPr>
          </a:p>
        </p:txBody>
      </p:sp>
    </p:spTree>
    <p:extLst>
      <p:ext uri="{BB962C8B-B14F-4D97-AF65-F5344CB8AC3E}">
        <p14:creationId xmlns:p14="http://schemas.microsoft.com/office/powerpoint/2010/main" val="1313255011"/>
      </p:ext>
    </p:extLst>
  </p:cSld>
  <p:clrMapOvr>
    <a:masterClrMapping/>
  </p:clrMapOvr>
  <p:transition xmlns:p14="http://schemas.microsoft.com/office/powerpoint/2010/mai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p:cNvSpPr>
          <p:nvPr>
            <p:ph type="title"/>
          </p:nvPr>
        </p:nvSpPr>
        <p:spPr>
          <a:prstGeom prst="rect">
            <a:avLst/>
          </a:prstGeom>
        </p:spPr>
        <p:txBody>
          <a:bodyPr>
            <a:noAutofit/>
          </a:bodyPr>
          <a:lstStyle>
            <a:lvl1pPr defTabSz="525779">
              <a:defRPr sz="2700"/>
            </a:lvl1pPr>
          </a:lstStyle>
          <a:p>
            <a:r>
              <a:rPr lang="en-US" sz="2800" dirty="0" smtClean="0">
                <a:solidFill>
                  <a:schemeClr val="bg1"/>
                </a:solidFill>
              </a:rPr>
              <a:t>LS06 Teacher Resource: Learning Segment Description </a:t>
            </a:r>
            <a:endParaRPr sz="2800" dirty="0">
              <a:solidFill>
                <a:schemeClr val="bg1"/>
              </a:solidFill>
            </a:endParaRPr>
          </a:p>
        </p:txBody>
      </p:sp>
      <p:sp>
        <p:nvSpPr>
          <p:cNvPr id="143" name="Shape 143"/>
          <p:cNvSpPr/>
          <p:nvPr/>
        </p:nvSpPr>
        <p:spPr>
          <a:xfrm>
            <a:off x="763764" y="6267258"/>
            <a:ext cx="11381561" cy="157992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L="254000" indent="-254000" algn="l">
              <a:spcBef>
                <a:spcPts val="1800"/>
              </a:spcBef>
              <a:buSzPct val="100000"/>
              <a:buChar char="•"/>
              <a:defRPr sz="3000">
                <a:solidFill>
                  <a:srgbClr val="583F34"/>
                </a:solidFill>
                <a:latin typeface="Arial"/>
                <a:ea typeface="Arial"/>
                <a:cs typeface="Arial"/>
                <a:sym typeface="Arial"/>
              </a:defRPr>
            </a:lvl1pPr>
          </a:lstStyle>
          <a:p>
            <a:pPr marL="0" indent="0">
              <a:buNone/>
            </a:pPr>
            <a:r>
              <a:rPr lang="en-US" sz="3200" b="1" dirty="0" smtClean="0"/>
              <a:t>M</a:t>
            </a:r>
            <a:r>
              <a:rPr lang="en-US" sz="3200" b="1" dirty="0" smtClean="0">
                <a:latin typeface="Arial" charset="0"/>
                <a:ea typeface="Arial" charset="0"/>
                <a:cs typeface="Arial" charset="0"/>
                <a:sym typeface="Wingdings" panose="05000000000000000000" pitchFamily="2" charset="2"/>
              </a:rPr>
              <a:t>P Application of the model: Survival of the Sneakiest </a:t>
            </a:r>
            <a:r>
              <a:rPr sz="3200" dirty="0" smtClean="0"/>
              <a:t>In </a:t>
            </a:r>
            <a:r>
              <a:rPr sz="3200" dirty="0"/>
              <a:t>the next segment student will have the opportunity to apply their model of sexual selection.</a:t>
            </a:r>
          </a:p>
        </p:txBody>
      </p:sp>
      <p:pic>
        <p:nvPicPr>
          <p:cNvPr id="5" name="PQMIconM2P_purple.png"/>
          <p:cNvPicPr>
            <a:picLocks noChangeAspect="1"/>
          </p:cNvPicPr>
          <p:nvPr/>
        </p:nvPicPr>
        <p:blipFill>
          <a:blip r:embed="rId3">
            <a:extLst/>
          </a:blip>
          <a:stretch>
            <a:fillRect/>
          </a:stretch>
        </p:blipFill>
        <p:spPr>
          <a:xfrm>
            <a:off x="4312971" y="1646502"/>
            <a:ext cx="3938054" cy="3712307"/>
          </a:xfrm>
          <a:prstGeom prst="rect">
            <a:avLst/>
          </a:prstGeom>
          <a:ln w="12700">
            <a:miter lim="400000"/>
          </a:ln>
        </p:spPr>
      </p:pic>
      <p:sp>
        <p:nvSpPr>
          <p:cNvPr id="2" name="TextBox 1"/>
          <p:cNvSpPr txBox="1"/>
          <p:nvPr/>
        </p:nvSpPr>
        <p:spPr>
          <a:xfrm>
            <a:off x="463985" y="5358809"/>
            <a:ext cx="3848986"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rgbClr val="583F34"/>
                </a:solidFill>
                <a:effectLst/>
                <a:uFillTx/>
                <a:latin typeface="Arial" charset="0"/>
                <a:ea typeface="Arial" charset="0"/>
                <a:cs typeface="Arial" charset="0"/>
                <a:sym typeface="Helvetica Light"/>
              </a:rPr>
              <a:t>Time</a:t>
            </a:r>
            <a:r>
              <a:rPr lang="en-US" sz="3200" dirty="0" smtClean="0">
                <a:solidFill>
                  <a:srgbClr val="583F34"/>
                </a:solidFill>
                <a:latin typeface="Arial" charset="0"/>
                <a:ea typeface="Arial" charset="0"/>
                <a:cs typeface="Arial" charset="0"/>
              </a:rPr>
              <a:t>: 20-30 min</a:t>
            </a:r>
            <a:endParaRPr kumimoji="0" lang="en-US" sz="3200" b="0"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327815121"/>
      </p:ext>
    </p:extLst>
  </p:cSld>
  <p:clrMapOvr>
    <a:masterClrMapping/>
  </p:clrMapOvr>
  <p:transition xmlns:p14="http://schemas.microsoft.com/office/powerpoint/2010/mai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bg1"/>
                </a:solidFill>
              </a:rPr>
              <a:t>LS06 Teacher Resource: Materials and Resources </a:t>
            </a:r>
            <a:endParaRPr lang="en-US" sz="2800" dirty="0">
              <a:solidFill>
                <a:schemeClr val="bg1"/>
              </a:solidFill>
            </a:endParaRPr>
          </a:p>
        </p:txBody>
      </p:sp>
      <p:sp>
        <p:nvSpPr>
          <p:cNvPr id="3" name="TextBox 2"/>
          <p:cNvSpPr txBox="1"/>
          <p:nvPr/>
        </p:nvSpPr>
        <p:spPr>
          <a:xfrm>
            <a:off x="723013" y="2169251"/>
            <a:ext cx="935665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i="1" u="sng" strike="noStrike" cap="none" spc="0" normalizeH="0" baseline="0" dirty="0" smtClean="0">
                <a:ln>
                  <a:noFill/>
                </a:ln>
                <a:solidFill>
                  <a:srgbClr val="583F34"/>
                </a:solidFill>
                <a:effectLst/>
                <a:uFillTx/>
                <a:latin typeface="Arial" charset="0"/>
                <a:ea typeface="Arial" charset="0"/>
                <a:cs typeface="Arial" charset="0"/>
                <a:sym typeface="Helvetica Light"/>
              </a:rPr>
              <a:t>You will need: </a:t>
            </a:r>
          </a:p>
          <a:p>
            <a:pPr marL="0" marR="0" indent="0" algn="l" defTabSz="584200" rtl="0" fontAlgn="auto" latinLnBrk="0" hangingPunct="0">
              <a:lnSpc>
                <a:spcPct val="100000"/>
              </a:lnSpc>
              <a:spcBef>
                <a:spcPts val="0"/>
              </a:spcBef>
              <a:spcAft>
                <a:spcPts val="0"/>
              </a:spcAft>
              <a:buClrTx/>
              <a:buSzTx/>
              <a:buFontTx/>
              <a:buNone/>
              <a:tabLst/>
            </a:pPr>
            <a:r>
              <a:rPr kumimoji="0" lang="en-US" sz="3600" strike="noStrike" cap="none" spc="0" normalizeH="0" baseline="0" dirty="0" smtClean="0">
                <a:ln>
                  <a:noFill/>
                </a:ln>
                <a:solidFill>
                  <a:srgbClr val="583F34"/>
                </a:solidFill>
                <a:effectLst/>
                <a:uFillTx/>
                <a:latin typeface="Arial" charset="0"/>
                <a:ea typeface="Arial" charset="0"/>
                <a:cs typeface="Arial" charset="0"/>
                <a:sym typeface="Helvetica Light"/>
              </a:rPr>
              <a:t>Power Point</a:t>
            </a:r>
            <a:r>
              <a:rPr kumimoji="0" lang="en-US" sz="3600" strike="noStrike" cap="none" spc="0" normalizeH="0" dirty="0" smtClean="0">
                <a:ln>
                  <a:noFill/>
                </a:ln>
                <a:solidFill>
                  <a:srgbClr val="583F34"/>
                </a:solidFill>
                <a:effectLst/>
                <a:uFillTx/>
                <a:latin typeface="Arial" charset="0"/>
                <a:ea typeface="Arial" charset="0"/>
                <a:cs typeface="Arial" charset="0"/>
                <a:sym typeface="Helvetica Light"/>
              </a:rPr>
              <a:t> </a:t>
            </a:r>
          </a:p>
          <a:p>
            <a:pPr marL="0" marR="0" indent="0" algn="l" defTabSz="584200" rtl="0" fontAlgn="auto" latinLnBrk="0" hangingPunct="0">
              <a:lnSpc>
                <a:spcPct val="100000"/>
              </a:lnSpc>
              <a:spcBef>
                <a:spcPts val="0"/>
              </a:spcBef>
              <a:spcAft>
                <a:spcPts val="0"/>
              </a:spcAft>
              <a:buClrTx/>
              <a:buSzTx/>
              <a:buFontTx/>
              <a:buNone/>
              <a:tabLst/>
            </a:pPr>
            <a:r>
              <a:rPr kumimoji="0" lang="en-US" sz="3600" strike="noStrike" cap="none" spc="0" normalizeH="0" dirty="0" smtClean="0">
                <a:ln>
                  <a:noFill/>
                </a:ln>
                <a:solidFill>
                  <a:srgbClr val="583F34"/>
                </a:solidFill>
                <a:effectLst/>
                <a:uFillTx/>
                <a:latin typeface="Arial" charset="0"/>
                <a:ea typeface="Arial" charset="0"/>
                <a:cs typeface="Arial" charset="0"/>
                <a:sym typeface="Helvetica Light"/>
              </a:rPr>
              <a:t>Survival of the Sneakiest Word Document </a:t>
            </a:r>
            <a:r>
              <a:rPr kumimoji="0" lang="en-US" sz="3600" i="1" u="sng" strike="noStrike" cap="none" spc="0" normalizeH="0" dirty="0" smtClean="0">
                <a:ln>
                  <a:noFill/>
                </a:ln>
                <a:solidFill>
                  <a:srgbClr val="583F34"/>
                </a:solidFill>
                <a:effectLst/>
                <a:uFillTx/>
                <a:latin typeface="Arial" charset="0"/>
                <a:ea typeface="Arial" charset="0"/>
                <a:cs typeface="Arial" charset="0"/>
                <a:sym typeface="Helvetica Light"/>
              </a:rPr>
              <a:t> </a:t>
            </a:r>
            <a:endParaRPr kumimoji="0" lang="en-US" sz="3600" i="1" u="sng"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88175914"/>
      </p:ext>
    </p:extLst>
  </p:cSld>
  <p:clrMapOvr>
    <a:masterClrMapping/>
  </p:clrMapOvr>
  <p:transition xmlns:p14="http://schemas.microsoft.com/office/powerpoint/2010/mai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p:cNvSpPr>
          <p:nvPr>
            <p:ph type="title"/>
          </p:nvPr>
        </p:nvSpPr>
        <p:spPr>
          <a:prstGeom prst="rect">
            <a:avLst/>
          </a:prstGeom>
        </p:spPr>
        <p:txBody>
          <a:bodyPr>
            <a:noAutofit/>
          </a:bodyPr>
          <a:lstStyle>
            <a:lvl1pPr defTabSz="525779">
              <a:defRPr sz="2700"/>
            </a:lvl1pPr>
          </a:lstStyle>
          <a:p>
            <a:r>
              <a:rPr lang="en-US" sz="2800" dirty="0" smtClean="0">
                <a:solidFill>
                  <a:schemeClr val="bg1"/>
                </a:solidFill>
              </a:rPr>
              <a:t>LS06 Teacher Resource: Notes </a:t>
            </a:r>
            <a:endParaRPr sz="2800" dirty="0">
              <a:solidFill>
                <a:schemeClr val="bg1"/>
              </a:solidFill>
            </a:endParaRPr>
          </a:p>
        </p:txBody>
      </p:sp>
      <p:sp>
        <p:nvSpPr>
          <p:cNvPr id="2" name="TextBox 1"/>
          <p:cNvSpPr txBox="1"/>
          <p:nvPr/>
        </p:nvSpPr>
        <p:spPr>
          <a:xfrm>
            <a:off x="345950" y="891331"/>
            <a:ext cx="12418828" cy="853567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3200" dirty="0">
                <a:solidFill>
                  <a:srgbClr val="583F34"/>
                </a:solidFill>
                <a:latin typeface="Arial" charset="0"/>
                <a:ea typeface="Arial" charset="0"/>
                <a:cs typeface="Arial" charset="0"/>
              </a:rPr>
              <a:t>Here is a great opportunity to asses student understanding. You can find sample of student answers and a key to the activity </a:t>
            </a:r>
            <a:r>
              <a:rPr lang="en-US" sz="3200" dirty="0" smtClean="0">
                <a:solidFill>
                  <a:srgbClr val="583F34"/>
                </a:solidFill>
                <a:latin typeface="Arial" charset="0"/>
                <a:ea typeface="Arial" charset="0"/>
                <a:cs typeface="Arial" charset="0"/>
              </a:rPr>
              <a:t>in the resources</a:t>
            </a:r>
            <a:r>
              <a:rPr lang="en-US" sz="3200" dirty="0" smtClean="0">
                <a:solidFill>
                  <a:srgbClr val="583F34"/>
                </a:solidFill>
                <a:latin typeface="Arial" charset="0"/>
                <a:ea typeface="Arial" charset="0"/>
                <a:cs typeface="Arial" charset="0"/>
              </a:rPr>
              <a:t>. </a:t>
            </a:r>
            <a:endParaRPr lang="en-US" sz="3200" dirty="0">
              <a:solidFill>
                <a:srgbClr val="583F34"/>
              </a:solidFill>
              <a:latin typeface="Arial" charset="0"/>
              <a:ea typeface="Arial" charset="0"/>
              <a:cs typeface="Arial" charset="0"/>
            </a:endParaRPr>
          </a:p>
          <a:p>
            <a:pPr algn="l"/>
            <a:endParaRPr lang="en-US" sz="3200" dirty="0" smtClean="0">
              <a:solidFill>
                <a:srgbClr val="583F34"/>
              </a:solidFill>
              <a:latin typeface="Arial" charset="0"/>
              <a:ea typeface="Arial" charset="0"/>
              <a:cs typeface="Arial" charset="0"/>
            </a:endParaRPr>
          </a:p>
          <a:p>
            <a:pPr algn="l"/>
            <a:r>
              <a:rPr lang="en-US" sz="3200" dirty="0" smtClean="0">
                <a:solidFill>
                  <a:srgbClr val="583F34"/>
                </a:solidFill>
                <a:latin typeface="Arial" charset="0"/>
                <a:ea typeface="Arial" charset="0"/>
                <a:cs typeface="Arial" charset="0"/>
              </a:rPr>
              <a:t>Students </a:t>
            </a:r>
            <a:r>
              <a:rPr lang="en-US" sz="3200" dirty="0">
                <a:solidFill>
                  <a:srgbClr val="583F34"/>
                </a:solidFill>
                <a:latin typeface="Arial" charset="0"/>
                <a:ea typeface="Arial" charset="0"/>
                <a:cs typeface="Arial" charset="0"/>
              </a:rPr>
              <a:t>read the comic strip Survival of the Sneakiest and answer the questions on the back of the reading. An alternative is to read the comic strip the whole class together and assign roles to few </a:t>
            </a:r>
            <a:r>
              <a:rPr lang="en-US" sz="3200" dirty="0" smtClean="0">
                <a:solidFill>
                  <a:srgbClr val="583F34"/>
                </a:solidFill>
                <a:latin typeface="Arial" charset="0"/>
                <a:ea typeface="Arial" charset="0"/>
                <a:cs typeface="Arial" charset="0"/>
              </a:rPr>
              <a:t>students</a:t>
            </a:r>
            <a:r>
              <a:rPr lang="en-US" sz="3200" b="1" dirty="0" smtClean="0">
                <a:solidFill>
                  <a:srgbClr val="583F34"/>
                </a:solidFill>
                <a:latin typeface="Arial" charset="0"/>
                <a:ea typeface="Arial" charset="0"/>
                <a:cs typeface="Arial" charset="0"/>
              </a:rPr>
              <a:t>.</a:t>
            </a:r>
            <a:r>
              <a:rPr lang="en-US" sz="3200" b="1" dirty="0">
                <a:solidFill>
                  <a:srgbClr val="583F34"/>
                </a:solidFill>
                <a:latin typeface="Arial" charset="0"/>
                <a:ea typeface="Arial" charset="0"/>
                <a:cs typeface="Arial" charset="0"/>
              </a:rPr>
              <a:t> </a:t>
            </a:r>
            <a:r>
              <a:rPr lang="en-US" sz="3200" dirty="0">
                <a:solidFill>
                  <a:srgbClr val="583F34"/>
                </a:solidFill>
                <a:latin typeface="Arial" charset="0"/>
                <a:ea typeface="Arial" charset="0"/>
                <a:cs typeface="Arial" charset="0"/>
              </a:rPr>
              <a:t>You can then allow students to discuss the story in groups before individually writing down their answers. Hand out the questions after the discussion. </a:t>
            </a:r>
          </a:p>
          <a:p>
            <a:pPr algn="l"/>
            <a:endParaRPr lang="en-US" sz="3200" dirty="0" smtClean="0">
              <a:solidFill>
                <a:srgbClr val="583F34"/>
              </a:solidFill>
              <a:latin typeface="Arial" charset="0"/>
              <a:ea typeface="Arial" charset="0"/>
              <a:cs typeface="Arial" charset="0"/>
            </a:endParaRPr>
          </a:p>
          <a:p>
            <a:pPr algn="l"/>
            <a:r>
              <a:rPr lang="en-US" sz="3200" dirty="0" smtClean="0">
                <a:solidFill>
                  <a:srgbClr val="583F34"/>
                </a:solidFill>
                <a:latin typeface="Arial" charset="0"/>
                <a:ea typeface="Arial" charset="0"/>
                <a:cs typeface="Arial" charset="0"/>
              </a:rPr>
              <a:t>The </a:t>
            </a:r>
            <a:r>
              <a:rPr lang="en-US" sz="3200" dirty="0">
                <a:solidFill>
                  <a:srgbClr val="583F34"/>
                </a:solidFill>
                <a:latin typeface="Arial" charset="0"/>
                <a:ea typeface="Arial" charset="0"/>
                <a:cs typeface="Arial" charset="0"/>
              </a:rPr>
              <a:t>story explains how sneaky crickets let the other males spend energy singing and </a:t>
            </a:r>
            <a:r>
              <a:rPr lang="en-US" sz="3200" dirty="0" smtClean="0">
                <a:solidFill>
                  <a:srgbClr val="583F34"/>
                </a:solidFill>
                <a:latin typeface="Arial" charset="0"/>
                <a:ea typeface="Arial" charset="0"/>
                <a:cs typeface="Arial" charset="0"/>
              </a:rPr>
              <a:t>then mate </a:t>
            </a:r>
            <a:r>
              <a:rPr lang="en-US" sz="3200" dirty="0">
                <a:solidFill>
                  <a:srgbClr val="583F34"/>
                </a:solidFill>
                <a:latin typeface="Arial" charset="0"/>
                <a:ea typeface="Arial" charset="0"/>
                <a:cs typeface="Arial" charset="0"/>
              </a:rPr>
              <a:t>with the female when the female is looking for the singer. This story is based on research by Robin </a:t>
            </a:r>
            <a:r>
              <a:rPr lang="en-US" sz="3200" dirty="0" err="1">
                <a:solidFill>
                  <a:srgbClr val="583F34"/>
                </a:solidFill>
                <a:latin typeface="Arial" charset="0"/>
                <a:ea typeface="Arial" charset="0"/>
                <a:cs typeface="Arial" charset="0"/>
              </a:rPr>
              <a:t>Tinghitella</a:t>
            </a:r>
            <a:r>
              <a:rPr lang="en-US" sz="3200" dirty="0">
                <a:solidFill>
                  <a:srgbClr val="583F34"/>
                </a:solidFill>
                <a:latin typeface="Arial" charset="0"/>
                <a:ea typeface="Arial" charset="0"/>
                <a:cs typeface="Arial" charset="0"/>
              </a:rPr>
              <a:t> at Denver University and is an example of evolution in action. Really cool research! </a:t>
            </a:r>
          </a:p>
          <a:p>
            <a:pPr marL="0" marR="0" indent="0" algn="l"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spTree>
    <p:extLst>
      <p:ext uri="{BB962C8B-B14F-4D97-AF65-F5344CB8AC3E}">
        <p14:creationId xmlns:p14="http://schemas.microsoft.com/office/powerpoint/2010/main" val="1098519659"/>
      </p:ext>
    </p:extLst>
  </p:cSld>
  <p:clrMapOvr>
    <a:masterClrMapping/>
  </p:clrMapOvr>
  <p:transition xmlns:p14="http://schemas.microsoft.com/office/powerpoint/2010/mai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title" idx="4294967295"/>
          </p:nvPr>
        </p:nvSpPr>
        <p:spPr>
          <a:xfrm>
            <a:off x="0" y="30163"/>
            <a:ext cx="10464800" cy="655637"/>
          </a:xfrm>
          <a:prstGeom prst="rect">
            <a:avLst/>
          </a:prstGeom>
        </p:spPr>
        <p:txBody>
          <a:bodyPr>
            <a:noAutofit/>
          </a:bodyPr>
          <a:lstStyle/>
          <a:p>
            <a:pPr algn="l"/>
            <a:r>
              <a:rPr sz="4000" dirty="0">
                <a:solidFill>
                  <a:srgbClr val="9279B3"/>
                </a:solidFill>
                <a:latin typeface="Arial" charset="0"/>
                <a:ea typeface="Arial" charset="0"/>
                <a:cs typeface="Arial" charset="0"/>
              </a:rPr>
              <a:t>The sneaky cricket</a:t>
            </a:r>
          </a:p>
        </p:txBody>
      </p:sp>
      <p:sp>
        <p:nvSpPr>
          <p:cNvPr id="137" name="Shape 137"/>
          <p:cNvSpPr/>
          <p:nvPr/>
        </p:nvSpPr>
        <p:spPr>
          <a:xfrm>
            <a:off x="331840" y="3304003"/>
            <a:ext cx="12341119" cy="52093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spcBef>
                <a:spcPts val="1800"/>
              </a:spcBef>
              <a:defRPr sz="3000">
                <a:solidFill>
                  <a:srgbClr val="583F34"/>
                </a:solidFill>
                <a:latin typeface="Arial"/>
                <a:ea typeface="Arial"/>
                <a:cs typeface="Arial"/>
                <a:sym typeface="Arial"/>
              </a:defRPr>
            </a:lvl1pPr>
          </a:lstStyle>
          <a:p>
            <a:r>
              <a:t>Read the story of the sneaky cricket and answer the questions provided.  </a:t>
            </a:r>
          </a:p>
        </p:txBody>
      </p:sp>
      <p:pic>
        <p:nvPicPr>
          <p:cNvPr id="138" name="pasted-image.pdf"/>
          <p:cNvPicPr>
            <a:picLocks noChangeAspect="1"/>
          </p:cNvPicPr>
          <p:nvPr/>
        </p:nvPicPr>
        <p:blipFill>
          <a:blip r:embed="rId2">
            <a:extLst/>
          </a:blip>
          <a:stretch>
            <a:fillRect/>
          </a:stretch>
        </p:blipFill>
        <p:spPr>
          <a:xfrm>
            <a:off x="2290741" y="4223181"/>
            <a:ext cx="8902701" cy="3784601"/>
          </a:xfrm>
          <a:prstGeom prst="rect">
            <a:avLst/>
          </a:prstGeom>
          <a:ln w="12700">
            <a:miter lim="400000"/>
          </a:ln>
        </p:spPr>
      </p:pic>
      <p:pic>
        <p:nvPicPr>
          <p:cNvPr id="139" name="PQMIconM2P_purple.png"/>
          <p:cNvPicPr>
            <a:picLocks noChangeAspect="1"/>
          </p:cNvPicPr>
          <p:nvPr/>
        </p:nvPicPr>
        <p:blipFill>
          <a:blip r:embed="rId3">
            <a:extLst/>
          </a:blip>
          <a:stretch>
            <a:fillRect/>
          </a:stretch>
        </p:blipFill>
        <p:spPr>
          <a:xfrm>
            <a:off x="288089" y="1093527"/>
            <a:ext cx="2008275" cy="1893151"/>
          </a:xfrm>
          <a:prstGeom prst="rect">
            <a:avLst/>
          </a:prstGeom>
          <a:ln w="12700">
            <a:miter lim="400000"/>
          </a:ln>
        </p:spPr>
      </p:pic>
    </p:spTree>
    <p:extLst>
      <p:ext uri="{BB962C8B-B14F-4D97-AF65-F5344CB8AC3E}">
        <p14:creationId xmlns:p14="http://schemas.microsoft.com/office/powerpoint/2010/main" val="1124984811"/>
      </p:ext>
    </p:extLst>
  </p:cSld>
  <p:clrMapOvr>
    <a:masterClrMapping/>
  </p:clrMapOvr>
  <p:transition xmlns:p14="http://schemas.microsoft.com/office/powerpoint/2010/mai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Screen Shot 2016-09-28 at 4.23.17 PM.png"/>
          <p:cNvPicPr>
            <a:picLocks noChangeAspect="1"/>
          </p:cNvPicPr>
          <p:nvPr/>
        </p:nvPicPr>
        <p:blipFill>
          <a:blip r:embed="rId3">
            <a:extLst/>
          </a:blip>
          <a:stretch>
            <a:fillRect/>
          </a:stretch>
        </p:blipFill>
        <p:spPr>
          <a:xfrm>
            <a:off x="2037312" y="675896"/>
            <a:ext cx="9487700" cy="8674053"/>
          </a:xfrm>
          <a:prstGeom prst="rect">
            <a:avLst/>
          </a:prstGeom>
          <a:ln w="12700">
            <a:miter lim="400000"/>
          </a:ln>
        </p:spPr>
      </p:pic>
    </p:spTree>
    <p:extLst>
      <p:ext uri="{BB962C8B-B14F-4D97-AF65-F5344CB8AC3E}">
        <p14:creationId xmlns:p14="http://schemas.microsoft.com/office/powerpoint/2010/main" val="3552535337"/>
      </p:ext>
    </p:extLst>
  </p:cSld>
  <p:clrMapOvr>
    <a:masterClrMapping/>
  </p:clrMapOvr>
  <p:transition xmlns:p14="http://schemas.microsoft.com/office/powerpoint/2010/mai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bg1"/>
                </a:solidFill>
              </a:rPr>
              <a:t>LS06 Teacher Resource: Learning Segment Wrap Up </a:t>
            </a:r>
            <a:endParaRPr lang="en-US" sz="2800" dirty="0">
              <a:solidFill>
                <a:schemeClr val="bg1"/>
              </a:solidFill>
            </a:endParaRPr>
          </a:p>
        </p:txBody>
      </p:sp>
      <p:pic>
        <p:nvPicPr>
          <p:cNvPr id="3" name="PQMIconM2P_purple.png"/>
          <p:cNvPicPr>
            <a:picLocks noChangeAspect="1"/>
          </p:cNvPicPr>
          <p:nvPr/>
        </p:nvPicPr>
        <p:blipFill>
          <a:blip r:embed="rId3">
            <a:extLst/>
          </a:blip>
          <a:stretch>
            <a:fillRect/>
          </a:stretch>
        </p:blipFill>
        <p:spPr>
          <a:xfrm>
            <a:off x="4312971" y="1646502"/>
            <a:ext cx="3938054" cy="3712307"/>
          </a:xfrm>
          <a:prstGeom prst="rect">
            <a:avLst/>
          </a:prstGeom>
          <a:ln w="12700">
            <a:miter lim="400000"/>
          </a:ln>
        </p:spPr>
      </p:pic>
      <p:sp>
        <p:nvSpPr>
          <p:cNvPr id="4" name="Rectangle 3"/>
          <p:cNvSpPr/>
          <p:nvPr/>
        </p:nvSpPr>
        <p:spPr>
          <a:xfrm>
            <a:off x="3003010" y="5589858"/>
            <a:ext cx="8831123" cy="1754327"/>
          </a:xfrm>
          <a:prstGeom prst="rect">
            <a:avLst/>
          </a:prstGeom>
        </p:spPr>
        <p:txBody>
          <a:bodyPr wrap="none">
            <a:spAutoFit/>
          </a:bodyPr>
          <a:lstStyle/>
          <a:p>
            <a:pPr algn="l"/>
            <a:r>
              <a:rPr lang="en-US" dirty="0">
                <a:solidFill>
                  <a:srgbClr val="583F34"/>
                </a:solidFill>
                <a:latin typeface="Arial" charset="0"/>
                <a:ea typeface="Arial" charset="0"/>
                <a:cs typeface="Arial" charset="0"/>
              </a:rPr>
              <a:t>What did we </a:t>
            </a:r>
            <a:r>
              <a:rPr lang="en-US" dirty="0" smtClean="0">
                <a:solidFill>
                  <a:srgbClr val="583F34"/>
                </a:solidFill>
                <a:latin typeface="Arial" charset="0"/>
                <a:ea typeface="Arial" charset="0"/>
                <a:cs typeface="Arial" charset="0"/>
              </a:rPr>
              <a:t>figure out?</a:t>
            </a:r>
          </a:p>
          <a:p>
            <a:pPr algn="l"/>
            <a:r>
              <a:rPr lang="en-US" dirty="0"/>
              <a:t>We applied our model to another species. </a:t>
            </a:r>
          </a:p>
          <a:p>
            <a:pPr algn="l"/>
            <a:endParaRPr lang="en-US" dirty="0">
              <a:solidFill>
                <a:srgbClr val="583F34"/>
              </a:solidFill>
              <a:latin typeface="Arial" charset="0"/>
              <a:ea typeface="Arial" charset="0"/>
              <a:cs typeface="Arial" charset="0"/>
            </a:endParaRPr>
          </a:p>
        </p:txBody>
      </p:sp>
    </p:spTree>
    <p:extLst>
      <p:ext uri="{BB962C8B-B14F-4D97-AF65-F5344CB8AC3E}">
        <p14:creationId xmlns:p14="http://schemas.microsoft.com/office/powerpoint/2010/main" val="839740403"/>
      </p:ext>
    </p:extLst>
  </p:cSld>
  <p:clrMapOvr>
    <a:masterClrMapping/>
  </p:clrMapOvr>
  <p:transition xmlns:p14="http://schemas.microsoft.com/office/powerpoint/2010/mai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34"/>
          <p:cNvSpPr>
            <a:spLocks noGrp="1"/>
          </p:cNvSpPr>
          <p:nvPr>
            <p:ph type="ctrTitle"/>
          </p:nvPr>
        </p:nvSpPr>
        <p:spPr>
          <a:xfrm>
            <a:off x="171668" y="316142"/>
            <a:ext cx="10464801" cy="489718"/>
          </a:xfrm>
          <a:prstGeom prst="rect">
            <a:avLst/>
          </a:prstGeom>
        </p:spPr>
        <p:txBody>
          <a:bodyPr>
            <a:normAutofit fontScale="90000"/>
          </a:bodyPr>
          <a:lstStyle>
            <a:lvl1pPr defTabSz="525779">
              <a:defRPr sz="2700"/>
            </a:lvl1pPr>
          </a:lstStyle>
          <a:p>
            <a:r>
              <a:rPr lang="en-US" sz="3100" dirty="0" smtClean="0">
                <a:solidFill>
                  <a:schemeClr val="bg1"/>
                </a:solidFill>
              </a:rPr>
              <a:t>Overview </a:t>
            </a:r>
            <a:r>
              <a:rPr lang="en-US" dirty="0" smtClean="0">
                <a:solidFill>
                  <a:schemeClr val="bg1"/>
                </a:solidFill>
              </a:rPr>
              <a:t/>
            </a:r>
            <a:br>
              <a:rPr lang="en-US" dirty="0" smtClean="0">
                <a:solidFill>
                  <a:schemeClr val="bg1"/>
                </a:solidFill>
              </a:rPr>
            </a:br>
            <a:endParaRPr dirty="0">
              <a:solidFill>
                <a:schemeClr val="bg1"/>
              </a:solidFill>
            </a:endParaRPr>
          </a:p>
        </p:txBody>
      </p:sp>
      <p:sp>
        <p:nvSpPr>
          <p:cNvPr id="135" name="Shape 135"/>
          <p:cNvSpPr/>
          <p:nvPr/>
        </p:nvSpPr>
        <p:spPr>
          <a:xfrm>
            <a:off x="426241" y="1612457"/>
            <a:ext cx="12152318" cy="58734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800"/>
              </a:spcBef>
              <a:buSzPct val="100000"/>
              <a:defRPr sz="3000">
                <a:solidFill>
                  <a:srgbClr val="583F34"/>
                </a:solidFill>
                <a:latin typeface="Arial"/>
                <a:ea typeface="Arial"/>
                <a:cs typeface="Arial"/>
                <a:sym typeface="Arial"/>
              </a:defRPr>
            </a:pPr>
            <a:r>
              <a:rPr dirty="0"/>
              <a:t>This model is an extension of the model of natural selection. Before presenting the phenomenon students should have the opportunity to review their model ideas for natural selection.</a:t>
            </a:r>
          </a:p>
          <a:p>
            <a:pPr algn="l">
              <a:spcBef>
                <a:spcPts val="1800"/>
              </a:spcBef>
              <a:buSzPct val="100000"/>
              <a:defRPr sz="3000">
                <a:solidFill>
                  <a:srgbClr val="583F34"/>
                </a:solidFill>
                <a:latin typeface="Arial"/>
                <a:ea typeface="Arial"/>
                <a:cs typeface="Arial"/>
                <a:sym typeface="Arial"/>
              </a:defRPr>
            </a:pPr>
            <a:r>
              <a:rPr dirty="0"/>
              <a:t>Our phenomenon is sexual dimorphism: traits that are extravagant in one sex and absent in the opposite sex.</a:t>
            </a:r>
          </a:p>
          <a:p>
            <a:pPr algn="l">
              <a:spcBef>
                <a:spcPts val="1800"/>
              </a:spcBef>
              <a:buSzPct val="100000"/>
              <a:defRPr sz="3000">
                <a:solidFill>
                  <a:srgbClr val="583F34"/>
                </a:solidFill>
                <a:latin typeface="Arial"/>
                <a:ea typeface="Arial"/>
                <a:cs typeface="Arial"/>
                <a:sym typeface="Arial"/>
              </a:defRPr>
            </a:pPr>
            <a:r>
              <a:rPr dirty="0"/>
              <a:t>We provide the link to the PBS documentary </a:t>
            </a:r>
            <a:r>
              <a:rPr i="1" dirty="0"/>
              <a:t>Why Sex?</a:t>
            </a:r>
            <a:r>
              <a:rPr dirty="0"/>
              <a:t> Please only show the selected 3 minutes where the phenomenon is presented, otherwise you will be feeding the answers to the questions and will defeat the purpose of reasoning. </a:t>
            </a:r>
          </a:p>
          <a:p>
            <a:pPr algn="l">
              <a:spcBef>
                <a:spcPts val="1800"/>
              </a:spcBef>
              <a:buSzPct val="100000"/>
              <a:defRPr sz="3000">
                <a:solidFill>
                  <a:srgbClr val="583F34"/>
                </a:solidFill>
                <a:latin typeface="Arial"/>
                <a:ea typeface="Arial"/>
                <a:cs typeface="Arial"/>
                <a:sym typeface="Arial"/>
              </a:defRPr>
            </a:pPr>
            <a:r>
              <a:rPr dirty="0"/>
              <a:t>We provide a doodle sheet, but feel free to use any other aid that can help students organize their thoughts. </a:t>
            </a:r>
            <a:r>
              <a:rPr lang="en-US" dirty="0" smtClean="0"/>
              <a:t>hello</a:t>
            </a:r>
            <a:endParaRPr dirty="0"/>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63" y="154342"/>
            <a:ext cx="10464801" cy="489718"/>
          </a:xfrm>
        </p:spPr>
        <p:txBody>
          <a:bodyPr>
            <a:normAutofit fontScale="90000"/>
          </a:bodyPr>
          <a:lstStyle/>
          <a:p>
            <a:r>
              <a:rPr lang="en-US" dirty="0" smtClean="0">
                <a:solidFill>
                  <a:schemeClr val="bg1"/>
                </a:solidFill>
              </a:rPr>
              <a:t>LSO1 Teacher Resource: Learning Segment Description </a:t>
            </a:r>
            <a:endParaRPr lang="en-US" dirty="0">
              <a:solidFill>
                <a:schemeClr val="bg1"/>
              </a:solidFill>
            </a:endParaRPr>
          </a:p>
        </p:txBody>
      </p:sp>
      <p:pic>
        <p:nvPicPr>
          <p:cNvPr id="3" name="PQMIconM_purple.png"/>
          <p:cNvPicPr>
            <a:picLocks noChangeAspect="1"/>
          </p:cNvPicPr>
          <p:nvPr/>
        </p:nvPicPr>
        <p:blipFill>
          <a:blip r:embed="rId3">
            <a:extLst/>
          </a:blip>
          <a:stretch>
            <a:fillRect/>
          </a:stretch>
        </p:blipFill>
        <p:spPr>
          <a:xfrm>
            <a:off x="5070242" y="1813029"/>
            <a:ext cx="2768601" cy="3098801"/>
          </a:xfrm>
          <a:prstGeom prst="rect">
            <a:avLst/>
          </a:prstGeom>
          <a:ln w="12700">
            <a:miter lim="400000"/>
          </a:ln>
        </p:spPr>
      </p:pic>
      <p:sp>
        <p:nvSpPr>
          <p:cNvPr id="4" name="TextBox 3"/>
          <p:cNvSpPr txBox="1"/>
          <p:nvPr/>
        </p:nvSpPr>
        <p:spPr>
          <a:xfrm>
            <a:off x="389023" y="6080800"/>
            <a:ext cx="12131040" cy="36728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kumimoji="0" lang="en-US" sz="2400" b="1" i="0" u="none" strike="noStrike" cap="none" spc="0" normalizeH="0" baseline="0" dirty="0" smtClean="0">
                <a:ln>
                  <a:noFill/>
                </a:ln>
                <a:solidFill>
                  <a:srgbClr val="583F34"/>
                </a:solidFill>
                <a:effectLst/>
                <a:uFillTx/>
                <a:latin typeface="Arial" charset="0"/>
                <a:ea typeface="Arial" charset="0"/>
                <a:cs typeface="Arial" charset="0"/>
                <a:sym typeface="Helvetica Light"/>
              </a:rPr>
              <a:t>M: Review the model</a:t>
            </a:r>
            <a:r>
              <a:rPr kumimoji="0" lang="en-US" sz="2400" b="1" i="0" u="none" strike="noStrike" cap="none" spc="0" normalizeH="0" dirty="0" smtClean="0">
                <a:ln>
                  <a:noFill/>
                </a:ln>
                <a:solidFill>
                  <a:srgbClr val="583F34"/>
                </a:solidFill>
                <a:effectLst/>
                <a:uFillTx/>
                <a:latin typeface="Arial" charset="0"/>
                <a:ea typeface="Arial" charset="0"/>
                <a:cs typeface="Arial" charset="0"/>
                <a:sym typeface="Helvetica Light"/>
              </a:rPr>
              <a:t> of natural selection and reinforce the concept of fitness. </a:t>
            </a:r>
            <a:r>
              <a:rPr lang="en-US" sz="2400" i="1" dirty="0">
                <a:solidFill>
                  <a:srgbClr val="583F34"/>
                </a:solidFill>
                <a:latin typeface="Arial" charset="0"/>
                <a:ea typeface="Arial" charset="0"/>
                <a:cs typeface="Arial" charset="0"/>
              </a:rPr>
              <a:t>There are several examples that can be used here, this is just one.</a:t>
            </a:r>
            <a:r>
              <a:rPr lang="en-US" sz="2400" dirty="0">
                <a:solidFill>
                  <a:srgbClr val="583F34"/>
                </a:solidFill>
                <a:latin typeface="Arial" charset="0"/>
                <a:ea typeface="Arial" charset="0"/>
                <a:cs typeface="Arial" charset="0"/>
              </a:rPr>
              <a:t> </a:t>
            </a:r>
            <a:endParaRPr lang="en-US" sz="2400" dirty="0" smtClean="0">
              <a:solidFill>
                <a:srgbClr val="583F34"/>
              </a:solidFill>
              <a:latin typeface="Arial" charset="0"/>
              <a:ea typeface="Arial" charset="0"/>
              <a:cs typeface="Arial" charset="0"/>
            </a:endParaRPr>
          </a:p>
          <a:p>
            <a:pPr algn="l"/>
            <a:endParaRPr kumimoji="0" lang="en-US" sz="2400" b="1" i="0" u="none" strike="noStrike" cap="none" spc="0" normalizeH="0" dirty="0">
              <a:ln>
                <a:noFill/>
              </a:ln>
              <a:solidFill>
                <a:srgbClr val="583F34"/>
              </a:solidFill>
              <a:effectLst/>
              <a:uFillTx/>
              <a:latin typeface="Arial" charset="0"/>
              <a:ea typeface="Arial" charset="0"/>
              <a:cs typeface="Arial" charset="0"/>
              <a:sym typeface="Helvetica Light"/>
            </a:endParaRPr>
          </a:p>
          <a:p>
            <a:pPr algn="l"/>
            <a:r>
              <a:rPr kumimoji="0" lang="en-US" sz="2400" b="1" i="0" u="none" strike="noStrike" cap="none" spc="0" normalizeH="0" dirty="0" smtClean="0">
                <a:ln>
                  <a:noFill/>
                </a:ln>
                <a:solidFill>
                  <a:srgbClr val="583F34"/>
                </a:solidFill>
                <a:effectLst/>
                <a:uFillTx/>
                <a:latin typeface="Arial" charset="0"/>
                <a:ea typeface="Arial" charset="0"/>
                <a:cs typeface="Arial" charset="0"/>
                <a:sym typeface="Helvetica Light"/>
              </a:rPr>
              <a:t> </a:t>
            </a:r>
            <a:r>
              <a:rPr lang="en-US" sz="2400" dirty="0">
                <a:solidFill>
                  <a:srgbClr val="583F34"/>
                </a:solidFill>
                <a:latin typeface="Arial" charset="0"/>
                <a:ea typeface="Arial" charset="0"/>
                <a:cs typeface="Arial" charset="0"/>
              </a:rPr>
              <a:t>We bring back the case of the cave salamanders and ask groups to identify the species of salamander that is the fittest. Review their model ideas for natural selection and have a discussion about what fitness means. If you are using the doodle sheet, students can write their answers in section A. Don’t give away the correct answer. Bring this example back after the model revision and see if students revise their answer. </a:t>
            </a:r>
          </a:p>
          <a:p>
            <a:pPr algn="l"/>
            <a:r>
              <a:rPr kumimoji="0" lang="en-US" sz="2000" b="1" i="0" u="none" strike="noStrike" cap="none" spc="0" normalizeH="0" dirty="0" smtClean="0">
                <a:ln>
                  <a:noFill/>
                </a:ln>
                <a:solidFill>
                  <a:srgbClr val="583F34"/>
                </a:solidFill>
                <a:effectLst/>
                <a:uFillTx/>
                <a:latin typeface="Arial" charset="0"/>
                <a:ea typeface="Arial" charset="0"/>
                <a:cs typeface="Arial" charset="0"/>
                <a:sym typeface="Helvetica Light"/>
              </a:rPr>
              <a:t> </a:t>
            </a:r>
            <a:endParaRPr lang="en-US" sz="2000" dirty="0">
              <a:solidFill>
                <a:srgbClr val="583F34"/>
              </a:solidFill>
            </a:endParaRPr>
          </a:p>
          <a:p>
            <a:pPr marL="0" marR="0" indent="0" algn="l" defTabSz="584200" rtl="0" fontAlgn="auto" latinLnBrk="0" hangingPunct="0">
              <a:lnSpc>
                <a:spcPct val="100000"/>
              </a:lnSpc>
              <a:spcBef>
                <a:spcPts val="0"/>
              </a:spcBef>
              <a:spcAft>
                <a:spcPts val="0"/>
              </a:spcAft>
              <a:buClrTx/>
              <a:buSzTx/>
              <a:buFontTx/>
              <a:buNone/>
              <a:tabLst/>
            </a:pPr>
            <a:r>
              <a:rPr kumimoji="0" lang="en-US" sz="2000" b="1" i="0" u="none" strike="noStrike" cap="none" spc="0" normalizeH="0" dirty="0" smtClean="0">
                <a:ln>
                  <a:noFill/>
                </a:ln>
                <a:solidFill>
                  <a:srgbClr val="000000"/>
                </a:solidFill>
                <a:effectLst/>
                <a:uFillTx/>
                <a:latin typeface="Arial" charset="0"/>
                <a:ea typeface="Arial" charset="0"/>
                <a:cs typeface="Arial" charset="0"/>
                <a:sym typeface="Helvetica Light"/>
              </a:rPr>
              <a:t> </a:t>
            </a:r>
            <a:endParaRPr kumimoji="0" lang="en-US" sz="2000" b="1" i="0" u="none" strike="noStrike" cap="none" spc="0" normalizeH="0" baseline="0" dirty="0">
              <a:ln>
                <a:noFill/>
              </a:ln>
              <a:solidFill>
                <a:srgbClr val="000000"/>
              </a:solidFill>
              <a:effectLst/>
              <a:uFillTx/>
              <a:latin typeface="Arial" charset="0"/>
              <a:ea typeface="Arial" charset="0"/>
              <a:cs typeface="Arial" charset="0"/>
              <a:sym typeface="Helvetica Light"/>
            </a:endParaRPr>
          </a:p>
        </p:txBody>
      </p:sp>
      <p:sp>
        <p:nvSpPr>
          <p:cNvPr id="5" name="TextBox 4"/>
          <p:cNvSpPr txBox="1"/>
          <p:nvPr/>
        </p:nvSpPr>
        <p:spPr>
          <a:xfrm>
            <a:off x="946870" y="5260117"/>
            <a:ext cx="3868193"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1" i="0" u="none" strike="noStrike" cap="none" spc="0" normalizeH="0" baseline="0" dirty="0" smtClean="0">
                <a:ln>
                  <a:noFill/>
                </a:ln>
                <a:solidFill>
                  <a:srgbClr val="583F34"/>
                </a:solidFill>
                <a:effectLst/>
                <a:uFillTx/>
                <a:latin typeface="Arial" charset="0"/>
                <a:ea typeface="Arial" charset="0"/>
                <a:cs typeface="Arial" charset="0"/>
                <a:sym typeface="Helvetica Light"/>
              </a:rPr>
              <a:t>Time: 10-15 minutes</a:t>
            </a:r>
            <a:endParaRPr kumimoji="0" lang="en-US" sz="2800" b="1"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79052638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LS01 Teacher Resource: Materials and Resources </a:t>
            </a:r>
            <a:endParaRPr lang="en-US" dirty="0">
              <a:solidFill>
                <a:schemeClr val="bg1"/>
              </a:solidFill>
            </a:endParaRPr>
          </a:p>
        </p:txBody>
      </p:sp>
      <p:sp>
        <p:nvSpPr>
          <p:cNvPr id="3" name="TextBox 2"/>
          <p:cNvSpPr txBox="1"/>
          <p:nvPr/>
        </p:nvSpPr>
        <p:spPr>
          <a:xfrm>
            <a:off x="1030053" y="1695483"/>
            <a:ext cx="10892589"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2800" b="0" i="1" u="sng" strike="noStrike" cap="none" spc="0" normalizeH="0" baseline="0" dirty="0" smtClean="0">
                <a:ln>
                  <a:noFill/>
                </a:ln>
                <a:solidFill>
                  <a:srgbClr val="583F34"/>
                </a:solidFill>
                <a:effectLst/>
                <a:uFillTx/>
                <a:latin typeface="Arial" charset="0"/>
                <a:ea typeface="Arial" charset="0"/>
                <a:cs typeface="Arial" charset="0"/>
                <a:sym typeface="Helvetica Light"/>
              </a:rPr>
              <a:t>You will need: </a:t>
            </a:r>
          </a:p>
          <a:p>
            <a:pPr marL="0" marR="0" indent="0" algn="l" defTabSz="584200" rtl="0" fontAlgn="auto" latinLnBrk="0" hangingPunct="0">
              <a:spcBef>
                <a:spcPts val="0"/>
              </a:spcBef>
              <a:spcAft>
                <a:spcPts val="0"/>
              </a:spcAft>
              <a:buClrTx/>
              <a:buSzTx/>
              <a:buFontTx/>
              <a:buNone/>
              <a:tabLst/>
            </a:pPr>
            <a:r>
              <a:rPr lang="en-US" sz="2800" dirty="0" smtClean="0">
                <a:solidFill>
                  <a:srgbClr val="583F34"/>
                </a:solidFill>
                <a:latin typeface="Arial" charset="0"/>
                <a:ea typeface="Arial" charset="0"/>
                <a:cs typeface="Arial" charset="0"/>
              </a:rPr>
              <a:t>P</a:t>
            </a:r>
            <a:r>
              <a:rPr kumimoji="0" lang="en-US" sz="2800" b="0" i="0" u="none" strike="noStrike" cap="none" spc="0" normalizeH="0" baseline="0" dirty="0" smtClean="0">
                <a:ln>
                  <a:noFill/>
                </a:ln>
                <a:solidFill>
                  <a:srgbClr val="583F34"/>
                </a:solidFill>
                <a:effectLst/>
                <a:uFillTx/>
                <a:latin typeface="Arial" charset="0"/>
                <a:ea typeface="Arial" charset="0"/>
                <a:cs typeface="Arial" charset="0"/>
                <a:sym typeface="Helvetica Light"/>
              </a:rPr>
              <a:t>owerPoint</a:t>
            </a:r>
          </a:p>
          <a:p>
            <a:pPr lvl="0" algn="l"/>
            <a:r>
              <a:rPr lang="en-US" sz="2800" dirty="0">
                <a:solidFill>
                  <a:srgbClr val="583F34"/>
                </a:solidFill>
                <a:latin typeface="Arial" charset="0"/>
                <a:ea typeface="Arial" charset="0"/>
                <a:cs typeface="Arial" charset="0"/>
              </a:rPr>
              <a:t>The case of cave </a:t>
            </a:r>
            <a:r>
              <a:rPr lang="en-US" sz="2800" dirty="0" smtClean="0">
                <a:solidFill>
                  <a:srgbClr val="583F34"/>
                </a:solidFill>
                <a:latin typeface="Arial" charset="0"/>
                <a:ea typeface="Arial" charset="0"/>
                <a:cs typeface="Arial" charset="0"/>
              </a:rPr>
              <a:t>salamanders</a:t>
            </a:r>
          </a:p>
          <a:p>
            <a:pPr lvl="0" algn="l"/>
            <a:r>
              <a:rPr lang="en-US" sz="2800" dirty="0" smtClean="0">
                <a:solidFill>
                  <a:srgbClr val="583F34"/>
                </a:solidFill>
                <a:latin typeface="Arial" charset="0"/>
                <a:ea typeface="Arial" charset="0"/>
                <a:cs typeface="Arial" charset="0"/>
              </a:rPr>
              <a:t>Doodle </a:t>
            </a:r>
            <a:r>
              <a:rPr lang="en-US" sz="2800" dirty="0">
                <a:solidFill>
                  <a:srgbClr val="583F34"/>
                </a:solidFill>
                <a:latin typeface="Arial" charset="0"/>
                <a:ea typeface="Arial" charset="0"/>
                <a:cs typeface="Arial" charset="0"/>
              </a:rPr>
              <a:t>Sheet Sexual Selection</a:t>
            </a:r>
          </a:p>
          <a:p>
            <a:pPr marL="0" marR="0" indent="0" algn="l"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smtClean="0">
              <a:ln>
                <a:noFill/>
              </a:ln>
              <a:solidFill>
                <a:srgbClr val="583F34"/>
              </a:solidFill>
              <a:effectLst/>
              <a:uFillTx/>
              <a:latin typeface="Arial" charset="0"/>
              <a:ea typeface="Arial" charset="0"/>
              <a:cs typeface="Arial" charset="0"/>
              <a:sym typeface="Helvetica Light"/>
            </a:endParaRPr>
          </a:p>
          <a:p>
            <a:pPr marL="0" marR="0" indent="0" algn="l" defTabSz="584200" rtl="0" fontAlgn="auto" latinLnBrk="0" hangingPunct="0">
              <a:lnSpc>
                <a:spcPct val="100000"/>
              </a:lnSpc>
              <a:spcBef>
                <a:spcPts val="0"/>
              </a:spcBef>
              <a:spcAft>
                <a:spcPts val="0"/>
              </a:spcAft>
              <a:buClrTx/>
              <a:buSzTx/>
              <a:buFontTx/>
              <a:buNone/>
              <a:tabLst/>
            </a:pPr>
            <a:endParaRPr lang="en-US" sz="2400" dirty="0">
              <a:solidFill>
                <a:srgbClr val="583F34"/>
              </a:solidFill>
              <a:latin typeface="Arial" charset="0"/>
              <a:ea typeface="Arial" charset="0"/>
              <a:cs typeface="Arial" charset="0"/>
            </a:endParaRPr>
          </a:p>
          <a:p>
            <a:pPr marL="0" marR="0" indent="0" algn="l" defTabSz="584200" rtl="0" fontAlgn="auto" latinLnBrk="0" hangingPunct="0">
              <a:lnSpc>
                <a:spcPct val="100000"/>
              </a:lnSpc>
              <a:spcBef>
                <a:spcPts val="0"/>
              </a:spcBef>
              <a:spcAft>
                <a:spcPts val="0"/>
              </a:spcAft>
              <a:buClrTx/>
              <a:buSzTx/>
              <a:buFontTx/>
              <a:buNone/>
              <a:tabLst/>
            </a:pPr>
            <a:endParaRPr kumimoji="0" lang="en-US" sz="2800" b="0" i="1" u="sng" strike="noStrike" cap="none" spc="0" normalizeH="0" baseline="0" dirty="0" smtClean="0">
              <a:ln>
                <a:noFill/>
              </a:ln>
              <a:solidFill>
                <a:srgbClr val="583F34"/>
              </a:solidFill>
              <a:effectLst/>
              <a:uFillTx/>
              <a:latin typeface="Arial" charset="0"/>
              <a:ea typeface="Arial" charset="0"/>
              <a:cs typeface="Arial" charset="0"/>
              <a:sym typeface="Helvetica Light"/>
            </a:endParaRPr>
          </a:p>
          <a:p>
            <a:pPr algn="l"/>
            <a:r>
              <a:rPr kumimoji="0" lang="en-US" sz="2800" b="0" i="1" u="sng" strike="noStrike" cap="none" spc="0" normalizeH="0" baseline="0" dirty="0" smtClean="0">
                <a:ln>
                  <a:noFill/>
                </a:ln>
                <a:solidFill>
                  <a:srgbClr val="583F34"/>
                </a:solidFill>
                <a:effectLst/>
                <a:uFillTx/>
                <a:latin typeface="Arial" charset="0"/>
                <a:ea typeface="Arial" charset="0"/>
                <a:cs typeface="Arial" charset="0"/>
                <a:sym typeface="Helvetica Light"/>
              </a:rPr>
              <a:t>Websites of interest</a:t>
            </a:r>
            <a:r>
              <a:rPr kumimoji="0" lang="en-US" sz="2800" b="0" i="0" u="none" strike="noStrike" cap="none" spc="0" normalizeH="0" baseline="0" dirty="0" smtClean="0">
                <a:ln>
                  <a:noFill/>
                </a:ln>
                <a:solidFill>
                  <a:srgbClr val="583F34"/>
                </a:solidFill>
                <a:effectLst/>
                <a:uFillTx/>
                <a:latin typeface="Arial" charset="0"/>
                <a:ea typeface="Arial" charset="0"/>
                <a:cs typeface="Arial" charset="0"/>
                <a:sym typeface="Helvetica Light"/>
              </a:rPr>
              <a:t>:</a:t>
            </a:r>
            <a:r>
              <a:rPr kumimoji="0" lang="en-US" sz="2800" b="0" i="0" u="none" strike="noStrike" cap="none" spc="0" normalizeH="0" dirty="0" smtClean="0">
                <a:ln>
                  <a:noFill/>
                </a:ln>
                <a:solidFill>
                  <a:srgbClr val="583F34"/>
                </a:solidFill>
                <a:effectLst/>
                <a:uFillTx/>
                <a:latin typeface="Arial" charset="0"/>
                <a:ea typeface="Arial" charset="0"/>
                <a:cs typeface="Arial" charset="0"/>
                <a:sym typeface="Helvetica Light"/>
              </a:rPr>
              <a:t> </a:t>
            </a:r>
            <a:r>
              <a:rPr lang="en-US" sz="2800" dirty="0">
                <a:solidFill>
                  <a:srgbClr val="583F34"/>
                </a:solidFill>
                <a:latin typeface="Arial" charset="0"/>
                <a:ea typeface="Arial" charset="0"/>
                <a:cs typeface="Arial" charset="0"/>
              </a:rPr>
              <a:t> Check individual slides for resources. </a:t>
            </a:r>
          </a:p>
          <a:p>
            <a:pPr marL="0" marR="0" indent="0" algn="l"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dirty="0" smtClean="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91567304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alamander table.pdf"/>
          <p:cNvPicPr>
            <a:picLocks noChangeAspect="1"/>
          </p:cNvPicPr>
          <p:nvPr/>
        </p:nvPicPr>
        <p:blipFill>
          <a:blip r:embed="rId2">
            <a:extLst/>
          </a:blip>
          <a:stretch>
            <a:fillRect/>
          </a:stretch>
        </p:blipFill>
        <p:spPr>
          <a:xfrm>
            <a:off x="850636" y="2739630"/>
            <a:ext cx="11207818" cy="6671082"/>
          </a:xfrm>
          <a:prstGeom prst="rect">
            <a:avLst/>
          </a:prstGeom>
          <a:ln w="12700">
            <a:miter lim="400000"/>
          </a:ln>
        </p:spPr>
      </p:pic>
      <p:sp>
        <p:nvSpPr>
          <p:cNvPr id="3" name="TextBox 2"/>
          <p:cNvSpPr txBox="1"/>
          <p:nvPr/>
        </p:nvSpPr>
        <p:spPr>
          <a:xfrm>
            <a:off x="266396" y="1088090"/>
            <a:ext cx="12078586"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sz="2800" dirty="0">
                <a:solidFill>
                  <a:srgbClr val="583F34"/>
                </a:solidFill>
                <a:latin typeface="Arial" charset="0"/>
                <a:ea typeface="Arial" charset="0"/>
                <a:cs typeface="Arial" charset="0"/>
              </a:rPr>
              <a:t>Imagine a cave that is inhabited by three different </a:t>
            </a:r>
            <a:r>
              <a:rPr lang="en-US" sz="2800" dirty="0" smtClean="0">
                <a:solidFill>
                  <a:srgbClr val="583F34"/>
                </a:solidFill>
                <a:latin typeface="Arial" charset="0"/>
                <a:ea typeface="Arial" charset="0"/>
                <a:cs typeface="Arial" charset="0"/>
              </a:rPr>
              <a:t>variants of a species </a:t>
            </a:r>
            <a:r>
              <a:rPr lang="en-US" sz="2800" dirty="0">
                <a:solidFill>
                  <a:srgbClr val="583F34"/>
                </a:solidFill>
                <a:latin typeface="Arial" charset="0"/>
                <a:ea typeface="Arial" charset="0"/>
                <a:cs typeface="Arial" charset="0"/>
              </a:rPr>
              <a:t>of salamanders, brown, red-tail and spotted. Based on the data below, which </a:t>
            </a:r>
            <a:r>
              <a:rPr lang="en-US" sz="2800" dirty="0" smtClean="0">
                <a:solidFill>
                  <a:srgbClr val="583F34"/>
                </a:solidFill>
                <a:latin typeface="Arial" charset="0"/>
                <a:ea typeface="Arial" charset="0"/>
                <a:cs typeface="Arial" charset="0"/>
              </a:rPr>
              <a:t>variation </a:t>
            </a:r>
            <a:r>
              <a:rPr lang="en-US" sz="2800" dirty="0">
                <a:solidFill>
                  <a:srgbClr val="583F34"/>
                </a:solidFill>
                <a:latin typeface="Arial" charset="0"/>
                <a:ea typeface="Arial" charset="0"/>
                <a:cs typeface="Arial" charset="0"/>
              </a:rPr>
              <a:t>of </a:t>
            </a:r>
            <a:r>
              <a:rPr lang="en-US" sz="2800" dirty="0" smtClean="0">
                <a:solidFill>
                  <a:srgbClr val="583F34"/>
                </a:solidFill>
                <a:latin typeface="Arial" charset="0"/>
                <a:ea typeface="Arial" charset="0"/>
                <a:cs typeface="Arial" charset="0"/>
              </a:rPr>
              <a:t>this salamander </a:t>
            </a:r>
            <a:r>
              <a:rPr lang="en-US" sz="2800" dirty="0">
                <a:solidFill>
                  <a:srgbClr val="583F34"/>
                </a:solidFill>
                <a:latin typeface="Arial" charset="0"/>
                <a:ea typeface="Arial" charset="0"/>
                <a:cs typeface="Arial" charset="0"/>
              </a:rPr>
              <a:t>is the “fittest” </a:t>
            </a:r>
          </a:p>
          <a:p>
            <a:pPr marL="0" marR="0" indent="0" algn="l"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sp>
        <p:nvSpPr>
          <p:cNvPr id="4" name="TextBox 3"/>
          <p:cNvSpPr txBox="1"/>
          <p:nvPr/>
        </p:nvSpPr>
        <p:spPr>
          <a:xfrm>
            <a:off x="266396" y="282644"/>
            <a:ext cx="4411929"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rgbClr val="9279B3"/>
                </a:solidFill>
                <a:effectLst/>
                <a:uFillTx/>
                <a:latin typeface="Arial" charset="0"/>
                <a:ea typeface="Arial" charset="0"/>
                <a:cs typeface="Arial" charset="0"/>
                <a:sym typeface="Helvetica Light"/>
              </a:rPr>
              <a:t>Warm </a:t>
            </a:r>
            <a:r>
              <a:rPr kumimoji="0" lang="en-US" sz="3600" b="0" i="0" u="none" strike="noStrike" cap="none" spc="0" normalizeH="0" baseline="0" dirty="0" smtClean="0">
                <a:ln>
                  <a:noFill/>
                </a:ln>
                <a:solidFill>
                  <a:srgbClr val="9279B3"/>
                </a:solidFill>
                <a:effectLst/>
                <a:uFillTx/>
                <a:latin typeface="Arial" charset="0"/>
                <a:ea typeface="Arial" charset="0"/>
                <a:cs typeface="Arial" charset="0"/>
                <a:sym typeface="Helvetica Light"/>
              </a:rPr>
              <a:t>Up</a:t>
            </a:r>
            <a:endParaRPr kumimoji="0" lang="en-US" sz="3600" b="0" i="0" u="none" strike="noStrike" cap="none" spc="0" normalizeH="0" baseline="0" dirty="0">
              <a:ln>
                <a:noFill/>
              </a:ln>
              <a:solidFill>
                <a:srgbClr val="9279B3"/>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176090711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LS01 Teacher Resource: Learning Segment Wrap-Up </a:t>
            </a:r>
            <a:endParaRPr lang="en-US" dirty="0">
              <a:solidFill>
                <a:schemeClr val="bg1"/>
              </a:solidFill>
            </a:endParaRPr>
          </a:p>
        </p:txBody>
      </p:sp>
      <p:pic>
        <p:nvPicPr>
          <p:cNvPr id="3" name="PQMIconM_purple.png"/>
          <p:cNvPicPr>
            <a:picLocks noChangeAspect="1"/>
          </p:cNvPicPr>
          <p:nvPr/>
        </p:nvPicPr>
        <p:blipFill>
          <a:blip r:embed="rId3">
            <a:extLst/>
          </a:blip>
          <a:stretch>
            <a:fillRect/>
          </a:stretch>
        </p:blipFill>
        <p:spPr>
          <a:xfrm>
            <a:off x="5070244" y="2018315"/>
            <a:ext cx="2768601" cy="3098801"/>
          </a:xfrm>
          <a:prstGeom prst="rect">
            <a:avLst/>
          </a:prstGeom>
          <a:ln w="12700">
            <a:miter lim="400000"/>
          </a:ln>
        </p:spPr>
      </p:pic>
      <p:sp>
        <p:nvSpPr>
          <p:cNvPr id="4" name="TextBox 3"/>
          <p:cNvSpPr txBox="1"/>
          <p:nvPr/>
        </p:nvSpPr>
        <p:spPr>
          <a:xfrm>
            <a:off x="2115583" y="5832153"/>
            <a:ext cx="8726905"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smtClean="0">
                <a:ln>
                  <a:noFill/>
                </a:ln>
                <a:solidFill>
                  <a:srgbClr val="583F34"/>
                </a:solidFill>
                <a:effectLst/>
                <a:uFillTx/>
                <a:latin typeface="Arial" charset="0"/>
                <a:ea typeface="Arial" charset="0"/>
                <a:cs typeface="Arial" charset="0"/>
                <a:sym typeface="Helvetica Light"/>
              </a:rPr>
              <a:t>What did we </a:t>
            </a:r>
            <a:r>
              <a:rPr kumimoji="0" lang="en-US" sz="3200" b="0" i="0" u="none" strike="noStrike" cap="none" spc="0" normalizeH="0" baseline="0" dirty="0" smtClean="0">
                <a:ln>
                  <a:noFill/>
                </a:ln>
                <a:solidFill>
                  <a:srgbClr val="583F34"/>
                </a:solidFill>
                <a:effectLst/>
                <a:uFillTx/>
                <a:latin typeface="Arial" charset="0"/>
                <a:ea typeface="Arial" charset="0"/>
                <a:cs typeface="Arial" charset="0"/>
                <a:sym typeface="Helvetica Light"/>
              </a:rPr>
              <a:t>figure</a:t>
            </a:r>
            <a:r>
              <a:rPr kumimoji="0" lang="en-US" sz="3200" b="0" i="0" u="none" strike="noStrike" cap="none" spc="0" normalizeH="0" dirty="0" smtClean="0">
                <a:ln>
                  <a:noFill/>
                </a:ln>
                <a:solidFill>
                  <a:srgbClr val="583F34"/>
                </a:solidFill>
                <a:effectLst/>
                <a:uFillTx/>
                <a:latin typeface="Arial" charset="0"/>
                <a:ea typeface="Arial" charset="0"/>
                <a:cs typeface="Arial" charset="0"/>
                <a:sym typeface="Helvetica Light"/>
              </a:rPr>
              <a:t> out</a:t>
            </a:r>
            <a:r>
              <a:rPr kumimoji="0" lang="en-US" sz="3200" b="0" i="0" u="none" strike="noStrike" cap="none" spc="0" normalizeH="0" baseline="0" dirty="0" smtClean="0">
                <a:ln>
                  <a:noFill/>
                </a:ln>
                <a:solidFill>
                  <a:srgbClr val="583F34"/>
                </a:solidFill>
                <a:effectLst/>
                <a:uFillTx/>
                <a:latin typeface="Arial" charset="0"/>
                <a:ea typeface="Arial" charset="0"/>
                <a:cs typeface="Arial" charset="0"/>
                <a:sym typeface="Helvetica Light"/>
              </a:rPr>
              <a:t>? We reviewed our model of Natural Selection and solidified</a:t>
            </a:r>
            <a:r>
              <a:rPr kumimoji="0" lang="en-US" sz="3200" b="0" i="0" u="none" strike="noStrike" cap="none" spc="0" normalizeH="0" dirty="0" smtClean="0">
                <a:ln>
                  <a:noFill/>
                </a:ln>
                <a:solidFill>
                  <a:srgbClr val="583F34"/>
                </a:solidFill>
                <a:effectLst/>
                <a:uFillTx/>
                <a:latin typeface="Arial" charset="0"/>
                <a:ea typeface="Arial" charset="0"/>
                <a:cs typeface="Arial" charset="0"/>
                <a:sym typeface="Helvetica Light"/>
              </a:rPr>
              <a:t> our understanding of what fitness means in the context of evolution.</a:t>
            </a:r>
            <a:endParaRPr kumimoji="0" lang="en-US" sz="3200" b="0"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7464116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a:spLocks noGrp="1"/>
          </p:cNvSpPr>
          <p:nvPr>
            <p:ph type="ctrTitle"/>
          </p:nvPr>
        </p:nvSpPr>
        <p:spPr>
          <a:prstGeom prst="rect">
            <a:avLst/>
          </a:prstGeom>
        </p:spPr>
        <p:txBody>
          <a:bodyPr>
            <a:normAutofit fontScale="90000"/>
          </a:bodyPr>
          <a:lstStyle>
            <a:lvl1pPr defTabSz="525779">
              <a:defRPr sz="2700"/>
            </a:lvl1pPr>
          </a:lstStyle>
          <a:p>
            <a:r>
              <a:rPr lang="en-US" dirty="0" smtClean="0">
                <a:solidFill>
                  <a:schemeClr val="bg1"/>
                </a:solidFill>
              </a:rPr>
              <a:t>LS02 Teacher Resource: Learning Segment Description </a:t>
            </a:r>
            <a:endParaRPr dirty="0">
              <a:solidFill>
                <a:schemeClr val="bg1"/>
              </a:solidFill>
            </a:endParaRPr>
          </a:p>
        </p:txBody>
      </p:sp>
      <p:sp>
        <p:nvSpPr>
          <p:cNvPr id="131" name="Shape 131"/>
          <p:cNvSpPr/>
          <p:nvPr/>
        </p:nvSpPr>
        <p:spPr>
          <a:xfrm>
            <a:off x="410199" y="6502184"/>
            <a:ext cx="12152318" cy="182614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spcBef>
                <a:spcPts val="1800"/>
              </a:spcBef>
              <a:buSzPct val="100000"/>
              <a:defRPr sz="3000">
                <a:solidFill>
                  <a:srgbClr val="583F34"/>
                </a:solidFill>
                <a:latin typeface="Arial"/>
                <a:ea typeface="Arial"/>
                <a:cs typeface="Arial"/>
                <a:sym typeface="Arial"/>
              </a:defRPr>
            </a:pPr>
            <a:r>
              <a:rPr lang="en-US" sz="2800" b="1" dirty="0" smtClean="0"/>
              <a:t>P</a:t>
            </a:r>
            <a:r>
              <a:rPr lang="en-US" sz="2800" b="1" dirty="0" smtClean="0">
                <a:solidFill>
                  <a:srgbClr val="583F34"/>
                </a:solidFill>
                <a:latin typeface="Arial"/>
                <a:cs typeface="Arial"/>
                <a:sym typeface="Wingdings" panose="05000000000000000000" pitchFamily="2" charset="2"/>
              </a:rPr>
              <a:t>Q: Present the phenomenon of sexual dimorphism in ring-necked pheasants and generate questions. </a:t>
            </a:r>
            <a:r>
              <a:rPr sz="2800" dirty="0" smtClean="0"/>
              <a:t>In </a:t>
            </a:r>
            <a:r>
              <a:rPr sz="2800" dirty="0"/>
              <a:t>groups students will generate questions based on the phenomenon</a:t>
            </a:r>
            <a:r>
              <a:rPr sz="2800" dirty="0" smtClean="0"/>
              <a:t>.. </a:t>
            </a:r>
            <a:r>
              <a:rPr sz="2800" dirty="0" smtClean="0"/>
              <a:t>Before </a:t>
            </a:r>
            <a:r>
              <a:rPr sz="2800" dirty="0"/>
              <a:t>moving into the next segment guide the class into generation a consensus question. </a:t>
            </a:r>
          </a:p>
        </p:txBody>
      </p:sp>
      <p:pic>
        <p:nvPicPr>
          <p:cNvPr id="132" name="PQMIconP2Q_purple.png"/>
          <p:cNvPicPr>
            <a:picLocks noChangeAspect="1"/>
          </p:cNvPicPr>
          <p:nvPr/>
        </p:nvPicPr>
        <p:blipFill>
          <a:blip r:embed="rId3">
            <a:extLst/>
          </a:blip>
          <a:stretch>
            <a:fillRect/>
          </a:stretch>
        </p:blipFill>
        <p:spPr>
          <a:xfrm>
            <a:off x="3859592" y="1494640"/>
            <a:ext cx="4226324" cy="3984051"/>
          </a:xfrm>
          <a:prstGeom prst="rect">
            <a:avLst/>
          </a:prstGeom>
          <a:ln w="12700">
            <a:miter lim="400000"/>
          </a:ln>
        </p:spPr>
      </p:pic>
      <p:sp>
        <p:nvSpPr>
          <p:cNvPr id="2" name="TextBox 1"/>
          <p:cNvSpPr txBox="1"/>
          <p:nvPr/>
        </p:nvSpPr>
        <p:spPr>
          <a:xfrm>
            <a:off x="1764632" y="5478691"/>
            <a:ext cx="2807368"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800" b="0" i="0" u="none" strike="noStrike" cap="none" spc="0" normalizeH="0" baseline="0" dirty="0" smtClean="0">
                <a:ln>
                  <a:noFill/>
                </a:ln>
                <a:solidFill>
                  <a:srgbClr val="583F34"/>
                </a:solidFill>
                <a:effectLst/>
                <a:uFillTx/>
                <a:latin typeface="Arial" charset="0"/>
                <a:ea typeface="Arial" charset="0"/>
                <a:cs typeface="Arial" charset="0"/>
                <a:sym typeface="Helvetica Light"/>
              </a:rPr>
              <a:t>Time:</a:t>
            </a:r>
            <a:r>
              <a:rPr kumimoji="0" lang="en-US" sz="2800" b="0" i="0" u="none" strike="noStrike" cap="none" spc="0" normalizeH="0" dirty="0" smtClean="0">
                <a:ln>
                  <a:noFill/>
                </a:ln>
                <a:solidFill>
                  <a:srgbClr val="583F34"/>
                </a:solidFill>
                <a:effectLst/>
                <a:uFillTx/>
                <a:latin typeface="Arial" charset="0"/>
                <a:ea typeface="Arial" charset="0"/>
                <a:cs typeface="Arial" charset="0"/>
                <a:sym typeface="Helvetica Light"/>
              </a:rPr>
              <a:t> 10-20 min</a:t>
            </a:r>
            <a:endParaRPr kumimoji="0" lang="en-US" sz="2800" b="0" i="0" u="none" strike="noStrike" cap="none" spc="0" normalizeH="0" baseline="0" dirty="0">
              <a:ln>
                <a:noFill/>
              </a:ln>
              <a:solidFill>
                <a:srgbClr val="583F34"/>
              </a:solidFill>
              <a:effectLst/>
              <a:uFillTx/>
              <a:latin typeface="Arial" charset="0"/>
              <a:ea typeface="Arial" charset="0"/>
              <a:cs typeface="Arial" charset="0"/>
              <a:sym typeface="Helvetica Light"/>
            </a:endParaRPr>
          </a:p>
        </p:txBody>
      </p:sp>
    </p:spTree>
    <p:extLst>
      <p:ext uri="{BB962C8B-B14F-4D97-AF65-F5344CB8AC3E}">
        <p14:creationId xmlns:p14="http://schemas.microsoft.com/office/powerpoint/2010/main" val="709393940"/>
      </p:ext>
    </p:extLst>
  </p:cSld>
  <p:clrMapOvr>
    <a:masterClrMapping/>
  </p:clrMapOvr>
  <p:transition xmlns:p14="http://schemas.microsoft.com/office/powerpoint/2010/mai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4675</TotalTime>
  <Words>2270</Words>
  <Application>Microsoft Macintosh PowerPoint</Application>
  <PresentationFormat>Custom</PresentationFormat>
  <Paragraphs>196</Paragraphs>
  <Slides>37</Slides>
  <Notes>28</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White</vt:lpstr>
      <vt:lpstr>PowerPoint Presentation</vt:lpstr>
      <vt:lpstr>How to use these slides…</vt:lpstr>
      <vt:lpstr>PQM [For Teachers Only] </vt:lpstr>
      <vt:lpstr>Overview  </vt:lpstr>
      <vt:lpstr>LSO1 Teacher Resource: Learning Segment Description </vt:lpstr>
      <vt:lpstr>LS01 Teacher Resource: Materials and Resources </vt:lpstr>
      <vt:lpstr>PowerPoint Presentation</vt:lpstr>
      <vt:lpstr>LS01 Teacher Resource: Learning Segment Wrap-Up </vt:lpstr>
      <vt:lpstr>LS02 Teacher Resource: Learning Segment Description </vt:lpstr>
      <vt:lpstr>LS02 Teacher Resource: Materials and Resources </vt:lpstr>
      <vt:lpstr>LS02 Teacher Resource: Notes </vt:lpstr>
      <vt:lpstr>Peacocks</vt:lpstr>
      <vt:lpstr>Hercules beetles (Dynastes hercules lichyi)</vt:lpstr>
      <vt:lpstr>Phenomenon: </vt:lpstr>
      <vt:lpstr>Ring-necked pheasants</vt:lpstr>
      <vt:lpstr>Ring-necked pheasants</vt:lpstr>
      <vt:lpstr>LS02 Teacher Resource: Learning Segment Wrap-Up </vt:lpstr>
      <vt:lpstr>LS03 Teacher Resource: Learning Segment Description </vt:lpstr>
      <vt:lpstr>LS03 Teacher Resource: Materials and Resources </vt:lpstr>
      <vt:lpstr>LS03 Teachers Resource: Notes</vt:lpstr>
      <vt:lpstr>Initial model ideas</vt:lpstr>
      <vt:lpstr>LS03 Teacher Resource: Learning Segment Wrap Up</vt:lpstr>
      <vt:lpstr>LS04 Teacher Resource: Learning Segment Description </vt:lpstr>
      <vt:lpstr>LS04 Teacher Resource: Materials and Resources</vt:lpstr>
      <vt:lpstr>LS04 Teacher Resource: Notes </vt:lpstr>
      <vt:lpstr>New evidence</vt:lpstr>
      <vt:lpstr>Pheasants and their relatives</vt:lpstr>
      <vt:lpstr>Reproductive productivity of male pheasants in a population</vt:lpstr>
      <vt:lpstr>Model revison</vt:lpstr>
      <vt:lpstr>PowerPoint Presentation</vt:lpstr>
      <vt:lpstr>LS04 Teacher Resource: Learning Segment Wrap-Up</vt:lpstr>
      <vt:lpstr>LS06 Teacher Resource: Learning Segment Description </vt:lpstr>
      <vt:lpstr>LS06 Teacher Resource: Materials and Resources </vt:lpstr>
      <vt:lpstr>LS06 Teacher Resource: Notes </vt:lpstr>
      <vt:lpstr>The sneaky cricket</vt:lpstr>
      <vt:lpstr>PowerPoint Presentation</vt:lpstr>
      <vt:lpstr>LS06 Teacher Resource: Learning Segment Wrap Up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Cynthia Passmore</cp:lastModifiedBy>
  <cp:revision>101</cp:revision>
  <dcterms:modified xsi:type="dcterms:W3CDTF">2018-03-01T20:51:30Z</dcterms:modified>
</cp:coreProperties>
</file>