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rts/chart4.xml" ContentType="application/vnd.openxmlformats-officedocument.drawingml.chart+xml"/>
  <Override PartName="/ppt/notesSlides/notesSlide40.xml" ContentType="application/vnd.openxmlformats-officedocument.presentationml.notesSlide+xml"/>
  <Override PartName="/ppt/charts/chart5.xml" ContentType="application/vnd.openxmlformats-officedocument.drawingml.chart+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5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 id="368" r:id="rId114"/>
    <p:sldId id="369" r:id="rId115"/>
    <p:sldId id="370" r:id="rId116"/>
    <p:sldId id="371" r:id="rId117"/>
    <p:sldId id="372" r:id="rId118"/>
    <p:sldId id="373" r:id="rId119"/>
    <p:sldId id="374" r:id="rId120"/>
    <p:sldId id="375" r:id="rId121"/>
    <p:sldId id="376" r:id="rId122"/>
    <p:sldId id="377" r:id="rId123"/>
    <p:sldId id="378" r:id="rId124"/>
    <p:sldId id="379" r:id="rId125"/>
    <p:sldId id="380" r:id="rId126"/>
    <p:sldId id="381" r:id="rId127"/>
    <p:sldId id="382" r:id="rId128"/>
    <p:sldId id="383" r:id="rId129"/>
    <p:sldId id="384" r:id="rId130"/>
    <p:sldId id="385" r:id="rId131"/>
    <p:sldId id="386" r:id="rId132"/>
    <p:sldId id="387" r:id="rId133"/>
    <p:sldId id="388" r:id="rId134"/>
    <p:sldId id="389" r:id="rId135"/>
    <p:sldId id="390" r:id="rId136"/>
    <p:sldId id="391" r:id="rId137"/>
    <p:sldId id="392" r:id="rId138"/>
    <p:sldId id="393" r:id="rId139"/>
    <p:sldId id="394" r:id="rId140"/>
    <p:sldId id="395" r:id="rId141"/>
    <p:sldId id="396" r:id="rId142"/>
    <p:sldId id="397" r:id="rId143"/>
    <p:sldId id="398" r:id="rId144"/>
    <p:sldId id="399" r:id="rId145"/>
    <p:sldId id="400" r:id="rId146"/>
    <p:sldId id="401" r:id="rId147"/>
    <p:sldId id="402" r:id="rId148"/>
    <p:sldId id="403" r:id="rId149"/>
    <p:sldId id="404" r:id="rId150"/>
    <p:sldId id="405" r:id="rId151"/>
    <p:sldId id="406" r:id="rId152"/>
    <p:sldId id="407" r:id="rId153"/>
    <p:sldId id="408" r:id="rId154"/>
    <p:sldId id="409" r:id="rId155"/>
    <p:sldId id="410" r:id="rId156"/>
    <p:sldId id="411" r:id="rId157"/>
  </p:sldIdLst>
  <p:sldSz cx="9144000" cy="6858000" type="screen4x3"/>
  <p:notesSz cx="6858000" cy="9144000"/>
  <p:embeddedFontLst>
    <p:embeddedFont>
      <p:font typeface="Arial Black" panose="020B0604020202020204" pitchFamily="34" charset="0"/>
      <p:regular r:id="rId159"/>
      <p:bold r:id="rId160"/>
    </p:embeddedFont>
    <p:embeddedFont>
      <p:font typeface="Cambria" panose="02040503050406030204" pitchFamily="18" charset="0"/>
      <p:regular r:id="rId161"/>
      <p:bold r:id="rId162"/>
      <p:italic r:id="rId163"/>
      <p:boldItalic r:id="rId164"/>
    </p:embeddedFont>
    <p:embeddedFont>
      <p:font typeface="Comic Sans MS" panose="030F0902030302020204" pitchFamily="66" charset="0"/>
      <p:regular r:id="rId165"/>
      <p:bold r:id="rId166"/>
      <p:italic r:id="rId167"/>
      <p:boldItalic r:id="rId16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69" roundtripDataSignature="AMtx7mji5Z2a2pf0vl2VlJPYB6mBjX9MZ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A08BED3-BED9-4F65-B72B-AABA2EBB791C}">
  <a:tblStyle styleId="{9A08BED3-BED9-4F65-B72B-AABA2EBB791C}"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55CB4DBC-19D9-42F7-AD48-70946BC78182}" styleName="Table_1">
    <a:wholeTbl>
      <a:tcTxStyle b="off" i="off">
        <a:font>
          <a:latin typeface="Calibri"/>
          <a:ea typeface="Calibri"/>
          <a:cs typeface="Calibri"/>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9525" cap="flat" cmpd="sng">
              <a:solidFill>
                <a:srgbClr val="000000">
                  <a:alpha val="0"/>
                </a:srgbClr>
              </a:solidFill>
              <a:prstDash val="solid"/>
              <a:round/>
              <a:headEnd type="none" w="sm" len="sm"/>
              <a:tailEnd type="none" w="sm" len="sm"/>
            </a:ln>
          </a:top>
          <a:bottom>
            <a:ln w="9525" cap="flat" cmpd="sng">
              <a:solidFill>
                <a:srgbClr val="000000">
                  <a:alpha val="0"/>
                </a:srgbClr>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807A840A-58FA-4373-859A-440A1F813EC0}" styleName="Table_2">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FF3E9"/>
          </a:solidFill>
        </a:fill>
      </a:tcStyle>
    </a:wholeTbl>
    <a:band1H>
      <a:tcTxStyle/>
      <a:tcStyle>
        <a:tcBdr/>
        <a:fill>
          <a:solidFill>
            <a:srgbClr val="DEE7D0"/>
          </a:solidFill>
        </a:fill>
      </a:tcStyle>
    </a:band1H>
    <a:band2H>
      <a:tcTxStyle/>
      <a:tcStyle>
        <a:tcBdr/>
      </a:tcStyle>
    </a:band2H>
    <a:band1V>
      <a:tcTxStyle/>
      <a:tcStyle>
        <a:tcBdr/>
        <a:fill>
          <a:solidFill>
            <a:srgbClr val="DEE7D0"/>
          </a:solidFill>
        </a:fill>
      </a:tcStyle>
    </a:band1V>
    <a:band2V>
      <a:tcTxStyle/>
      <a:tcStyle>
        <a:tcBdr/>
      </a:tcStyle>
    </a:band2V>
    <a:lastCol>
      <a:tcTxStyle b="on" i="off">
        <a:font>
          <a:latin typeface="Calibri"/>
          <a:ea typeface="Calibri"/>
          <a:cs typeface="Calibri"/>
        </a:font>
        <a:schemeClr val="lt1"/>
      </a:tcTxStyle>
      <a:tcStyle>
        <a:tcBdr/>
        <a:fill>
          <a:solidFill>
            <a:schemeClr val="accent3"/>
          </a:solidFill>
        </a:fill>
      </a:tcStyle>
    </a:lastCol>
    <a:firstCol>
      <a:tcTxStyle b="on" i="off">
        <a:font>
          <a:latin typeface="Calibri"/>
          <a:ea typeface="Calibri"/>
          <a:cs typeface="Calibri"/>
        </a:font>
        <a:schemeClr val="lt1"/>
      </a:tcTxStyle>
      <a:tcStyle>
        <a:tcBdr/>
        <a:fill>
          <a:solidFill>
            <a:schemeClr val="accent3"/>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3"/>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3"/>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58"/>
  </p:normalViewPr>
  <p:slideViewPr>
    <p:cSldViewPr snapToGrid="0">
      <p:cViewPr varScale="1">
        <p:scale>
          <a:sx n="120" d="100"/>
          <a:sy n="120" d="100"/>
        </p:scale>
        <p:origin x="1944" y="1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font" Target="fonts/font1.fntdata"/><Relationship Id="rId170" Type="http://schemas.openxmlformats.org/officeDocument/2006/relationships/presProps" Target="presProps.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font" Target="fonts/font2.fntdata"/><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viewProps" Target="viewProps.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2" Type="http://schemas.openxmlformats.org/officeDocument/2006/relationships/theme" Target="theme/theme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font" Target="fonts/font9.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font" Target="fonts/font4.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font" Target="fonts/font10.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font" Target="fonts/font5.fntdata"/><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font" Target="fonts/font6.fntdata"/><Relationship Id="rId169" Type="http://customschemas.google.com/relationships/presentationmetadata" Target="metadata"/><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font" Target="fonts/font7.fntdata"/><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font" Target="fonts/font8.fntdata"/></Relationships>
</file>

<file path=ppt/charts/_rels/chart1.xml.rels><?xml version="1.0" encoding="UTF-8" standalone="yes"?>
<Relationships xmlns="http://schemas.openxmlformats.org/package/2006/relationships"><Relationship Id="rId1" Type="http://schemas.openxmlformats.org/officeDocument/2006/relationships/oleObject" Target="file:///D:\Grad%20School\MBER\MBER%20Curriculum\Extinctions%20Project\Amalgamated_Extinction_Data_for_Teachers.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D:\Grad%20School\MBER\MBER%20Curriculum\Extinctions%20Project\Amalgamated_Extinction_Data_for_Teachers.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D:\Grad%20School\MBER\MBER%20Curriculum\Extinctions%20Project\Amalgamated_Extinction_Data_for_Teachers.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D:\Grad%20School\MBER\MBER%20Curriculum\Extinctions%20Project\Amalgamated_Extinction_Data_for_Teachers.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D:\Grad%20School\MBER\MBER%20Curriculum\Extinctions%20Project\Amalgamated_Extinction_Data_for_Teacher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Mammals</a:t>
            </a:r>
          </a:p>
        </c:rich>
      </c:tx>
      <c:layout>
        <c:manualLayout>
          <c:xMode val="edge"/>
          <c:yMode val="edge"/>
          <c:x val="0.35483318751822701"/>
          <c:y val="0.18918918918918901"/>
        </c:manualLayout>
      </c:layout>
      <c:overlay val="0"/>
    </c:title>
    <c:autoTitleDeleted val="0"/>
    <c:plotArea>
      <c:layout/>
      <c:barChart>
        <c:barDir val="col"/>
        <c:grouping val="clustered"/>
        <c:varyColors val="0"/>
        <c:ser>
          <c:idx val="0"/>
          <c:order val="0"/>
          <c:spPr>
            <a:solidFill>
              <a:srgbClr val="92D050"/>
            </a:solidFill>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'Mammals-Graphed'!$Q$7:$Q$11</c:f>
              <c:strCache>
                <c:ptCount val="5"/>
                <c:pt idx="0">
                  <c:v>1500-1600</c:v>
                </c:pt>
                <c:pt idx="1">
                  <c:v>1600-1700</c:v>
                </c:pt>
                <c:pt idx="2">
                  <c:v>1700-1800</c:v>
                </c:pt>
                <c:pt idx="3">
                  <c:v>1800-1900</c:v>
                </c:pt>
                <c:pt idx="4">
                  <c:v>1900-2000</c:v>
                </c:pt>
              </c:strCache>
            </c:strRef>
          </c:cat>
          <c:val>
            <c:numRef>
              <c:f>'Mammals-Graphed'!$R$7:$R$11</c:f>
              <c:numCache>
                <c:formatCode>General</c:formatCode>
                <c:ptCount val="5"/>
                <c:pt idx="0">
                  <c:v>6</c:v>
                </c:pt>
                <c:pt idx="1">
                  <c:v>3</c:v>
                </c:pt>
                <c:pt idx="2">
                  <c:v>4</c:v>
                </c:pt>
                <c:pt idx="3">
                  <c:v>24</c:v>
                </c:pt>
                <c:pt idx="4">
                  <c:v>53</c:v>
                </c:pt>
              </c:numCache>
            </c:numRef>
          </c:val>
          <c:extLst>
            <c:ext xmlns:c16="http://schemas.microsoft.com/office/drawing/2014/chart" uri="{C3380CC4-5D6E-409C-BE32-E72D297353CC}">
              <c16:uniqueId val="{00000000-F4B5-42CD-99E6-023B00A9CD1B}"/>
            </c:ext>
          </c:extLst>
        </c:ser>
        <c:dLbls>
          <c:showLegendKey val="0"/>
          <c:showVal val="1"/>
          <c:showCatName val="0"/>
          <c:showSerName val="0"/>
          <c:showPercent val="0"/>
          <c:showBubbleSize val="0"/>
        </c:dLbls>
        <c:gapWidth val="150"/>
        <c:overlap val="-25"/>
        <c:axId val="1931817728"/>
        <c:axId val="1931822624"/>
      </c:barChart>
      <c:catAx>
        <c:axId val="1931817728"/>
        <c:scaling>
          <c:orientation val="minMax"/>
        </c:scaling>
        <c:delete val="0"/>
        <c:axPos val="b"/>
        <c:numFmt formatCode="General" sourceLinked="0"/>
        <c:majorTickMark val="none"/>
        <c:minorTickMark val="none"/>
        <c:tickLblPos val="nextTo"/>
        <c:crossAx val="1931822624"/>
        <c:crosses val="autoZero"/>
        <c:auto val="1"/>
        <c:lblAlgn val="ctr"/>
        <c:lblOffset val="100"/>
        <c:noMultiLvlLbl val="0"/>
      </c:catAx>
      <c:valAx>
        <c:axId val="1931822624"/>
        <c:scaling>
          <c:orientation val="minMax"/>
        </c:scaling>
        <c:delete val="1"/>
        <c:axPos val="l"/>
        <c:numFmt formatCode="General" sourceLinked="1"/>
        <c:majorTickMark val="out"/>
        <c:minorTickMark val="none"/>
        <c:tickLblPos val="none"/>
        <c:crossAx val="1931817728"/>
        <c:crosses val="autoZero"/>
        <c:crossBetween val="between"/>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Birds</a:t>
            </a:r>
          </a:p>
        </c:rich>
      </c:tx>
      <c:layout>
        <c:manualLayout>
          <c:xMode val="edge"/>
          <c:yMode val="edge"/>
          <c:x val="0.42596925384327"/>
          <c:y val="0.194444444444445"/>
        </c:manualLayout>
      </c:layout>
      <c:overlay val="0"/>
    </c:title>
    <c:autoTitleDeleted val="0"/>
    <c:plotArea>
      <c:layout/>
      <c:barChart>
        <c:barDir val="col"/>
        <c:grouping val="clustered"/>
        <c:varyColors val="0"/>
        <c:ser>
          <c:idx val="0"/>
          <c:order val="0"/>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'Birds-Maas'!$B$3:$B$7</c:f>
              <c:strCache>
                <c:ptCount val="5"/>
                <c:pt idx="0">
                  <c:v>1500-1600</c:v>
                </c:pt>
                <c:pt idx="1">
                  <c:v>1600-1700</c:v>
                </c:pt>
                <c:pt idx="2">
                  <c:v>1700-1800</c:v>
                </c:pt>
                <c:pt idx="3">
                  <c:v>1800-1900</c:v>
                </c:pt>
                <c:pt idx="4">
                  <c:v>1900-2000</c:v>
                </c:pt>
              </c:strCache>
            </c:strRef>
          </c:cat>
          <c:val>
            <c:numRef>
              <c:f>'Birds-Maas'!$C$3:$C$7</c:f>
              <c:numCache>
                <c:formatCode>General</c:formatCode>
                <c:ptCount val="5"/>
                <c:pt idx="0">
                  <c:v>6</c:v>
                </c:pt>
                <c:pt idx="1">
                  <c:v>10</c:v>
                </c:pt>
                <c:pt idx="2">
                  <c:v>27</c:v>
                </c:pt>
                <c:pt idx="3">
                  <c:v>48</c:v>
                </c:pt>
                <c:pt idx="4">
                  <c:v>63</c:v>
                </c:pt>
              </c:numCache>
            </c:numRef>
          </c:val>
          <c:extLst>
            <c:ext xmlns:c16="http://schemas.microsoft.com/office/drawing/2014/chart" uri="{C3380CC4-5D6E-409C-BE32-E72D297353CC}">
              <c16:uniqueId val="{00000000-301A-47FB-B720-1451075E538D}"/>
            </c:ext>
          </c:extLst>
        </c:ser>
        <c:dLbls>
          <c:showLegendKey val="0"/>
          <c:showVal val="1"/>
          <c:showCatName val="0"/>
          <c:showSerName val="0"/>
          <c:showPercent val="0"/>
          <c:showBubbleSize val="0"/>
        </c:dLbls>
        <c:gapWidth val="150"/>
        <c:overlap val="-25"/>
        <c:axId val="1931828064"/>
        <c:axId val="1931823168"/>
      </c:barChart>
      <c:catAx>
        <c:axId val="1931828064"/>
        <c:scaling>
          <c:orientation val="minMax"/>
        </c:scaling>
        <c:delete val="0"/>
        <c:axPos val="b"/>
        <c:numFmt formatCode="General" sourceLinked="0"/>
        <c:majorTickMark val="none"/>
        <c:minorTickMark val="none"/>
        <c:tickLblPos val="nextTo"/>
        <c:crossAx val="1931823168"/>
        <c:crosses val="autoZero"/>
        <c:auto val="1"/>
        <c:lblAlgn val="ctr"/>
        <c:lblOffset val="100"/>
        <c:noMultiLvlLbl val="0"/>
      </c:catAx>
      <c:valAx>
        <c:axId val="1931823168"/>
        <c:scaling>
          <c:orientation val="minMax"/>
        </c:scaling>
        <c:delete val="1"/>
        <c:axPos val="l"/>
        <c:numFmt formatCode="General" sourceLinked="1"/>
        <c:majorTickMark val="none"/>
        <c:minorTickMark val="none"/>
        <c:tickLblPos val="none"/>
        <c:crossAx val="1931828064"/>
        <c:crosses val="autoZero"/>
        <c:crossBetween val="between"/>
      </c:valAx>
    </c:plotArea>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title>
      <c:tx>
        <c:rich>
          <a:bodyPr/>
          <a:lstStyle/>
          <a:p>
            <a:pPr>
              <a:defRPr/>
            </a:pPr>
            <a:r>
              <a:rPr lang="en-US"/>
              <a:t>Amphibians</a:t>
            </a:r>
          </a:p>
        </c:rich>
      </c:tx>
      <c:layout>
        <c:manualLayout>
          <c:xMode val="edge"/>
          <c:yMode val="edge"/>
          <c:x val="0.32772652059796897"/>
          <c:y val="0.21621621621621601"/>
        </c:manualLayout>
      </c:layout>
      <c:overlay val="0"/>
    </c:title>
    <c:autoTitleDeleted val="0"/>
    <c:plotArea>
      <c:layout/>
      <c:barChart>
        <c:barDir val="col"/>
        <c:grouping val="clustered"/>
        <c:varyColors val="0"/>
        <c:ser>
          <c:idx val="0"/>
          <c:order val="0"/>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'Amphibians-Mass'!$B$3:$B$7</c:f>
              <c:strCache>
                <c:ptCount val="5"/>
                <c:pt idx="0">
                  <c:v>1500-1600</c:v>
                </c:pt>
                <c:pt idx="1">
                  <c:v>1600-1700</c:v>
                </c:pt>
                <c:pt idx="2">
                  <c:v>1700-1800</c:v>
                </c:pt>
                <c:pt idx="3">
                  <c:v>1800-1900</c:v>
                </c:pt>
                <c:pt idx="4">
                  <c:v>1900-2000</c:v>
                </c:pt>
              </c:strCache>
            </c:strRef>
          </c:cat>
          <c:val>
            <c:numRef>
              <c:f>'Amphibians-Mass'!$C$3:$C$7</c:f>
              <c:numCache>
                <c:formatCode>General</c:formatCode>
                <c:ptCount val="5"/>
                <c:pt idx="0">
                  <c:v>0</c:v>
                </c:pt>
                <c:pt idx="1">
                  <c:v>0</c:v>
                </c:pt>
                <c:pt idx="2">
                  <c:v>2</c:v>
                </c:pt>
                <c:pt idx="3">
                  <c:v>12</c:v>
                </c:pt>
                <c:pt idx="4">
                  <c:v>21</c:v>
                </c:pt>
              </c:numCache>
            </c:numRef>
          </c:val>
          <c:extLst>
            <c:ext xmlns:c16="http://schemas.microsoft.com/office/drawing/2014/chart" uri="{C3380CC4-5D6E-409C-BE32-E72D297353CC}">
              <c16:uniqueId val="{00000000-CCFA-49C4-826C-5A173E9E72A4}"/>
            </c:ext>
          </c:extLst>
        </c:ser>
        <c:dLbls>
          <c:showLegendKey val="0"/>
          <c:showVal val="1"/>
          <c:showCatName val="0"/>
          <c:showSerName val="0"/>
          <c:showPercent val="0"/>
          <c:showBubbleSize val="0"/>
        </c:dLbls>
        <c:gapWidth val="150"/>
        <c:overlap val="-25"/>
        <c:axId val="1931818816"/>
        <c:axId val="1931815552"/>
      </c:barChart>
      <c:catAx>
        <c:axId val="1931818816"/>
        <c:scaling>
          <c:orientation val="minMax"/>
        </c:scaling>
        <c:delete val="0"/>
        <c:axPos val="b"/>
        <c:numFmt formatCode="General" sourceLinked="0"/>
        <c:majorTickMark val="none"/>
        <c:minorTickMark val="none"/>
        <c:tickLblPos val="nextTo"/>
        <c:crossAx val="1931815552"/>
        <c:crosses val="autoZero"/>
        <c:auto val="1"/>
        <c:lblAlgn val="ctr"/>
        <c:lblOffset val="100"/>
        <c:noMultiLvlLbl val="0"/>
      </c:catAx>
      <c:valAx>
        <c:axId val="1931815552"/>
        <c:scaling>
          <c:orientation val="minMax"/>
        </c:scaling>
        <c:delete val="1"/>
        <c:axPos val="l"/>
        <c:numFmt formatCode="General" sourceLinked="1"/>
        <c:majorTickMark val="out"/>
        <c:minorTickMark val="none"/>
        <c:tickLblPos val="none"/>
        <c:crossAx val="1931818816"/>
        <c:crosses val="autoZero"/>
        <c:crossBetween val="between"/>
      </c:valAx>
    </c:plotArea>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a:t>Mammals</a:t>
            </a:r>
          </a:p>
        </c:rich>
      </c:tx>
      <c:layout>
        <c:manualLayout>
          <c:xMode val="edge"/>
          <c:yMode val="edge"/>
          <c:x val="0.17907563827248901"/>
          <c:y val="0.19590075569412899"/>
        </c:manualLayout>
      </c:layout>
      <c:overlay val="0"/>
    </c:title>
    <c:autoTitleDeleted val="0"/>
    <c:plotArea>
      <c:layout/>
      <c:barChart>
        <c:barDir val="col"/>
        <c:grouping val="clustered"/>
        <c:varyColors val="0"/>
        <c:ser>
          <c:idx val="0"/>
          <c:order val="0"/>
          <c:spPr>
            <a:solidFill>
              <a:srgbClr val="92D050"/>
            </a:solidFill>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'Mammals-Graphed'!$Q$7:$Q$11</c:f>
              <c:strCache>
                <c:ptCount val="5"/>
                <c:pt idx="0">
                  <c:v>1500-1600</c:v>
                </c:pt>
                <c:pt idx="1">
                  <c:v>1600-1700</c:v>
                </c:pt>
                <c:pt idx="2">
                  <c:v>1700-1800</c:v>
                </c:pt>
                <c:pt idx="3">
                  <c:v>1800-1900</c:v>
                </c:pt>
                <c:pt idx="4">
                  <c:v>1900-2000</c:v>
                </c:pt>
              </c:strCache>
            </c:strRef>
          </c:cat>
          <c:val>
            <c:numRef>
              <c:f>'Mammals-Graphed'!$R$7:$R$11</c:f>
              <c:numCache>
                <c:formatCode>General</c:formatCode>
                <c:ptCount val="5"/>
                <c:pt idx="0">
                  <c:v>6</c:v>
                </c:pt>
                <c:pt idx="1">
                  <c:v>3</c:v>
                </c:pt>
                <c:pt idx="2">
                  <c:v>4</c:v>
                </c:pt>
                <c:pt idx="3">
                  <c:v>24</c:v>
                </c:pt>
                <c:pt idx="4">
                  <c:v>53</c:v>
                </c:pt>
              </c:numCache>
            </c:numRef>
          </c:val>
          <c:extLst>
            <c:ext xmlns:c16="http://schemas.microsoft.com/office/drawing/2014/chart" uri="{C3380CC4-5D6E-409C-BE32-E72D297353CC}">
              <c16:uniqueId val="{00000000-3BF9-4DB9-8BF4-5FE5648FBDE4}"/>
            </c:ext>
          </c:extLst>
        </c:ser>
        <c:dLbls>
          <c:showLegendKey val="0"/>
          <c:showVal val="1"/>
          <c:showCatName val="0"/>
          <c:showSerName val="0"/>
          <c:showPercent val="0"/>
          <c:showBubbleSize val="0"/>
        </c:dLbls>
        <c:gapWidth val="150"/>
        <c:overlap val="-25"/>
        <c:axId val="1931819904"/>
        <c:axId val="1931817184"/>
      </c:barChart>
      <c:catAx>
        <c:axId val="1931819904"/>
        <c:scaling>
          <c:orientation val="minMax"/>
        </c:scaling>
        <c:delete val="0"/>
        <c:axPos val="b"/>
        <c:numFmt formatCode="General" sourceLinked="0"/>
        <c:majorTickMark val="none"/>
        <c:minorTickMark val="none"/>
        <c:tickLblPos val="nextTo"/>
        <c:crossAx val="1931817184"/>
        <c:crosses val="autoZero"/>
        <c:auto val="1"/>
        <c:lblAlgn val="ctr"/>
        <c:lblOffset val="100"/>
        <c:noMultiLvlLbl val="0"/>
      </c:catAx>
      <c:valAx>
        <c:axId val="1931817184"/>
        <c:scaling>
          <c:orientation val="minMax"/>
        </c:scaling>
        <c:delete val="1"/>
        <c:axPos val="l"/>
        <c:numFmt formatCode="General" sourceLinked="1"/>
        <c:majorTickMark val="out"/>
        <c:minorTickMark val="none"/>
        <c:tickLblPos val="none"/>
        <c:crossAx val="1931819904"/>
        <c:crosses val="autoZero"/>
        <c:crossBetween val="between"/>
      </c:valAx>
    </c:plotArea>
    <c:plotVisOnly val="1"/>
    <c:dispBlanksAs val="gap"/>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a:t>Mammals</a:t>
            </a:r>
          </a:p>
        </c:rich>
      </c:tx>
      <c:layout>
        <c:manualLayout>
          <c:xMode val="edge"/>
          <c:yMode val="edge"/>
          <c:x val="0.17907563827248901"/>
          <c:y val="0.19590075569412899"/>
        </c:manualLayout>
      </c:layout>
      <c:overlay val="0"/>
    </c:title>
    <c:autoTitleDeleted val="0"/>
    <c:plotArea>
      <c:layout/>
      <c:barChart>
        <c:barDir val="col"/>
        <c:grouping val="clustered"/>
        <c:varyColors val="0"/>
        <c:ser>
          <c:idx val="0"/>
          <c:order val="0"/>
          <c:spPr>
            <a:solidFill>
              <a:srgbClr val="92D050"/>
            </a:solidFill>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'Mammals-Graphed'!$Q$7:$Q$11</c:f>
              <c:strCache>
                <c:ptCount val="5"/>
                <c:pt idx="0">
                  <c:v>1500-1600</c:v>
                </c:pt>
                <c:pt idx="1">
                  <c:v>1600-1700</c:v>
                </c:pt>
                <c:pt idx="2">
                  <c:v>1700-1800</c:v>
                </c:pt>
                <c:pt idx="3">
                  <c:v>1800-1900</c:v>
                </c:pt>
                <c:pt idx="4">
                  <c:v>1900-2000</c:v>
                </c:pt>
              </c:strCache>
            </c:strRef>
          </c:cat>
          <c:val>
            <c:numRef>
              <c:f>'Mammals-Graphed'!$R$7:$R$11</c:f>
              <c:numCache>
                <c:formatCode>General</c:formatCode>
                <c:ptCount val="5"/>
                <c:pt idx="0">
                  <c:v>6</c:v>
                </c:pt>
                <c:pt idx="1">
                  <c:v>3</c:v>
                </c:pt>
                <c:pt idx="2">
                  <c:v>4</c:v>
                </c:pt>
                <c:pt idx="3">
                  <c:v>24</c:v>
                </c:pt>
                <c:pt idx="4">
                  <c:v>53</c:v>
                </c:pt>
              </c:numCache>
            </c:numRef>
          </c:val>
          <c:extLst>
            <c:ext xmlns:c16="http://schemas.microsoft.com/office/drawing/2014/chart" uri="{C3380CC4-5D6E-409C-BE32-E72D297353CC}">
              <c16:uniqueId val="{00000000-3BF9-4DB9-8BF4-5FE5648FBDE4}"/>
            </c:ext>
          </c:extLst>
        </c:ser>
        <c:dLbls>
          <c:showLegendKey val="0"/>
          <c:showVal val="1"/>
          <c:showCatName val="0"/>
          <c:showSerName val="0"/>
          <c:showPercent val="0"/>
          <c:showBubbleSize val="0"/>
        </c:dLbls>
        <c:gapWidth val="150"/>
        <c:overlap val="-25"/>
        <c:axId val="1931816640"/>
        <c:axId val="1931819360"/>
      </c:barChart>
      <c:catAx>
        <c:axId val="1931816640"/>
        <c:scaling>
          <c:orientation val="minMax"/>
        </c:scaling>
        <c:delete val="0"/>
        <c:axPos val="b"/>
        <c:numFmt formatCode="General" sourceLinked="0"/>
        <c:majorTickMark val="none"/>
        <c:minorTickMark val="none"/>
        <c:tickLblPos val="nextTo"/>
        <c:crossAx val="1931819360"/>
        <c:crosses val="autoZero"/>
        <c:auto val="1"/>
        <c:lblAlgn val="ctr"/>
        <c:lblOffset val="100"/>
        <c:noMultiLvlLbl val="0"/>
      </c:catAx>
      <c:valAx>
        <c:axId val="1931819360"/>
        <c:scaling>
          <c:orientation val="minMax"/>
        </c:scaling>
        <c:delete val="1"/>
        <c:axPos val="l"/>
        <c:numFmt formatCode="General" sourceLinked="1"/>
        <c:majorTickMark val="out"/>
        <c:minorTickMark val="none"/>
        <c:tickLblPos val="none"/>
        <c:crossAx val="1931816640"/>
        <c:crosses val="autoZero"/>
        <c:crossBetween val="between"/>
      </c:valAx>
    </c:plotArea>
    <c:plotVisOnly val="1"/>
    <c:dispBlanksAs val="gap"/>
    <c:showDLblsOverMax val="0"/>
  </c:chart>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0" name="Google Shape;110;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Hidden Slide. This intro slide is just a header for the PowerPoint. Not for students.</a:t>
            </a:r>
            <a:endParaRPr/>
          </a:p>
        </p:txBody>
      </p:sp>
      <p:sp>
        <p:nvSpPr>
          <p:cNvPr id="111" name="Google Shape;111;p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5" name="Google Shape;225;p1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800" b="0"/>
              <a:t>TEACHER NOTES:</a:t>
            </a:r>
            <a:endParaRPr/>
          </a:p>
          <a:p>
            <a:pPr marL="0" lvl="0" indent="0" algn="l" rtl="0">
              <a:spcBef>
                <a:spcPts val="0"/>
              </a:spcBef>
              <a:spcAft>
                <a:spcPts val="0"/>
              </a:spcAft>
              <a:buNone/>
            </a:pPr>
            <a:r>
              <a:rPr lang="en-US" sz="1800"/>
              <a:t>Use this slide to record some student ideas. Stay in brainstorming mode here. Alternatively, you might choose to record the ideas on a whiteboard poster paper in your classroom. Be sure you record them somewhere permanent if you would like to refer back to these ideas (e.g. you will refer back to this list when talking about extinction in the coming slides or when your students are working on the optional Extinction Project).</a:t>
            </a:r>
            <a:endParaRPr sz="1800"/>
          </a:p>
        </p:txBody>
      </p:sp>
      <p:sp>
        <p:nvSpPr>
          <p:cNvPr id="226" name="Google Shape;226;p1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8"/>
        <p:cNvGrpSpPr/>
        <p:nvPr/>
      </p:nvGrpSpPr>
      <p:grpSpPr>
        <a:xfrm>
          <a:off x="0" y="0"/>
          <a:ext cx="0" cy="0"/>
          <a:chOff x="0" y="0"/>
          <a:chExt cx="0" cy="0"/>
        </a:xfrm>
      </p:grpSpPr>
      <p:sp>
        <p:nvSpPr>
          <p:cNvPr id="1159" name="Google Shape;1159;p10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0" name="Google Shape;1160;p10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b="1"/>
              <a:t>Explicitly develop the model with the whole class here. </a:t>
            </a:r>
            <a:r>
              <a:rPr lang="en-US"/>
              <a:t>In analyzing the data from the Moose Game and by applying that understanding to the moose data, students should now see that the population trend really depends on birth and death. And that all of those “factors” we were using in our earlier explanations for population change (the lists for both wolves and moose) ultimately govern changes in populations through these two processes—birth and death.</a:t>
            </a:r>
            <a:endParaRPr/>
          </a:p>
          <a:p>
            <a:pPr marL="0" lvl="0" indent="0" algn="l" rtl="0">
              <a:spcBef>
                <a:spcPts val="0"/>
              </a:spcBef>
              <a:spcAft>
                <a:spcPts val="0"/>
              </a:spcAft>
              <a:buNone/>
            </a:pPr>
            <a:endParaRPr/>
          </a:p>
          <a:p>
            <a:pPr marL="0" lvl="0" indent="0" algn="l" rtl="0">
              <a:spcBef>
                <a:spcPts val="0"/>
              </a:spcBef>
              <a:spcAft>
                <a:spcPts val="0"/>
              </a:spcAft>
              <a:buNone/>
            </a:pPr>
            <a:r>
              <a:rPr lang="en-US"/>
              <a:t>Your class may choose to represent this mathematically, but don’t feel getting to something like the expression below is imperative. Words can also capture the same ideas. In fact, it is perhaps more important that they can articulate the statements in the bold text following the equation.</a:t>
            </a:r>
            <a:endParaRPr/>
          </a:p>
          <a:p>
            <a:pPr marL="0" lvl="0" indent="0" algn="l" rtl="0">
              <a:spcBef>
                <a:spcPts val="0"/>
              </a:spcBef>
              <a:spcAft>
                <a:spcPts val="0"/>
              </a:spcAft>
              <a:buNone/>
            </a:pPr>
            <a:endParaRPr/>
          </a:p>
          <a:p>
            <a:pPr marL="0" lvl="0" indent="0" algn="l" rtl="0">
              <a:spcBef>
                <a:spcPts val="0"/>
              </a:spcBef>
              <a:spcAft>
                <a:spcPts val="0"/>
              </a:spcAft>
              <a:buNone/>
            </a:pPr>
            <a:r>
              <a:rPr lang="en-US"/>
              <a:t>N(t+1) = N(t) + B – D</a:t>
            </a:r>
            <a:endParaRPr/>
          </a:p>
          <a:p>
            <a:pPr marL="0" lvl="0" indent="0" algn="l" rtl="0">
              <a:spcBef>
                <a:spcPts val="0"/>
              </a:spcBef>
              <a:spcAft>
                <a:spcPts val="0"/>
              </a:spcAft>
              <a:buNone/>
            </a:pPr>
            <a:r>
              <a:rPr lang="en-US"/>
              <a:t>Where N is the size of the population, t+1 represents one time step from the starting time, and B and D represent the number of individuals who were born or died during that time step. The time step can be a year, a generation, whatever.</a:t>
            </a:r>
            <a:endParaRPr/>
          </a:p>
          <a:p>
            <a:pPr marL="0" lvl="0" indent="0" algn="l" rtl="0">
              <a:spcBef>
                <a:spcPts val="0"/>
              </a:spcBef>
              <a:spcAft>
                <a:spcPts val="0"/>
              </a:spcAft>
              <a:buNone/>
            </a:pPr>
            <a:endParaRPr/>
          </a:p>
          <a:p>
            <a:pPr marL="0" lvl="0" indent="0" algn="l" rtl="0">
              <a:spcBef>
                <a:spcPts val="0"/>
              </a:spcBef>
              <a:spcAft>
                <a:spcPts val="0"/>
              </a:spcAft>
              <a:buNone/>
            </a:pPr>
            <a:r>
              <a:rPr lang="en-US" b="1"/>
              <a:t>When the number of individuals born is greater than the number that die, the population increases.</a:t>
            </a:r>
            <a:endParaRPr/>
          </a:p>
          <a:p>
            <a:pPr marL="0" marR="0" lvl="0" indent="0" algn="l" rtl="0">
              <a:lnSpc>
                <a:spcPct val="100000"/>
              </a:lnSpc>
              <a:spcBef>
                <a:spcPts val="0"/>
              </a:spcBef>
              <a:spcAft>
                <a:spcPts val="0"/>
              </a:spcAft>
              <a:buClr>
                <a:schemeClr val="dk1"/>
              </a:buClr>
              <a:buSzPts val="1200"/>
              <a:buFont typeface="Calibri"/>
              <a:buNone/>
            </a:pPr>
            <a:r>
              <a:rPr lang="en-US"/>
              <a:t>(When the birth rate is greater than the death rate, the population increases.)</a:t>
            </a:r>
            <a:endParaRPr/>
          </a:p>
          <a:p>
            <a:pPr marL="0" lvl="0" indent="0" algn="l" rtl="0">
              <a:spcBef>
                <a:spcPts val="0"/>
              </a:spcBef>
              <a:spcAft>
                <a:spcPts val="0"/>
              </a:spcAft>
              <a:buNone/>
            </a:pPr>
            <a:r>
              <a:rPr lang="en-US" b="1"/>
              <a:t>When the number of individuals born is less than the number that die, the population decreases.</a:t>
            </a:r>
            <a:endParaRPr/>
          </a:p>
          <a:p>
            <a:pPr marL="0" marR="0" lvl="0" indent="0" algn="l" rtl="0">
              <a:lnSpc>
                <a:spcPct val="100000"/>
              </a:lnSpc>
              <a:spcBef>
                <a:spcPts val="0"/>
              </a:spcBef>
              <a:spcAft>
                <a:spcPts val="0"/>
              </a:spcAft>
              <a:buClr>
                <a:schemeClr val="dk1"/>
              </a:buClr>
              <a:buSzPts val="1200"/>
              <a:buFont typeface="Calibri"/>
              <a:buNone/>
            </a:pPr>
            <a:r>
              <a:rPr lang="en-US"/>
              <a:t>(When the death rate is greater than the birth rate, the population decreases.)</a:t>
            </a:r>
            <a:endParaRPr/>
          </a:p>
          <a:p>
            <a:pPr marL="0" lvl="0" indent="0" algn="l" rtl="0">
              <a:spcBef>
                <a:spcPts val="0"/>
              </a:spcBef>
              <a:spcAft>
                <a:spcPts val="0"/>
              </a:spcAft>
              <a:buNone/>
            </a:pPr>
            <a:r>
              <a:rPr lang="en-US" b="1"/>
              <a:t>The population is stable when the number of individuals born is equal to the number that die.</a:t>
            </a:r>
            <a:endParaRPr/>
          </a:p>
          <a:p>
            <a:pPr marL="0" marR="0" lvl="0" indent="0" algn="l" rtl="0">
              <a:lnSpc>
                <a:spcPct val="100000"/>
              </a:lnSpc>
              <a:spcBef>
                <a:spcPts val="0"/>
              </a:spcBef>
              <a:spcAft>
                <a:spcPts val="0"/>
              </a:spcAft>
              <a:buClr>
                <a:schemeClr val="dk1"/>
              </a:buClr>
              <a:buSzPts val="1200"/>
              <a:buFont typeface="Calibri"/>
              <a:buNone/>
            </a:pPr>
            <a:r>
              <a:rPr lang="en-US"/>
              <a:t>(When the birth rate and death rate are equal, the population size remains unchanged.)</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a:t>If your students assert ideas about immigration and emigration, that’s fine too. Immigrants add to the population, emigrants take away. It is also ok if they don’t bring it up.</a:t>
            </a:r>
            <a:endParaRPr/>
          </a:p>
        </p:txBody>
      </p:sp>
      <p:sp>
        <p:nvSpPr>
          <p:cNvPr id="1161" name="Google Shape;1161;p10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100</a:t>
            </a:fld>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5"/>
        <p:cNvGrpSpPr/>
        <p:nvPr/>
      </p:nvGrpSpPr>
      <p:grpSpPr>
        <a:xfrm>
          <a:off x="0" y="0"/>
          <a:ext cx="0" cy="0"/>
          <a:chOff x="0" y="0"/>
          <a:chExt cx="0" cy="0"/>
        </a:xfrm>
      </p:grpSpPr>
      <p:sp>
        <p:nvSpPr>
          <p:cNvPr id="1166" name="Google Shape;1166;p10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7" name="Google Shape;1167;p10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b="0"/>
              <a:t>These two representations and the prompt here are designed to reinforce the conversation from the last slide, or to help bring on-board any remaining students who are having difficulty in tracking the relative contributions of birth and death in each of these cases. This slide should be used to get them to the statements about the relative contributions of birth and death in increasing versus decreasing populations. </a:t>
            </a:r>
            <a:endParaRPr/>
          </a:p>
          <a:p>
            <a:pPr marL="0" lvl="0" indent="0" algn="l" rtl="0">
              <a:spcBef>
                <a:spcPts val="0"/>
              </a:spcBef>
              <a:spcAft>
                <a:spcPts val="0"/>
              </a:spcAft>
              <a:buNone/>
            </a:pPr>
            <a:endParaRPr b="0"/>
          </a:p>
          <a:p>
            <a:pPr marL="0" lvl="0" indent="0" algn="l" rtl="0">
              <a:spcBef>
                <a:spcPts val="0"/>
              </a:spcBef>
              <a:spcAft>
                <a:spcPts val="0"/>
              </a:spcAft>
              <a:buNone/>
            </a:pPr>
            <a:r>
              <a:rPr lang="en-US" b="0"/>
              <a:t>Be certain here that students understanding individuals can be born in declining populations and can be dying in increasing populations. </a:t>
            </a:r>
            <a:r>
              <a:rPr lang="en-US" b="1"/>
              <a:t>It is in fact the relative amounts (or rates) of birth and death that matter.</a:t>
            </a:r>
            <a:endParaRPr/>
          </a:p>
          <a:p>
            <a:pPr marL="0" lvl="0" indent="0" algn="l" rtl="0">
              <a:spcBef>
                <a:spcPts val="0"/>
              </a:spcBef>
              <a:spcAft>
                <a:spcPts val="0"/>
              </a:spcAft>
              <a:buNone/>
            </a:pPr>
            <a:endParaRPr b="0"/>
          </a:p>
          <a:p>
            <a:pPr marL="0" lvl="0" indent="0" algn="l" rtl="0">
              <a:spcBef>
                <a:spcPts val="0"/>
              </a:spcBef>
              <a:spcAft>
                <a:spcPts val="0"/>
              </a:spcAft>
              <a:buNone/>
            </a:pPr>
            <a:r>
              <a:rPr lang="en-US" b="0"/>
              <a:t>If you do not have classroom language to reflect this, now is the time to draw it out.</a:t>
            </a:r>
            <a:endParaRPr b="0"/>
          </a:p>
          <a:p>
            <a:pPr marL="0" lvl="0" indent="0" algn="l" rtl="0">
              <a:spcBef>
                <a:spcPts val="0"/>
              </a:spcBef>
              <a:spcAft>
                <a:spcPts val="0"/>
              </a:spcAft>
              <a:buNone/>
            </a:pPr>
            <a:endParaRPr/>
          </a:p>
        </p:txBody>
      </p:sp>
      <p:sp>
        <p:nvSpPr>
          <p:cNvPr id="1168" name="Google Shape;1168;p10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101</a:t>
            </a:fld>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3"/>
        <p:cNvGrpSpPr/>
        <p:nvPr/>
      </p:nvGrpSpPr>
      <p:grpSpPr>
        <a:xfrm>
          <a:off x="0" y="0"/>
          <a:ext cx="0" cy="0"/>
          <a:chOff x="0" y="0"/>
          <a:chExt cx="0" cy="0"/>
        </a:xfrm>
      </p:grpSpPr>
      <p:sp>
        <p:nvSpPr>
          <p:cNvPr id="1184" name="Google Shape;1184;p10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5" name="Google Shape;1185;p10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Not meant for students. Intended to help you navigate to the next learning segment.</a:t>
            </a:r>
            <a:endParaRPr/>
          </a:p>
        </p:txBody>
      </p:sp>
      <p:sp>
        <p:nvSpPr>
          <p:cNvPr id="1186" name="Google Shape;1186;p10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102</a:t>
            </a:fld>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7"/>
        <p:cNvGrpSpPr/>
        <p:nvPr/>
      </p:nvGrpSpPr>
      <p:grpSpPr>
        <a:xfrm>
          <a:off x="0" y="0"/>
          <a:ext cx="0" cy="0"/>
          <a:chOff x="0" y="0"/>
          <a:chExt cx="0" cy="0"/>
        </a:xfrm>
      </p:grpSpPr>
      <p:sp>
        <p:nvSpPr>
          <p:cNvPr id="1198" name="Google Shape;1198;p10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99" name="Google Shape;1199;p10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Not meant for students. This slide connects you to the description for the learning segment at hand.</a:t>
            </a:r>
            <a:endParaRPr/>
          </a:p>
        </p:txBody>
      </p:sp>
      <p:sp>
        <p:nvSpPr>
          <p:cNvPr id="1200" name="Google Shape;1200;p10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103</a:t>
            </a:fld>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3"/>
        <p:cNvGrpSpPr/>
        <p:nvPr/>
      </p:nvGrpSpPr>
      <p:grpSpPr>
        <a:xfrm>
          <a:off x="0" y="0"/>
          <a:ext cx="0" cy="0"/>
          <a:chOff x="0" y="0"/>
          <a:chExt cx="0" cy="0"/>
        </a:xfrm>
      </p:grpSpPr>
      <p:sp>
        <p:nvSpPr>
          <p:cNvPr id="1214" name="Google Shape;1214;p10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15" name="Google Shape;1215;p10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Continued Teacher Notes. Not meant for students.</a:t>
            </a:r>
            <a:endParaRPr/>
          </a:p>
        </p:txBody>
      </p:sp>
      <p:sp>
        <p:nvSpPr>
          <p:cNvPr id="1216" name="Google Shape;1216;p10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104</a:t>
            </a:fld>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0"/>
        <p:cNvGrpSpPr/>
        <p:nvPr/>
      </p:nvGrpSpPr>
      <p:grpSpPr>
        <a:xfrm>
          <a:off x="0" y="0"/>
          <a:ext cx="0" cy="0"/>
          <a:chOff x="0" y="0"/>
          <a:chExt cx="0" cy="0"/>
        </a:xfrm>
      </p:grpSpPr>
      <p:sp>
        <p:nvSpPr>
          <p:cNvPr id="1221" name="Google Shape;1221;p10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22" name="Google Shape;1222;p10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Continued Teacher Notes. Not meant for students.</a:t>
            </a:r>
            <a:endParaRPr/>
          </a:p>
        </p:txBody>
      </p:sp>
      <p:sp>
        <p:nvSpPr>
          <p:cNvPr id="1223" name="Google Shape;1223;p10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105</a:t>
            </a:fld>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2"/>
        <p:cNvGrpSpPr/>
        <p:nvPr/>
      </p:nvGrpSpPr>
      <p:grpSpPr>
        <a:xfrm>
          <a:off x="0" y="0"/>
          <a:ext cx="0" cy="0"/>
          <a:chOff x="0" y="0"/>
          <a:chExt cx="0" cy="0"/>
        </a:xfrm>
      </p:grpSpPr>
      <p:sp>
        <p:nvSpPr>
          <p:cNvPr id="1233" name="Google Shape;1233;p10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34" name="Google Shape;1234;p10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All of the explanatory “factors” we’ve talked about in the classroom as possible explanations for changes in the wolf or moose populations can be tied back to our model. The general model we just created doesn’t exactly help us to understand the specifics of what is regulating the populations on Isle Royale. </a:t>
            </a:r>
            <a:r>
              <a:rPr lang="en-US" b="0"/>
              <a:t>So, the idea here is to </a:t>
            </a:r>
            <a:r>
              <a:rPr lang="en-US"/>
              <a:t>explicitly link the model to the factors that affect the birth and death rate in the moose population. </a:t>
            </a:r>
            <a:endParaRPr/>
          </a:p>
          <a:p>
            <a:pPr marL="0" lvl="0" indent="0" algn="l" rtl="0">
              <a:spcBef>
                <a:spcPts val="0"/>
              </a:spcBef>
              <a:spcAft>
                <a:spcPts val="0"/>
              </a:spcAft>
              <a:buNone/>
            </a:pPr>
            <a:endParaRPr/>
          </a:p>
          <a:p>
            <a:pPr marL="0" lvl="0" indent="0" algn="l" rtl="0">
              <a:spcBef>
                <a:spcPts val="0"/>
              </a:spcBef>
              <a:spcAft>
                <a:spcPts val="0"/>
              </a:spcAft>
              <a:buNone/>
            </a:pPr>
            <a:r>
              <a:rPr lang="en-US"/>
              <a:t>How exactly you choose to do this is up to you. THAT you do it is important.</a:t>
            </a:r>
            <a:endParaRPr/>
          </a:p>
        </p:txBody>
      </p:sp>
      <p:sp>
        <p:nvSpPr>
          <p:cNvPr id="1235" name="Google Shape;1235;p10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106</a:t>
            </a:fld>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8"/>
        <p:cNvGrpSpPr/>
        <p:nvPr/>
      </p:nvGrpSpPr>
      <p:grpSpPr>
        <a:xfrm>
          <a:off x="0" y="0"/>
          <a:ext cx="0" cy="0"/>
          <a:chOff x="0" y="0"/>
          <a:chExt cx="0" cy="0"/>
        </a:xfrm>
      </p:grpSpPr>
      <p:sp>
        <p:nvSpPr>
          <p:cNvPr id="1249" name="Google Shape;1249;p10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50" name="Google Shape;1250;p10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There are lots of possible ways students could represent these relationships, but make sure they complete the intellectual work of the task: choosing three factors that have to do with changes in the moose population and then considering if they affect birth, death, or (very likely) both. Then they need to think about whether the change in the factor would cause an increase or a decrease in the population. Of course, this is complicated: there are direct and indirect effects and likely no solid answer that is “correct” for many of the factors. This is the point: it’s complicated (and the “devil is in the details”) even though the underlying model of birth and death is simple.</a:t>
            </a:r>
            <a:endParaRPr/>
          </a:p>
          <a:p>
            <a:pPr marL="0" lvl="0" indent="0" algn="l" rtl="0">
              <a:spcBef>
                <a:spcPts val="0"/>
              </a:spcBef>
              <a:spcAft>
                <a:spcPts val="0"/>
              </a:spcAft>
              <a:buNone/>
            </a:pPr>
            <a:endParaRPr/>
          </a:p>
          <a:p>
            <a:pPr marL="0" lvl="0" indent="0" algn="l" rtl="0">
              <a:spcBef>
                <a:spcPts val="0"/>
              </a:spcBef>
              <a:spcAft>
                <a:spcPts val="0"/>
              </a:spcAft>
              <a:buNone/>
            </a:pPr>
            <a:r>
              <a:rPr lang="en-US"/>
              <a:t>Here students may also begin to recognize that one factor may affect both directly (e.g. resources) where others may affect only one (e.g. predation only affects birth rate indirectly).</a:t>
            </a:r>
            <a:endParaRPr/>
          </a:p>
          <a:p>
            <a:pPr marL="0" lvl="0" indent="0" algn="l" rtl="0">
              <a:spcBef>
                <a:spcPts val="0"/>
              </a:spcBef>
              <a:spcAft>
                <a:spcPts val="0"/>
              </a:spcAft>
              <a:buNone/>
            </a:pPr>
            <a:endParaRPr/>
          </a:p>
          <a:p>
            <a:pPr marL="0" lvl="0" indent="0" algn="l" rtl="0">
              <a:spcBef>
                <a:spcPts val="0"/>
              </a:spcBef>
              <a:spcAft>
                <a:spcPts val="0"/>
              </a:spcAft>
              <a:buNone/>
            </a:pPr>
            <a:r>
              <a:rPr lang="en-US"/>
              <a:t>Give students time to generate the specific-case model based on the general model. Returning to their lists of factors can be rally helpful.</a:t>
            </a:r>
            <a:endParaRPr/>
          </a:p>
          <a:p>
            <a:pPr marL="0" lvl="0" indent="0" algn="l" rtl="0">
              <a:spcBef>
                <a:spcPts val="0"/>
              </a:spcBef>
              <a:spcAft>
                <a:spcPts val="0"/>
              </a:spcAft>
              <a:buNone/>
            </a:pPr>
            <a:endParaRPr/>
          </a:p>
          <a:p>
            <a:pPr marL="0" lvl="0" indent="0" algn="l" rtl="0">
              <a:spcBef>
                <a:spcPts val="0"/>
              </a:spcBef>
              <a:spcAft>
                <a:spcPts val="0"/>
              </a:spcAft>
              <a:buNone/>
            </a:pPr>
            <a:r>
              <a:rPr lang="en-US"/>
              <a:t>Resources are limited</a:t>
            </a:r>
            <a:endParaRPr/>
          </a:p>
          <a:p>
            <a:pPr marL="0" lvl="0" indent="0" algn="l" rtl="0">
              <a:spcBef>
                <a:spcPts val="0"/>
              </a:spcBef>
              <a:spcAft>
                <a:spcPts val="0"/>
              </a:spcAft>
              <a:buNone/>
            </a:pPr>
            <a:r>
              <a:rPr lang="en-US"/>
              <a:t>Predation</a:t>
            </a:r>
            <a:endParaRPr/>
          </a:p>
          <a:p>
            <a:pPr marL="0" lvl="0" indent="0" algn="l" rtl="0">
              <a:spcBef>
                <a:spcPts val="0"/>
              </a:spcBef>
              <a:spcAft>
                <a:spcPts val="0"/>
              </a:spcAft>
              <a:buNone/>
            </a:pPr>
            <a:r>
              <a:rPr lang="en-US"/>
              <a:t>Disease</a:t>
            </a:r>
            <a:endParaRPr/>
          </a:p>
          <a:p>
            <a:pPr marL="0" lvl="0" indent="0" algn="l" rtl="0">
              <a:spcBef>
                <a:spcPts val="0"/>
              </a:spcBef>
              <a:spcAft>
                <a:spcPts val="0"/>
              </a:spcAft>
              <a:buNone/>
            </a:pPr>
            <a:r>
              <a:rPr lang="en-US"/>
              <a:t>Weather / catastrophe</a:t>
            </a:r>
            <a:endParaRPr/>
          </a:p>
          <a:p>
            <a:pPr marL="0" lvl="0" indent="0" algn="l" rtl="0">
              <a:spcBef>
                <a:spcPts val="0"/>
              </a:spcBef>
              <a:spcAft>
                <a:spcPts val="0"/>
              </a:spcAft>
              <a:buNone/>
            </a:pPr>
            <a:r>
              <a:rPr lang="en-US"/>
              <a:t>… And ultimately this all ties to birth and death rate.  This is a connection that you should have students make explicitly.</a:t>
            </a:r>
            <a:endParaRPr/>
          </a:p>
        </p:txBody>
      </p:sp>
      <p:sp>
        <p:nvSpPr>
          <p:cNvPr id="1251" name="Google Shape;1251;p10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107</a:t>
            </a:fld>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7"/>
        <p:cNvGrpSpPr/>
        <p:nvPr/>
      </p:nvGrpSpPr>
      <p:grpSpPr>
        <a:xfrm>
          <a:off x="0" y="0"/>
          <a:ext cx="0" cy="0"/>
          <a:chOff x="0" y="0"/>
          <a:chExt cx="0" cy="0"/>
        </a:xfrm>
      </p:grpSpPr>
      <p:sp>
        <p:nvSpPr>
          <p:cNvPr id="1258" name="Google Shape;1258;p10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59" name="Google Shape;1259;p10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b="1"/>
              <a:t>(Duplicated teacher notes from previous slide.)</a:t>
            </a:r>
            <a:endParaRPr b="1"/>
          </a:p>
          <a:p>
            <a:pPr marL="0" lvl="0" indent="0" algn="l" rtl="0">
              <a:spcBef>
                <a:spcPts val="0"/>
              </a:spcBef>
              <a:spcAft>
                <a:spcPts val="0"/>
              </a:spcAft>
              <a:buNone/>
            </a:pPr>
            <a:r>
              <a:rPr lang="en-US"/>
              <a:t>There are lots of possible ways students could represent these relationships, but make sure they complete the intellectual work of the task: choosing three factors that have to do with changes in the moose population and then considering if they affect birth, death, or (very likely) both. Then they need to think about whether the change in the factor would cause an increase or a decrease in the population. Of course, this is complicated: there are direct and indirect effects and likely no solid answer that is “correct” for many of the factors. This is the point: it’s complicated (and the “devil is in the details”) even though the underlying model of birth and death is simple.</a:t>
            </a:r>
            <a:endParaRPr/>
          </a:p>
          <a:p>
            <a:pPr marL="0" lvl="0" indent="0" algn="l" rtl="0">
              <a:spcBef>
                <a:spcPts val="0"/>
              </a:spcBef>
              <a:spcAft>
                <a:spcPts val="0"/>
              </a:spcAft>
              <a:buNone/>
            </a:pPr>
            <a:endParaRPr/>
          </a:p>
          <a:p>
            <a:pPr marL="0" lvl="0" indent="0" algn="l" rtl="0">
              <a:spcBef>
                <a:spcPts val="0"/>
              </a:spcBef>
              <a:spcAft>
                <a:spcPts val="0"/>
              </a:spcAft>
              <a:buNone/>
            </a:pPr>
            <a:r>
              <a:rPr lang="en-US"/>
              <a:t>Here students may also begin to recognize that one factor may affect both directly (e.g. resources) where others may affect only one (e.g. predation only affects birth rate indirectly).</a:t>
            </a:r>
            <a:endParaRPr/>
          </a:p>
          <a:p>
            <a:pPr marL="0" lvl="0" indent="0" algn="l" rtl="0">
              <a:spcBef>
                <a:spcPts val="0"/>
              </a:spcBef>
              <a:spcAft>
                <a:spcPts val="0"/>
              </a:spcAft>
              <a:buNone/>
            </a:pPr>
            <a:endParaRPr/>
          </a:p>
          <a:p>
            <a:pPr marL="0" lvl="0" indent="0" algn="l" rtl="0">
              <a:spcBef>
                <a:spcPts val="0"/>
              </a:spcBef>
              <a:spcAft>
                <a:spcPts val="0"/>
              </a:spcAft>
              <a:buNone/>
            </a:pPr>
            <a:r>
              <a:rPr lang="en-US"/>
              <a:t>Give students time to generate the specific-case model based on the general model. Returning to their lists of factors can be rally helpful.</a:t>
            </a:r>
            <a:endParaRPr/>
          </a:p>
          <a:p>
            <a:pPr marL="0" lvl="0" indent="0" algn="l" rtl="0">
              <a:spcBef>
                <a:spcPts val="0"/>
              </a:spcBef>
              <a:spcAft>
                <a:spcPts val="0"/>
              </a:spcAft>
              <a:buNone/>
            </a:pPr>
            <a:endParaRPr/>
          </a:p>
          <a:p>
            <a:pPr marL="0" lvl="0" indent="0" algn="l" rtl="0">
              <a:spcBef>
                <a:spcPts val="0"/>
              </a:spcBef>
              <a:spcAft>
                <a:spcPts val="0"/>
              </a:spcAft>
              <a:buNone/>
            </a:pPr>
            <a:r>
              <a:rPr lang="en-US"/>
              <a:t>Resources are limited</a:t>
            </a:r>
            <a:endParaRPr/>
          </a:p>
          <a:p>
            <a:pPr marL="0" lvl="0" indent="0" algn="l" rtl="0">
              <a:spcBef>
                <a:spcPts val="0"/>
              </a:spcBef>
              <a:spcAft>
                <a:spcPts val="0"/>
              </a:spcAft>
              <a:buNone/>
            </a:pPr>
            <a:r>
              <a:rPr lang="en-US"/>
              <a:t>Predation</a:t>
            </a:r>
            <a:endParaRPr/>
          </a:p>
          <a:p>
            <a:pPr marL="0" lvl="0" indent="0" algn="l" rtl="0">
              <a:spcBef>
                <a:spcPts val="0"/>
              </a:spcBef>
              <a:spcAft>
                <a:spcPts val="0"/>
              </a:spcAft>
              <a:buNone/>
            </a:pPr>
            <a:r>
              <a:rPr lang="en-US"/>
              <a:t>Disease</a:t>
            </a:r>
            <a:endParaRPr/>
          </a:p>
          <a:p>
            <a:pPr marL="0" lvl="0" indent="0" algn="l" rtl="0">
              <a:spcBef>
                <a:spcPts val="0"/>
              </a:spcBef>
              <a:spcAft>
                <a:spcPts val="0"/>
              </a:spcAft>
              <a:buNone/>
            </a:pPr>
            <a:r>
              <a:rPr lang="en-US"/>
              <a:t>Weather / catastrophe</a:t>
            </a:r>
            <a:endParaRPr/>
          </a:p>
          <a:p>
            <a:pPr marL="0" lvl="0" indent="0" algn="l" rtl="0">
              <a:spcBef>
                <a:spcPts val="0"/>
              </a:spcBef>
              <a:spcAft>
                <a:spcPts val="0"/>
              </a:spcAft>
              <a:buNone/>
            </a:pPr>
            <a:r>
              <a:rPr lang="en-US"/>
              <a:t>… And ultimately this all ties to birth and death rate.  This is a connection that you should have students make explicitly.</a:t>
            </a:r>
            <a:endParaRPr/>
          </a:p>
        </p:txBody>
      </p:sp>
      <p:sp>
        <p:nvSpPr>
          <p:cNvPr id="1260" name="Google Shape;1260;p10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108</a:t>
            </a:fld>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5"/>
        <p:cNvGrpSpPr/>
        <p:nvPr/>
      </p:nvGrpSpPr>
      <p:grpSpPr>
        <a:xfrm>
          <a:off x="0" y="0"/>
          <a:ext cx="0" cy="0"/>
          <a:chOff x="0" y="0"/>
          <a:chExt cx="0" cy="0"/>
        </a:xfrm>
      </p:grpSpPr>
      <p:sp>
        <p:nvSpPr>
          <p:cNvPr id="1266" name="Google Shape;1266;p10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67" name="Google Shape;1267;p10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Not meant for students. Intended to help you navigate to the next learning segment.</a:t>
            </a:r>
            <a:endParaRPr/>
          </a:p>
        </p:txBody>
      </p:sp>
      <p:sp>
        <p:nvSpPr>
          <p:cNvPr id="1268" name="Google Shape;1268;p10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109</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2" name="Google Shape;232;p1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Not meant for students. Intended to help you navigate to the next learning segment.</a:t>
            </a:r>
            <a:endParaRPr/>
          </a:p>
        </p:txBody>
      </p:sp>
      <p:sp>
        <p:nvSpPr>
          <p:cNvPr id="233" name="Google Shape;233;p1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9"/>
        <p:cNvGrpSpPr/>
        <p:nvPr/>
      </p:nvGrpSpPr>
      <p:grpSpPr>
        <a:xfrm>
          <a:off x="0" y="0"/>
          <a:ext cx="0" cy="0"/>
          <a:chOff x="0" y="0"/>
          <a:chExt cx="0" cy="0"/>
        </a:xfrm>
      </p:grpSpPr>
      <p:sp>
        <p:nvSpPr>
          <p:cNvPr id="1280" name="Google Shape;1280;p1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81" name="Google Shape;1281;p11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Not meant for students. This slide connects you to the description for the learning segment at hand.</a:t>
            </a:r>
            <a:endParaRPr/>
          </a:p>
        </p:txBody>
      </p:sp>
      <p:sp>
        <p:nvSpPr>
          <p:cNvPr id="1282" name="Google Shape;1282;p11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110</a:t>
            </a:fld>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9"/>
        <p:cNvGrpSpPr/>
        <p:nvPr/>
      </p:nvGrpSpPr>
      <p:grpSpPr>
        <a:xfrm>
          <a:off x="0" y="0"/>
          <a:ext cx="0" cy="0"/>
          <a:chOff x="0" y="0"/>
          <a:chExt cx="0" cy="0"/>
        </a:xfrm>
      </p:grpSpPr>
      <p:sp>
        <p:nvSpPr>
          <p:cNvPr id="1300" name="Google Shape;1300;p1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1" name="Google Shape;1301;p11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Continued Teacher Notes. Not meant for students.</a:t>
            </a:r>
            <a:endParaRPr/>
          </a:p>
        </p:txBody>
      </p:sp>
      <p:sp>
        <p:nvSpPr>
          <p:cNvPr id="1302" name="Google Shape;1302;p11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111</a:t>
            </a:fld>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6"/>
        <p:cNvGrpSpPr/>
        <p:nvPr/>
      </p:nvGrpSpPr>
      <p:grpSpPr>
        <a:xfrm>
          <a:off x="0" y="0"/>
          <a:ext cx="0" cy="0"/>
          <a:chOff x="0" y="0"/>
          <a:chExt cx="0" cy="0"/>
        </a:xfrm>
      </p:grpSpPr>
      <p:sp>
        <p:nvSpPr>
          <p:cNvPr id="1307" name="Google Shape;1307;p1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8" name="Google Shape;1308;p1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Continued Teacher Notes. Not meant for students.</a:t>
            </a:r>
            <a:endParaRPr/>
          </a:p>
        </p:txBody>
      </p:sp>
      <p:sp>
        <p:nvSpPr>
          <p:cNvPr id="1309" name="Google Shape;1309;p11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112</a:t>
            </a:fld>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3"/>
        <p:cNvGrpSpPr/>
        <p:nvPr/>
      </p:nvGrpSpPr>
      <p:grpSpPr>
        <a:xfrm>
          <a:off x="0" y="0"/>
          <a:ext cx="0" cy="0"/>
          <a:chOff x="0" y="0"/>
          <a:chExt cx="0" cy="0"/>
        </a:xfrm>
      </p:grpSpPr>
      <p:sp>
        <p:nvSpPr>
          <p:cNvPr id="1314" name="Google Shape;1314;p1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5" name="Google Shape;1315;p1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228600" lvl="0" indent="-228600" algn="l" rtl="0">
              <a:spcBef>
                <a:spcPts val="0"/>
              </a:spcBef>
              <a:spcAft>
                <a:spcPts val="0"/>
              </a:spcAft>
              <a:buClr>
                <a:schemeClr val="dk1"/>
              </a:buClr>
              <a:buSzPts val="1200"/>
              <a:buFont typeface="Calibri"/>
              <a:buNone/>
            </a:pPr>
            <a:r>
              <a:rPr lang="en-US"/>
              <a:t>TEACHER NOTES:</a:t>
            </a:r>
            <a:endParaRPr/>
          </a:p>
          <a:p>
            <a:pPr marL="228600" lvl="0" indent="-228600" algn="l" rtl="0">
              <a:spcBef>
                <a:spcPts val="0"/>
              </a:spcBef>
              <a:spcAft>
                <a:spcPts val="0"/>
              </a:spcAft>
              <a:buClr>
                <a:schemeClr val="dk1"/>
              </a:buClr>
              <a:buSzPts val="1200"/>
              <a:buFont typeface="Calibri"/>
              <a:buNone/>
            </a:pPr>
            <a:r>
              <a:rPr lang="en-US"/>
              <a:t>Don’t spend a long time here unless you feel it will be productive. This is just a chance to formally wrap-up. </a:t>
            </a:r>
            <a:endParaRPr/>
          </a:p>
          <a:p>
            <a:pPr marL="228600" lvl="0" indent="-228600" algn="l" rtl="0">
              <a:spcBef>
                <a:spcPts val="0"/>
              </a:spcBef>
              <a:spcAft>
                <a:spcPts val="0"/>
              </a:spcAft>
              <a:buClr>
                <a:schemeClr val="dk1"/>
              </a:buClr>
              <a:buSzPts val="1200"/>
              <a:buFont typeface="Calibri"/>
              <a:buNone/>
            </a:pPr>
            <a:endParaRPr/>
          </a:p>
          <a:p>
            <a:pPr marL="228600" lvl="0" indent="-228600" algn="l" rtl="0">
              <a:spcBef>
                <a:spcPts val="0"/>
              </a:spcBef>
              <a:spcAft>
                <a:spcPts val="0"/>
              </a:spcAft>
              <a:buClr>
                <a:schemeClr val="dk1"/>
              </a:buClr>
              <a:buSzPts val="1200"/>
              <a:buFont typeface="Calibri"/>
              <a:buNone/>
            </a:pPr>
            <a:r>
              <a:rPr lang="en-US"/>
              <a:t>It is important that you scan your parking lot for unanswered questions or unaddressed ideas. It may, for example, be the moment where your students pause to consider the link between the moose and wolf graphs if they haven’t done so already. Peruse the resources in Optional Resources A (at the end of this PowerPoint) if that is the case.</a:t>
            </a:r>
            <a:endParaRPr/>
          </a:p>
        </p:txBody>
      </p:sp>
      <p:sp>
        <p:nvSpPr>
          <p:cNvPr id="1316" name="Google Shape;1316;p11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113</a:t>
            </a:fld>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5"/>
        <p:cNvGrpSpPr/>
        <p:nvPr/>
      </p:nvGrpSpPr>
      <p:grpSpPr>
        <a:xfrm>
          <a:off x="0" y="0"/>
          <a:ext cx="0" cy="0"/>
          <a:chOff x="0" y="0"/>
          <a:chExt cx="0" cy="0"/>
        </a:xfrm>
      </p:grpSpPr>
      <p:sp>
        <p:nvSpPr>
          <p:cNvPr id="1326" name="Google Shape;1326;p1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27" name="Google Shape;1327;p1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Lead a brief conversation here that allows a few students to articulate their understanding of how the general birth-death model connects to the wolf graph. Allow space to acknowledge we still may not be able to make specific claims about which factors controlled the number of wolves on Isle Royale in any given year.</a:t>
            </a:r>
            <a:endParaRPr/>
          </a:p>
          <a:p>
            <a:pPr marL="0" lvl="0" indent="0" algn="l" rtl="0">
              <a:spcBef>
                <a:spcPts val="0"/>
              </a:spcBef>
              <a:spcAft>
                <a:spcPts val="0"/>
              </a:spcAft>
              <a:buNone/>
            </a:pPr>
            <a:endParaRPr/>
          </a:p>
          <a:p>
            <a:pPr marL="0" lvl="0" indent="0" algn="l" rtl="0">
              <a:spcBef>
                <a:spcPts val="0"/>
              </a:spcBef>
              <a:spcAft>
                <a:spcPts val="0"/>
              </a:spcAft>
              <a:buNone/>
            </a:pPr>
            <a:r>
              <a:rPr lang="en-US"/>
              <a:t>Allow them to go back to Doodle I to add some thoughts after the class discussion and then wrap it up.</a:t>
            </a:r>
            <a:endParaRPr/>
          </a:p>
          <a:p>
            <a:pPr marL="0" lvl="0" indent="0" algn="l" rtl="0">
              <a:spcBef>
                <a:spcPts val="0"/>
              </a:spcBef>
              <a:spcAft>
                <a:spcPts val="0"/>
              </a:spcAft>
              <a:buNone/>
            </a:pPr>
            <a:endParaRPr/>
          </a:p>
          <a:p>
            <a:pPr marL="0" marR="0" lvl="0" indent="0" algn="l" rtl="0">
              <a:lnSpc>
                <a:spcPct val="100000"/>
              </a:lnSpc>
              <a:spcBef>
                <a:spcPts val="0"/>
              </a:spcBef>
              <a:spcAft>
                <a:spcPts val="0"/>
              </a:spcAft>
              <a:buClr>
                <a:srgbClr val="FF0000"/>
              </a:buClr>
              <a:buSzPts val="1200"/>
              <a:buFont typeface="Calibri"/>
              <a:buNone/>
            </a:pPr>
            <a:r>
              <a:rPr lang="en-US" sz="1200">
                <a:solidFill>
                  <a:srgbClr val="FF0000"/>
                </a:solidFill>
              </a:rPr>
              <a:t>There may be a number of things the class cannot explain. For example, we may not have a very satisfying answer for the recent decline in the wolves. If you are not choosing to explore that with the optional materials or to pick it up in later units, just acknowledge the mystery here. Scientists are often left with less-than-satisfying answers to questions. This is what drives continued investigation!</a:t>
            </a:r>
            <a:endParaRPr/>
          </a:p>
        </p:txBody>
      </p:sp>
      <p:sp>
        <p:nvSpPr>
          <p:cNvPr id="1328" name="Google Shape;1328;p11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114</a:t>
            </a:fld>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5"/>
        <p:cNvGrpSpPr/>
        <p:nvPr/>
      </p:nvGrpSpPr>
      <p:grpSpPr>
        <a:xfrm>
          <a:off x="0" y="0"/>
          <a:ext cx="0" cy="0"/>
          <a:chOff x="0" y="0"/>
          <a:chExt cx="0" cy="0"/>
        </a:xfrm>
      </p:grpSpPr>
      <p:sp>
        <p:nvSpPr>
          <p:cNvPr id="1336" name="Google Shape;1336;p1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37" name="Google Shape;1337;p11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b="1"/>
              <a:t>Optional slide.</a:t>
            </a:r>
            <a:endParaRPr/>
          </a:p>
          <a:p>
            <a:pPr marL="0" lvl="0" indent="0" algn="l" rtl="0">
              <a:spcBef>
                <a:spcPts val="0"/>
              </a:spcBef>
              <a:spcAft>
                <a:spcPts val="0"/>
              </a:spcAft>
              <a:buNone/>
            </a:pPr>
            <a:r>
              <a:rPr lang="en-US"/>
              <a:t>Some teachers find it useful to have the students “summarize” the model in a single place in their notebooks. Your students have already recorded the class ideas in some form on their doodle sheets and you should have a public representation posted. What more you do is completely up to you,  but please see the MBER Essentials page on “finalizing the model” which talks a little bit about consensus models, generalizing models, and summarizing models for some guidance.</a:t>
            </a:r>
            <a:endParaRPr/>
          </a:p>
          <a:p>
            <a:pPr marL="0" lvl="0" indent="0" algn="l" rtl="0">
              <a:spcBef>
                <a:spcPts val="0"/>
              </a:spcBef>
              <a:spcAft>
                <a:spcPts val="0"/>
              </a:spcAft>
              <a:buNone/>
            </a:pPr>
            <a:endParaRPr/>
          </a:p>
          <a:p>
            <a:pPr marL="0" lvl="0" indent="0" algn="l" rtl="0">
              <a:spcBef>
                <a:spcPts val="0"/>
              </a:spcBef>
              <a:spcAft>
                <a:spcPts val="0"/>
              </a:spcAft>
              <a:buNone/>
            </a:pPr>
            <a:r>
              <a:rPr lang="en-US"/>
              <a:t>No matter how you choose to represent the relationship between the phenomenon, question and model, it is most important that the model is revised and that the ideas are placed on a poster in the room. (Electronic representations are fine as long as they are readily visible to students, which is difficult to do if you are always in control of what is on the screen or which PowerPoint slide you are on! Please consider going old-fashioned here and writing the model on paper or at least a whiteboard.) Students should have a sense that this is a classroom-built model (their ideas, inferences, deductions) and that it is always subject to revision. It’s never final, rather it is the most complete list of the ideas that can be used to explain the phenomenon at hand. It’s worthy of revision as new data or conflicting ideas come to light.</a:t>
            </a:r>
            <a:endParaRPr/>
          </a:p>
        </p:txBody>
      </p:sp>
      <p:sp>
        <p:nvSpPr>
          <p:cNvPr id="1338" name="Google Shape;1338;p11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115</a:t>
            </a:fld>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2"/>
        <p:cNvGrpSpPr/>
        <p:nvPr/>
      </p:nvGrpSpPr>
      <p:grpSpPr>
        <a:xfrm>
          <a:off x="0" y="0"/>
          <a:ext cx="0" cy="0"/>
          <a:chOff x="0" y="0"/>
          <a:chExt cx="0" cy="0"/>
        </a:xfrm>
      </p:grpSpPr>
      <p:sp>
        <p:nvSpPr>
          <p:cNvPr id="1343" name="Google Shape;1343;p1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4" name="Google Shape;1344;p11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Not meant for students. Intended to help you navigate to the next learning segment.</a:t>
            </a:r>
            <a:endParaRPr/>
          </a:p>
        </p:txBody>
      </p:sp>
      <p:sp>
        <p:nvSpPr>
          <p:cNvPr id="1345" name="Google Shape;1345;p11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116</a:t>
            </a:fld>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0"/>
        <p:cNvGrpSpPr/>
        <p:nvPr/>
      </p:nvGrpSpPr>
      <p:grpSpPr>
        <a:xfrm>
          <a:off x="0" y="0"/>
          <a:ext cx="0" cy="0"/>
          <a:chOff x="0" y="0"/>
          <a:chExt cx="0" cy="0"/>
        </a:xfrm>
      </p:grpSpPr>
      <p:sp>
        <p:nvSpPr>
          <p:cNvPr id="1361" name="Google Shape;1361;p1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62" name="Google Shape;1362;p11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Not meant for students. This slide connects you to the description for the learning segment at hand.</a:t>
            </a:r>
            <a:endParaRPr/>
          </a:p>
        </p:txBody>
      </p:sp>
      <p:sp>
        <p:nvSpPr>
          <p:cNvPr id="1363" name="Google Shape;1363;p11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117</a:t>
            </a:fld>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6"/>
        <p:cNvGrpSpPr/>
        <p:nvPr/>
      </p:nvGrpSpPr>
      <p:grpSpPr>
        <a:xfrm>
          <a:off x="0" y="0"/>
          <a:ext cx="0" cy="0"/>
          <a:chOff x="0" y="0"/>
          <a:chExt cx="0" cy="0"/>
        </a:xfrm>
      </p:grpSpPr>
      <p:sp>
        <p:nvSpPr>
          <p:cNvPr id="1377" name="Google Shape;1377;p1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8" name="Google Shape;1378;p11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Continued Teacher Notes. Not meant for students.</a:t>
            </a:r>
            <a:endParaRPr/>
          </a:p>
        </p:txBody>
      </p:sp>
      <p:sp>
        <p:nvSpPr>
          <p:cNvPr id="1379" name="Google Shape;1379;p11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118</a:t>
            </a:fld>
            <a:endParaRPr/>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3"/>
        <p:cNvGrpSpPr/>
        <p:nvPr/>
      </p:nvGrpSpPr>
      <p:grpSpPr>
        <a:xfrm>
          <a:off x="0" y="0"/>
          <a:ext cx="0" cy="0"/>
          <a:chOff x="0" y="0"/>
          <a:chExt cx="0" cy="0"/>
        </a:xfrm>
      </p:grpSpPr>
      <p:sp>
        <p:nvSpPr>
          <p:cNvPr id="1384" name="Google Shape;1384;p1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85" name="Google Shape;1385;p11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Let’s remember why we dove deep on population fluctuation: we were thinking about extinction and populations over time. So let’s now pop back up to extinction. The wolves represent an example of a population that seems to be heading toward extinction in a particular place… how does this relate to our thinking about extinction (our definition)?</a:t>
            </a:r>
            <a:endParaRPr/>
          </a:p>
          <a:p>
            <a:pPr marL="0" lvl="0" indent="0" algn="l" rtl="0">
              <a:spcBef>
                <a:spcPts val="0"/>
              </a:spcBef>
              <a:spcAft>
                <a:spcPts val="0"/>
              </a:spcAft>
              <a:buNone/>
            </a:pPr>
            <a:endParaRPr/>
          </a:p>
          <a:p>
            <a:pPr marL="0" lvl="0" indent="0" algn="l" rtl="0">
              <a:spcBef>
                <a:spcPts val="0"/>
              </a:spcBef>
              <a:spcAft>
                <a:spcPts val="0"/>
              </a:spcAft>
              <a:buNone/>
            </a:pPr>
            <a:r>
              <a:rPr lang="en-US" i="1"/>
              <a:t>Note</a:t>
            </a:r>
            <a:r>
              <a:rPr lang="en-US"/>
              <a:t>: Your students may or may not have honed-in on the recent decline in the wolf population as an important “noticing”. If they did not, precede this slide with a bit of a conversation about this recent downward trend in the wolf population.</a:t>
            </a:r>
            <a:endParaRPr/>
          </a:p>
          <a:p>
            <a:pPr marL="0" lvl="0" indent="0" algn="l" rtl="0">
              <a:spcBef>
                <a:spcPts val="0"/>
              </a:spcBef>
              <a:spcAft>
                <a:spcPts val="0"/>
              </a:spcAft>
              <a:buNone/>
            </a:pPr>
            <a:endParaRPr/>
          </a:p>
          <a:p>
            <a:pPr marL="0" lvl="0" indent="0" algn="l" rtl="0">
              <a:spcBef>
                <a:spcPts val="0"/>
              </a:spcBef>
              <a:spcAft>
                <a:spcPts val="0"/>
              </a:spcAft>
              <a:buNone/>
            </a:pPr>
            <a:r>
              <a:rPr lang="en-US"/>
              <a:t>Help students transition out of Isle Royale and the wolves, back to talking more broadly about extinction.</a:t>
            </a:r>
            <a:endParaRPr/>
          </a:p>
          <a:p>
            <a:pPr marL="0" lvl="0" indent="0" algn="l" rtl="0">
              <a:spcBef>
                <a:spcPts val="0"/>
              </a:spcBef>
              <a:spcAft>
                <a:spcPts val="0"/>
              </a:spcAft>
              <a:buNone/>
            </a:pPr>
            <a:r>
              <a:rPr lang="en-US"/>
              <a:t>This conversation is really about local versus global extinction. Perhaps return to your definition of extinction (generated earlier in this PowerPoint). See if the class definition can help you answer the question.</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r>
              <a:rPr lang="en-US"/>
              <a:t>SOURCES:</a:t>
            </a:r>
            <a:endParaRPr/>
          </a:p>
          <a:p>
            <a:pPr marL="0" lvl="0" indent="0" algn="l" rtl="0">
              <a:spcBef>
                <a:spcPts val="0"/>
              </a:spcBef>
              <a:spcAft>
                <a:spcPts val="0"/>
              </a:spcAft>
              <a:buNone/>
            </a:pPr>
            <a:r>
              <a:rPr lang="en-US"/>
              <a:t>Images from Wikipedia – Cod Fisheries - https://en.wikipedia.org/wiki/Cod_fisheries</a:t>
            </a:r>
            <a:endParaRPr/>
          </a:p>
          <a:p>
            <a:pPr marL="0" lvl="0" indent="0" algn="l" rtl="0">
              <a:spcBef>
                <a:spcPts val="0"/>
              </a:spcBef>
              <a:spcAft>
                <a:spcPts val="0"/>
              </a:spcAft>
              <a:buNone/>
            </a:pPr>
            <a:endParaRPr/>
          </a:p>
        </p:txBody>
      </p:sp>
      <p:sp>
        <p:nvSpPr>
          <p:cNvPr id="1386" name="Google Shape;1386;p11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119</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6" name="Google Shape;246;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Not meant for students. This slide connects you to the description for the learning segment at hand.</a:t>
            </a:r>
            <a:endParaRPr/>
          </a:p>
        </p:txBody>
      </p:sp>
      <p:sp>
        <p:nvSpPr>
          <p:cNvPr id="247" name="Google Shape;247;p1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6"/>
        <p:cNvGrpSpPr/>
        <p:nvPr/>
      </p:nvGrpSpPr>
      <p:grpSpPr>
        <a:xfrm>
          <a:off x="0" y="0"/>
          <a:ext cx="0" cy="0"/>
          <a:chOff x="0" y="0"/>
          <a:chExt cx="0" cy="0"/>
        </a:xfrm>
      </p:grpSpPr>
      <p:sp>
        <p:nvSpPr>
          <p:cNvPr id="1397" name="Google Shape;1397;p1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98" name="Google Shape;1398;p1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Are the wolves of Isle Royale going extinct? You can show this slide just to emphasize the difference between local and global extinction. Well, locally, yes, but not everywhere.</a:t>
            </a:r>
            <a:endParaRPr/>
          </a:p>
          <a:p>
            <a:pPr marL="0" lvl="0" indent="0" algn="l" rtl="0">
              <a:spcBef>
                <a:spcPts val="0"/>
              </a:spcBef>
              <a:spcAft>
                <a:spcPts val="0"/>
              </a:spcAft>
              <a:buNone/>
            </a:pPr>
            <a:endParaRPr/>
          </a:p>
          <a:p>
            <a:pPr marL="0" lvl="0" indent="0" algn="l" rtl="0">
              <a:spcBef>
                <a:spcPts val="0"/>
              </a:spcBef>
              <a:spcAft>
                <a:spcPts val="0"/>
              </a:spcAft>
              <a:buNone/>
            </a:pPr>
            <a:r>
              <a:rPr lang="en-US"/>
              <a:t>SOURCES:</a:t>
            </a:r>
            <a:endParaRPr/>
          </a:p>
          <a:p>
            <a:pPr marL="0" lvl="0" indent="0" algn="l" rtl="0">
              <a:spcBef>
                <a:spcPts val="0"/>
              </a:spcBef>
              <a:spcAft>
                <a:spcPts val="0"/>
              </a:spcAft>
              <a:buNone/>
            </a:pPr>
            <a:r>
              <a:rPr lang="en-US"/>
              <a:t>Image, “Dakota, a grey wolf at the UK Wolf Conservation Trust, howling on top of a snowy hill.”</a:t>
            </a:r>
            <a:endParaRPr/>
          </a:p>
          <a:p>
            <a:pPr marL="0" lvl="0" indent="0" algn="l" rtl="0">
              <a:spcBef>
                <a:spcPts val="0"/>
              </a:spcBef>
              <a:spcAft>
                <a:spcPts val="0"/>
              </a:spcAft>
              <a:buNone/>
            </a:pPr>
            <a:r>
              <a:rPr lang="en-US"/>
              <a:t>(https://commons.wikimedia.org/wiki/File%3AHowlsnow.jpg)</a:t>
            </a:r>
            <a:endParaRPr/>
          </a:p>
          <a:p>
            <a:pPr marL="0" lvl="0" indent="0" algn="l" rtl="0">
              <a:spcBef>
                <a:spcPts val="0"/>
              </a:spcBef>
              <a:spcAft>
                <a:spcPts val="0"/>
              </a:spcAft>
              <a:buNone/>
            </a:pPr>
            <a:r>
              <a:rPr lang="en-US"/>
              <a:t>By Retron (self-made now) [Public domain], via Wikimedia Commons</a:t>
            </a:r>
            <a:endParaRPr/>
          </a:p>
        </p:txBody>
      </p:sp>
      <p:sp>
        <p:nvSpPr>
          <p:cNvPr id="1399" name="Google Shape;1399;p12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120</a:t>
            </a:fld>
            <a:endParaRPr/>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7"/>
        <p:cNvGrpSpPr/>
        <p:nvPr/>
      </p:nvGrpSpPr>
      <p:grpSpPr>
        <a:xfrm>
          <a:off x="0" y="0"/>
          <a:ext cx="0" cy="0"/>
          <a:chOff x="0" y="0"/>
          <a:chExt cx="0" cy="0"/>
        </a:xfrm>
      </p:grpSpPr>
      <p:sp>
        <p:nvSpPr>
          <p:cNvPr id="1408" name="Google Shape;1408;p12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9" name="Google Shape;1409;p12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Use this slide to have a conversation about local versus global extinction: when a species disappears from one particular location, has it gone extinct? What if the location is as big as a continent? What if one animal is left in a zoo somewhere? These are different, complementary definitions of extinction.</a:t>
            </a:r>
            <a:endParaRPr/>
          </a:p>
          <a:p>
            <a:pPr marL="0" lvl="0" indent="0" algn="l" rtl="0">
              <a:spcBef>
                <a:spcPts val="0"/>
              </a:spcBef>
              <a:spcAft>
                <a:spcPts val="0"/>
              </a:spcAft>
              <a:buNone/>
            </a:pPr>
            <a:endParaRPr/>
          </a:p>
          <a:p>
            <a:pPr marL="0" lvl="0" indent="0" algn="l" rtl="0">
              <a:spcBef>
                <a:spcPts val="0"/>
              </a:spcBef>
              <a:spcAft>
                <a:spcPts val="0"/>
              </a:spcAft>
              <a:buNone/>
            </a:pPr>
            <a:r>
              <a:rPr lang="en-US"/>
              <a:t>This slide also helps us transition out of Isle Royale and the wolves, back to talking more broadly about extinction.</a:t>
            </a:r>
            <a:endParaRPr/>
          </a:p>
          <a:p>
            <a:pPr marL="0" lvl="0" indent="0" algn="l" rtl="0">
              <a:spcBef>
                <a:spcPts val="0"/>
              </a:spcBef>
              <a:spcAft>
                <a:spcPts val="0"/>
              </a:spcAft>
              <a:buNone/>
            </a:pPr>
            <a:r>
              <a:rPr lang="en-US"/>
              <a:t>This conversation is really about local versus global extinction. Perhaps return to your definition of extinction (generated earlier in this PowerPoint). See if the class definition can help you answer the question.</a:t>
            </a:r>
            <a:endParaRPr/>
          </a:p>
          <a:p>
            <a:pPr marL="0" lvl="0" indent="0" algn="l" rtl="0">
              <a:spcBef>
                <a:spcPts val="0"/>
              </a:spcBef>
              <a:spcAft>
                <a:spcPts val="0"/>
              </a:spcAft>
              <a:buNone/>
            </a:pPr>
            <a:endParaRPr/>
          </a:p>
          <a:p>
            <a:pPr marL="0" lvl="0" indent="0" algn="l" rtl="0">
              <a:spcBef>
                <a:spcPts val="0"/>
              </a:spcBef>
              <a:spcAft>
                <a:spcPts val="0"/>
              </a:spcAft>
              <a:buNone/>
            </a:pPr>
            <a:r>
              <a:rPr lang="en-US"/>
              <a:t>This now shows Atlantic Cod how sometime it can be difficult to know if a particular species has gone extinct. Different “stocks” or populations are behaving similarly in their trend, but one is doing better than the other. Use this slide to unpack the following idea: extinction means that ALL populations crash. You can have local “extinctions” but this doesn’t mean the species has gone extinct. </a:t>
            </a:r>
            <a:endParaRPr/>
          </a:p>
          <a:p>
            <a:pPr marL="0" lvl="0" indent="0" algn="l" rtl="0">
              <a:spcBef>
                <a:spcPts val="0"/>
              </a:spcBef>
              <a:spcAft>
                <a:spcPts val="0"/>
              </a:spcAft>
              <a:buNone/>
            </a:pPr>
            <a:endParaRPr/>
          </a:p>
          <a:p>
            <a:pPr marL="0" lvl="0" indent="0" algn="l" rtl="0">
              <a:spcBef>
                <a:spcPts val="0"/>
              </a:spcBef>
              <a:spcAft>
                <a:spcPts val="0"/>
              </a:spcAft>
              <a:buNone/>
            </a:pPr>
            <a:r>
              <a:rPr lang="en-US"/>
              <a:t>SOURCES:</a:t>
            </a:r>
            <a:endParaRPr/>
          </a:p>
          <a:p>
            <a:pPr marL="0" lvl="0" indent="0" algn="l" rtl="0">
              <a:spcBef>
                <a:spcPts val="0"/>
              </a:spcBef>
              <a:spcAft>
                <a:spcPts val="0"/>
              </a:spcAft>
              <a:buNone/>
            </a:pPr>
            <a:r>
              <a:rPr lang="en-US"/>
              <a:t>Images from Wikipedia – Cod Fisheries - https://en.wikipedia.org/wiki/Cod_fisheries</a:t>
            </a:r>
            <a:endParaRPr/>
          </a:p>
          <a:p>
            <a:pPr marL="0" lvl="0" indent="0" algn="l" rtl="0">
              <a:spcBef>
                <a:spcPts val="0"/>
              </a:spcBef>
              <a:spcAft>
                <a:spcPts val="0"/>
              </a:spcAft>
              <a:buNone/>
            </a:pPr>
            <a:endParaRPr/>
          </a:p>
        </p:txBody>
      </p:sp>
      <p:sp>
        <p:nvSpPr>
          <p:cNvPr id="1410" name="Google Shape;1410;p12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121</a:t>
            </a:fld>
            <a:endParaRPr/>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7"/>
        <p:cNvGrpSpPr/>
        <p:nvPr/>
      </p:nvGrpSpPr>
      <p:grpSpPr>
        <a:xfrm>
          <a:off x="0" y="0"/>
          <a:ext cx="0" cy="0"/>
          <a:chOff x="0" y="0"/>
          <a:chExt cx="0" cy="0"/>
        </a:xfrm>
      </p:grpSpPr>
      <p:sp>
        <p:nvSpPr>
          <p:cNvPr id="1418" name="Google Shape;1418;p1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9" name="Google Shape;1419;p1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Let students record the punchline from the whole-class conversation that just occurred before moving on.</a:t>
            </a:r>
            <a:endParaRPr/>
          </a:p>
          <a:p>
            <a:pPr marL="0" lvl="0" indent="0" algn="l" rtl="0">
              <a:spcBef>
                <a:spcPts val="0"/>
              </a:spcBef>
              <a:spcAft>
                <a:spcPts val="0"/>
              </a:spcAft>
              <a:buNone/>
            </a:pPr>
            <a:endParaRPr/>
          </a:p>
          <a:p>
            <a:pPr marL="0" lvl="0" indent="0" algn="l" rtl="0">
              <a:spcBef>
                <a:spcPts val="0"/>
              </a:spcBef>
              <a:spcAft>
                <a:spcPts val="0"/>
              </a:spcAft>
              <a:buNone/>
            </a:pPr>
            <a:r>
              <a:rPr lang="en-US"/>
              <a:t>SOURCES:</a:t>
            </a:r>
            <a:endParaRPr/>
          </a:p>
          <a:p>
            <a:pPr marL="0" lvl="0" indent="0" algn="l" rtl="0">
              <a:spcBef>
                <a:spcPts val="0"/>
              </a:spcBef>
              <a:spcAft>
                <a:spcPts val="0"/>
              </a:spcAft>
              <a:buNone/>
            </a:pPr>
            <a:r>
              <a:rPr lang="en-US"/>
              <a:t>Images from Wikipedia – Cod Fisheries - https://en.wikipedia.org/wiki/Cod_fisheries</a:t>
            </a:r>
            <a:endParaRPr/>
          </a:p>
          <a:p>
            <a:pPr marL="0" lvl="0" indent="0" algn="l" rtl="0">
              <a:spcBef>
                <a:spcPts val="0"/>
              </a:spcBef>
              <a:spcAft>
                <a:spcPts val="0"/>
              </a:spcAft>
              <a:buNone/>
            </a:pPr>
            <a:endParaRPr/>
          </a:p>
        </p:txBody>
      </p:sp>
      <p:sp>
        <p:nvSpPr>
          <p:cNvPr id="1420" name="Google Shape;1420;p12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122</a:t>
            </a:fld>
            <a:endParaRPr/>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7"/>
        <p:cNvGrpSpPr/>
        <p:nvPr/>
      </p:nvGrpSpPr>
      <p:grpSpPr>
        <a:xfrm>
          <a:off x="0" y="0"/>
          <a:ext cx="0" cy="0"/>
          <a:chOff x="0" y="0"/>
          <a:chExt cx="0" cy="0"/>
        </a:xfrm>
      </p:grpSpPr>
      <p:sp>
        <p:nvSpPr>
          <p:cNvPr id="1428" name="Google Shape;1428;p1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29" name="Google Shape;1429;p12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None/>
            </a:pPr>
            <a:r>
              <a:rPr lang="en-US"/>
              <a:t>TEACHER NOTES:</a:t>
            </a:r>
            <a:endParaRPr/>
          </a:p>
          <a:p>
            <a:pPr marL="0" lvl="0" indent="0" algn="l" rtl="0">
              <a:lnSpc>
                <a:spcPct val="90000"/>
              </a:lnSpc>
              <a:spcBef>
                <a:spcPts val="0"/>
              </a:spcBef>
              <a:spcAft>
                <a:spcPts val="0"/>
              </a:spcAft>
              <a:buNone/>
            </a:pPr>
            <a:r>
              <a:rPr lang="en-US"/>
              <a:t>New phenomenon- the “unextinct” species.</a:t>
            </a:r>
            <a:endParaRPr/>
          </a:p>
          <a:p>
            <a:pPr marL="0" lvl="0" indent="0" algn="l" rtl="0">
              <a:lnSpc>
                <a:spcPct val="90000"/>
              </a:lnSpc>
              <a:spcBef>
                <a:spcPts val="0"/>
              </a:spcBef>
              <a:spcAft>
                <a:spcPts val="0"/>
              </a:spcAft>
              <a:buNone/>
            </a:pPr>
            <a:r>
              <a:rPr lang="en-US"/>
              <a:t>Here is an example of an animal thought to be extinct for 150 years. These guys hunt over open water and breed on remote Pacific islands. No one (knowingly) had seen one until 2003.</a:t>
            </a:r>
            <a:endParaRPr/>
          </a:p>
          <a:p>
            <a:pPr marL="0" lvl="0" indent="0" algn="l" rtl="0">
              <a:lnSpc>
                <a:spcPct val="90000"/>
              </a:lnSpc>
              <a:spcBef>
                <a:spcPts val="0"/>
              </a:spcBef>
              <a:spcAft>
                <a:spcPts val="0"/>
              </a:spcAft>
              <a:buNone/>
            </a:pPr>
            <a:r>
              <a:rPr lang="en-US"/>
              <a:t>“</a:t>
            </a:r>
            <a:r>
              <a:rPr lang="en-US" sz="1200">
                <a:solidFill>
                  <a:schemeClr val="dk1"/>
                </a:solidFill>
                <a:latin typeface="Calibri"/>
                <a:ea typeface="Calibri"/>
                <a:cs typeface="Calibri"/>
                <a:sym typeface="Calibri"/>
              </a:rPr>
              <a:t>It had been believed to be extinct, but on 25 January 2003 a possible sighting was made by Sav Saville, Brent Stephenson and others close to the Mercury Islands off the Coromandel Peninsula of New Zealand's North Island, leading to several inconclusive photographs and an article being published. On 17 November 2003 while looking for black-bellied storm petrels and white-faced storm petrels, Bob Flood and Bryan Thomas obtained good photographs and video of 10 to 20 New Zealand storm petrels off Great Barrier and Little Barrier Islands in the Hauraki Gulf.</a:t>
            </a:r>
            <a:r>
              <a:rPr lang="en-US" sz="1200" baseline="30000">
                <a:solidFill>
                  <a:schemeClr val="dk1"/>
                </a:solidFill>
                <a:latin typeface="Calibri"/>
                <a:ea typeface="Calibri"/>
                <a:cs typeface="Calibri"/>
                <a:sym typeface="Calibri"/>
              </a:rPr>
              <a:t> </a:t>
            </a:r>
            <a:r>
              <a:rPr lang="en-US" sz="1200">
                <a:solidFill>
                  <a:schemeClr val="dk1"/>
                </a:solidFill>
                <a:latin typeface="Calibri"/>
                <a:ea typeface="Calibri"/>
                <a:cs typeface="Calibri"/>
                <a:sym typeface="Calibri"/>
              </a:rPr>
              <a:t>Subsequently, four storm petrels were captured and released in a similar area in late 2005/early 2006, three with radio transmitters attached. Tour operators have also regularly seen these birds on the Hauraki Gulf since this time.” --Wikipedia</a:t>
            </a:r>
            <a:endParaRPr/>
          </a:p>
          <a:p>
            <a:pPr marL="0" lvl="0" indent="0" algn="l" rtl="0">
              <a:lnSpc>
                <a:spcPct val="9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r>
              <a:rPr lang="en-US"/>
              <a:t>SOURCES:</a:t>
            </a:r>
            <a:endParaRPr/>
          </a:p>
          <a:p>
            <a:pPr marL="0" lvl="0" indent="0" algn="l" rtl="0">
              <a:lnSpc>
                <a:spcPct val="90000"/>
              </a:lnSpc>
              <a:spcBef>
                <a:spcPts val="0"/>
              </a:spcBef>
              <a:spcAft>
                <a:spcPts val="0"/>
              </a:spcAft>
              <a:buNone/>
            </a:pPr>
            <a:r>
              <a:rPr lang="en-US"/>
              <a:t>Photo by Aviceda at English Wikipedia, CC BY 3.0, https://commons.wikimedia.org/w/index.php?curid=3722525</a:t>
            </a:r>
            <a:endParaRPr/>
          </a:p>
          <a:p>
            <a:pPr marL="0" lvl="0" indent="0" algn="l" rtl="0">
              <a:lnSpc>
                <a:spcPct val="90000"/>
              </a:lnSpc>
              <a:spcBef>
                <a:spcPts val="0"/>
              </a:spcBef>
              <a:spcAft>
                <a:spcPts val="0"/>
              </a:spcAft>
              <a:buNone/>
            </a:pPr>
            <a:endParaRPr/>
          </a:p>
          <a:p>
            <a:pPr marL="0" lvl="0" indent="0" algn="l" rtl="0">
              <a:lnSpc>
                <a:spcPct val="90000"/>
              </a:lnSpc>
              <a:spcBef>
                <a:spcPts val="0"/>
              </a:spcBef>
              <a:spcAft>
                <a:spcPts val="0"/>
              </a:spcAft>
              <a:buNone/>
            </a:pPr>
            <a:r>
              <a:rPr lang="en-US"/>
              <a:t>Examples of species that was thought to be extinct but then a population discovered.</a:t>
            </a:r>
            <a:endParaRPr/>
          </a:p>
          <a:p>
            <a:pPr marL="0" lvl="0" indent="0" algn="l" rtl="0">
              <a:lnSpc>
                <a:spcPct val="90000"/>
              </a:lnSpc>
              <a:spcBef>
                <a:spcPts val="0"/>
              </a:spcBef>
              <a:spcAft>
                <a:spcPts val="0"/>
              </a:spcAft>
              <a:buNone/>
            </a:pPr>
            <a:r>
              <a:rPr lang="en-US"/>
              <a:t>http://www.independent.co.uk/environment/nature/six-species-we-thought-were-extinct-but-aren-t-a6726221.html</a:t>
            </a:r>
            <a:endParaRPr/>
          </a:p>
          <a:p>
            <a:pPr marL="0" lvl="0" indent="0" algn="l" rtl="0">
              <a:lnSpc>
                <a:spcPct val="90000"/>
              </a:lnSpc>
              <a:spcBef>
                <a:spcPts val="0"/>
              </a:spcBef>
              <a:spcAft>
                <a:spcPts val="0"/>
              </a:spcAft>
              <a:buNone/>
            </a:pPr>
            <a:r>
              <a:rPr lang="en-US"/>
              <a:t>http://www.mnn.com/earth-matters/animals/photos/lazarus-species-13-extinct-animals-found-alive/takahe#top-desktop</a:t>
            </a:r>
            <a:endParaRPr/>
          </a:p>
        </p:txBody>
      </p:sp>
      <p:sp>
        <p:nvSpPr>
          <p:cNvPr id="1430" name="Google Shape;1430;p12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123</a:t>
            </a:fld>
            <a:endParaRPr/>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8"/>
        <p:cNvGrpSpPr/>
        <p:nvPr/>
      </p:nvGrpSpPr>
      <p:grpSpPr>
        <a:xfrm>
          <a:off x="0" y="0"/>
          <a:ext cx="0" cy="0"/>
          <a:chOff x="0" y="0"/>
          <a:chExt cx="0" cy="0"/>
        </a:xfrm>
      </p:grpSpPr>
      <p:sp>
        <p:nvSpPr>
          <p:cNvPr id="1439" name="Google Shape;1439;p1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40" name="Google Shape;1440;p12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lnSpc>
                <a:spcPct val="80000"/>
              </a:lnSpc>
              <a:spcBef>
                <a:spcPts val="0"/>
              </a:spcBef>
              <a:spcAft>
                <a:spcPts val="0"/>
              </a:spcAft>
              <a:buNone/>
            </a:pPr>
            <a:r>
              <a:rPr lang="en-US" sz="1020"/>
              <a:t>TEACHER NOTES:</a:t>
            </a:r>
            <a:endParaRPr/>
          </a:p>
          <a:p>
            <a:pPr marL="0" lvl="0" indent="0" algn="l" rtl="0">
              <a:lnSpc>
                <a:spcPct val="80000"/>
              </a:lnSpc>
              <a:spcBef>
                <a:spcPts val="0"/>
              </a:spcBef>
              <a:spcAft>
                <a:spcPts val="0"/>
              </a:spcAft>
              <a:buNone/>
            </a:pPr>
            <a:r>
              <a:rPr lang="en-US" sz="1020"/>
              <a:t>Here is a local example. Not the most fascinating plant in appearance but kind of cool because of the local nature. And students in Northern California should know where Mt Diablo is.</a:t>
            </a:r>
            <a:endParaRPr/>
          </a:p>
          <a:p>
            <a:pPr marL="0" lvl="0" indent="0" algn="l" rtl="0">
              <a:lnSpc>
                <a:spcPct val="80000"/>
              </a:lnSpc>
              <a:spcBef>
                <a:spcPts val="0"/>
              </a:spcBef>
              <a:spcAft>
                <a:spcPts val="0"/>
              </a:spcAft>
              <a:buNone/>
            </a:pPr>
            <a:endParaRPr sz="1020"/>
          </a:p>
          <a:p>
            <a:pPr marL="0" lvl="0" indent="0" algn="l" rtl="0">
              <a:lnSpc>
                <a:spcPct val="80000"/>
              </a:lnSpc>
              <a:spcBef>
                <a:spcPts val="0"/>
              </a:spcBef>
              <a:spcAft>
                <a:spcPts val="0"/>
              </a:spcAft>
              <a:buNone/>
            </a:pPr>
            <a:r>
              <a:rPr lang="en-US" sz="1020">
                <a:solidFill>
                  <a:schemeClr val="dk1"/>
                </a:solidFill>
                <a:latin typeface="Calibri"/>
                <a:ea typeface="Calibri"/>
                <a:cs typeface="Calibri"/>
                <a:sym typeface="Calibri"/>
              </a:rPr>
              <a:t>“In 1936 Mary Leolin Bowerman, a graduate student at the University of California, Berkeley and who later co-founded the Save Mount Diablo organization in 1971, recorded the last sighting of Mt. Diablo buckwheat. Bowerman made two of the seven historic records, on opposite sides of Mt. Diablo, Contra Costa County, California during her floristic study between 1930 and 1936. Her 1936 Ph.D. was followed in 1944 by publication of </a:t>
            </a:r>
            <a:r>
              <a:rPr lang="en-US" sz="1020" i="1">
                <a:solidFill>
                  <a:schemeClr val="dk1"/>
                </a:solidFill>
                <a:latin typeface="Calibri"/>
                <a:ea typeface="Calibri"/>
                <a:cs typeface="Calibri"/>
                <a:sym typeface="Calibri"/>
              </a:rPr>
              <a:t>The Flowering Plants and Ferns of Mt. Diablo, California</a:t>
            </a:r>
            <a:r>
              <a:rPr lang="en-US" sz="1020">
                <a:solidFill>
                  <a:schemeClr val="dk1"/>
                </a:solidFill>
                <a:latin typeface="Calibri"/>
                <a:ea typeface="Calibri"/>
                <a:cs typeface="Calibri"/>
                <a:sym typeface="Calibri"/>
              </a:rPr>
              <a:t>. Much of Mt. Diablo has been preserved in the years since Bowerman's study was completed, as well as areas where other buckwheat records were established. However, the eastern areas of the plant's range are threatened by development pressure. Until 2005 numerous botanical survey trips were unsuccessful in locating the buckwheat. On May 10, 2005 Michael Park, a University of California, Berkeley graduate student, was conducting a floristic study on Mt. Diablo. While more thoroughly searching promising areas on the mountain that hadn't gotten enough attention, he realized he was surrounded by early blooming buckwheat. Once he realized that it was Mount Diablo buckwheat he was so shocked that: ‘I pretended it wasn't there and continued with my other work.’“ --Wikipedia</a:t>
            </a:r>
            <a:endParaRPr/>
          </a:p>
          <a:p>
            <a:pPr marL="0" lvl="0" indent="0" algn="l" rtl="0">
              <a:lnSpc>
                <a:spcPct val="80000"/>
              </a:lnSpc>
              <a:spcBef>
                <a:spcPts val="0"/>
              </a:spcBef>
              <a:spcAft>
                <a:spcPts val="0"/>
              </a:spcAft>
              <a:buNone/>
            </a:pPr>
            <a:endParaRPr sz="1020">
              <a:solidFill>
                <a:schemeClr val="dk1"/>
              </a:solidFill>
              <a:latin typeface="Calibri"/>
              <a:ea typeface="Calibri"/>
              <a:cs typeface="Calibri"/>
              <a:sym typeface="Calibri"/>
            </a:endParaRPr>
          </a:p>
          <a:p>
            <a:pPr marL="0" lvl="0" indent="0" algn="l" rtl="0">
              <a:lnSpc>
                <a:spcPct val="80000"/>
              </a:lnSpc>
              <a:spcBef>
                <a:spcPts val="0"/>
              </a:spcBef>
              <a:spcAft>
                <a:spcPts val="0"/>
              </a:spcAft>
              <a:buNone/>
            </a:pPr>
            <a:r>
              <a:rPr lang="en-US" sz="1020"/>
              <a:t>SOURCES:</a:t>
            </a:r>
            <a:endParaRPr/>
          </a:p>
          <a:p>
            <a:pPr marL="0" lvl="0" indent="0" algn="l" rtl="0">
              <a:lnSpc>
                <a:spcPct val="80000"/>
              </a:lnSpc>
              <a:spcBef>
                <a:spcPts val="0"/>
              </a:spcBef>
              <a:spcAft>
                <a:spcPts val="0"/>
              </a:spcAft>
              <a:buNone/>
            </a:pPr>
            <a:r>
              <a:rPr lang="en-US" sz="1020"/>
              <a:t>Photo by Scott Hein. </a:t>
            </a:r>
            <a:endParaRPr/>
          </a:p>
          <a:p>
            <a:pPr marL="0" lvl="0" indent="0" algn="l" rtl="0">
              <a:lnSpc>
                <a:spcPct val="80000"/>
              </a:lnSpc>
              <a:spcBef>
                <a:spcPts val="0"/>
              </a:spcBef>
              <a:spcAft>
                <a:spcPts val="0"/>
              </a:spcAft>
              <a:buNone/>
            </a:pPr>
            <a:r>
              <a:rPr lang="en-US" sz="1020"/>
              <a:t>Caption: Mount Diablo buckwheat, with its characteristic branched flowers, grows along the edges of chaparral, in areas that have been partly cleared of grass by rabbits. (Photos by Scott Hein / Save Mount Diablo)</a:t>
            </a:r>
            <a:endParaRPr sz="1020"/>
          </a:p>
          <a:p>
            <a:pPr marL="0" lvl="0" indent="0" algn="l" rtl="0">
              <a:lnSpc>
                <a:spcPct val="80000"/>
              </a:lnSpc>
              <a:spcBef>
                <a:spcPts val="0"/>
              </a:spcBef>
              <a:spcAft>
                <a:spcPts val="0"/>
              </a:spcAft>
              <a:buNone/>
            </a:pPr>
            <a:r>
              <a:rPr lang="en-US" sz="1020"/>
              <a:t>http://www.berkeley.edu/news/media/releases/2005/05/24_buckwheat.shtml</a:t>
            </a:r>
            <a:endParaRPr/>
          </a:p>
          <a:p>
            <a:pPr marL="0" lvl="0" indent="0" algn="l" rtl="0">
              <a:lnSpc>
                <a:spcPct val="80000"/>
              </a:lnSpc>
              <a:spcBef>
                <a:spcPts val="0"/>
              </a:spcBef>
              <a:spcAft>
                <a:spcPts val="0"/>
              </a:spcAft>
              <a:buNone/>
            </a:pPr>
            <a:endParaRPr sz="1020"/>
          </a:p>
          <a:p>
            <a:pPr marL="0" lvl="0" indent="0" algn="l" rtl="0">
              <a:lnSpc>
                <a:spcPct val="80000"/>
              </a:lnSpc>
              <a:spcBef>
                <a:spcPts val="0"/>
              </a:spcBef>
              <a:spcAft>
                <a:spcPts val="0"/>
              </a:spcAft>
              <a:buNone/>
            </a:pPr>
            <a:r>
              <a:rPr lang="en-US" sz="1020"/>
              <a:t>Examples of species that was thought to be extinct but then a population discovered.</a:t>
            </a:r>
            <a:endParaRPr/>
          </a:p>
          <a:p>
            <a:pPr marL="0" lvl="0" indent="0" algn="l" rtl="0">
              <a:lnSpc>
                <a:spcPct val="80000"/>
              </a:lnSpc>
              <a:spcBef>
                <a:spcPts val="0"/>
              </a:spcBef>
              <a:spcAft>
                <a:spcPts val="0"/>
              </a:spcAft>
              <a:buNone/>
            </a:pPr>
            <a:r>
              <a:rPr lang="en-US" sz="1020"/>
              <a:t>http://www.independent.co.uk/environment/nature/six-species-we-thought-were-extinct-but-aren-t-a6726221.html</a:t>
            </a:r>
            <a:endParaRPr/>
          </a:p>
          <a:p>
            <a:pPr marL="0" lvl="0" indent="0" algn="l" rtl="0">
              <a:lnSpc>
                <a:spcPct val="80000"/>
              </a:lnSpc>
              <a:spcBef>
                <a:spcPts val="0"/>
              </a:spcBef>
              <a:spcAft>
                <a:spcPts val="0"/>
              </a:spcAft>
              <a:buNone/>
            </a:pPr>
            <a:r>
              <a:rPr lang="en-US" sz="1020"/>
              <a:t>http://www.mnn.com/earth-matters/animals/photos/lazarus-species-13-extinct-animals-found-alive/takahe#top-desktop</a:t>
            </a:r>
            <a:endParaRPr/>
          </a:p>
        </p:txBody>
      </p:sp>
      <p:sp>
        <p:nvSpPr>
          <p:cNvPr id="1441" name="Google Shape;1441;p12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124</a:t>
            </a:fld>
            <a:endParaRPr/>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9"/>
        <p:cNvGrpSpPr/>
        <p:nvPr/>
      </p:nvGrpSpPr>
      <p:grpSpPr>
        <a:xfrm>
          <a:off x="0" y="0"/>
          <a:ext cx="0" cy="0"/>
          <a:chOff x="0" y="0"/>
          <a:chExt cx="0" cy="0"/>
        </a:xfrm>
      </p:grpSpPr>
      <p:sp>
        <p:nvSpPr>
          <p:cNvPr id="1450" name="Google Shape;1450;p12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51" name="Google Shape;1451;p12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None/>
            </a:pPr>
            <a:r>
              <a:rPr lang="en-US"/>
              <a:t>TEACHER NOTES:</a:t>
            </a:r>
            <a:endParaRPr/>
          </a:p>
          <a:p>
            <a:pPr marL="0" lvl="0" indent="0" algn="l" rtl="0">
              <a:lnSpc>
                <a:spcPct val="90000"/>
              </a:lnSpc>
              <a:spcBef>
                <a:spcPts val="0"/>
              </a:spcBef>
              <a:spcAft>
                <a:spcPts val="0"/>
              </a:spcAft>
              <a:buNone/>
            </a:pPr>
            <a:r>
              <a:rPr lang="en-US"/>
              <a:t>Famous example of a “lazarus species”: Coelacanths.</a:t>
            </a:r>
            <a:endParaRPr/>
          </a:p>
          <a:p>
            <a:pPr marL="0" lvl="0" indent="0" algn="l" rtl="0">
              <a:lnSpc>
                <a:spcPct val="90000"/>
              </a:lnSpc>
              <a:spcBef>
                <a:spcPts val="0"/>
              </a:spcBef>
              <a:spcAft>
                <a:spcPts val="0"/>
              </a:spcAft>
              <a:buNone/>
            </a:pPr>
            <a:endParaRPr/>
          </a:p>
          <a:p>
            <a:pPr marL="0" lvl="0" indent="0" algn="l" rtl="0">
              <a:lnSpc>
                <a:spcPct val="90000"/>
              </a:lnSpc>
              <a:spcBef>
                <a:spcPts val="0"/>
              </a:spcBef>
              <a:spcAft>
                <a:spcPts val="0"/>
              </a:spcAft>
              <a:buNone/>
            </a:pPr>
            <a:r>
              <a:rPr lang="en-US" sz="1200">
                <a:solidFill>
                  <a:schemeClr val="dk1"/>
                </a:solidFill>
                <a:latin typeface="Calibri"/>
                <a:ea typeface="Calibri"/>
                <a:cs typeface="Calibri"/>
                <a:sym typeface="Calibri"/>
              </a:rPr>
              <a:t>“They are found along the coastlines of the Indian Ocean and Indonesia.</a:t>
            </a:r>
            <a:r>
              <a:rPr lang="en-US" sz="1200" baseline="30000">
                <a:solidFill>
                  <a:schemeClr val="dk1"/>
                </a:solidFill>
                <a:latin typeface="Calibri"/>
                <a:ea typeface="Calibri"/>
                <a:cs typeface="Calibri"/>
                <a:sym typeface="Calibri"/>
              </a:rPr>
              <a:t> </a:t>
            </a:r>
            <a:r>
              <a:rPr lang="en-US" sz="1200">
                <a:solidFill>
                  <a:schemeClr val="dk1"/>
                </a:solidFill>
                <a:latin typeface="Calibri"/>
                <a:ea typeface="Calibri"/>
                <a:cs typeface="Calibri"/>
                <a:sym typeface="Calibri"/>
              </a:rPr>
              <a:t>Since there are only two species of coelacanth and both are threatened, it is the most endangered order of animals in the world. The West Indian Ocean coelacanth is a critically endangered species.</a:t>
            </a:r>
            <a:endParaRPr/>
          </a:p>
          <a:p>
            <a:pPr marL="0" lvl="0" indent="0" algn="l" rtl="0">
              <a:lnSpc>
                <a:spcPct val="90000"/>
              </a:lnSpc>
              <a:spcBef>
                <a:spcPts val="0"/>
              </a:spcBef>
              <a:spcAft>
                <a:spcPts val="0"/>
              </a:spcAft>
              <a:buNone/>
            </a:pPr>
            <a:r>
              <a:rPr lang="en-US" sz="1200">
                <a:solidFill>
                  <a:schemeClr val="dk1"/>
                </a:solidFill>
                <a:latin typeface="Calibri"/>
                <a:ea typeface="Calibri"/>
                <a:cs typeface="Calibri"/>
                <a:sym typeface="Calibri"/>
              </a:rPr>
              <a:t>Coelacanths belong to the subclass Actinistia, a group of lobed-finned fish related to lungfish and certain extinct Devonian fish such as osteolepiforms, porolepiforms, rhizodonts, and </a:t>
            </a:r>
            <a:r>
              <a:rPr lang="en-US" sz="1200" i="1">
                <a:solidFill>
                  <a:schemeClr val="dk1"/>
                </a:solidFill>
                <a:latin typeface="Calibri"/>
                <a:ea typeface="Calibri"/>
                <a:cs typeface="Calibri"/>
                <a:sym typeface="Calibri"/>
              </a:rPr>
              <a:t>Panderichthys</a:t>
            </a:r>
            <a:r>
              <a:rPr lang="en-US" sz="1200">
                <a:solidFill>
                  <a:schemeClr val="dk1"/>
                </a:solidFill>
                <a:latin typeface="Calibri"/>
                <a:ea typeface="Calibri"/>
                <a:cs typeface="Calibri"/>
                <a:sym typeface="Calibri"/>
              </a:rPr>
              <a:t>. Coelacanths were thought to have become extinct in the Late Cretaceous, around 66 million years ago, but were rediscovered in 1938 off the coast of South Africa.“ --Wikipedia</a:t>
            </a:r>
            <a:endParaRPr/>
          </a:p>
          <a:p>
            <a:pPr marL="0" lvl="0" indent="0" algn="l" rtl="0">
              <a:lnSpc>
                <a:spcPct val="9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r>
              <a:rPr lang="en-US"/>
              <a:t>SOURCES:</a:t>
            </a:r>
            <a:endParaRPr/>
          </a:p>
          <a:p>
            <a:pPr marL="0" lvl="0" indent="0" algn="l" rtl="0">
              <a:lnSpc>
                <a:spcPct val="90000"/>
              </a:lnSpc>
              <a:spcBef>
                <a:spcPts val="0"/>
              </a:spcBef>
              <a:spcAft>
                <a:spcPts val="0"/>
              </a:spcAft>
              <a:buNone/>
            </a:pPr>
            <a:r>
              <a:rPr lang="en-US"/>
              <a:t>Photo licensed by Wikimedia Commons: https://en.wikipedia.org/wiki/Coelacanth#/media/File:Latimeria_Chalumnae_-_Coelacanth_-_NHMW.jpg</a:t>
            </a:r>
            <a:endParaRPr/>
          </a:p>
          <a:p>
            <a:pPr marL="0" lvl="0" indent="0" algn="l" rtl="0">
              <a:lnSpc>
                <a:spcPct val="90000"/>
              </a:lnSpc>
              <a:spcBef>
                <a:spcPts val="0"/>
              </a:spcBef>
              <a:spcAft>
                <a:spcPts val="0"/>
              </a:spcAft>
              <a:buNone/>
            </a:pPr>
            <a:endParaRPr/>
          </a:p>
          <a:p>
            <a:pPr marL="0" lvl="0" indent="0" algn="l" rtl="0">
              <a:lnSpc>
                <a:spcPct val="90000"/>
              </a:lnSpc>
              <a:spcBef>
                <a:spcPts val="0"/>
              </a:spcBef>
              <a:spcAft>
                <a:spcPts val="0"/>
              </a:spcAft>
              <a:buNone/>
            </a:pPr>
            <a:r>
              <a:rPr lang="en-US"/>
              <a:t>Examples of species that was thought to be extinct but then a population discovered.</a:t>
            </a:r>
            <a:endParaRPr/>
          </a:p>
          <a:p>
            <a:pPr marL="0" lvl="0" indent="0" algn="l" rtl="0">
              <a:lnSpc>
                <a:spcPct val="90000"/>
              </a:lnSpc>
              <a:spcBef>
                <a:spcPts val="0"/>
              </a:spcBef>
              <a:spcAft>
                <a:spcPts val="0"/>
              </a:spcAft>
              <a:buNone/>
            </a:pPr>
            <a:r>
              <a:rPr lang="en-US"/>
              <a:t>http://www.independent.co.uk/environment/nature/six-species-we-thought-were-extinct-but-aren-t-a6726221.html</a:t>
            </a:r>
            <a:endParaRPr/>
          </a:p>
          <a:p>
            <a:pPr marL="0" lvl="0" indent="0" algn="l" rtl="0">
              <a:lnSpc>
                <a:spcPct val="90000"/>
              </a:lnSpc>
              <a:spcBef>
                <a:spcPts val="0"/>
              </a:spcBef>
              <a:spcAft>
                <a:spcPts val="0"/>
              </a:spcAft>
              <a:buNone/>
            </a:pPr>
            <a:r>
              <a:rPr lang="en-US"/>
              <a:t>http://www.mnn.com/earth-matters/animals/photos/lazarus-species-13-extinct-animals-found-alive/takahe#top-desktop</a:t>
            </a:r>
            <a:endParaRPr/>
          </a:p>
        </p:txBody>
      </p:sp>
      <p:sp>
        <p:nvSpPr>
          <p:cNvPr id="1452" name="Google Shape;1452;p12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125</a:t>
            </a:fld>
            <a:endParaRPr/>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0"/>
        <p:cNvGrpSpPr/>
        <p:nvPr/>
      </p:nvGrpSpPr>
      <p:grpSpPr>
        <a:xfrm>
          <a:off x="0" y="0"/>
          <a:ext cx="0" cy="0"/>
          <a:chOff x="0" y="0"/>
          <a:chExt cx="0" cy="0"/>
        </a:xfrm>
      </p:grpSpPr>
      <p:sp>
        <p:nvSpPr>
          <p:cNvPr id="1461" name="Google Shape;1461;p1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62" name="Google Shape;1462;p12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None/>
            </a:pPr>
            <a:r>
              <a:rPr lang="en-US"/>
              <a:t>TEACHER NOTES:</a:t>
            </a:r>
            <a:endParaRPr/>
          </a:p>
          <a:p>
            <a:pPr marL="0" lvl="0" indent="0" algn="l" rtl="0">
              <a:lnSpc>
                <a:spcPct val="90000"/>
              </a:lnSpc>
              <a:spcBef>
                <a:spcPts val="0"/>
              </a:spcBef>
              <a:spcAft>
                <a:spcPts val="0"/>
              </a:spcAft>
              <a:buNone/>
            </a:pPr>
            <a:r>
              <a:rPr lang="en-US"/>
              <a:t>Famous example of a “lazarus species”: Coelacanths.</a:t>
            </a:r>
            <a:endParaRPr/>
          </a:p>
          <a:p>
            <a:pPr marL="0" lvl="0" indent="0" algn="l" rtl="0">
              <a:lnSpc>
                <a:spcPct val="90000"/>
              </a:lnSpc>
              <a:spcBef>
                <a:spcPts val="0"/>
              </a:spcBef>
              <a:spcAft>
                <a:spcPts val="0"/>
              </a:spcAft>
              <a:buNone/>
            </a:pPr>
            <a:endParaRPr/>
          </a:p>
          <a:p>
            <a:pPr marL="0" lvl="0" indent="0" algn="l" rtl="0">
              <a:lnSpc>
                <a:spcPct val="90000"/>
              </a:lnSpc>
              <a:spcBef>
                <a:spcPts val="0"/>
              </a:spcBef>
              <a:spcAft>
                <a:spcPts val="0"/>
              </a:spcAft>
              <a:buNone/>
            </a:pPr>
            <a:r>
              <a:rPr lang="en-US" sz="1200">
                <a:solidFill>
                  <a:schemeClr val="dk1"/>
                </a:solidFill>
                <a:latin typeface="Calibri"/>
                <a:ea typeface="Calibri"/>
                <a:cs typeface="Calibri"/>
                <a:sym typeface="Calibri"/>
              </a:rPr>
              <a:t>“They are found along the coastlines of the Indian Ocean and Indonesia.</a:t>
            </a:r>
            <a:r>
              <a:rPr lang="en-US" sz="1200" baseline="30000">
                <a:solidFill>
                  <a:schemeClr val="dk1"/>
                </a:solidFill>
                <a:latin typeface="Calibri"/>
                <a:ea typeface="Calibri"/>
                <a:cs typeface="Calibri"/>
                <a:sym typeface="Calibri"/>
              </a:rPr>
              <a:t> </a:t>
            </a:r>
            <a:r>
              <a:rPr lang="en-US" sz="1200">
                <a:solidFill>
                  <a:schemeClr val="dk1"/>
                </a:solidFill>
                <a:latin typeface="Calibri"/>
                <a:ea typeface="Calibri"/>
                <a:cs typeface="Calibri"/>
                <a:sym typeface="Calibri"/>
              </a:rPr>
              <a:t>Since there are only two species of coelacanth and both are threatened, it is the most endangered order of animals in the world. The West Indian Ocean coelacanth is a critically endangered species.</a:t>
            </a:r>
            <a:endParaRPr/>
          </a:p>
          <a:p>
            <a:pPr marL="0" lvl="0" indent="0" algn="l" rtl="0">
              <a:lnSpc>
                <a:spcPct val="90000"/>
              </a:lnSpc>
              <a:spcBef>
                <a:spcPts val="0"/>
              </a:spcBef>
              <a:spcAft>
                <a:spcPts val="0"/>
              </a:spcAft>
              <a:buNone/>
            </a:pPr>
            <a:r>
              <a:rPr lang="en-US" sz="1200">
                <a:solidFill>
                  <a:schemeClr val="dk1"/>
                </a:solidFill>
                <a:latin typeface="Calibri"/>
                <a:ea typeface="Calibri"/>
                <a:cs typeface="Calibri"/>
                <a:sym typeface="Calibri"/>
              </a:rPr>
              <a:t>Coelacanths belong to the subclass Actinistia, a group of lobed-finned fish related to lungfish and certain extinct Devonian fish such as osteolepiforms, porolepiforms, rhizodonts, and </a:t>
            </a:r>
            <a:r>
              <a:rPr lang="en-US" sz="1200" i="1">
                <a:solidFill>
                  <a:schemeClr val="dk1"/>
                </a:solidFill>
                <a:latin typeface="Calibri"/>
                <a:ea typeface="Calibri"/>
                <a:cs typeface="Calibri"/>
                <a:sym typeface="Calibri"/>
              </a:rPr>
              <a:t>Panderichthys</a:t>
            </a:r>
            <a:r>
              <a:rPr lang="en-US" sz="1200">
                <a:solidFill>
                  <a:schemeClr val="dk1"/>
                </a:solidFill>
                <a:latin typeface="Calibri"/>
                <a:ea typeface="Calibri"/>
                <a:cs typeface="Calibri"/>
                <a:sym typeface="Calibri"/>
              </a:rPr>
              <a:t>. Coelacanths were thought to have become extinct in the Late Cretaceous, around 66 million years ago, but were rediscovered in 1938 off the coast of South Africa.“ --Wikipedia</a:t>
            </a:r>
            <a:endParaRPr/>
          </a:p>
          <a:p>
            <a:pPr marL="0" lvl="0" indent="0" algn="l" rtl="0">
              <a:lnSpc>
                <a:spcPct val="9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r>
              <a:rPr lang="en-US"/>
              <a:t>SOURCES:</a:t>
            </a:r>
            <a:endParaRPr/>
          </a:p>
          <a:p>
            <a:pPr marL="0" lvl="0" indent="0" algn="l" rtl="0">
              <a:lnSpc>
                <a:spcPct val="90000"/>
              </a:lnSpc>
              <a:spcBef>
                <a:spcPts val="0"/>
              </a:spcBef>
              <a:spcAft>
                <a:spcPts val="0"/>
              </a:spcAft>
              <a:buNone/>
            </a:pPr>
            <a:r>
              <a:rPr lang="en-US"/>
              <a:t>Photo licensed by Wikimedia Commons: https://en.wikipedia.org/wiki/Coelacanth#/media/File:Latimeria_Chalumnae_-_Coelacanth_-_NHMW.jpg</a:t>
            </a:r>
            <a:endParaRPr/>
          </a:p>
          <a:p>
            <a:pPr marL="0" lvl="0" indent="0" algn="l" rtl="0">
              <a:lnSpc>
                <a:spcPct val="90000"/>
              </a:lnSpc>
              <a:spcBef>
                <a:spcPts val="0"/>
              </a:spcBef>
              <a:spcAft>
                <a:spcPts val="0"/>
              </a:spcAft>
              <a:buNone/>
            </a:pPr>
            <a:endParaRPr/>
          </a:p>
          <a:p>
            <a:pPr marL="0" lvl="0" indent="0" algn="l" rtl="0">
              <a:lnSpc>
                <a:spcPct val="90000"/>
              </a:lnSpc>
              <a:spcBef>
                <a:spcPts val="0"/>
              </a:spcBef>
              <a:spcAft>
                <a:spcPts val="0"/>
              </a:spcAft>
              <a:buNone/>
            </a:pPr>
            <a:r>
              <a:rPr lang="en-US"/>
              <a:t>Examples of species that was thought to be extinct but then a population discovered.</a:t>
            </a:r>
            <a:endParaRPr/>
          </a:p>
          <a:p>
            <a:pPr marL="0" lvl="0" indent="0" algn="l" rtl="0">
              <a:lnSpc>
                <a:spcPct val="90000"/>
              </a:lnSpc>
              <a:spcBef>
                <a:spcPts val="0"/>
              </a:spcBef>
              <a:spcAft>
                <a:spcPts val="0"/>
              </a:spcAft>
              <a:buNone/>
            </a:pPr>
            <a:r>
              <a:rPr lang="en-US"/>
              <a:t>http://www.independent.co.uk/environment/nature/six-species-we-thought-were-extinct-but-aren-t-a6726221.html</a:t>
            </a:r>
            <a:endParaRPr/>
          </a:p>
          <a:p>
            <a:pPr marL="0" lvl="0" indent="0" algn="l" rtl="0">
              <a:lnSpc>
                <a:spcPct val="90000"/>
              </a:lnSpc>
              <a:spcBef>
                <a:spcPts val="0"/>
              </a:spcBef>
              <a:spcAft>
                <a:spcPts val="0"/>
              </a:spcAft>
              <a:buNone/>
            </a:pPr>
            <a:r>
              <a:rPr lang="en-US"/>
              <a:t>http://www.mnn.com/earth-matters/animals/photos/lazarus-species-13-extinct-animals-found-alive/takahe#top-desktop</a:t>
            </a:r>
            <a:endParaRPr/>
          </a:p>
        </p:txBody>
      </p:sp>
      <p:sp>
        <p:nvSpPr>
          <p:cNvPr id="1463" name="Google Shape;1463;p12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126</a:t>
            </a:fld>
            <a:endParaRPr/>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0"/>
        <p:cNvGrpSpPr/>
        <p:nvPr/>
      </p:nvGrpSpPr>
      <p:grpSpPr>
        <a:xfrm>
          <a:off x="0" y="0"/>
          <a:ext cx="0" cy="0"/>
          <a:chOff x="0" y="0"/>
          <a:chExt cx="0" cy="0"/>
        </a:xfrm>
      </p:grpSpPr>
      <p:sp>
        <p:nvSpPr>
          <p:cNvPr id="1471" name="Google Shape;1471;p12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2" name="Google Shape;1472;p12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lnSpc>
                <a:spcPct val="80000"/>
              </a:lnSpc>
              <a:spcBef>
                <a:spcPts val="0"/>
              </a:spcBef>
              <a:spcAft>
                <a:spcPts val="0"/>
              </a:spcAft>
              <a:buNone/>
            </a:pPr>
            <a:r>
              <a:rPr lang="en-US" sz="1400"/>
              <a:t>TEACHER NOTES:</a:t>
            </a:r>
            <a:endParaRPr/>
          </a:p>
          <a:p>
            <a:pPr marL="0" lvl="0" indent="0" algn="l" rtl="0">
              <a:lnSpc>
                <a:spcPct val="80000"/>
              </a:lnSpc>
              <a:spcBef>
                <a:spcPts val="0"/>
              </a:spcBef>
              <a:spcAft>
                <a:spcPts val="0"/>
              </a:spcAft>
              <a:buNone/>
            </a:pPr>
            <a:r>
              <a:rPr lang="en-US" sz="1400"/>
              <a:t>So, of the stuff that we are actually pretty certain of, the species where we really think they are gone… Where were those species?</a:t>
            </a:r>
            <a:endParaRPr/>
          </a:p>
          <a:p>
            <a:pPr marL="0" lvl="0" indent="0" algn="l" rtl="0">
              <a:lnSpc>
                <a:spcPct val="80000"/>
              </a:lnSpc>
              <a:spcBef>
                <a:spcPts val="0"/>
              </a:spcBef>
              <a:spcAft>
                <a:spcPts val="0"/>
              </a:spcAft>
              <a:buNone/>
            </a:pPr>
            <a:endParaRPr sz="1400"/>
          </a:p>
          <a:p>
            <a:pPr marL="0" lvl="0" indent="0" algn="l" rtl="0">
              <a:lnSpc>
                <a:spcPct val="80000"/>
              </a:lnSpc>
              <a:spcBef>
                <a:spcPts val="0"/>
              </a:spcBef>
              <a:spcAft>
                <a:spcPts val="0"/>
              </a:spcAft>
              <a:buNone/>
            </a:pPr>
            <a:r>
              <a:rPr lang="en-US" sz="1400"/>
              <a:t>Here we talk about where species are actually going extinct… all the way extinct (at least in the wild- maybe zoos don’t really count… why?)</a:t>
            </a:r>
            <a:endParaRPr/>
          </a:p>
          <a:p>
            <a:pPr marL="0" lvl="0" indent="0" algn="l" rtl="0">
              <a:lnSpc>
                <a:spcPct val="80000"/>
              </a:lnSpc>
              <a:spcBef>
                <a:spcPts val="0"/>
              </a:spcBef>
              <a:spcAft>
                <a:spcPts val="0"/>
              </a:spcAft>
              <a:buNone/>
            </a:pPr>
            <a:endParaRPr sz="1400"/>
          </a:p>
          <a:p>
            <a:pPr marL="0" lvl="0" indent="0" algn="l" rtl="0">
              <a:lnSpc>
                <a:spcPct val="80000"/>
              </a:lnSpc>
              <a:spcBef>
                <a:spcPts val="0"/>
              </a:spcBef>
              <a:spcAft>
                <a:spcPts val="0"/>
              </a:spcAft>
              <a:buNone/>
            </a:pPr>
            <a:r>
              <a:rPr lang="en-US" sz="1400"/>
              <a:t>Students will hopefully see that more extinctions are happening on islands. If not, you can move to the next slide.</a:t>
            </a:r>
            <a:endParaRPr/>
          </a:p>
          <a:p>
            <a:pPr marL="0" lvl="0" indent="0" algn="l" rtl="0">
              <a:lnSpc>
                <a:spcPct val="80000"/>
              </a:lnSpc>
              <a:spcBef>
                <a:spcPts val="0"/>
              </a:spcBef>
              <a:spcAft>
                <a:spcPts val="0"/>
              </a:spcAft>
              <a:buNone/>
            </a:pPr>
            <a:endParaRPr sz="1400"/>
          </a:p>
          <a:p>
            <a:pPr marL="0" marR="0" lvl="0" indent="0" algn="l" rtl="0">
              <a:lnSpc>
                <a:spcPct val="80000"/>
              </a:lnSpc>
              <a:spcBef>
                <a:spcPts val="0"/>
              </a:spcBef>
              <a:spcAft>
                <a:spcPts val="0"/>
              </a:spcAft>
              <a:buClr>
                <a:schemeClr val="dk1"/>
              </a:buClr>
              <a:buSzPts val="1400"/>
              <a:buFont typeface="Comic Sans MS"/>
              <a:buNone/>
            </a:pPr>
            <a:r>
              <a:rPr lang="en-US" sz="1400">
                <a:latin typeface="Comic Sans MS"/>
                <a:ea typeface="Comic Sans MS"/>
                <a:cs typeface="Comic Sans MS"/>
                <a:sym typeface="Comic Sans MS"/>
              </a:rPr>
              <a:t>Open circles show areas where extinctions are 100% certain. Closed circles represent very likely extinctions. The most visible circles are closed (likely extinctions). I wouldn’t discuss this with the kids. Just a distraction at this point, but I didn’t have time to remake this figure and didn’t feel I could ignore it.</a:t>
            </a:r>
            <a:endParaRPr/>
          </a:p>
          <a:p>
            <a:pPr marL="0" marR="0" lvl="0" indent="0" algn="l" rtl="0">
              <a:lnSpc>
                <a:spcPct val="80000"/>
              </a:lnSpc>
              <a:spcBef>
                <a:spcPts val="0"/>
              </a:spcBef>
              <a:spcAft>
                <a:spcPts val="0"/>
              </a:spcAft>
              <a:buClr>
                <a:schemeClr val="dk1"/>
              </a:buClr>
              <a:buSzPts val="1400"/>
              <a:buFont typeface="Calibri"/>
              <a:buNone/>
            </a:pPr>
            <a:endParaRPr sz="1400">
              <a:latin typeface="Comic Sans MS"/>
              <a:ea typeface="Comic Sans MS"/>
              <a:cs typeface="Comic Sans MS"/>
              <a:sym typeface="Comic Sans MS"/>
            </a:endParaRPr>
          </a:p>
          <a:p>
            <a:pPr marL="0" marR="0" lvl="0" indent="0" algn="l" rtl="0">
              <a:lnSpc>
                <a:spcPct val="80000"/>
              </a:lnSpc>
              <a:spcBef>
                <a:spcPts val="0"/>
              </a:spcBef>
              <a:spcAft>
                <a:spcPts val="0"/>
              </a:spcAft>
              <a:buClr>
                <a:schemeClr val="dk1"/>
              </a:buClr>
              <a:buSzPts val="1400"/>
              <a:buFont typeface="Comic Sans MS"/>
              <a:buNone/>
            </a:pPr>
            <a:r>
              <a:rPr lang="en-US" sz="1400">
                <a:latin typeface="Comic Sans MS"/>
                <a:ea typeface="Comic Sans MS"/>
                <a:cs typeface="Comic Sans MS"/>
                <a:sym typeface="Comic Sans MS"/>
              </a:rPr>
              <a:t>SOURCES:</a:t>
            </a:r>
            <a:endParaRPr/>
          </a:p>
          <a:p>
            <a:pPr marL="0" marR="0" lvl="0" indent="0" algn="l" rtl="0">
              <a:lnSpc>
                <a:spcPct val="80000"/>
              </a:lnSpc>
              <a:spcBef>
                <a:spcPts val="0"/>
              </a:spcBef>
              <a:spcAft>
                <a:spcPts val="0"/>
              </a:spcAft>
              <a:buClr>
                <a:schemeClr val="dk1"/>
              </a:buClr>
              <a:buSzPts val="1400"/>
              <a:buFont typeface="Comic Sans MS"/>
              <a:buNone/>
            </a:pPr>
            <a:r>
              <a:rPr lang="en-US" sz="1400">
                <a:latin typeface="Comic Sans MS"/>
                <a:ea typeface="Comic Sans MS"/>
                <a:cs typeface="Comic Sans MS"/>
                <a:sym typeface="Comic Sans MS"/>
              </a:rPr>
              <a:t>Why conserve island biota? - http://www.islandconservation.org/why-islands/</a:t>
            </a:r>
            <a:endParaRPr/>
          </a:p>
          <a:p>
            <a:pPr marL="0" lvl="0" indent="0" algn="l" rtl="0">
              <a:lnSpc>
                <a:spcPct val="80000"/>
              </a:lnSpc>
              <a:spcBef>
                <a:spcPts val="0"/>
              </a:spcBef>
              <a:spcAft>
                <a:spcPts val="0"/>
              </a:spcAft>
              <a:buNone/>
            </a:pPr>
            <a:r>
              <a:rPr lang="en-US" sz="839"/>
              <a:t>Graph reproduced from Szabo </a:t>
            </a:r>
            <a:r>
              <a:rPr lang="en-US" sz="839" i="1"/>
              <a:t>et al.</a:t>
            </a:r>
            <a:r>
              <a:rPr lang="en-US" sz="839"/>
              <a:t> 2012. Caption modified by MBERbio.</a:t>
            </a:r>
            <a:endParaRPr sz="839"/>
          </a:p>
        </p:txBody>
      </p:sp>
      <p:sp>
        <p:nvSpPr>
          <p:cNvPr id="1473" name="Google Shape;1473;p12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127</a:t>
            </a:fld>
            <a:endParaRPr/>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0"/>
        <p:cNvGrpSpPr/>
        <p:nvPr/>
      </p:nvGrpSpPr>
      <p:grpSpPr>
        <a:xfrm>
          <a:off x="0" y="0"/>
          <a:ext cx="0" cy="0"/>
          <a:chOff x="0" y="0"/>
          <a:chExt cx="0" cy="0"/>
        </a:xfrm>
      </p:grpSpPr>
      <p:sp>
        <p:nvSpPr>
          <p:cNvPr id="1481" name="Google Shape;1481;p12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2" name="Google Shape;1482;p12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We can see that extinctions on islands are a lot more prevalent. What might this have to do with our definition of extinction? (Well, if a species only occurs on a particular island, there’s really only one population that has to go extinct for the whole species to go extinct!)</a:t>
            </a:r>
            <a:endParaRPr/>
          </a:p>
          <a:p>
            <a:pPr marL="0" lvl="0" indent="0" algn="l" rtl="0">
              <a:spcBef>
                <a:spcPts val="0"/>
              </a:spcBef>
              <a:spcAft>
                <a:spcPts val="0"/>
              </a:spcAft>
              <a:buNone/>
            </a:pPr>
            <a:endParaRPr/>
          </a:p>
          <a:p>
            <a:pPr marL="0" lvl="0" indent="0" algn="l" rtl="0">
              <a:spcBef>
                <a:spcPts val="0"/>
              </a:spcBef>
              <a:spcAft>
                <a:spcPts val="0"/>
              </a:spcAft>
              <a:buNone/>
            </a:pPr>
            <a:r>
              <a:rPr lang="en-US"/>
              <a:t>SOURCES:</a:t>
            </a:r>
            <a:endParaRPr/>
          </a:p>
          <a:p>
            <a:pPr marL="0" lvl="0" indent="0" algn="l" rtl="0">
              <a:spcBef>
                <a:spcPts val="0"/>
              </a:spcBef>
              <a:spcAft>
                <a:spcPts val="0"/>
              </a:spcAft>
              <a:buNone/>
            </a:pPr>
            <a:r>
              <a:rPr lang="en-US"/>
              <a:t>MBERbio graph recreated from Szabo et al 2012.</a:t>
            </a:r>
            <a:endParaRPr/>
          </a:p>
        </p:txBody>
      </p:sp>
      <p:sp>
        <p:nvSpPr>
          <p:cNvPr id="1483" name="Google Shape;1483;p12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128</a:t>
            </a:fld>
            <a:endParaRPr/>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0"/>
        <p:cNvGrpSpPr/>
        <p:nvPr/>
      </p:nvGrpSpPr>
      <p:grpSpPr>
        <a:xfrm>
          <a:off x="0" y="0"/>
          <a:ext cx="0" cy="0"/>
          <a:chOff x="0" y="0"/>
          <a:chExt cx="0" cy="0"/>
        </a:xfrm>
      </p:grpSpPr>
      <p:sp>
        <p:nvSpPr>
          <p:cNvPr id="1491" name="Google Shape;1491;p12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92" name="Google Shape;1492;p12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fontScale="70000" lnSpcReduction="20000"/>
          </a:bodyPr>
          <a:lstStyle/>
          <a:p>
            <a:pPr marL="0" lvl="0" indent="0" algn="l" rtl="0">
              <a:lnSpc>
                <a:spcPct val="90000"/>
              </a:lnSpc>
              <a:spcBef>
                <a:spcPts val="0"/>
              </a:spcBef>
              <a:spcAft>
                <a:spcPts val="0"/>
              </a:spcAft>
              <a:buNone/>
            </a:pPr>
            <a:r>
              <a:rPr lang="en-US" sz="1800"/>
              <a:t>TEACHER NOTES:</a:t>
            </a:r>
            <a:endParaRPr/>
          </a:p>
          <a:p>
            <a:pPr marL="0" lvl="0" indent="0" algn="l" rtl="0">
              <a:lnSpc>
                <a:spcPct val="90000"/>
              </a:lnSpc>
              <a:spcBef>
                <a:spcPts val="0"/>
              </a:spcBef>
              <a:spcAft>
                <a:spcPts val="0"/>
              </a:spcAft>
              <a:buNone/>
            </a:pPr>
            <a:r>
              <a:rPr lang="en-US" sz="1800"/>
              <a:t>Why do things go extinct more commonly on islands? What’s the difference between these examples and </a:t>
            </a:r>
            <a:endParaRPr sz="1800"/>
          </a:p>
          <a:p>
            <a:pPr marL="0" lvl="0" indent="0" algn="l" rtl="0">
              <a:lnSpc>
                <a:spcPct val="90000"/>
              </a:lnSpc>
              <a:spcBef>
                <a:spcPts val="0"/>
              </a:spcBef>
              <a:spcAft>
                <a:spcPts val="0"/>
              </a:spcAft>
              <a:buNone/>
            </a:pPr>
            <a:r>
              <a:rPr lang="en-US" sz="1800"/>
              <a:t>This is an example of island endemics going extinct very quickly… and it is due to humans. (The snake was transported by humans from the nearby Admiral islands; someone had them as pets and released some of them into the wild.)</a:t>
            </a:r>
            <a:endParaRPr/>
          </a:p>
          <a:p>
            <a:pPr marL="0" lvl="0" indent="0" algn="l" rtl="0">
              <a:lnSpc>
                <a:spcPct val="90000"/>
              </a:lnSpc>
              <a:spcBef>
                <a:spcPts val="0"/>
              </a:spcBef>
              <a:spcAft>
                <a:spcPts val="0"/>
              </a:spcAft>
              <a:buNone/>
            </a:pPr>
            <a:endParaRPr sz="1800"/>
          </a:p>
          <a:p>
            <a:pPr marL="0" lvl="0" indent="0" algn="l" rtl="0">
              <a:lnSpc>
                <a:spcPct val="90000"/>
              </a:lnSpc>
              <a:spcBef>
                <a:spcPts val="0"/>
              </a:spcBef>
              <a:spcAft>
                <a:spcPts val="0"/>
              </a:spcAft>
              <a:buNone/>
            </a:pPr>
            <a:r>
              <a:rPr lang="en-US" sz="1800"/>
              <a:t>After students record their ideas about why extinctions are more common on islands, take a moment to draw out a few ideas and help students connect them back to the definition they just recorded in Doodle Box 7. What does being on an island mean? Well, what if that one island is the ONLY place your species exists. Really, we are looking at a situation where the species that are going extinct only have one population. They have no “back up” if they go locally extinct: local and global extinction are synonymous in the case of island endemic species. </a:t>
            </a:r>
            <a:endParaRPr/>
          </a:p>
          <a:p>
            <a:pPr marL="0" lvl="0" indent="0" algn="l" rtl="0">
              <a:lnSpc>
                <a:spcPct val="90000"/>
              </a:lnSpc>
              <a:spcBef>
                <a:spcPts val="0"/>
              </a:spcBef>
              <a:spcAft>
                <a:spcPts val="0"/>
              </a:spcAft>
              <a:buNone/>
            </a:pPr>
            <a:endParaRPr sz="1800"/>
          </a:p>
          <a:p>
            <a:pPr marL="0" lvl="0" indent="0" algn="l" rtl="0">
              <a:lnSpc>
                <a:spcPct val="90000"/>
              </a:lnSpc>
              <a:spcBef>
                <a:spcPts val="0"/>
              </a:spcBef>
              <a:spcAft>
                <a:spcPts val="0"/>
              </a:spcAft>
              <a:buNone/>
            </a:pPr>
            <a:r>
              <a:rPr lang="en-US" sz="1800"/>
              <a:t>Be careful not to confuse “native” and “endemic” here– and make the distinction clear if it comes up with your students. Native means that the species has “always” (or prior to human arrival on the islands) been in a location. Endemic means that it is native but ALSO that it only occurs in this location/region and nowhere else. Endemism puts species at greater risk for extinction.</a:t>
            </a:r>
            <a:endParaRPr sz="1800"/>
          </a:p>
          <a:p>
            <a:pPr marL="0" lvl="0" indent="0" algn="l" rtl="0">
              <a:lnSpc>
                <a:spcPct val="90000"/>
              </a:lnSpc>
              <a:spcBef>
                <a:spcPts val="0"/>
              </a:spcBef>
              <a:spcAft>
                <a:spcPts val="0"/>
              </a:spcAft>
              <a:buNone/>
            </a:pPr>
            <a:endParaRPr sz="1800"/>
          </a:p>
          <a:p>
            <a:pPr marL="0" lvl="0" indent="0" algn="l" rtl="0">
              <a:lnSpc>
                <a:spcPct val="90000"/>
              </a:lnSpc>
              <a:spcBef>
                <a:spcPts val="0"/>
              </a:spcBef>
              <a:spcAft>
                <a:spcPts val="0"/>
              </a:spcAft>
              <a:buNone/>
            </a:pPr>
            <a:r>
              <a:rPr lang="en-US" sz="1800" b="1"/>
              <a:t>This is a transition point to the Extinction Project (the optional activity at the end of this unit).</a:t>
            </a:r>
            <a:endParaRPr sz="1800" b="1"/>
          </a:p>
          <a:p>
            <a:pPr marL="0" lvl="0" indent="0" algn="l" rtl="0">
              <a:lnSpc>
                <a:spcPct val="90000"/>
              </a:lnSpc>
              <a:spcBef>
                <a:spcPts val="0"/>
              </a:spcBef>
              <a:spcAft>
                <a:spcPts val="0"/>
              </a:spcAft>
              <a:buNone/>
            </a:pPr>
            <a:endParaRPr sz="1800"/>
          </a:p>
          <a:p>
            <a:pPr marL="0" lvl="0" indent="0" algn="l" rtl="0">
              <a:lnSpc>
                <a:spcPct val="90000"/>
              </a:lnSpc>
              <a:spcBef>
                <a:spcPts val="0"/>
              </a:spcBef>
              <a:spcAft>
                <a:spcPts val="0"/>
              </a:spcAft>
              <a:buNone/>
            </a:pPr>
            <a:r>
              <a:rPr lang="en-US" sz="1800"/>
              <a:t>SOURCES:</a:t>
            </a:r>
            <a:endParaRPr/>
          </a:p>
          <a:p>
            <a:pPr marL="0" lvl="0" indent="0" algn="l" rtl="0">
              <a:lnSpc>
                <a:spcPct val="90000"/>
              </a:lnSpc>
              <a:spcBef>
                <a:spcPts val="0"/>
              </a:spcBef>
              <a:spcAft>
                <a:spcPts val="0"/>
              </a:spcAft>
              <a:buNone/>
            </a:pPr>
            <a:r>
              <a:rPr lang="en-US" sz="1800"/>
              <a:t>Image 2012 Pavel Kirillov, used under a Creative Commons Attribution-ShareAlike license: http://creativecommons.org/licenses/by-sa/3.0/</a:t>
            </a:r>
            <a:endParaRPr/>
          </a:p>
        </p:txBody>
      </p:sp>
      <p:sp>
        <p:nvSpPr>
          <p:cNvPr id="1493" name="Google Shape;1493;p12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129</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2" name="Google Shape;262;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Continued Teacher Notes. Not meant for students.</a:t>
            </a:r>
            <a:endParaRPr/>
          </a:p>
        </p:txBody>
      </p:sp>
      <p:sp>
        <p:nvSpPr>
          <p:cNvPr id="263" name="Google Shape;263;p1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7"/>
        <p:cNvGrpSpPr/>
        <p:nvPr/>
      </p:nvGrpSpPr>
      <p:grpSpPr>
        <a:xfrm>
          <a:off x="0" y="0"/>
          <a:ext cx="0" cy="0"/>
          <a:chOff x="0" y="0"/>
          <a:chExt cx="0" cy="0"/>
        </a:xfrm>
      </p:grpSpPr>
      <p:sp>
        <p:nvSpPr>
          <p:cNvPr id="1508" name="Google Shape;1508;p13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09" name="Google Shape;1509;p13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Connect ideas here, but don’t beat the kids over the head with this if they’ve already made the connection or make it quickly here. You can have them add their ideas to Doodle Box 8 if you feel the conversation here is fruitful. You can introduce the vocabulary term “endemism” or “endemic” here, but it is absolutely NOT necessary.</a:t>
            </a:r>
            <a:endParaRPr/>
          </a:p>
          <a:p>
            <a:pPr marL="0" lvl="0" indent="0" algn="l" rtl="0">
              <a:spcBef>
                <a:spcPts val="0"/>
              </a:spcBef>
              <a:spcAft>
                <a:spcPts val="0"/>
              </a:spcAft>
              <a:buNone/>
            </a:pPr>
            <a:endParaRPr/>
          </a:p>
          <a:p>
            <a:pPr marL="0" lvl="0" indent="0" algn="l" rtl="0">
              <a:spcBef>
                <a:spcPts val="0"/>
              </a:spcBef>
              <a:spcAft>
                <a:spcPts val="0"/>
              </a:spcAft>
              <a:buNone/>
            </a:pPr>
            <a:r>
              <a:rPr lang="en-US"/>
              <a:t>Populations on islands are maybe more prone to decline and ultimately (local) extinction. If a species only occurs as a single population on an island, that means they really go extinct (globally).</a:t>
            </a:r>
            <a:endParaRPr/>
          </a:p>
          <a:p>
            <a:pPr marL="0" lvl="0" indent="0" algn="l" rtl="0">
              <a:spcBef>
                <a:spcPts val="0"/>
              </a:spcBef>
              <a:spcAft>
                <a:spcPts val="0"/>
              </a:spcAft>
              <a:buNone/>
            </a:pPr>
            <a:r>
              <a:rPr lang="en-US"/>
              <a:t>The wolves of Isle Royale also look like they are headed for local extinction, but gray wolves exist many other places in the world. So here, we are only talking about losing the local population, not the species in general. </a:t>
            </a:r>
            <a:endParaRPr/>
          </a:p>
          <a:p>
            <a:pPr marL="0" lvl="0" indent="0" algn="l" rtl="0">
              <a:spcBef>
                <a:spcPts val="0"/>
              </a:spcBef>
              <a:spcAft>
                <a:spcPts val="0"/>
              </a:spcAft>
              <a:buNone/>
            </a:pPr>
            <a:r>
              <a:rPr lang="en-US"/>
              <a:t>You can also ask students, does it matter that we lose local populations even though we are not talking about losing the whole species everywhere?</a:t>
            </a:r>
            <a:endParaRPr/>
          </a:p>
          <a:p>
            <a:pPr marL="0" lvl="0" indent="0" algn="l" rtl="0">
              <a:spcBef>
                <a:spcPts val="0"/>
              </a:spcBef>
              <a:spcAft>
                <a:spcPts val="0"/>
              </a:spcAft>
              <a:buNone/>
            </a:pPr>
            <a:endParaRPr/>
          </a:p>
          <a:p>
            <a:pPr marL="0" lvl="0" indent="0" algn="l" rtl="0">
              <a:spcBef>
                <a:spcPts val="0"/>
              </a:spcBef>
              <a:spcAft>
                <a:spcPts val="0"/>
              </a:spcAft>
              <a:buNone/>
            </a:pPr>
            <a:r>
              <a:rPr lang="en-US"/>
              <a:t>SOURCES:</a:t>
            </a:r>
            <a:endParaRPr/>
          </a:p>
          <a:p>
            <a:pPr marL="0" lvl="0" indent="0" algn="l" rtl="0">
              <a:spcBef>
                <a:spcPts val="0"/>
              </a:spcBef>
              <a:spcAft>
                <a:spcPts val="0"/>
              </a:spcAft>
              <a:buNone/>
            </a:pPr>
            <a:r>
              <a:rPr lang="en-US"/>
              <a:t>Image, “Dakota, a grey wolf at the UK Wolf Conservation Trust, howling on top of a snowy hill.”</a:t>
            </a:r>
            <a:endParaRPr/>
          </a:p>
          <a:p>
            <a:pPr marL="0" lvl="0" indent="0" algn="l" rtl="0">
              <a:spcBef>
                <a:spcPts val="0"/>
              </a:spcBef>
              <a:spcAft>
                <a:spcPts val="0"/>
              </a:spcAft>
              <a:buNone/>
            </a:pPr>
            <a:r>
              <a:rPr lang="en-US"/>
              <a:t>(https://commons.wikimedia.org/wiki/File%3AHowlsnow.jpg)</a:t>
            </a:r>
            <a:endParaRPr/>
          </a:p>
          <a:p>
            <a:pPr marL="0" lvl="0" indent="0" algn="l" rtl="0">
              <a:spcBef>
                <a:spcPts val="0"/>
              </a:spcBef>
              <a:spcAft>
                <a:spcPts val="0"/>
              </a:spcAft>
              <a:buNone/>
            </a:pPr>
            <a:r>
              <a:rPr lang="en-US"/>
              <a:t>By Retron (self-made now) [Public domain], via Wikimedia Commons</a:t>
            </a:r>
            <a:endParaRPr/>
          </a:p>
        </p:txBody>
      </p:sp>
      <p:sp>
        <p:nvSpPr>
          <p:cNvPr id="1510" name="Google Shape;1510;p13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130</a:t>
            </a:fld>
            <a:endParaRPr/>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0"/>
        <p:cNvGrpSpPr/>
        <p:nvPr/>
      </p:nvGrpSpPr>
      <p:grpSpPr>
        <a:xfrm>
          <a:off x="0" y="0"/>
          <a:ext cx="0" cy="0"/>
          <a:chOff x="0" y="0"/>
          <a:chExt cx="0" cy="0"/>
        </a:xfrm>
      </p:grpSpPr>
      <p:sp>
        <p:nvSpPr>
          <p:cNvPr id="1521" name="Google Shape;1521;p13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22" name="Google Shape;1522;p13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Not meant for students. Intended to help you navigate to the next learning segment.</a:t>
            </a:r>
            <a:endParaRPr/>
          </a:p>
        </p:txBody>
      </p:sp>
      <p:sp>
        <p:nvSpPr>
          <p:cNvPr id="1523" name="Google Shape;1523;p13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131</a:t>
            </a:fld>
            <a:endParaRPr/>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4"/>
        <p:cNvGrpSpPr/>
        <p:nvPr/>
      </p:nvGrpSpPr>
      <p:grpSpPr>
        <a:xfrm>
          <a:off x="0" y="0"/>
          <a:ext cx="0" cy="0"/>
          <a:chOff x="0" y="0"/>
          <a:chExt cx="0" cy="0"/>
        </a:xfrm>
      </p:grpSpPr>
      <p:sp>
        <p:nvSpPr>
          <p:cNvPr id="1535" name="Google Shape;1535;p13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36" name="Google Shape;1536;p13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Not meant for students. This slide connects you to the description for the learning segment at hand.</a:t>
            </a:r>
            <a:endParaRPr/>
          </a:p>
        </p:txBody>
      </p:sp>
      <p:sp>
        <p:nvSpPr>
          <p:cNvPr id="1537" name="Google Shape;1537;p13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132</a:t>
            </a:fld>
            <a:endParaRPr/>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0"/>
        <p:cNvGrpSpPr/>
        <p:nvPr/>
      </p:nvGrpSpPr>
      <p:grpSpPr>
        <a:xfrm>
          <a:off x="0" y="0"/>
          <a:ext cx="0" cy="0"/>
          <a:chOff x="0" y="0"/>
          <a:chExt cx="0" cy="0"/>
        </a:xfrm>
      </p:grpSpPr>
      <p:sp>
        <p:nvSpPr>
          <p:cNvPr id="1551" name="Google Shape;1551;p13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2" name="Google Shape;1552;p13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Continued Teacher Notes. Not meant for students.</a:t>
            </a:r>
            <a:endParaRPr/>
          </a:p>
        </p:txBody>
      </p:sp>
      <p:sp>
        <p:nvSpPr>
          <p:cNvPr id="1553" name="Google Shape;1553;p13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133</a:t>
            </a:fld>
            <a:endParaRPr/>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7"/>
        <p:cNvGrpSpPr/>
        <p:nvPr/>
      </p:nvGrpSpPr>
      <p:grpSpPr>
        <a:xfrm>
          <a:off x="0" y="0"/>
          <a:ext cx="0" cy="0"/>
          <a:chOff x="0" y="0"/>
          <a:chExt cx="0" cy="0"/>
        </a:xfrm>
      </p:grpSpPr>
      <p:sp>
        <p:nvSpPr>
          <p:cNvPr id="1558" name="Google Shape;1558;p13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9" name="Google Shape;1559;p13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60" name="Google Shape;1560;p13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134</a:t>
            </a:fld>
            <a:endParaRPr/>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4"/>
        <p:cNvGrpSpPr/>
        <p:nvPr/>
      </p:nvGrpSpPr>
      <p:grpSpPr>
        <a:xfrm>
          <a:off x="0" y="0"/>
          <a:ext cx="0" cy="0"/>
          <a:chOff x="0" y="0"/>
          <a:chExt cx="0" cy="0"/>
        </a:xfrm>
      </p:grpSpPr>
      <p:sp>
        <p:nvSpPr>
          <p:cNvPr id="1565" name="Google Shape;1565;p13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66" name="Google Shape;1566;p13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marR="0" lvl="0" indent="0" algn="l" rtl="0">
              <a:lnSpc>
                <a:spcPct val="100000"/>
              </a:lnSpc>
              <a:spcBef>
                <a:spcPts val="0"/>
              </a:spcBef>
              <a:spcAft>
                <a:spcPts val="0"/>
              </a:spcAft>
              <a:buClr>
                <a:schemeClr val="dk1"/>
              </a:buClr>
              <a:buSzPts val="1200"/>
              <a:buFont typeface="Calibri"/>
              <a:buNone/>
            </a:pPr>
            <a:r>
              <a:rPr lang="en-US" sz="1200"/>
              <a:t>The next slide helps students consider an analogy.</a:t>
            </a:r>
            <a:endParaRPr/>
          </a:p>
          <a:p>
            <a:pPr marL="0" marR="0" lvl="0" indent="0" algn="l" rtl="0">
              <a:lnSpc>
                <a:spcPct val="100000"/>
              </a:lnSpc>
              <a:spcBef>
                <a:spcPts val="0"/>
              </a:spcBef>
              <a:spcAft>
                <a:spcPts val="0"/>
              </a:spcAft>
              <a:buClr>
                <a:schemeClr val="dk1"/>
              </a:buClr>
              <a:buSzPts val="1200"/>
              <a:buFont typeface="Calibri"/>
              <a:buNone/>
            </a:pPr>
            <a:endParaRPr sz="1200"/>
          </a:p>
          <a:p>
            <a:pPr marL="0" marR="0" lvl="0" indent="0" algn="l" rtl="0">
              <a:lnSpc>
                <a:spcPct val="100000"/>
              </a:lnSpc>
              <a:spcBef>
                <a:spcPts val="0"/>
              </a:spcBef>
              <a:spcAft>
                <a:spcPts val="0"/>
              </a:spcAft>
              <a:buClr>
                <a:schemeClr val="dk1"/>
              </a:buClr>
              <a:buSzPts val="1200"/>
              <a:buFont typeface="Calibri"/>
              <a:buNone/>
            </a:pPr>
            <a:r>
              <a:rPr lang="en-US" sz="1200"/>
              <a:t>The analogy we might make here is that instead of tracking individuals over time, we are tracking species. (Of course the problem is that the graph says genera because distinguishing to the species level in fossils is really hard to do most of the time.) Extinctions are analogous to death in our Population Dynamics model and ___________ is analogous to births. (The answer is “speciation” or “birth of new species”.) We won’t cover a model for Speciation until much later in the year. (It’s the final model before wrapping up the year in most classrooms.)</a:t>
            </a:r>
            <a:endParaRPr/>
          </a:p>
          <a:p>
            <a:pPr marL="0" marR="0" lvl="0" indent="0" algn="l" rtl="0">
              <a:lnSpc>
                <a:spcPct val="100000"/>
              </a:lnSpc>
              <a:spcBef>
                <a:spcPts val="0"/>
              </a:spcBef>
              <a:spcAft>
                <a:spcPts val="0"/>
              </a:spcAft>
              <a:buClr>
                <a:schemeClr val="dk1"/>
              </a:buClr>
              <a:buSzPts val="1200"/>
              <a:buFont typeface="Calibri"/>
              <a:buNone/>
            </a:pPr>
            <a:endParaRPr sz="1200"/>
          </a:p>
          <a:p>
            <a:pPr marL="0" lvl="0" indent="0" algn="l" rtl="0">
              <a:spcBef>
                <a:spcPts val="0"/>
              </a:spcBef>
              <a:spcAft>
                <a:spcPts val="0"/>
              </a:spcAft>
              <a:buNone/>
            </a:pPr>
            <a:r>
              <a:rPr lang="en-US"/>
              <a:t>SOURCES:</a:t>
            </a:r>
            <a:endParaRPr/>
          </a:p>
          <a:p>
            <a:pPr marL="0" lvl="0" indent="0" algn="l" rtl="0">
              <a:spcBef>
                <a:spcPts val="0"/>
              </a:spcBef>
              <a:spcAft>
                <a:spcPts val="0"/>
              </a:spcAft>
              <a:buNone/>
            </a:pPr>
            <a:r>
              <a:rPr lang="en-US"/>
              <a:t>Image,” This image shows the biodiversity during the Phanerozoic. Note that this is a result of changes in both the rate of extinctions and the rate of new originations. The Dresbachian extinction event in particular is obscured by nearly immediate replacement with new genera.”</a:t>
            </a:r>
            <a:endParaRPr/>
          </a:p>
          <a:p>
            <a:pPr marL="0" lvl="0" indent="0" algn="l" rtl="0">
              <a:spcBef>
                <a:spcPts val="0"/>
              </a:spcBef>
              <a:spcAft>
                <a:spcPts val="0"/>
              </a:spcAft>
              <a:buNone/>
            </a:pPr>
            <a:r>
              <a:rPr lang="en-US"/>
              <a:t>(https://commons.wikimedia.org/wiki/File%3APhanerozoic_Biodiversity.svg)</a:t>
            </a:r>
            <a:endParaRPr/>
          </a:p>
          <a:p>
            <a:pPr marL="0" lvl="0" indent="0" algn="l" rtl="0">
              <a:spcBef>
                <a:spcPts val="0"/>
              </a:spcBef>
              <a:spcAft>
                <a:spcPts val="0"/>
              </a:spcAft>
              <a:buNone/>
            </a:pPr>
            <a:r>
              <a:rPr lang="en-US"/>
              <a:t>By SVG version by Albert Mestre (Phanerozoic_Biodiversity.png) [GFDL (http://www.gnu.org/copyleft/fdl.html), CC-BY-SA-3.0 (http://creativecommons.org/licenses/by-sa/3.0/), GFDL (http://www.gnu.org/copyleft/fdl.html) or CC-BY-SA-3.0 (http://creativecommons.org/licenses/by-sa/3.0/)], via Wikimedia Commons</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1567" name="Google Shape;1567;p13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135</a:t>
            </a:fld>
            <a:endParaRPr/>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1"/>
        <p:cNvGrpSpPr/>
        <p:nvPr/>
      </p:nvGrpSpPr>
      <p:grpSpPr>
        <a:xfrm>
          <a:off x="0" y="0"/>
          <a:ext cx="0" cy="0"/>
          <a:chOff x="0" y="0"/>
          <a:chExt cx="0" cy="0"/>
        </a:xfrm>
      </p:grpSpPr>
      <p:sp>
        <p:nvSpPr>
          <p:cNvPr id="1572" name="Google Shape;1572;p13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73" name="Google Shape;1573;p13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We hope to occasionally connect back to the broader ideas around Unity and Diversity throughout the year. This is a relatively easy way to do this. If this move seems incredible artificial in your classroom or your students struggle to make the analogy, feel free to modify this learning segment in future iterations. The point here is to return to the overall pattern of biodiversity and to think about the role of extinctions, particularly recent ones, one last time.</a:t>
            </a:r>
            <a:endParaRPr/>
          </a:p>
          <a:p>
            <a:pPr marL="0" lvl="0" indent="0" algn="l" rtl="0">
              <a:spcBef>
                <a:spcPts val="0"/>
              </a:spcBef>
              <a:spcAft>
                <a:spcPts val="0"/>
              </a:spcAft>
              <a:buNone/>
            </a:pPr>
            <a:endParaRPr/>
          </a:p>
        </p:txBody>
      </p:sp>
      <p:sp>
        <p:nvSpPr>
          <p:cNvPr id="1574" name="Google Shape;1574;p13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136</a:t>
            </a:fld>
            <a:endParaRPr/>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8"/>
        <p:cNvGrpSpPr/>
        <p:nvPr/>
      </p:nvGrpSpPr>
      <p:grpSpPr>
        <a:xfrm>
          <a:off x="0" y="0"/>
          <a:ext cx="0" cy="0"/>
          <a:chOff x="0" y="0"/>
          <a:chExt cx="0" cy="0"/>
        </a:xfrm>
      </p:grpSpPr>
      <p:sp>
        <p:nvSpPr>
          <p:cNvPr id="1579" name="Google Shape;1579;p13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80" name="Google Shape;1580;p13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We hope to occasionally connect back to the broader ideas around Unity and Diversity throughout the year. This is a relatively easy way to do this. If this move seems incredible artificial in your classroom or your students struggle to make the analogy, feel free to modify this learning segment in future iterations. The point here is to return to the overall pattern of biodiversity and to think about the role of extinctions, particularly recent ones, one last time.</a:t>
            </a:r>
            <a:endParaRPr/>
          </a:p>
          <a:p>
            <a:pPr marL="0" lvl="0" indent="0" algn="l" rtl="0">
              <a:spcBef>
                <a:spcPts val="0"/>
              </a:spcBef>
              <a:spcAft>
                <a:spcPts val="0"/>
              </a:spcAft>
              <a:buNone/>
            </a:pPr>
            <a:endParaRPr/>
          </a:p>
        </p:txBody>
      </p:sp>
      <p:sp>
        <p:nvSpPr>
          <p:cNvPr id="1581" name="Google Shape;1581;p13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137</a:t>
            </a:fld>
            <a:endParaRPr/>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5"/>
        <p:cNvGrpSpPr/>
        <p:nvPr/>
      </p:nvGrpSpPr>
      <p:grpSpPr>
        <a:xfrm>
          <a:off x="0" y="0"/>
          <a:ext cx="0" cy="0"/>
          <a:chOff x="0" y="0"/>
          <a:chExt cx="0" cy="0"/>
        </a:xfrm>
      </p:grpSpPr>
      <p:sp>
        <p:nvSpPr>
          <p:cNvPr id="1586" name="Google Shape;1586;p13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87" name="Google Shape;1587;p13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Not meant for students. Intended to help you navigate to the next learning segment.</a:t>
            </a:r>
            <a:endParaRPr/>
          </a:p>
        </p:txBody>
      </p:sp>
      <p:sp>
        <p:nvSpPr>
          <p:cNvPr id="1588" name="Google Shape;1588;p13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138</a:t>
            </a:fld>
            <a:endParaRPr/>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9"/>
        <p:cNvGrpSpPr/>
        <p:nvPr/>
      </p:nvGrpSpPr>
      <p:grpSpPr>
        <a:xfrm>
          <a:off x="0" y="0"/>
          <a:ext cx="0" cy="0"/>
          <a:chOff x="0" y="0"/>
          <a:chExt cx="0" cy="0"/>
        </a:xfrm>
      </p:grpSpPr>
      <p:sp>
        <p:nvSpPr>
          <p:cNvPr id="1600" name="Google Shape;1600;p13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01" name="Google Shape;1601;p13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Not meant for students. This slide connects you to the description for the learning segment at hand.</a:t>
            </a:r>
            <a:endParaRPr/>
          </a:p>
        </p:txBody>
      </p:sp>
      <p:sp>
        <p:nvSpPr>
          <p:cNvPr id="1602" name="Google Shape;1602;p13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139</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9" name="Google Shape;269;p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800" b="0"/>
              <a:t>TEACHER NOTES:</a:t>
            </a:r>
            <a:endParaRPr/>
          </a:p>
          <a:p>
            <a:pPr marL="0" lvl="0" indent="0" algn="l" rtl="0">
              <a:spcBef>
                <a:spcPts val="0"/>
              </a:spcBef>
              <a:spcAft>
                <a:spcPts val="0"/>
              </a:spcAft>
              <a:buNone/>
            </a:pPr>
            <a:r>
              <a:rPr lang="en-US" sz="1800"/>
              <a:t>This doesn’t need to be “doodled” (written down) or recorded on this slide. You are just trying to get to the idea of extinction. Students may come up with this quickly. If not, don’t leave them hanging: this isn’t a moment of reasoning, it’s just a transition to talking about extinction. (If you make students work too hard for what you want, and what you want is one specific thing, they’ll catch on that class is just a “guessing game” at these moments.)</a:t>
            </a:r>
            <a:endParaRPr/>
          </a:p>
          <a:p>
            <a:pPr marL="0" lvl="0" indent="0" algn="l" rtl="0">
              <a:spcBef>
                <a:spcPts val="0"/>
              </a:spcBef>
              <a:spcAft>
                <a:spcPts val="0"/>
              </a:spcAft>
              <a:buNone/>
            </a:pPr>
            <a:endParaRPr sz="1800"/>
          </a:p>
          <a:p>
            <a:pPr marL="0" lvl="0" indent="0" algn="l" rtl="0">
              <a:spcBef>
                <a:spcPts val="0"/>
              </a:spcBef>
              <a:spcAft>
                <a:spcPts val="0"/>
              </a:spcAft>
              <a:buNone/>
            </a:pPr>
            <a:r>
              <a:rPr lang="en-US" sz="1800" b="1"/>
              <a:t>The ensuing slides display examples of animals</a:t>
            </a:r>
            <a:r>
              <a:rPr lang="en-US" sz="1800"/>
              <a:t> that have become extinct or near extinct in recent history. </a:t>
            </a:r>
            <a:r>
              <a:rPr lang="en-US" sz="1800" b="1"/>
              <a:t>You do not need to cover all of these animals</a:t>
            </a:r>
            <a:r>
              <a:rPr lang="en-US" sz="1800"/>
              <a:t>, but be sure to pick ones that represent variety (i.e. at least a mammal, bird, amphibian and insect perhaps). Some info is included on each slides, but teachers should check out the Wikipedia entries for each of these animals as there is more interesting information available. Teachers should also feel free to substitute in their own extinction examples, including plants (not represented) and invertebrates (significantly under-represented). Charismatic animals were chosen intentionally as students relate to them most readily.</a:t>
            </a:r>
            <a:endParaRPr/>
          </a:p>
          <a:p>
            <a:pPr marL="0" lvl="0" indent="0" algn="l" rtl="0">
              <a:spcBef>
                <a:spcPts val="0"/>
              </a:spcBef>
              <a:spcAft>
                <a:spcPts val="0"/>
              </a:spcAft>
              <a:buNone/>
            </a:pPr>
            <a:endParaRPr sz="1800"/>
          </a:p>
          <a:p>
            <a:pPr marL="0" lvl="0" indent="0" algn="l" rtl="0">
              <a:spcBef>
                <a:spcPts val="0"/>
              </a:spcBef>
              <a:spcAft>
                <a:spcPts val="0"/>
              </a:spcAft>
              <a:buNone/>
            </a:pPr>
            <a:r>
              <a:rPr lang="en-US" sz="1800"/>
              <a:t>SOURCES:</a:t>
            </a:r>
            <a:endParaRPr/>
          </a:p>
          <a:p>
            <a:pPr marL="0" lvl="0" indent="0" algn="l" rtl="0">
              <a:spcBef>
                <a:spcPts val="0"/>
              </a:spcBef>
              <a:spcAft>
                <a:spcPts val="0"/>
              </a:spcAft>
              <a:buNone/>
            </a:pPr>
            <a:r>
              <a:rPr lang="en-US" sz="1800"/>
              <a:t>Wikipedia, “List of Extinct North American Animals”: https://en.wikipedia.org/wiki/List_of_North_American_animals_extinct_in_the_Holocene</a:t>
            </a:r>
            <a:endParaRPr/>
          </a:p>
          <a:p>
            <a:pPr marL="0" marR="0" lvl="0" indent="0" algn="l" rtl="0">
              <a:lnSpc>
                <a:spcPct val="100000"/>
              </a:lnSpc>
              <a:spcBef>
                <a:spcPts val="0"/>
              </a:spcBef>
              <a:spcAft>
                <a:spcPts val="0"/>
              </a:spcAft>
              <a:buClr>
                <a:schemeClr val="dk1"/>
              </a:buClr>
              <a:buSzPts val="1800"/>
              <a:buFont typeface="Calibri"/>
              <a:buNone/>
            </a:pPr>
            <a:r>
              <a:rPr lang="en-US" sz="1800"/>
              <a:t>Popular Mechanics, “</a:t>
            </a:r>
            <a:r>
              <a:rPr lang="en-US" sz="1800" b="0"/>
              <a:t>11 Extinct Animals We've Lost in Our Lifetime”</a:t>
            </a:r>
            <a:r>
              <a:rPr lang="en-US" sz="1800"/>
              <a:t>: http://www.popularmechanics.com/science/animals/g201/recently-extinct-animals-list-470209/</a:t>
            </a:r>
            <a:endParaRPr/>
          </a:p>
          <a:p>
            <a:pPr marL="0" marR="0" lvl="0" indent="0" algn="l" rtl="0">
              <a:lnSpc>
                <a:spcPct val="100000"/>
              </a:lnSpc>
              <a:spcBef>
                <a:spcPts val="0"/>
              </a:spcBef>
              <a:spcAft>
                <a:spcPts val="0"/>
              </a:spcAft>
              <a:buClr>
                <a:schemeClr val="dk1"/>
              </a:buClr>
              <a:buSzPts val="1800"/>
              <a:buFont typeface="Calibri"/>
              <a:buNone/>
            </a:pPr>
            <a:r>
              <a:rPr lang="en-US" sz="1800"/>
              <a:t>Huffington Post</a:t>
            </a:r>
            <a:r>
              <a:rPr lang="en-US" sz="1800" b="0"/>
              <a:t>,”11 Animals That Are Now Extinct ... And It’s Our Fault”: </a:t>
            </a:r>
            <a:r>
              <a:rPr lang="en-US" sz="1800"/>
              <a:t>http://www.huffingtonpost.com/2013/10/22/11-extinct-animals_n_4078988.html</a:t>
            </a:r>
            <a:endParaRPr/>
          </a:p>
          <a:p>
            <a:pPr marL="0" marR="0" lvl="0" indent="0" algn="l" rtl="0">
              <a:lnSpc>
                <a:spcPct val="100000"/>
              </a:lnSpc>
              <a:spcBef>
                <a:spcPts val="0"/>
              </a:spcBef>
              <a:spcAft>
                <a:spcPts val="0"/>
              </a:spcAft>
              <a:buClr>
                <a:schemeClr val="dk1"/>
              </a:buClr>
              <a:buSzPts val="1800"/>
              <a:buFont typeface="Calibri"/>
              <a:buNone/>
            </a:pPr>
            <a:r>
              <a:rPr lang="en-US" sz="1800" b="0"/>
              <a:t>The Open Mind, “10 Animals that are Recently Extinct Because of Humans”: </a:t>
            </a:r>
            <a:r>
              <a:rPr lang="en-US" sz="1800"/>
              <a:t>http://www.the-open-mind.com/10-animals-that-are-recently-extinct-because-of-humans/</a:t>
            </a:r>
            <a:endParaRPr sz="1800"/>
          </a:p>
          <a:p>
            <a:pPr marL="0" lvl="0" indent="0" algn="l" rtl="0">
              <a:spcBef>
                <a:spcPts val="0"/>
              </a:spcBef>
              <a:spcAft>
                <a:spcPts val="0"/>
              </a:spcAft>
              <a:buNone/>
            </a:pPr>
            <a:r>
              <a:rPr lang="en-US" sz="1200">
                <a:solidFill>
                  <a:schemeClr val="dk1"/>
                </a:solidFill>
                <a:latin typeface="Calibri"/>
                <a:ea typeface="Calibri"/>
                <a:cs typeface="Calibri"/>
                <a:sym typeface="Calibri"/>
              </a:rPr>
              <a:t>Buzzfeed, “17 Animals that Became Extinct in Our Lifetime”: http://www.buzzfeed.com/katienotopoulos/17-animals-that-became-extinct-in-our-lifetime</a:t>
            </a:r>
            <a:endParaRPr/>
          </a:p>
          <a:p>
            <a:pPr marL="0" lvl="0" indent="0" algn="l" rtl="0">
              <a:spcBef>
                <a:spcPts val="0"/>
              </a:spcBef>
              <a:spcAft>
                <a:spcPts val="0"/>
              </a:spcAft>
              <a:buNone/>
            </a:pPr>
            <a:r>
              <a:rPr lang="en-US" sz="1200">
                <a:solidFill>
                  <a:schemeClr val="dk1"/>
                </a:solidFill>
                <a:latin typeface="Calibri"/>
                <a:ea typeface="Calibri"/>
                <a:cs typeface="Calibri"/>
                <a:sym typeface="Calibri"/>
              </a:rPr>
              <a:t>Listverse, “10 Recently Extinct Animals”: http://listverse.com/2009/07/25/10-recently-extinct-animals/</a:t>
            </a:r>
            <a:endParaRPr/>
          </a:p>
          <a:p>
            <a:pPr marL="0" lvl="0" indent="0" algn="l" rtl="0">
              <a:spcBef>
                <a:spcPts val="0"/>
              </a:spcBef>
              <a:spcAft>
                <a:spcPts val="0"/>
              </a:spcAft>
              <a:buNone/>
            </a:pPr>
            <a:r>
              <a:rPr lang="en-US" sz="1200">
                <a:solidFill>
                  <a:schemeClr val="dk1"/>
                </a:solidFill>
                <a:latin typeface="Calibri"/>
                <a:ea typeface="Calibri"/>
                <a:cs typeface="Calibri"/>
                <a:sym typeface="Calibri"/>
              </a:rPr>
              <a:t>Science Channel, “Top 10 Extinct Species”: http://www.sciencechannel.com/topics/creatures/top-10-extinct-species/	</a:t>
            </a:r>
            <a:endParaRPr/>
          </a:p>
          <a:p>
            <a:pPr marL="0" marR="0" lvl="0" indent="0" algn="l" rtl="0">
              <a:lnSpc>
                <a:spcPct val="100000"/>
              </a:lnSpc>
              <a:spcBef>
                <a:spcPts val="0"/>
              </a:spcBef>
              <a:spcAft>
                <a:spcPts val="0"/>
              </a:spcAft>
              <a:buClr>
                <a:schemeClr val="dk1"/>
              </a:buClr>
              <a:buSzPts val="1800"/>
              <a:buFont typeface="Calibri"/>
              <a:buNone/>
            </a:pPr>
            <a:r>
              <a:rPr lang="en-US" sz="1800"/>
              <a:t>One Kind, “Extinct”: http://www.onekind.org/education/top_10_lists/extinct/</a:t>
            </a:r>
            <a:endParaRPr/>
          </a:p>
          <a:p>
            <a:pPr marL="0" marR="0" lvl="0" indent="0" algn="l" rtl="0">
              <a:lnSpc>
                <a:spcPct val="100000"/>
              </a:lnSpc>
              <a:spcBef>
                <a:spcPts val="0"/>
              </a:spcBef>
              <a:spcAft>
                <a:spcPts val="0"/>
              </a:spcAft>
              <a:buClr>
                <a:schemeClr val="dk1"/>
              </a:buClr>
              <a:buSzPts val="1800"/>
              <a:buFont typeface="Calibri"/>
              <a:buNone/>
            </a:pPr>
            <a:endParaRPr sz="1800"/>
          </a:p>
          <a:p>
            <a:pPr marL="0" marR="0" lvl="0" indent="0" algn="l" rtl="0">
              <a:lnSpc>
                <a:spcPct val="100000"/>
              </a:lnSpc>
              <a:spcBef>
                <a:spcPts val="0"/>
              </a:spcBef>
              <a:spcAft>
                <a:spcPts val="0"/>
              </a:spcAft>
              <a:buClr>
                <a:schemeClr val="dk1"/>
              </a:buClr>
              <a:buSzPts val="1800"/>
              <a:buFont typeface="Calibri"/>
              <a:buNone/>
            </a:pPr>
            <a:r>
              <a:rPr lang="en-US" sz="1800"/>
              <a:t>Also check out www.iucn.org and www.iucnredlist.org for a full list of threatened and extinct (or “extinct in the wild”) species. This source will be an explicit part of the student “Extinction Project”.</a:t>
            </a:r>
            <a:endParaRPr/>
          </a:p>
          <a:p>
            <a:pPr marL="0" marR="0" lvl="0" indent="0" algn="l" rtl="0">
              <a:lnSpc>
                <a:spcPct val="100000"/>
              </a:lnSpc>
              <a:spcBef>
                <a:spcPts val="0"/>
              </a:spcBef>
              <a:spcAft>
                <a:spcPts val="0"/>
              </a:spcAft>
              <a:buClr>
                <a:schemeClr val="dk1"/>
              </a:buClr>
              <a:buSzPts val="1800"/>
              <a:buFont typeface="Calibri"/>
              <a:buNone/>
            </a:pPr>
            <a:endParaRPr sz="1800"/>
          </a:p>
          <a:p>
            <a:pPr marL="0" marR="0" lvl="0" indent="0" algn="l" rtl="0">
              <a:lnSpc>
                <a:spcPct val="100000"/>
              </a:lnSpc>
              <a:spcBef>
                <a:spcPts val="0"/>
              </a:spcBef>
              <a:spcAft>
                <a:spcPts val="0"/>
              </a:spcAft>
              <a:buClr>
                <a:schemeClr val="dk1"/>
              </a:buClr>
              <a:buSzPts val="1800"/>
              <a:buFont typeface="Calibri"/>
              <a:buNone/>
            </a:pPr>
            <a:endParaRPr sz="1800"/>
          </a:p>
          <a:p>
            <a:pPr marL="0" lvl="0" indent="0" algn="l" rtl="0">
              <a:spcBef>
                <a:spcPts val="0"/>
              </a:spcBef>
              <a:spcAft>
                <a:spcPts val="0"/>
              </a:spcAft>
              <a:buNone/>
            </a:pPr>
            <a:endParaRPr sz="1800"/>
          </a:p>
        </p:txBody>
      </p:sp>
      <p:sp>
        <p:nvSpPr>
          <p:cNvPr id="270" name="Google Shape;270;p1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2"/>
        <p:cNvGrpSpPr/>
        <p:nvPr/>
      </p:nvGrpSpPr>
      <p:grpSpPr>
        <a:xfrm>
          <a:off x="0" y="0"/>
          <a:ext cx="0" cy="0"/>
          <a:chOff x="0" y="0"/>
          <a:chExt cx="0" cy="0"/>
        </a:xfrm>
      </p:grpSpPr>
      <p:sp>
        <p:nvSpPr>
          <p:cNvPr id="1613" name="Google Shape;1613;p14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14" name="Google Shape;1614;p14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Continued Teacher Notes. Not meant for students.</a:t>
            </a:r>
            <a:endParaRPr/>
          </a:p>
        </p:txBody>
      </p:sp>
      <p:sp>
        <p:nvSpPr>
          <p:cNvPr id="1615" name="Google Shape;1615;p14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140</a:t>
            </a:fld>
            <a:endParaRPr/>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9"/>
        <p:cNvGrpSpPr/>
        <p:nvPr/>
      </p:nvGrpSpPr>
      <p:grpSpPr>
        <a:xfrm>
          <a:off x="0" y="0"/>
          <a:ext cx="0" cy="0"/>
          <a:chOff x="0" y="0"/>
          <a:chExt cx="0" cy="0"/>
        </a:xfrm>
      </p:grpSpPr>
      <p:sp>
        <p:nvSpPr>
          <p:cNvPr id="1620" name="Google Shape;1620;p14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21" name="Google Shape;1621;p14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b="1"/>
              <a:t>Optional slide.</a:t>
            </a:r>
            <a:endParaRPr b="1"/>
          </a:p>
          <a:p>
            <a:pPr marL="0" lvl="0" indent="0" algn="l" rtl="0">
              <a:spcBef>
                <a:spcPts val="0"/>
              </a:spcBef>
              <a:spcAft>
                <a:spcPts val="0"/>
              </a:spcAft>
              <a:buNone/>
            </a:pPr>
            <a:r>
              <a:rPr lang="en-US"/>
              <a:t>We often think that predators and prey are intimately tied together in a cycle, but in the case of Isle Royale, it certainly seems as though even “simple” ecosystems (a closed system, and island, with a fairly well-understood food web) the factors driving population dynamics can be complicated. Your students may have already come to the conclusion that the wolves are driven by things other than the number of moose—that is, the amount of prey available to the wolf population at any time. You can use the overlay here and the Moose per Wolf graph to highlight some of the decoupling between the populations.</a:t>
            </a:r>
            <a:endParaRPr/>
          </a:p>
          <a:p>
            <a:pPr marL="0" lvl="0" indent="0" algn="l" rtl="0">
              <a:spcBef>
                <a:spcPts val="0"/>
              </a:spcBef>
              <a:spcAft>
                <a:spcPts val="0"/>
              </a:spcAft>
              <a:buNone/>
            </a:pPr>
            <a:endParaRPr/>
          </a:p>
          <a:p>
            <a:pPr marL="0" marR="0" lvl="0" indent="0" algn="l" rtl="0">
              <a:lnSpc>
                <a:spcPct val="100000"/>
              </a:lnSpc>
              <a:spcBef>
                <a:spcPts val="0"/>
              </a:spcBef>
              <a:spcAft>
                <a:spcPts val="0"/>
              </a:spcAft>
              <a:buClr>
                <a:schemeClr val="dk1"/>
              </a:buClr>
              <a:buSzPts val="1200"/>
              <a:buFont typeface="Calibri"/>
              <a:buNone/>
            </a:pPr>
            <a:r>
              <a:rPr lang="en-US"/>
              <a:t>For the more complete and complex story, visit </a:t>
            </a:r>
            <a:r>
              <a:rPr lang="en-US" b="0"/>
              <a:t>“The Wolves and Moose of Isle Royale” webpage (http://www.isleroyalewolf.org/). Do NOT have your students go directly to this page unless you plan to spend a lot of time unpacking it. You may choose, however, to design your own deeper exploration of the factors driving the wolf population cycles and recent decline using those resources. In particular, the role of a genetic defect and population genetics in staving off and then accelerating the decline of the wolves makes for a very interesting exploration. We advise that you take this story up later in the year after completing the units on genetics and during the exploration of population genetics in the model for Population Variation. Here, it is best to leave the exact driver of the recent decline a bit of a mystery.</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r>
              <a:rPr lang="en-US"/>
              <a:t>SOURCES:</a:t>
            </a:r>
            <a:endParaRPr/>
          </a:p>
          <a:p>
            <a:pPr marL="0" marR="0" lvl="0" indent="0" algn="l" rtl="0">
              <a:lnSpc>
                <a:spcPct val="100000"/>
              </a:lnSpc>
              <a:spcBef>
                <a:spcPts val="0"/>
              </a:spcBef>
              <a:spcAft>
                <a:spcPts val="0"/>
              </a:spcAft>
              <a:buClr>
                <a:schemeClr val="dk1"/>
              </a:buClr>
              <a:buSzPts val="1200"/>
              <a:buFont typeface="Calibri"/>
              <a:buNone/>
            </a:pPr>
            <a:r>
              <a:rPr lang="en-US" b="0"/>
              <a:t>Data from “The Wolves and Moose of Isle Royale” - http://www.isleroyalewolf.org/</a:t>
            </a:r>
            <a:endParaRPr/>
          </a:p>
          <a:p>
            <a:pPr marL="0" lvl="0" indent="0" algn="l" rtl="0">
              <a:spcBef>
                <a:spcPts val="0"/>
              </a:spcBef>
              <a:spcAft>
                <a:spcPts val="0"/>
              </a:spcAft>
              <a:buNone/>
            </a:pPr>
            <a:endParaRPr/>
          </a:p>
        </p:txBody>
      </p:sp>
      <p:sp>
        <p:nvSpPr>
          <p:cNvPr id="1622" name="Google Shape;1622;p14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141</a:t>
            </a:fld>
            <a:endParaRPr/>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9"/>
        <p:cNvGrpSpPr/>
        <p:nvPr/>
      </p:nvGrpSpPr>
      <p:grpSpPr>
        <a:xfrm>
          <a:off x="0" y="0"/>
          <a:ext cx="0" cy="0"/>
          <a:chOff x="0" y="0"/>
          <a:chExt cx="0" cy="0"/>
        </a:xfrm>
      </p:grpSpPr>
      <p:sp>
        <p:nvSpPr>
          <p:cNvPr id="1630" name="Google Shape;1630;p14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31" name="Google Shape;1631;p14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b="1"/>
              <a:t>Optional slide.</a:t>
            </a:r>
            <a:endParaRPr b="1"/>
          </a:p>
          <a:p>
            <a:pPr marL="0" lvl="0" indent="0" algn="l" rtl="0">
              <a:spcBef>
                <a:spcPts val="0"/>
              </a:spcBef>
              <a:spcAft>
                <a:spcPts val="0"/>
              </a:spcAft>
              <a:buNone/>
            </a:pPr>
            <a:r>
              <a:rPr lang="en-US"/>
              <a:t>We’ve intentionally left some of the details of how you might have students engage in this discussion vague. You could choose to have them Doodle, go back into their groups and hold the graphs up against one another, or a variety of other options.</a:t>
            </a:r>
            <a:endParaRPr/>
          </a:p>
          <a:p>
            <a:pPr marL="0" lvl="0" indent="0" algn="l" rtl="0">
              <a:spcBef>
                <a:spcPts val="0"/>
              </a:spcBef>
              <a:spcAft>
                <a:spcPts val="0"/>
              </a:spcAft>
              <a:buNone/>
            </a:pPr>
            <a:r>
              <a:rPr lang="en-US"/>
              <a:t>The complexity of the coupling and decoupling of the moose and wolf populations, however, is only truly understood by visiting the Isle Royal website (below). Getting into the details of all of the evidence presented there, however, is likely beyond the scope of any classroom.</a:t>
            </a:r>
            <a:endParaRPr/>
          </a:p>
          <a:p>
            <a:pPr marL="0" lvl="0" indent="0" algn="l" rtl="0">
              <a:spcBef>
                <a:spcPts val="0"/>
              </a:spcBef>
              <a:spcAft>
                <a:spcPts val="0"/>
              </a:spcAft>
              <a:buNone/>
            </a:pPr>
            <a:r>
              <a:rPr lang="en-US"/>
              <a:t>As such, be prepared to leave event this optional exploration under-resolved. The last slide provides the opportunity for you to leave the dynamics of the wolf population and their recent decline as a bit of a mystery.</a:t>
            </a:r>
            <a:endParaRPr/>
          </a:p>
          <a:p>
            <a:pPr marL="0" lvl="0" indent="0" algn="l" rtl="0">
              <a:spcBef>
                <a:spcPts val="0"/>
              </a:spcBef>
              <a:spcAft>
                <a:spcPts val="0"/>
              </a:spcAft>
              <a:buNone/>
            </a:pPr>
            <a:r>
              <a:rPr lang="en-US"/>
              <a:t>There may be other ideas that come out of this visual and the ensuing conversation.</a:t>
            </a:r>
            <a:endParaRPr/>
          </a:p>
          <a:p>
            <a:pPr marL="0" lvl="0" indent="0" algn="l" rtl="0">
              <a:spcBef>
                <a:spcPts val="0"/>
              </a:spcBef>
              <a:spcAft>
                <a:spcPts val="0"/>
              </a:spcAft>
              <a:buNone/>
            </a:pPr>
            <a:endParaRPr/>
          </a:p>
          <a:p>
            <a:pPr marL="0" lvl="0" indent="0" algn="l" rtl="0">
              <a:spcBef>
                <a:spcPts val="0"/>
              </a:spcBef>
              <a:spcAft>
                <a:spcPts val="0"/>
              </a:spcAft>
              <a:buNone/>
            </a:pPr>
            <a:r>
              <a:rPr lang="en-US"/>
              <a:t>SOURCES:</a:t>
            </a:r>
            <a:endParaRPr/>
          </a:p>
          <a:p>
            <a:pPr marL="0" marR="0" lvl="0" indent="0" algn="l" rtl="0">
              <a:lnSpc>
                <a:spcPct val="100000"/>
              </a:lnSpc>
              <a:spcBef>
                <a:spcPts val="0"/>
              </a:spcBef>
              <a:spcAft>
                <a:spcPts val="0"/>
              </a:spcAft>
              <a:buClr>
                <a:schemeClr val="dk1"/>
              </a:buClr>
              <a:buSzPts val="1200"/>
              <a:buFont typeface="Calibri"/>
              <a:buNone/>
            </a:pPr>
            <a:r>
              <a:rPr lang="en-US" b="0"/>
              <a:t>Data from “The Wolves and Moose of Isle Royale” - http://www.isleroyalewolf.org/</a:t>
            </a:r>
            <a:endParaRPr/>
          </a:p>
          <a:p>
            <a:pPr marL="0" lvl="0" indent="0" algn="l" rtl="0">
              <a:spcBef>
                <a:spcPts val="0"/>
              </a:spcBef>
              <a:spcAft>
                <a:spcPts val="0"/>
              </a:spcAft>
              <a:buNone/>
            </a:pPr>
            <a:endParaRPr/>
          </a:p>
        </p:txBody>
      </p:sp>
      <p:sp>
        <p:nvSpPr>
          <p:cNvPr id="1632" name="Google Shape;1632;p14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142</a:t>
            </a:fld>
            <a:endParaRPr/>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9"/>
        <p:cNvGrpSpPr/>
        <p:nvPr/>
      </p:nvGrpSpPr>
      <p:grpSpPr>
        <a:xfrm>
          <a:off x="0" y="0"/>
          <a:ext cx="0" cy="0"/>
          <a:chOff x="0" y="0"/>
          <a:chExt cx="0" cy="0"/>
        </a:xfrm>
      </p:grpSpPr>
      <p:sp>
        <p:nvSpPr>
          <p:cNvPr id="1640" name="Google Shape;1640;p14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41" name="Google Shape;1641;p14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b="1"/>
              <a:t>Optional slide.</a:t>
            </a:r>
            <a:endParaRPr/>
          </a:p>
          <a:p>
            <a:pPr marL="0" lvl="0" indent="0" algn="l" rtl="0">
              <a:spcBef>
                <a:spcPts val="0"/>
              </a:spcBef>
              <a:spcAft>
                <a:spcPts val="0"/>
              </a:spcAft>
              <a:buNone/>
            </a:pPr>
            <a:r>
              <a:rPr lang="en-US"/>
              <a:t>This slide is her to illustrate better / reveal the incredible de-coupling of wolves an moose. Despite and abundance of moose, the wolves are dying.</a:t>
            </a:r>
            <a:endParaRPr/>
          </a:p>
          <a:p>
            <a:pPr marL="0" lvl="0" indent="0" algn="l" rtl="0">
              <a:spcBef>
                <a:spcPts val="0"/>
              </a:spcBef>
              <a:spcAft>
                <a:spcPts val="0"/>
              </a:spcAft>
              <a:buNone/>
            </a:pPr>
            <a:endParaRPr/>
          </a:p>
          <a:p>
            <a:pPr marL="0" lvl="0" indent="0" algn="l" rtl="0">
              <a:spcBef>
                <a:spcPts val="0"/>
              </a:spcBef>
              <a:spcAft>
                <a:spcPts val="0"/>
              </a:spcAft>
              <a:buNone/>
            </a:pPr>
            <a:r>
              <a:rPr lang="en-US"/>
              <a:t>SOURCES:</a:t>
            </a:r>
            <a:endParaRPr/>
          </a:p>
          <a:p>
            <a:pPr marL="0" marR="0" lvl="0" indent="0" algn="l" rtl="0">
              <a:lnSpc>
                <a:spcPct val="100000"/>
              </a:lnSpc>
              <a:spcBef>
                <a:spcPts val="0"/>
              </a:spcBef>
              <a:spcAft>
                <a:spcPts val="0"/>
              </a:spcAft>
              <a:buClr>
                <a:schemeClr val="dk1"/>
              </a:buClr>
              <a:buSzPts val="1200"/>
              <a:buFont typeface="Calibri"/>
              <a:buNone/>
            </a:pPr>
            <a:r>
              <a:rPr lang="en-US" b="0"/>
              <a:t>Data from “The Wolves and Moose of Isle Royale” - http://www.isleroyalewolf.org/</a:t>
            </a:r>
            <a:endParaRPr/>
          </a:p>
          <a:p>
            <a:pPr marL="0" lvl="0" indent="0" algn="l" rtl="0">
              <a:spcBef>
                <a:spcPts val="0"/>
              </a:spcBef>
              <a:spcAft>
                <a:spcPts val="0"/>
              </a:spcAft>
              <a:buNone/>
            </a:pPr>
            <a:endParaRPr/>
          </a:p>
        </p:txBody>
      </p:sp>
      <p:sp>
        <p:nvSpPr>
          <p:cNvPr id="1642" name="Google Shape;1642;p14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143</a:t>
            </a:fld>
            <a:endParaRPr/>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0"/>
        <p:cNvGrpSpPr/>
        <p:nvPr/>
      </p:nvGrpSpPr>
      <p:grpSpPr>
        <a:xfrm>
          <a:off x="0" y="0"/>
          <a:ext cx="0" cy="0"/>
          <a:chOff x="0" y="0"/>
          <a:chExt cx="0" cy="0"/>
        </a:xfrm>
      </p:grpSpPr>
      <p:sp>
        <p:nvSpPr>
          <p:cNvPr id="1651" name="Google Shape;1651;p14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2" name="Google Shape;1652;p14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b="1"/>
              <a:t>Optional slide.</a:t>
            </a:r>
            <a:endParaRPr/>
          </a:p>
          <a:p>
            <a:pPr marL="0" lvl="0" indent="0" algn="l" rtl="0">
              <a:spcBef>
                <a:spcPts val="0"/>
              </a:spcBef>
              <a:spcAft>
                <a:spcPts val="0"/>
              </a:spcAft>
              <a:buNone/>
            </a:pPr>
            <a:r>
              <a:rPr lang="en-US"/>
              <a:t>This slide is her to illustrate better / reveal the incredible de-coupling of wolves an moose. Despite and abundance of moose, the wolves are dying.</a:t>
            </a:r>
            <a:endParaRPr/>
          </a:p>
          <a:p>
            <a:pPr marL="0" lvl="0" indent="0" algn="l" rtl="0">
              <a:spcBef>
                <a:spcPts val="0"/>
              </a:spcBef>
              <a:spcAft>
                <a:spcPts val="0"/>
              </a:spcAft>
              <a:buNone/>
            </a:pPr>
            <a:endParaRPr/>
          </a:p>
          <a:p>
            <a:pPr marL="0" lvl="0" indent="0" algn="l" rtl="0">
              <a:spcBef>
                <a:spcPts val="0"/>
              </a:spcBef>
              <a:spcAft>
                <a:spcPts val="0"/>
              </a:spcAft>
              <a:buNone/>
            </a:pPr>
            <a:r>
              <a:rPr lang="en-US"/>
              <a:t>SOURCES:</a:t>
            </a:r>
            <a:endParaRPr/>
          </a:p>
          <a:p>
            <a:pPr marL="0" marR="0" lvl="0" indent="0" algn="l" rtl="0">
              <a:lnSpc>
                <a:spcPct val="100000"/>
              </a:lnSpc>
              <a:spcBef>
                <a:spcPts val="0"/>
              </a:spcBef>
              <a:spcAft>
                <a:spcPts val="0"/>
              </a:spcAft>
              <a:buClr>
                <a:schemeClr val="dk1"/>
              </a:buClr>
              <a:buSzPts val="1200"/>
              <a:buFont typeface="Calibri"/>
              <a:buNone/>
            </a:pPr>
            <a:r>
              <a:rPr lang="en-US" b="0"/>
              <a:t>Data from “The Wolves and Moose of Isle Royale” - http://www.isleroyalewolf.org/</a:t>
            </a:r>
            <a:endParaRPr/>
          </a:p>
          <a:p>
            <a:pPr marL="0" lvl="0" indent="0" algn="l" rtl="0">
              <a:spcBef>
                <a:spcPts val="0"/>
              </a:spcBef>
              <a:spcAft>
                <a:spcPts val="0"/>
              </a:spcAft>
              <a:buNone/>
            </a:pPr>
            <a:endParaRPr/>
          </a:p>
        </p:txBody>
      </p:sp>
      <p:sp>
        <p:nvSpPr>
          <p:cNvPr id="1653" name="Google Shape;1653;p14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144</a:t>
            </a:fld>
            <a:endParaRPr/>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1"/>
        <p:cNvGrpSpPr/>
        <p:nvPr/>
      </p:nvGrpSpPr>
      <p:grpSpPr>
        <a:xfrm>
          <a:off x="0" y="0"/>
          <a:ext cx="0" cy="0"/>
          <a:chOff x="0" y="0"/>
          <a:chExt cx="0" cy="0"/>
        </a:xfrm>
      </p:grpSpPr>
      <p:sp>
        <p:nvSpPr>
          <p:cNvPr id="1662" name="Google Shape;1662;p14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63" name="Google Shape;1663;p14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200"/>
              <a:buFont typeface="Calibri"/>
              <a:buNone/>
            </a:pPr>
            <a:r>
              <a:rPr lang="en-US"/>
              <a:t>TEACHER NOTES:</a:t>
            </a:r>
            <a:endParaRPr/>
          </a:p>
          <a:p>
            <a:pPr marL="0" marR="0" lvl="0" indent="0" algn="l" rtl="0">
              <a:lnSpc>
                <a:spcPct val="100000"/>
              </a:lnSpc>
              <a:spcBef>
                <a:spcPts val="0"/>
              </a:spcBef>
              <a:spcAft>
                <a:spcPts val="0"/>
              </a:spcAft>
              <a:buClr>
                <a:schemeClr val="dk1"/>
              </a:buClr>
              <a:buSzPts val="1200"/>
              <a:buFont typeface="Calibri"/>
              <a:buNone/>
            </a:pPr>
            <a:r>
              <a:rPr lang="en-US" b="1"/>
              <a:t>Optional slide.</a:t>
            </a:r>
            <a:endParaRPr b="1"/>
          </a:p>
          <a:p>
            <a:pPr marL="0" marR="0" lvl="0" indent="0" algn="l" rtl="0">
              <a:lnSpc>
                <a:spcPct val="100000"/>
              </a:lnSpc>
              <a:spcBef>
                <a:spcPts val="0"/>
              </a:spcBef>
              <a:spcAft>
                <a:spcPts val="0"/>
              </a:spcAft>
              <a:buClr>
                <a:schemeClr val="dk1"/>
              </a:buClr>
              <a:buSzPts val="1200"/>
              <a:buFont typeface="Calibri"/>
              <a:buNone/>
            </a:pPr>
            <a:r>
              <a:rPr lang="en-US"/>
              <a:t>If your class comes to the conclusion that at least the recent trend in wolves is not explained by moose numbers, you can leave the mystery as to what has been driving the wolf decline a mystery here. This is a system that you *can* come back to later in Population Variation (see the optional connection in that unit) or other points where you see the connection.</a:t>
            </a:r>
            <a:endParaRPr/>
          </a:p>
          <a:p>
            <a:pPr marL="0" marR="0" lvl="0" indent="0" algn="l" rtl="0">
              <a:lnSpc>
                <a:spcPct val="100000"/>
              </a:lnSpc>
              <a:spcBef>
                <a:spcPts val="0"/>
              </a:spcBef>
              <a:spcAft>
                <a:spcPts val="0"/>
              </a:spcAft>
              <a:buClr>
                <a:schemeClr val="dk1"/>
              </a:buClr>
              <a:buSzPts val="1200"/>
              <a:buFont typeface="Calibri"/>
              <a:buNone/>
            </a:pPr>
            <a:r>
              <a:rPr lang="en-US"/>
              <a:t>The real story is complex and involves immigration, a genetic defect, inbreeding, and a number of other factors. The Isle Royale website and the annual reports therein are great resources for building further exploration.</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a:t>SOURCES:</a:t>
            </a:r>
            <a:endParaRPr/>
          </a:p>
          <a:p>
            <a:pPr marL="0" marR="0" lvl="0" indent="0" algn="l" rtl="0">
              <a:lnSpc>
                <a:spcPct val="100000"/>
              </a:lnSpc>
              <a:spcBef>
                <a:spcPts val="0"/>
              </a:spcBef>
              <a:spcAft>
                <a:spcPts val="0"/>
              </a:spcAft>
              <a:buClr>
                <a:schemeClr val="dk1"/>
              </a:buClr>
              <a:buSzPts val="1200"/>
              <a:buFont typeface="Calibri"/>
              <a:buNone/>
            </a:pPr>
            <a:r>
              <a:rPr lang="en-US"/>
              <a:t>Image, “Wolf Winter Hunting Snow Trees”</a:t>
            </a:r>
            <a:endParaRPr/>
          </a:p>
          <a:p>
            <a:pPr marL="0" marR="0" lvl="0" indent="0" algn="l" rtl="0">
              <a:lnSpc>
                <a:spcPct val="100000"/>
              </a:lnSpc>
              <a:spcBef>
                <a:spcPts val="0"/>
              </a:spcBef>
              <a:spcAft>
                <a:spcPts val="0"/>
              </a:spcAft>
              <a:buClr>
                <a:schemeClr val="dk1"/>
              </a:buClr>
              <a:buSzPts val="1200"/>
              <a:buFont typeface="Calibri"/>
              <a:buNone/>
            </a:pPr>
            <a:r>
              <a:rPr lang="en-US"/>
              <a:t>(https://commons.wikimedia.org/wiki/File%3AWolf-winter-hunting-snow-trees_-_West_Virginia_-_ForestWander.jpg)</a:t>
            </a:r>
            <a:endParaRPr/>
          </a:p>
          <a:p>
            <a:pPr marL="0" marR="0" lvl="0" indent="0" algn="l" rtl="0">
              <a:lnSpc>
                <a:spcPct val="100000"/>
              </a:lnSpc>
              <a:spcBef>
                <a:spcPts val="0"/>
              </a:spcBef>
              <a:spcAft>
                <a:spcPts val="0"/>
              </a:spcAft>
              <a:buClr>
                <a:schemeClr val="dk1"/>
              </a:buClr>
              <a:buSzPts val="1200"/>
              <a:buFont typeface="Calibri"/>
              <a:buNone/>
            </a:pPr>
            <a:r>
              <a:rPr lang="en-US"/>
              <a:t>By http://www.ForestWander.com [CC BY-SA 3.0 us (http://creativecommons.org/licenses/by-sa/3.0/us/deed.en)], via Wikimedia Commons</a:t>
            </a:r>
            <a:endParaRPr/>
          </a:p>
        </p:txBody>
      </p:sp>
      <p:sp>
        <p:nvSpPr>
          <p:cNvPr id="1664" name="Google Shape;1664;p14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145</a:t>
            </a:fld>
            <a:endParaRPr/>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9"/>
        <p:cNvGrpSpPr/>
        <p:nvPr/>
      </p:nvGrpSpPr>
      <p:grpSpPr>
        <a:xfrm>
          <a:off x="0" y="0"/>
          <a:ext cx="0" cy="0"/>
          <a:chOff x="0" y="0"/>
          <a:chExt cx="0" cy="0"/>
        </a:xfrm>
      </p:grpSpPr>
      <p:sp>
        <p:nvSpPr>
          <p:cNvPr id="1670" name="Google Shape;1670;p14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71" name="Google Shape;1671;p14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Not meant for students. Intended to help you navigate to the next learning segment.</a:t>
            </a:r>
            <a:endParaRPr/>
          </a:p>
        </p:txBody>
      </p:sp>
      <p:sp>
        <p:nvSpPr>
          <p:cNvPr id="1672" name="Google Shape;1672;p14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146</a:t>
            </a:fld>
            <a:endParaRPr/>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0"/>
        <p:cNvGrpSpPr/>
        <p:nvPr/>
      </p:nvGrpSpPr>
      <p:grpSpPr>
        <a:xfrm>
          <a:off x="0" y="0"/>
          <a:ext cx="0" cy="0"/>
          <a:chOff x="0" y="0"/>
          <a:chExt cx="0" cy="0"/>
        </a:xfrm>
      </p:grpSpPr>
      <p:sp>
        <p:nvSpPr>
          <p:cNvPr id="1681" name="Google Shape;1681;p14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82" name="Google Shape;1682;p14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Not meant for students. This slide connects you to the description for the learning segment at hand.</a:t>
            </a:r>
            <a:endParaRPr/>
          </a:p>
        </p:txBody>
      </p:sp>
      <p:sp>
        <p:nvSpPr>
          <p:cNvPr id="1683" name="Google Shape;1683;p14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147</a:t>
            </a:fld>
            <a:endParaRPr/>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3"/>
        <p:cNvGrpSpPr/>
        <p:nvPr/>
      </p:nvGrpSpPr>
      <p:grpSpPr>
        <a:xfrm>
          <a:off x="0" y="0"/>
          <a:ext cx="0" cy="0"/>
          <a:chOff x="0" y="0"/>
          <a:chExt cx="0" cy="0"/>
        </a:xfrm>
      </p:grpSpPr>
      <p:sp>
        <p:nvSpPr>
          <p:cNvPr id="1694" name="Google Shape;1694;p14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95" name="Google Shape;1695;p14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Continued Teacher Notes. Not meant for students.</a:t>
            </a:r>
            <a:endParaRPr/>
          </a:p>
        </p:txBody>
      </p:sp>
      <p:sp>
        <p:nvSpPr>
          <p:cNvPr id="1696" name="Google Shape;1696;p14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148</a:t>
            </a:fld>
            <a:endParaRPr/>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0"/>
        <p:cNvGrpSpPr/>
        <p:nvPr/>
      </p:nvGrpSpPr>
      <p:grpSpPr>
        <a:xfrm>
          <a:off x="0" y="0"/>
          <a:ext cx="0" cy="0"/>
          <a:chOff x="0" y="0"/>
          <a:chExt cx="0" cy="0"/>
        </a:xfrm>
      </p:grpSpPr>
      <p:sp>
        <p:nvSpPr>
          <p:cNvPr id="1701" name="Google Shape;1701;p14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02" name="Google Shape;1702;p14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marR="0" lvl="0" indent="0" algn="l" rtl="0">
              <a:lnSpc>
                <a:spcPct val="100000"/>
              </a:lnSpc>
              <a:spcBef>
                <a:spcPts val="0"/>
              </a:spcBef>
              <a:spcAft>
                <a:spcPts val="0"/>
              </a:spcAft>
              <a:buClr>
                <a:schemeClr val="dk1"/>
              </a:buClr>
              <a:buSzPts val="1200"/>
              <a:buFont typeface="Calibri"/>
              <a:buNone/>
            </a:pPr>
            <a:r>
              <a:rPr lang="en-US" b="1"/>
              <a:t>Optional slide. </a:t>
            </a:r>
            <a:endParaRPr b="1"/>
          </a:p>
          <a:p>
            <a:pPr marL="0" marR="0" lvl="0" indent="0" algn="l" rtl="0">
              <a:lnSpc>
                <a:spcPct val="100000"/>
              </a:lnSpc>
              <a:spcBef>
                <a:spcPts val="0"/>
              </a:spcBef>
              <a:spcAft>
                <a:spcPts val="0"/>
              </a:spcAft>
              <a:buClr>
                <a:schemeClr val="dk1"/>
              </a:buClr>
              <a:buSzPts val="1200"/>
              <a:buFont typeface="Calibri"/>
              <a:buNone/>
            </a:pPr>
            <a:r>
              <a:rPr lang="en-US"/>
              <a:t>You </a:t>
            </a:r>
            <a:r>
              <a:rPr lang="en-US" b="1" i="1"/>
              <a:t>can</a:t>
            </a:r>
            <a:r>
              <a:rPr lang="en-US"/>
              <a:t> choose to disclose a bit of happy news here, especially if you do NOT intend to do the Extinction Project. It’s a nice way to end this particular unit on a positive note. </a:t>
            </a:r>
            <a:endParaRPr/>
          </a:p>
          <a:p>
            <a:pPr marL="0" lvl="0" indent="0" algn="l" rtl="0">
              <a:spcBef>
                <a:spcPts val="0"/>
              </a:spcBef>
              <a:spcAft>
                <a:spcPts val="0"/>
              </a:spcAft>
              <a:buNone/>
            </a:pPr>
            <a:endParaRPr/>
          </a:p>
          <a:p>
            <a:pPr marL="0" lvl="0" indent="0" algn="l" rtl="0">
              <a:spcBef>
                <a:spcPts val="0"/>
              </a:spcBef>
              <a:spcAft>
                <a:spcPts val="0"/>
              </a:spcAft>
              <a:buNone/>
            </a:pPr>
            <a:r>
              <a:rPr lang="en-US" b="1"/>
              <a:t>But perhaps consider </a:t>
            </a:r>
            <a:r>
              <a:rPr lang="en-US" b="1" i="1"/>
              <a:t>alternative times</a:t>
            </a:r>
            <a:r>
              <a:rPr lang="en-US" b="1"/>
              <a:t> to tell some of this good news. </a:t>
            </a:r>
            <a:r>
              <a:rPr lang="en-US"/>
              <a:t>If you are revisiting Isle Royale, you may wish to save the general story about the wolves in North America. Or you may want students to research it. Or you may have a place for it later in the curriculum. It is an option to show it here. You also might consider embedding this slide into the Extinction Project Introduction (if doing the year-long Extinction Project) or into the End-of-Year Extinction Project slides to talk about the ultimate question students will address–how to protect and conserve their species of interest. </a:t>
            </a:r>
            <a:endParaRPr/>
          </a:p>
          <a:p>
            <a:pPr marL="0" lvl="0" indent="0" algn="l" rtl="0">
              <a:spcBef>
                <a:spcPts val="0"/>
              </a:spcBef>
              <a:spcAft>
                <a:spcPts val="0"/>
              </a:spcAft>
              <a:buNone/>
            </a:pPr>
            <a:endParaRPr/>
          </a:p>
          <a:p>
            <a:pPr marL="0" lvl="0" indent="0" algn="l" rtl="0">
              <a:spcBef>
                <a:spcPts val="0"/>
              </a:spcBef>
              <a:spcAft>
                <a:spcPts val="0"/>
              </a:spcAft>
              <a:buNone/>
            </a:pPr>
            <a:r>
              <a:rPr lang="en-US"/>
              <a:t>Wolves were placed on Endangered Species list in 1974 but it didn’t have much impact because there were so few left. It wasn’t until some wolves were brought from Canada that they began repopulating. </a:t>
            </a:r>
            <a:endParaRPr/>
          </a:p>
          <a:p>
            <a:pPr marL="0" lvl="0" indent="0" algn="l" rtl="0">
              <a:spcBef>
                <a:spcPts val="0"/>
              </a:spcBef>
              <a:spcAft>
                <a:spcPts val="0"/>
              </a:spcAft>
              <a:buNone/>
            </a:pPr>
            <a:endParaRPr/>
          </a:p>
          <a:p>
            <a:pPr marL="0" lvl="0" indent="0" algn="l" rtl="0">
              <a:spcBef>
                <a:spcPts val="0"/>
              </a:spcBef>
              <a:spcAft>
                <a:spcPts val="0"/>
              </a:spcAft>
              <a:buNone/>
            </a:pPr>
            <a:r>
              <a:rPr lang="en-US"/>
              <a:t>US Fish and Wildlife: Still listed as Endangered in most states but delisted and moved to “Threatened” in Minnesota and completely delisted in the Northern Rockies.</a:t>
            </a:r>
            <a:endParaRPr/>
          </a:p>
          <a:p>
            <a:pPr marL="0" lvl="0" indent="0" algn="l" rtl="0">
              <a:spcBef>
                <a:spcPts val="0"/>
              </a:spcBef>
              <a:spcAft>
                <a:spcPts val="0"/>
              </a:spcAft>
              <a:buNone/>
            </a:pPr>
            <a:endParaRPr/>
          </a:p>
          <a:p>
            <a:pPr marL="0" lvl="0" indent="0" algn="l" rtl="0">
              <a:spcBef>
                <a:spcPts val="0"/>
              </a:spcBef>
              <a:spcAft>
                <a:spcPts val="0"/>
              </a:spcAft>
              <a:buNone/>
            </a:pPr>
            <a:r>
              <a:rPr lang="en-US"/>
              <a:t>SOURCES:</a:t>
            </a:r>
            <a:endParaRPr/>
          </a:p>
          <a:p>
            <a:pPr marL="0" marR="0" lvl="0" indent="0" algn="l" rtl="0">
              <a:lnSpc>
                <a:spcPct val="100000"/>
              </a:lnSpc>
              <a:spcBef>
                <a:spcPts val="0"/>
              </a:spcBef>
              <a:spcAft>
                <a:spcPts val="0"/>
              </a:spcAft>
              <a:buClr>
                <a:schemeClr val="dk1"/>
              </a:buClr>
              <a:buSzPts val="1200"/>
              <a:buFont typeface="Calibri"/>
              <a:buNone/>
            </a:pPr>
            <a:r>
              <a:rPr lang="en-US" b="0"/>
              <a:t>Data from “The Wolves and Moose of Isle Royale” - http://www.isleroyalewolf.org/</a:t>
            </a:r>
            <a:endParaRPr/>
          </a:p>
          <a:p>
            <a:pPr marL="0" lvl="0" indent="0" algn="l" rtl="0">
              <a:spcBef>
                <a:spcPts val="0"/>
              </a:spcBef>
              <a:spcAft>
                <a:spcPts val="0"/>
              </a:spcAft>
              <a:buNone/>
            </a:pPr>
            <a:r>
              <a:rPr lang="en-US"/>
              <a:t>Wikipedia article “Gray Wolf” - https://en.wikipedia.org/wiki/Gray_wolf#Historical_range_and_decline_2</a:t>
            </a:r>
            <a:endParaRPr/>
          </a:p>
        </p:txBody>
      </p:sp>
      <p:sp>
        <p:nvSpPr>
          <p:cNvPr id="1703" name="Google Shape;1703;p14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149</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6" name="Google Shape;276;p1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sz="1200">
                <a:solidFill>
                  <a:schemeClr val="dk1"/>
                </a:solidFill>
                <a:latin typeface="Calibri"/>
                <a:ea typeface="Calibri"/>
                <a:cs typeface="Calibri"/>
                <a:sym typeface="Calibri"/>
              </a:rPr>
              <a:t>TEACHER NOTES:</a:t>
            </a:r>
            <a:endParaRPr/>
          </a:p>
          <a:p>
            <a:pPr marL="0" marR="0" lvl="0" indent="0" algn="l" rtl="0">
              <a:lnSpc>
                <a:spcPct val="100000"/>
              </a:lnSpc>
              <a:spcBef>
                <a:spcPts val="0"/>
              </a:spcBef>
              <a:spcAft>
                <a:spcPts val="0"/>
              </a:spcAft>
              <a:buClr>
                <a:schemeClr val="dk1"/>
              </a:buClr>
              <a:buSzPts val="1200"/>
              <a:buFont typeface="Calibri"/>
              <a:buNone/>
            </a:pPr>
            <a:r>
              <a:rPr lang="en-US" sz="1200">
                <a:solidFill>
                  <a:schemeClr val="dk1"/>
                </a:solidFill>
                <a:latin typeface="Calibri"/>
                <a:ea typeface="Calibri"/>
                <a:cs typeface="Calibri"/>
                <a:sym typeface="Calibri"/>
              </a:rPr>
              <a:t>“The West African black rhinoceros (</a:t>
            </a:r>
            <a:r>
              <a:rPr lang="en-US" sz="1200" i="1">
                <a:solidFill>
                  <a:schemeClr val="dk1"/>
                </a:solidFill>
                <a:latin typeface="Calibri"/>
                <a:ea typeface="Calibri"/>
                <a:cs typeface="Calibri"/>
                <a:sym typeface="Calibri"/>
              </a:rPr>
              <a:t>Diceros bicornis longipes</a:t>
            </a:r>
            <a:r>
              <a:rPr lang="en-US" sz="1200">
                <a:solidFill>
                  <a:schemeClr val="dk1"/>
                </a:solidFill>
                <a:latin typeface="Calibri"/>
                <a:ea typeface="Calibri"/>
                <a:cs typeface="Calibri"/>
                <a:sym typeface="Calibri"/>
              </a:rPr>
              <a:t>) was a subspecies of the black rhino that was declared extinct in 2011. The subspecies last existed in Cameroon, but an extensive survey in 2006 did not find any signs of living West African black rhinos. According to the IUCN, “it is highly probable that this subspecies is now extinct” thanks to increased poaching and demand for rhino horn.” –James Gerken, The Huffington Post (2013)</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a:p>
            <a:pPr marL="0" marR="0" lvl="0" indent="0" algn="l" rtl="0">
              <a:lnSpc>
                <a:spcPct val="100000"/>
              </a:lnSpc>
              <a:spcBef>
                <a:spcPts val="0"/>
              </a:spcBef>
              <a:spcAft>
                <a:spcPts val="0"/>
              </a:spcAft>
              <a:buClr>
                <a:schemeClr val="dk1"/>
              </a:buClr>
              <a:buSzPts val="1200"/>
              <a:buFont typeface="Calibri"/>
              <a:buNone/>
            </a:pPr>
            <a:r>
              <a:rPr lang="en-US"/>
              <a:t>SOURCES:</a:t>
            </a:r>
            <a:endParaRPr/>
          </a:p>
          <a:p>
            <a:pPr marL="0" marR="0" lvl="0" indent="0" algn="l" rtl="0">
              <a:lnSpc>
                <a:spcPct val="100000"/>
              </a:lnSpc>
              <a:spcBef>
                <a:spcPts val="0"/>
              </a:spcBef>
              <a:spcAft>
                <a:spcPts val="0"/>
              </a:spcAft>
              <a:buClr>
                <a:schemeClr val="dk1"/>
              </a:buClr>
              <a:buSzPts val="1200"/>
              <a:buFont typeface="Calibri"/>
              <a:buNone/>
            </a:pPr>
            <a:r>
              <a:rPr lang="en-US" sz="1200"/>
              <a:t>Huffington Post</a:t>
            </a:r>
            <a:r>
              <a:rPr lang="en-US" sz="1200" b="0"/>
              <a:t>,”11 Animals That Are Now Extinct ... And It’s Our Fault”: </a:t>
            </a:r>
            <a:r>
              <a:rPr lang="en-US" sz="1200"/>
              <a:t>http://www.huffingtonpost.com/2013/10/22/11-extinct-animals_n_4078988.html</a:t>
            </a:r>
            <a:endParaRPr/>
          </a:p>
          <a:p>
            <a:pPr marL="0" lvl="0" indent="0" algn="l" rtl="0">
              <a:spcBef>
                <a:spcPts val="0"/>
              </a:spcBef>
              <a:spcAft>
                <a:spcPts val="0"/>
              </a:spcAft>
              <a:buNone/>
            </a:pPr>
            <a:endParaRPr/>
          </a:p>
        </p:txBody>
      </p:sp>
      <p:sp>
        <p:nvSpPr>
          <p:cNvPr id="277" name="Google Shape;277;p1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a:t>
            </a:fld>
            <a:endParaRPr/>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3"/>
        <p:cNvGrpSpPr/>
        <p:nvPr/>
      </p:nvGrpSpPr>
      <p:grpSpPr>
        <a:xfrm>
          <a:off x="0" y="0"/>
          <a:ext cx="0" cy="0"/>
          <a:chOff x="0" y="0"/>
          <a:chExt cx="0" cy="0"/>
        </a:xfrm>
      </p:grpSpPr>
      <p:sp>
        <p:nvSpPr>
          <p:cNvPr id="1714" name="Google Shape;1714;p15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15" name="Google Shape;1715;p15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fontScale="92500" lnSpcReduction="20000"/>
          </a:bodyPr>
          <a:lstStyle/>
          <a:p>
            <a:pPr marL="0" lvl="0" indent="0" algn="l" rtl="0">
              <a:lnSpc>
                <a:spcPct val="90000"/>
              </a:lnSpc>
              <a:spcBef>
                <a:spcPts val="0"/>
              </a:spcBef>
              <a:spcAft>
                <a:spcPts val="0"/>
              </a:spcAft>
              <a:buNone/>
            </a:pPr>
            <a:r>
              <a:rPr lang="en-US"/>
              <a:t>TEACHER NOTES:</a:t>
            </a:r>
            <a:endParaRPr/>
          </a:p>
          <a:p>
            <a:pPr marL="0" lvl="0" indent="0" algn="l" rtl="0">
              <a:lnSpc>
                <a:spcPct val="90000"/>
              </a:lnSpc>
              <a:spcBef>
                <a:spcPts val="0"/>
              </a:spcBef>
              <a:spcAft>
                <a:spcPts val="0"/>
              </a:spcAft>
              <a:buNone/>
            </a:pPr>
            <a:r>
              <a:rPr lang="en-US" b="1"/>
              <a:t>Optional Slide.</a:t>
            </a:r>
            <a:endParaRPr/>
          </a:p>
          <a:p>
            <a:pPr marL="0" marR="0" lvl="0" indent="0" algn="l" rtl="0">
              <a:lnSpc>
                <a:spcPct val="90000"/>
              </a:lnSpc>
              <a:spcBef>
                <a:spcPts val="0"/>
              </a:spcBef>
              <a:spcAft>
                <a:spcPts val="0"/>
              </a:spcAft>
              <a:buClr>
                <a:schemeClr val="dk1"/>
              </a:buClr>
              <a:buSzPts val="1200"/>
              <a:buFont typeface="Calibri"/>
              <a:buNone/>
            </a:pPr>
            <a:r>
              <a:rPr lang="en-US" b="0"/>
              <a:t>This slide just highlights some of the recovery story for gray wolves. </a:t>
            </a:r>
            <a:r>
              <a:rPr lang="en-US"/>
              <a:t>Wolves were placed on Endangered Species list in 1974 but it didn’t have much impact because there were so few left. It wasn’t until some wolves were brought from Canada that they began repopulating. </a:t>
            </a:r>
            <a:endParaRPr/>
          </a:p>
          <a:p>
            <a:pPr marL="0" lvl="0" indent="0" algn="l" rtl="0">
              <a:lnSpc>
                <a:spcPct val="90000"/>
              </a:lnSpc>
              <a:spcBef>
                <a:spcPts val="0"/>
              </a:spcBef>
              <a:spcAft>
                <a:spcPts val="0"/>
              </a:spcAft>
              <a:buNone/>
            </a:pPr>
            <a:r>
              <a:rPr lang="en-US" b="0"/>
              <a:t>There are a number of both resident and migrating populations in the U.S. at this time. The animals are protected under the federal Endangered Species Act to this day and have extra protections beyond the ESA due to additional legislation in a number of states.</a:t>
            </a:r>
            <a:endParaRPr/>
          </a:p>
          <a:p>
            <a:pPr marL="0" lvl="0" indent="0" algn="l" rtl="0">
              <a:lnSpc>
                <a:spcPct val="90000"/>
              </a:lnSpc>
              <a:spcBef>
                <a:spcPts val="0"/>
              </a:spcBef>
              <a:spcAft>
                <a:spcPts val="0"/>
              </a:spcAft>
              <a:buNone/>
            </a:pPr>
            <a:endParaRPr b="0"/>
          </a:p>
          <a:p>
            <a:pPr marL="0" lvl="0" indent="0" algn="l" rtl="0">
              <a:lnSpc>
                <a:spcPct val="90000"/>
              </a:lnSpc>
              <a:spcBef>
                <a:spcPts val="0"/>
              </a:spcBef>
              <a:spcAft>
                <a:spcPts val="0"/>
              </a:spcAft>
              <a:buNone/>
            </a:pPr>
            <a:r>
              <a:rPr lang="en-US"/>
              <a:t>Some interesting news from the State of California, which you can use as an example of local attention to recovery:</a:t>
            </a:r>
            <a:endParaRPr/>
          </a:p>
          <a:p>
            <a:pPr marL="0" lvl="0" indent="0" algn="l" rtl="0">
              <a:lnSpc>
                <a:spcPct val="90000"/>
              </a:lnSpc>
              <a:spcBef>
                <a:spcPts val="0"/>
              </a:spcBef>
              <a:spcAft>
                <a:spcPts val="0"/>
              </a:spcAft>
              <a:buNone/>
            </a:pPr>
            <a:r>
              <a:rPr lang="en-US"/>
              <a:t>The first gray wolves in California were spotted in 2015.</a:t>
            </a:r>
            <a:endParaRPr/>
          </a:p>
          <a:p>
            <a:pPr marL="0" lvl="0" indent="0" algn="l" rtl="0">
              <a:lnSpc>
                <a:spcPct val="90000"/>
              </a:lnSpc>
              <a:spcBef>
                <a:spcPts val="0"/>
              </a:spcBef>
              <a:spcAft>
                <a:spcPts val="0"/>
              </a:spcAft>
              <a:buNone/>
            </a:pPr>
            <a:r>
              <a:rPr lang="en-US"/>
              <a:t>https://www.wildlife.ca.gov/conservation/mammals/gray-wolf </a:t>
            </a:r>
            <a:endParaRPr/>
          </a:p>
          <a:p>
            <a:pPr marL="0" lvl="0" indent="0" algn="l" rtl="0">
              <a:lnSpc>
                <a:spcPct val="90000"/>
              </a:lnSpc>
              <a:spcBef>
                <a:spcPts val="0"/>
              </a:spcBef>
              <a:spcAft>
                <a:spcPts val="0"/>
              </a:spcAft>
              <a:buNone/>
            </a:pPr>
            <a:r>
              <a:rPr lang="en-US"/>
              <a:t>https://www.youtube.com/watch?v=EOoXd9W4DvU</a:t>
            </a:r>
            <a:endParaRPr/>
          </a:p>
          <a:p>
            <a:pPr marL="0" lvl="0" indent="0" algn="l" rtl="0">
              <a:lnSpc>
                <a:spcPct val="90000"/>
              </a:lnSpc>
              <a:spcBef>
                <a:spcPts val="0"/>
              </a:spcBef>
              <a:spcAft>
                <a:spcPts val="0"/>
              </a:spcAft>
              <a:buNone/>
            </a:pPr>
            <a:endParaRPr/>
          </a:p>
          <a:p>
            <a:pPr marL="0" lvl="0" indent="0" algn="l" rtl="0">
              <a:lnSpc>
                <a:spcPct val="90000"/>
              </a:lnSpc>
              <a:spcBef>
                <a:spcPts val="0"/>
              </a:spcBef>
              <a:spcAft>
                <a:spcPts val="0"/>
              </a:spcAft>
              <a:buNone/>
            </a:pPr>
            <a:r>
              <a:rPr lang="en-US"/>
              <a:t>US Fish and Wildlife: Still listed as Endangered in most states but delisted and moved to “Threatened” in Minnesota and completely delisted in the Northern Rockies.</a:t>
            </a:r>
            <a:endParaRPr/>
          </a:p>
          <a:p>
            <a:pPr marL="0" lvl="0" indent="0" algn="l" rtl="0">
              <a:lnSpc>
                <a:spcPct val="90000"/>
              </a:lnSpc>
              <a:spcBef>
                <a:spcPts val="0"/>
              </a:spcBef>
              <a:spcAft>
                <a:spcPts val="0"/>
              </a:spcAft>
              <a:buNone/>
            </a:pPr>
            <a:endParaRPr/>
          </a:p>
          <a:p>
            <a:pPr marL="0" lvl="0" indent="0" algn="l" rtl="0">
              <a:lnSpc>
                <a:spcPct val="90000"/>
              </a:lnSpc>
              <a:spcBef>
                <a:spcPts val="0"/>
              </a:spcBef>
              <a:spcAft>
                <a:spcPts val="0"/>
              </a:spcAft>
              <a:buNone/>
            </a:pPr>
            <a:r>
              <a:rPr lang="en-US"/>
              <a:t>SOURCES:</a:t>
            </a:r>
            <a:endParaRPr/>
          </a:p>
          <a:p>
            <a:pPr marL="0" lvl="0" indent="0" algn="l" rtl="0">
              <a:lnSpc>
                <a:spcPct val="90000"/>
              </a:lnSpc>
              <a:spcBef>
                <a:spcPts val="0"/>
              </a:spcBef>
              <a:spcAft>
                <a:spcPts val="0"/>
              </a:spcAft>
              <a:buNone/>
            </a:pPr>
            <a:r>
              <a:rPr lang="en-US"/>
              <a:t>Image, ”Wild Wolf, Face”</a:t>
            </a:r>
            <a:endParaRPr/>
          </a:p>
          <a:p>
            <a:pPr marL="0" lvl="0" indent="0" algn="l" rtl="0">
              <a:lnSpc>
                <a:spcPct val="90000"/>
              </a:lnSpc>
              <a:spcBef>
                <a:spcPts val="0"/>
              </a:spcBef>
              <a:spcAft>
                <a:spcPts val="0"/>
              </a:spcAft>
              <a:buNone/>
            </a:pPr>
            <a:r>
              <a:rPr lang="en-US"/>
              <a:t>(https://pixnio.com/fauna-animals/foxes-and-wolves/wild-wolf-face)</a:t>
            </a:r>
            <a:endParaRPr/>
          </a:p>
          <a:p>
            <a:pPr marL="0" lvl="0" indent="0" algn="l" rtl="0">
              <a:lnSpc>
                <a:spcPct val="90000"/>
              </a:lnSpc>
              <a:spcBef>
                <a:spcPts val="0"/>
              </a:spcBef>
              <a:spcAft>
                <a:spcPts val="0"/>
              </a:spcAft>
              <a:buNone/>
            </a:pPr>
            <a:r>
              <a:rPr lang="en-US"/>
              <a:t>PIXNIO - Image usage:</a:t>
            </a:r>
            <a:endParaRPr/>
          </a:p>
          <a:p>
            <a:pPr marL="0" lvl="0" indent="0" algn="l" rtl="0">
              <a:lnSpc>
                <a:spcPct val="90000"/>
              </a:lnSpc>
              <a:spcBef>
                <a:spcPts val="0"/>
              </a:spcBef>
              <a:spcAft>
                <a:spcPts val="0"/>
              </a:spcAft>
              <a:buNone/>
            </a:pPr>
            <a:r>
              <a:rPr lang="en-US"/>
              <a:t>Image is in public domain, not copyrighted, no rights reserved, free for any use. You can use picture for any personal and commercial use without the prior written permission and without fee or obligation.</a:t>
            </a:r>
            <a:endParaRPr/>
          </a:p>
          <a:p>
            <a:pPr marL="0" lvl="0" indent="0" algn="l" rtl="0">
              <a:lnSpc>
                <a:spcPct val="90000"/>
              </a:lnSpc>
              <a:spcBef>
                <a:spcPts val="0"/>
              </a:spcBef>
              <a:spcAft>
                <a:spcPts val="0"/>
              </a:spcAft>
              <a:buNone/>
            </a:pPr>
            <a:endParaRPr b="0"/>
          </a:p>
          <a:p>
            <a:pPr marL="0" lvl="0" indent="0" algn="l" rtl="0">
              <a:lnSpc>
                <a:spcPct val="90000"/>
              </a:lnSpc>
              <a:spcBef>
                <a:spcPts val="0"/>
              </a:spcBef>
              <a:spcAft>
                <a:spcPts val="0"/>
              </a:spcAft>
              <a:buNone/>
            </a:pPr>
            <a:r>
              <a:rPr lang="en-US"/>
              <a:t>Image, “Wolf Distribution”</a:t>
            </a:r>
            <a:endParaRPr/>
          </a:p>
          <a:p>
            <a:pPr marL="0" lvl="0" indent="0" algn="l" rtl="0">
              <a:lnSpc>
                <a:spcPct val="90000"/>
              </a:lnSpc>
              <a:spcBef>
                <a:spcPts val="0"/>
              </a:spcBef>
              <a:spcAft>
                <a:spcPts val="0"/>
              </a:spcAft>
              <a:buNone/>
            </a:pPr>
            <a:r>
              <a:rPr lang="en-US"/>
              <a:t>Cannot find source, though this map is all over the web.</a:t>
            </a:r>
            <a:endParaRPr/>
          </a:p>
          <a:p>
            <a:pPr marL="0" lvl="0" indent="0" algn="l" rtl="0">
              <a:lnSpc>
                <a:spcPct val="90000"/>
              </a:lnSpc>
              <a:spcBef>
                <a:spcPts val="0"/>
              </a:spcBef>
              <a:spcAft>
                <a:spcPts val="0"/>
              </a:spcAft>
              <a:buNone/>
            </a:pPr>
            <a:r>
              <a:rPr lang="en-US"/>
              <a:t>No attribution available.</a:t>
            </a:r>
            <a:endParaRPr/>
          </a:p>
          <a:p>
            <a:pPr marL="0" lvl="0" indent="0" algn="l" rtl="0">
              <a:lnSpc>
                <a:spcPct val="90000"/>
              </a:lnSpc>
              <a:spcBef>
                <a:spcPts val="0"/>
              </a:spcBef>
              <a:spcAft>
                <a:spcPts val="0"/>
              </a:spcAft>
              <a:buNone/>
            </a:pPr>
            <a:endParaRPr b="0"/>
          </a:p>
          <a:p>
            <a:pPr marL="0" lvl="0" indent="0" algn="l" rtl="0">
              <a:lnSpc>
                <a:spcPct val="90000"/>
              </a:lnSpc>
              <a:spcBef>
                <a:spcPts val="0"/>
              </a:spcBef>
              <a:spcAft>
                <a:spcPts val="0"/>
              </a:spcAft>
              <a:buNone/>
            </a:pPr>
            <a:r>
              <a:rPr lang="en-US" b="0"/>
              <a:t>Data from “The Wolves and Moose of Isle Royale” - http://www.isleroyalewolf.org/</a:t>
            </a:r>
            <a:endParaRPr/>
          </a:p>
          <a:p>
            <a:pPr marL="0" marR="0" lvl="0" indent="0" algn="l" rtl="0">
              <a:lnSpc>
                <a:spcPct val="90000"/>
              </a:lnSpc>
              <a:spcBef>
                <a:spcPts val="0"/>
              </a:spcBef>
              <a:spcAft>
                <a:spcPts val="0"/>
              </a:spcAft>
              <a:buClr>
                <a:schemeClr val="dk1"/>
              </a:buClr>
              <a:buSzPts val="1200"/>
              <a:buFont typeface="Calibri"/>
              <a:buNone/>
            </a:pPr>
            <a:r>
              <a:rPr lang="en-US"/>
              <a:t>Wikipedia article “Gray Wolf” - https://en.wikipedia.org/wiki/Gray_wolf#Historical_range_and_decline_2</a:t>
            </a:r>
            <a:endParaRPr/>
          </a:p>
          <a:p>
            <a:pPr marL="0" marR="0" lvl="0" indent="0" algn="l" rtl="0">
              <a:lnSpc>
                <a:spcPct val="90000"/>
              </a:lnSpc>
              <a:spcBef>
                <a:spcPts val="0"/>
              </a:spcBef>
              <a:spcAft>
                <a:spcPts val="0"/>
              </a:spcAft>
              <a:buClr>
                <a:schemeClr val="dk1"/>
              </a:buClr>
              <a:buSzPts val="1200"/>
              <a:buFont typeface="Calibri"/>
              <a:buNone/>
            </a:pPr>
            <a:endParaRPr b="0"/>
          </a:p>
        </p:txBody>
      </p:sp>
      <p:sp>
        <p:nvSpPr>
          <p:cNvPr id="1716" name="Google Shape;1716;p15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150</a:t>
            </a:fld>
            <a:endParaRPr/>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2"/>
        <p:cNvGrpSpPr/>
        <p:nvPr/>
      </p:nvGrpSpPr>
      <p:grpSpPr>
        <a:xfrm>
          <a:off x="0" y="0"/>
          <a:ext cx="0" cy="0"/>
          <a:chOff x="0" y="0"/>
          <a:chExt cx="0" cy="0"/>
        </a:xfrm>
      </p:grpSpPr>
      <p:sp>
        <p:nvSpPr>
          <p:cNvPr id="1723" name="Google Shape;1723;p15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24" name="Google Shape;1724;p15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228600" lvl="0" indent="-228600" algn="l" rtl="0">
              <a:spcBef>
                <a:spcPts val="0"/>
              </a:spcBef>
              <a:spcAft>
                <a:spcPts val="0"/>
              </a:spcAft>
              <a:buClr>
                <a:schemeClr val="dk1"/>
              </a:buClr>
              <a:buSzPts val="1200"/>
              <a:buFont typeface="Calibri"/>
              <a:buNone/>
            </a:pPr>
            <a:r>
              <a:rPr lang="en-US"/>
              <a:t>TEACHER NOTES:</a:t>
            </a:r>
            <a:endParaRPr/>
          </a:p>
          <a:p>
            <a:pPr marL="228600" lvl="0" indent="-228600" algn="l" rtl="0">
              <a:spcBef>
                <a:spcPts val="0"/>
              </a:spcBef>
              <a:spcAft>
                <a:spcPts val="0"/>
              </a:spcAft>
              <a:buClr>
                <a:schemeClr val="dk1"/>
              </a:buClr>
              <a:buSzPts val="1200"/>
              <a:buFont typeface="Calibri"/>
              <a:buNone/>
            </a:pPr>
            <a:r>
              <a:rPr lang="en-US"/>
              <a:t>Optional Slide.</a:t>
            </a:r>
            <a:endParaRPr/>
          </a:p>
          <a:p>
            <a:pPr marL="228600" lvl="0" indent="-228600" algn="l" rtl="0">
              <a:spcBef>
                <a:spcPts val="0"/>
              </a:spcBef>
              <a:spcAft>
                <a:spcPts val="0"/>
              </a:spcAft>
              <a:buClr>
                <a:schemeClr val="dk1"/>
              </a:buClr>
              <a:buSzPts val="1200"/>
              <a:buFont typeface="Calibri"/>
              <a:buNone/>
            </a:pPr>
            <a:r>
              <a:rPr lang="en-US"/>
              <a:t>This just highlights the recent decline. On the next slide, we introduce a reading excerpted from the most recent Annual Report at the time of development of these materials.</a:t>
            </a:r>
            <a:endParaRPr/>
          </a:p>
          <a:p>
            <a:pPr marL="228600" lvl="0" indent="-228600" algn="l" rtl="0">
              <a:spcBef>
                <a:spcPts val="0"/>
              </a:spcBef>
              <a:spcAft>
                <a:spcPts val="0"/>
              </a:spcAft>
              <a:buClr>
                <a:schemeClr val="dk1"/>
              </a:buClr>
              <a:buSzPts val="1200"/>
              <a:buFont typeface="Calibri"/>
              <a:buNone/>
            </a:pPr>
            <a:endParaRPr/>
          </a:p>
          <a:p>
            <a:pPr marL="0" lvl="0" indent="0" algn="l" rtl="0">
              <a:spcBef>
                <a:spcPts val="0"/>
              </a:spcBef>
              <a:spcAft>
                <a:spcPts val="0"/>
              </a:spcAft>
              <a:buNone/>
            </a:pPr>
            <a:r>
              <a:rPr lang="en-US"/>
              <a:t>SOURCES:</a:t>
            </a:r>
            <a:endParaRPr/>
          </a:p>
          <a:p>
            <a:pPr marL="0" marR="0" lvl="0" indent="0" algn="l" rtl="0">
              <a:lnSpc>
                <a:spcPct val="100000"/>
              </a:lnSpc>
              <a:spcBef>
                <a:spcPts val="0"/>
              </a:spcBef>
              <a:spcAft>
                <a:spcPts val="0"/>
              </a:spcAft>
              <a:buClr>
                <a:schemeClr val="dk1"/>
              </a:buClr>
              <a:buSzPts val="1200"/>
              <a:buFont typeface="Calibri"/>
              <a:buNone/>
            </a:pPr>
            <a:r>
              <a:rPr lang="en-US" b="0"/>
              <a:t>The Wolves and Moose of Isle Royale - http://www.isleroyalewolf.org/</a:t>
            </a:r>
            <a:endParaRPr/>
          </a:p>
          <a:p>
            <a:pPr marL="0" marR="0" lvl="0" indent="0" algn="l" rtl="0">
              <a:lnSpc>
                <a:spcPct val="100000"/>
              </a:lnSpc>
              <a:spcBef>
                <a:spcPts val="0"/>
              </a:spcBef>
              <a:spcAft>
                <a:spcPts val="0"/>
              </a:spcAft>
              <a:buClr>
                <a:schemeClr val="dk1"/>
              </a:buClr>
              <a:buSzPts val="1200"/>
              <a:buFont typeface="Calibri"/>
              <a:buNone/>
            </a:pPr>
            <a:r>
              <a:rPr lang="en-US" b="0"/>
              <a:t>The Annual Reports can be found at: http://www.isleroyalewolf.org/wolfhome/ann_rep.html</a:t>
            </a:r>
            <a:endParaRPr/>
          </a:p>
          <a:p>
            <a:pPr marL="0" marR="0" lvl="0" indent="0" algn="l" rtl="0">
              <a:lnSpc>
                <a:spcPct val="100000"/>
              </a:lnSpc>
              <a:spcBef>
                <a:spcPts val="0"/>
              </a:spcBef>
              <a:spcAft>
                <a:spcPts val="0"/>
              </a:spcAft>
              <a:buClr>
                <a:schemeClr val="dk1"/>
              </a:buClr>
              <a:buSzPts val="1200"/>
              <a:buFont typeface="Calibri"/>
              <a:buNone/>
            </a:pPr>
            <a:r>
              <a:rPr lang="en-US" b="0"/>
              <a:t>The reading referred to on the next slide comes from the 2017-2018 Annual Report </a:t>
            </a:r>
            <a:r>
              <a:rPr lang="en-US" sz="1200">
                <a:solidFill>
                  <a:schemeClr val="dk1"/>
                </a:solidFill>
                <a:latin typeface="Calibri"/>
                <a:ea typeface="Calibri"/>
                <a:cs typeface="Calibri"/>
                <a:sym typeface="Calibri"/>
              </a:rPr>
              <a:t>by Rolf O. Peterson, John A. Vucetich, and Sarah R. Hoy.</a:t>
            </a:r>
            <a:endParaRPr b="0"/>
          </a:p>
          <a:p>
            <a:pPr marL="0" marR="0" lvl="0" indent="0" algn="l" rtl="0">
              <a:lnSpc>
                <a:spcPct val="100000"/>
              </a:lnSpc>
              <a:spcBef>
                <a:spcPts val="0"/>
              </a:spcBef>
              <a:spcAft>
                <a:spcPts val="0"/>
              </a:spcAft>
              <a:buClr>
                <a:schemeClr val="dk1"/>
              </a:buClr>
              <a:buSzPts val="1200"/>
              <a:buFont typeface="Calibri"/>
              <a:buNone/>
            </a:pPr>
            <a:endParaRPr/>
          </a:p>
          <a:p>
            <a:pPr marL="228600" lvl="0" indent="-228600" algn="l" rtl="0">
              <a:spcBef>
                <a:spcPts val="0"/>
              </a:spcBef>
              <a:spcAft>
                <a:spcPts val="0"/>
              </a:spcAft>
              <a:buClr>
                <a:schemeClr val="dk1"/>
              </a:buClr>
              <a:buSzPts val="1200"/>
              <a:buFont typeface="Calibri"/>
              <a:buNone/>
            </a:pPr>
            <a:endParaRPr/>
          </a:p>
        </p:txBody>
      </p:sp>
      <p:sp>
        <p:nvSpPr>
          <p:cNvPr id="1725" name="Google Shape;1725;p15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151</a:t>
            </a:fld>
            <a:endParaRPr/>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1"/>
        <p:cNvGrpSpPr/>
        <p:nvPr/>
      </p:nvGrpSpPr>
      <p:grpSpPr>
        <a:xfrm>
          <a:off x="0" y="0"/>
          <a:ext cx="0" cy="0"/>
          <a:chOff x="0" y="0"/>
          <a:chExt cx="0" cy="0"/>
        </a:xfrm>
      </p:grpSpPr>
      <p:sp>
        <p:nvSpPr>
          <p:cNvPr id="1732" name="Google Shape;1732;p15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33" name="Google Shape;1733;p15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a:t>TEACHER NOTES:</a:t>
            </a:r>
            <a:endParaRPr/>
          </a:p>
          <a:p>
            <a:pPr marL="0" lvl="0" indent="0" algn="l" rtl="0">
              <a:spcBef>
                <a:spcPts val="0"/>
              </a:spcBef>
              <a:spcAft>
                <a:spcPts val="0"/>
              </a:spcAft>
              <a:buClr>
                <a:schemeClr val="dk1"/>
              </a:buClr>
              <a:buSzPts val="1200"/>
              <a:buFont typeface="Calibri"/>
              <a:buNone/>
            </a:pPr>
            <a:r>
              <a:rPr lang="en-US" b="1"/>
              <a:t>Optional Slide.</a:t>
            </a:r>
            <a:endParaRPr b="1"/>
          </a:p>
          <a:p>
            <a:pPr marL="0" lvl="0" indent="0" algn="l" rtl="0">
              <a:spcBef>
                <a:spcPts val="0"/>
              </a:spcBef>
              <a:spcAft>
                <a:spcPts val="0"/>
              </a:spcAft>
              <a:buClr>
                <a:schemeClr val="dk1"/>
              </a:buClr>
              <a:buSzPts val="1200"/>
              <a:buFont typeface="Calibri"/>
              <a:buNone/>
            </a:pPr>
            <a:r>
              <a:rPr lang="en-US"/>
              <a:t>The reading is fairly technical. You can choose to modify it for your students. We have provided it simply as an excerpt of the original text. Students may have lots of questions about vocabulary or other ideas. Pre-read the material and think ahead to any conversation you may choose to lead following the reading.</a:t>
            </a:r>
            <a:endParaRPr/>
          </a:p>
          <a:p>
            <a:pPr marL="0" lvl="0" indent="0" algn="l" rtl="0">
              <a:spcBef>
                <a:spcPts val="0"/>
              </a:spcBef>
              <a:spcAft>
                <a:spcPts val="0"/>
              </a:spcAft>
              <a:buClr>
                <a:schemeClr val="dk1"/>
              </a:buClr>
              <a:buSzPts val="1200"/>
              <a:buFont typeface="Calibri"/>
              <a:buNone/>
            </a:pPr>
            <a:endParaRPr/>
          </a:p>
          <a:p>
            <a:pPr marL="0" lvl="0" indent="0" algn="l" rtl="0">
              <a:spcBef>
                <a:spcPts val="0"/>
              </a:spcBef>
              <a:spcAft>
                <a:spcPts val="0"/>
              </a:spcAft>
              <a:buNone/>
            </a:pPr>
            <a:r>
              <a:rPr lang="en-US"/>
              <a:t>SOURCES:</a:t>
            </a:r>
            <a:endParaRPr/>
          </a:p>
          <a:p>
            <a:pPr marL="0" marR="0" lvl="0" indent="0" algn="l" rtl="0">
              <a:lnSpc>
                <a:spcPct val="100000"/>
              </a:lnSpc>
              <a:spcBef>
                <a:spcPts val="0"/>
              </a:spcBef>
              <a:spcAft>
                <a:spcPts val="0"/>
              </a:spcAft>
              <a:buClr>
                <a:schemeClr val="dk1"/>
              </a:buClr>
              <a:buSzPts val="1200"/>
              <a:buFont typeface="Calibri"/>
              <a:buNone/>
            </a:pPr>
            <a:r>
              <a:rPr lang="en-US" b="0"/>
              <a:t>Also check out The Wolves and Moose of Isle Royale - http://www.isleroyalewolf.org/</a:t>
            </a:r>
            <a:endParaRPr/>
          </a:p>
          <a:p>
            <a:pPr marL="0" marR="0" lvl="0" indent="0" algn="l" rtl="0">
              <a:lnSpc>
                <a:spcPct val="100000"/>
              </a:lnSpc>
              <a:spcBef>
                <a:spcPts val="0"/>
              </a:spcBef>
              <a:spcAft>
                <a:spcPts val="0"/>
              </a:spcAft>
              <a:buClr>
                <a:schemeClr val="dk1"/>
              </a:buClr>
              <a:buSzPts val="1200"/>
              <a:buFont typeface="Calibri"/>
              <a:buNone/>
            </a:pPr>
            <a:r>
              <a:rPr lang="en-US" b="0"/>
              <a:t>In particular, the Annual Reports can be found at: http://www.isleroyalewolf.org/wolfhome/ann_rep.html</a:t>
            </a:r>
            <a:endParaRPr/>
          </a:p>
          <a:p>
            <a:pPr marL="0" marR="0" lvl="0" indent="0" algn="l" rtl="0">
              <a:lnSpc>
                <a:spcPct val="100000"/>
              </a:lnSpc>
              <a:spcBef>
                <a:spcPts val="0"/>
              </a:spcBef>
              <a:spcAft>
                <a:spcPts val="0"/>
              </a:spcAft>
              <a:buClr>
                <a:schemeClr val="dk1"/>
              </a:buClr>
              <a:buSzPts val="1200"/>
              <a:buFont typeface="Calibri"/>
              <a:buNone/>
            </a:pPr>
            <a:r>
              <a:rPr lang="en-US" b="0"/>
              <a:t>The reading comes from the 2017-2018 Annual Report </a:t>
            </a:r>
            <a:r>
              <a:rPr lang="en-US" sz="1200">
                <a:solidFill>
                  <a:schemeClr val="dk1"/>
                </a:solidFill>
                <a:latin typeface="Calibri"/>
                <a:ea typeface="Calibri"/>
                <a:cs typeface="Calibri"/>
                <a:sym typeface="Calibri"/>
              </a:rPr>
              <a:t>by Rolf O. Peterson, John A. Vucetich, and Sarah R. Hoy.</a:t>
            </a:r>
            <a:endParaRPr/>
          </a:p>
          <a:p>
            <a:pPr marL="0" marR="0" lvl="0" indent="0" algn="l" rtl="0">
              <a:lnSpc>
                <a:spcPct val="100000"/>
              </a:lnSpc>
              <a:spcBef>
                <a:spcPts val="0"/>
              </a:spcBef>
              <a:spcAft>
                <a:spcPts val="0"/>
              </a:spcAft>
              <a:buClr>
                <a:schemeClr val="dk1"/>
              </a:buClr>
              <a:buSzPts val="1200"/>
              <a:buFont typeface="Calibri"/>
              <a:buNone/>
            </a:pPr>
            <a:r>
              <a:rPr lang="en-US" sz="1200" b="0">
                <a:solidFill>
                  <a:schemeClr val="dk1"/>
                </a:solidFill>
                <a:latin typeface="Calibri"/>
                <a:ea typeface="Calibri"/>
                <a:cs typeface="Calibri"/>
                <a:sym typeface="Calibri"/>
              </a:rPr>
              <a:t>(http://www.isleroyalewolf.org/sites/default/files/annual-report-pdf/wolf%20moose%20annual%20report%202018.pdf)</a:t>
            </a:r>
            <a:endParaRPr b="0"/>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a:t>Image, “Wolf Winter Hunting Snow Trees”</a:t>
            </a:r>
            <a:endParaRPr/>
          </a:p>
          <a:p>
            <a:pPr marL="0" marR="0" lvl="0" indent="0" algn="l" rtl="0">
              <a:lnSpc>
                <a:spcPct val="100000"/>
              </a:lnSpc>
              <a:spcBef>
                <a:spcPts val="0"/>
              </a:spcBef>
              <a:spcAft>
                <a:spcPts val="0"/>
              </a:spcAft>
              <a:buClr>
                <a:schemeClr val="dk1"/>
              </a:buClr>
              <a:buSzPts val="1200"/>
              <a:buFont typeface="Calibri"/>
              <a:buNone/>
            </a:pPr>
            <a:r>
              <a:rPr lang="en-US"/>
              <a:t>(https://commons.wikimedia.org/wiki/File%3AWolf-winter-hunting-snow-trees_-_West_Virginia_-_ForestWander.jpg)</a:t>
            </a:r>
            <a:endParaRPr/>
          </a:p>
          <a:p>
            <a:pPr marL="0" marR="0" lvl="0" indent="0" algn="l" rtl="0">
              <a:lnSpc>
                <a:spcPct val="100000"/>
              </a:lnSpc>
              <a:spcBef>
                <a:spcPts val="0"/>
              </a:spcBef>
              <a:spcAft>
                <a:spcPts val="0"/>
              </a:spcAft>
              <a:buClr>
                <a:schemeClr val="dk1"/>
              </a:buClr>
              <a:buSzPts val="1200"/>
              <a:buFont typeface="Calibri"/>
              <a:buNone/>
            </a:pPr>
            <a:r>
              <a:rPr lang="en-US"/>
              <a:t>By http://www.ForestWander.com [CC BY-SA 3.0 us (http://creativecommons.org/licenses/by-sa/3.0/us/deed.en)], via Wikimedia Commons</a:t>
            </a:r>
            <a:endParaRPr/>
          </a:p>
          <a:p>
            <a:pPr marL="0" marR="0" lvl="0" indent="0" algn="l" rtl="0">
              <a:lnSpc>
                <a:spcPct val="100000"/>
              </a:lnSpc>
              <a:spcBef>
                <a:spcPts val="0"/>
              </a:spcBef>
              <a:spcAft>
                <a:spcPts val="0"/>
              </a:spcAft>
              <a:buClr>
                <a:schemeClr val="dk1"/>
              </a:buClr>
              <a:buSzPts val="1200"/>
              <a:buFont typeface="Calibri"/>
              <a:buNone/>
            </a:pPr>
            <a:endParaRPr/>
          </a:p>
          <a:p>
            <a:pPr marL="0" lvl="0" indent="0" algn="l" rtl="0">
              <a:spcBef>
                <a:spcPts val="0"/>
              </a:spcBef>
              <a:spcAft>
                <a:spcPts val="0"/>
              </a:spcAft>
              <a:buClr>
                <a:schemeClr val="dk1"/>
              </a:buClr>
              <a:buSzPts val="1200"/>
              <a:buFont typeface="Calibri"/>
              <a:buNone/>
            </a:pPr>
            <a:endParaRPr/>
          </a:p>
        </p:txBody>
      </p:sp>
      <p:sp>
        <p:nvSpPr>
          <p:cNvPr id="1734" name="Google Shape;1734;p15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152</a:t>
            </a:fld>
            <a:endParaRPr/>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0"/>
        <p:cNvGrpSpPr/>
        <p:nvPr/>
      </p:nvGrpSpPr>
      <p:grpSpPr>
        <a:xfrm>
          <a:off x="0" y="0"/>
          <a:ext cx="0" cy="0"/>
          <a:chOff x="0" y="0"/>
          <a:chExt cx="0" cy="0"/>
        </a:xfrm>
      </p:grpSpPr>
      <p:sp>
        <p:nvSpPr>
          <p:cNvPr id="1741" name="Google Shape;1741;p15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42" name="Google Shape;1742;p15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a:t>TEACHER NOTES:</a:t>
            </a:r>
            <a:endParaRPr/>
          </a:p>
          <a:p>
            <a:pPr marL="0" lvl="0" indent="0" algn="l" rtl="0">
              <a:spcBef>
                <a:spcPts val="0"/>
              </a:spcBef>
              <a:spcAft>
                <a:spcPts val="0"/>
              </a:spcAft>
              <a:buClr>
                <a:schemeClr val="dk1"/>
              </a:buClr>
              <a:buSzPts val="1200"/>
              <a:buFont typeface="Calibri"/>
              <a:buNone/>
            </a:pPr>
            <a:r>
              <a:rPr lang="en-US" b="1"/>
              <a:t>Optional Slide.</a:t>
            </a:r>
            <a:endParaRPr b="1"/>
          </a:p>
          <a:p>
            <a:pPr marL="0" lvl="0" indent="0" algn="l" rtl="0">
              <a:spcBef>
                <a:spcPts val="0"/>
              </a:spcBef>
              <a:spcAft>
                <a:spcPts val="0"/>
              </a:spcAft>
              <a:buClr>
                <a:schemeClr val="dk1"/>
              </a:buClr>
              <a:buSzPts val="1200"/>
              <a:buFont typeface="Calibri"/>
              <a:buNone/>
            </a:pPr>
            <a:r>
              <a:rPr lang="en-US"/>
              <a:t>How you use the reading is really up to you. Some teachers have turned the last prompt into a conversation about conservation biology or even into a student essay or research project. The important consideration is when to take this up further. Would your students have the ideas they need at this point to write an argumentative essay about this topic? Probably they would need to understand more about ecology after learning about how matter and energy move through ecosystems (later models). And part of the reason for decline (not directly covered in the excerpt of the Annual Report from which the reading was compiled) has to with inbreeding and a genetic defect introduced to the island more than a decade ago. This portion of the story is best explored following a dive into genetics.</a:t>
            </a:r>
            <a:endParaRPr/>
          </a:p>
          <a:p>
            <a:pPr marL="0" lvl="0" indent="0" algn="l" rtl="0">
              <a:spcBef>
                <a:spcPts val="0"/>
              </a:spcBef>
              <a:spcAft>
                <a:spcPts val="0"/>
              </a:spcAft>
              <a:buClr>
                <a:schemeClr val="dk1"/>
              </a:buClr>
              <a:buSzPts val="1200"/>
              <a:buFont typeface="Calibri"/>
              <a:buNone/>
            </a:pPr>
            <a:endParaRPr/>
          </a:p>
          <a:p>
            <a:pPr marL="0" lvl="0" indent="0" algn="l" rtl="0">
              <a:spcBef>
                <a:spcPts val="0"/>
              </a:spcBef>
              <a:spcAft>
                <a:spcPts val="0"/>
              </a:spcAft>
              <a:buNone/>
            </a:pPr>
            <a:r>
              <a:rPr lang="en-US"/>
              <a:t>SOURCES:</a:t>
            </a:r>
            <a:endParaRPr/>
          </a:p>
          <a:p>
            <a:pPr marL="0" marR="0" lvl="0" indent="0" algn="l" rtl="0">
              <a:lnSpc>
                <a:spcPct val="100000"/>
              </a:lnSpc>
              <a:spcBef>
                <a:spcPts val="0"/>
              </a:spcBef>
              <a:spcAft>
                <a:spcPts val="0"/>
              </a:spcAft>
              <a:buClr>
                <a:schemeClr val="dk1"/>
              </a:buClr>
              <a:buSzPts val="1200"/>
              <a:buFont typeface="Calibri"/>
              <a:buNone/>
            </a:pPr>
            <a:r>
              <a:rPr lang="en-US" b="0"/>
              <a:t>The Wolves and Moose of Isle Royale - http://www.isleroyalewolf.org/</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a:t>Image, “Wolf Winter Hunting Snow Trees”</a:t>
            </a:r>
            <a:endParaRPr/>
          </a:p>
          <a:p>
            <a:pPr marL="0" marR="0" lvl="0" indent="0" algn="l" rtl="0">
              <a:lnSpc>
                <a:spcPct val="100000"/>
              </a:lnSpc>
              <a:spcBef>
                <a:spcPts val="0"/>
              </a:spcBef>
              <a:spcAft>
                <a:spcPts val="0"/>
              </a:spcAft>
              <a:buClr>
                <a:schemeClr val="dk1"/>
              </a:buClr>
              <a:buSzPts val="1200"/>
              <a:buFont typeface="Calibri"/>
              <a:buNone/>
            </a:pPr>
            <a:r>
              <a:rPr lang="en-US"/>
              <a:t>(https://commons.wikimedia.org/wiki/File%3AWolf-winter-hunting-snow-trees_-_West_Virginia_-_ForestWander.jpg)</a:t>
            </a:r>
            <a:endParaRPr/>
          </a:p>
          <a:p>
            <a:pPr marL="0" marR="0" lvl="0" indent="0" algn="l" rtl="0">
              <a:lnSpc>
                <a:spcPct val="100000"/>
              </a:lnSpc>
              <a:spcBef>
                <a:spcPts val="0"/>
              </a:spcBef>
              <a:spcAft>
                <a:spcPts val="0"/>
              </a:spcAft>
              <a:buClr>
                <a:schemeClr val="dk1"/>
              </a:buClr>
              <a:buSzPts val="1200"/>
              <a:buFont typeface="Calibri"/>
              <a:buNone/>
            </a:pPr>
            <a:r>
              <a:rPr lang="en-US"/>
              <a:t>By http://www.ForestWander.com [CC BY-SA 3.0 us (http://creativecommons.org/licenses/by-sa/3.0/us/deed.en)], via Wikimedia Commons</a:t>
            </a:r>
            <a:endParaRPr/>
          </a:p>
          <a:p>
            <a:pPr marL="0" marR="0" lvl="0" indent="0" algn="l" rtl="0">
              <a:lnSpc>
                <a:spcPct val="100000"/>
              </a:lnSpc>
              <a:spcBef>
                <a:spcPts val="0"/>
              </a:spcBef>
              <a:spcAft>
                <a:spcPts val="0"/>
              </a:spcAft>
              <a:buClr>
                <a:schemeClr val="dk1"/>
              </a:buClr>
              <a:buSzPts val="1200"/>
              <a:buFont typeface="Calibri"/>
              <a:buNone/>
            </a:pPr>
            <a:endParaRPr/>
          </a:p>
          <a:p>
            <a:pPr marL="0" lvl="0" indent="0" algn="l" rtl="0">
              <a:spcBef>
                <a:spcPts val="0"/>
              </a:spcBef>
              <a:spcAft>
                <a:spcPts val="0"/>
              </a:spcAft>
              <a:buClr>
                <a:schemeClr val="dk1"/>
              </a:buClr>
              <a:buSzPts val="1200"/>
              <a:buFont typeface="Calibri"/>
              <a:buNone/>
            </a:pPr>
            <a:endParaRPr/>
          </a:p>
        </p:txBody>
      </p:sp>
      <p:sp>
        <p:nvSpPr>
          <p:cNvPr id="1743" name="Google Shape;1743;p15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153</a:t>
            </a:fld>
            <a:endParaRPr/>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8"/>
        <p:cNvGrpSpPr/>
        <p:nvPr/>
      </p:nvGrpSpPr>
      <p:grpSpPr>
        <a:xfrm>
          <a:off x="0" y="0"/>
          <a:ext cx="0" cy="0"/>
          <a:chOff x="0" y="0"/>
          <a:chExt cx="0" cy="0"/>
        </a:xfrm>
      </p:grpSpPr>
      <p:sp>
        <p:nvSpPr>
          <p:cNvPr id="1749" name="Google Shape;1749;p15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50" name="Google Shape;1750;p15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Not meant for students. Intended to help you navigate to the next learning segment.</a:t>
            </a:r>
            <a:endParaRPr/>
          </a:p>
        </p:txBody>
      </p:sp>
      <p:sp>
        <p:nvSpPr>
          <p:cNvPr id="1751" name="Google Shape;1751;p15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154</a:t>
            </a:fld>
            <a:endParaRPr/>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9"/>
        <p:cNvGrpSpPr/>
        <p:nvPr/>
      </p:nvGrpSpPr>
      <p:grpSpPr>
        <a:xfrm>
          <a:off x="0" y="0"/>
          <a:ext cx="0" cy="0"/>
          <a:chOff x="0" y="0"/>
          <a:chExt cx="0" cy="0"/>
        </a:xfrm>
      </p:grpSpPr>
      <p:sp>
        <p:nvSpPr>
          <p:cNvPr id="1760" name="Google Shape;1760;p15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61" name="Google Shape;1761;p15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Not meant for students. This slide connects you to the description for the learning segment at hand.</a:t>
            </a:r>
            <a:endParaRPr/>
          </a:p>
        </p:txBody>
      </p:sp>
      <p:sp>
        <p:nvSpPr>
          <p:cNvPr id="1762" name="Google Shape;1762;p15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155</a:t>
            </a:fld>
            <a:endParaRPr/>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2"/>
        <p:cNvGrpSpPr/>
        <p:nvPr/>
      </p:nvGrpSpPr>
      <p:grpSpPr>
        <a:xfrm>
          <a:off x="0" y="0"/>
          <a:ext cx="0" cy="0"/>
          <a:chOff x="0" y="0"/>
          <a:chExt cx="0" cy="0"/>
        </a:xfrm>
      </p:grpSpPr>
      <p:sp>
        <p:nvSpPr>
          <p:cNvPr id="1773" name="Google Shape;1773;p15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74" name="Google Shape;1774;p15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Not meant for students. Intended to help you navigate to the next learning segment.</a:t>
            </a:r>
            <a:endParaRPr/>
          </a:p>
        </p:txBody>
      </p:sp>
      <p:sp>
        <p:nvSpPr>
          <p:cNvPr id="1775" name="Google Shape;1775;p15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156</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3" name="Google Shape;283;p1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“The golden toad is not the only species to disappear in the past 40 years, but it might just be the brightest. This fluorescent amphibian was found in the high-altitude ridges of Costa Rica, but thanks to pollution, global warming and fungal skin infections, the species became extinct in 1989</a:t>
            </a:r>
            <a:r>
              <a:rPr lang="en-US" b="0"/>
              <a:t>.” –Julie Gerstein, Popular Mechanics (2015)</a:t>
            </a:r>
            <a:endParaRPr/>
          </a:p>
          <a:p>
            <a:pPr marL="0" lvl="0" indent="0" algn="l" rtl="0">
              <a:spcBef>
                <a:spcPts val="0"/>
              </a:spcBef>
              <a:spcAft>
                <a:spcPts val="0"/>
              </a:spcAft>
              <a:buNone/>
            </a:pPr>
            <a:endParaRPr/>
          </a:p>
          <a:p>
            <a:pPr marL="0" lvl="0" indent="0" algn="l" rtl="0">
              <a:spcBef>
                <a:spcPts val="0"/>
              </a:spcBef>
              <a:spcAft>
                <a:spcPts val="0"/>
              </a:spcAft>
              <a:buNone/>
            </a:pPr>
            <a:r>
              <a:rPr lang="en-US"/>
              <a:t>SOURCES:</a:t>
            </a:r>
            <a:endParaRPr/>
          </a:p>
          <a:p>
            <a:pPr marL="0" marR="0" lvl="0" indent="0" algn="l" rtl="0">
              <a:lnSpc>
                <a:spcPct val="100000"/>
              </a:lnSpc>
              <a:spcBef>
                <a:spcPts val="0"/>
              </a:spcBef>
              <a:spcAft>
                <a:spcPts val="0"/>
              </a:spcAft>
              <a:buClr>
                <a:schemeClr val="dk1"/>
              </a:buClr>
              <a:buSzPts val="1200"/>
              <a:buFont typeface="Calibri"/>
              <a:buNone/>
            </a:pPr>
            <a:r>
              <a:rPr lang="en-US" sz="1200"/>
              <a:t>Popular Mechanics, “</a:t>
            </a:r>
            <a:r>
              <a:rPr lang="en-US" sz="1200" b="0"/>
              <a:t>11 Extinct Animals We've Lost in Our Lifetime”</a:t>
            </a:r>
            <a:r>
              <a:rPr lang="en-US" sz="1200"/>
              <a:t>: http://www.popularmechanics.com/science/animals/g201/recently-extinct-animals-list-470209/</a:t>
            </a:r>
            <a:endParaRPr/>
          </a:p>
          <a:p>
            <a:pPr marL="0" lvl="0" indent="0" algn="l" rtl="0">
              <a:spcBef>
                <a:spcPts val="0"/>
              </a:spcBef>
              <a:spcAft>
                <a:spcPts val="0"/>
              </a:spcAft>
              <a:buNone/>
            </a:pPr>
            <a:r>
              <a:rPr lang="en-US"/>
              <a:t>Photo licensed by Wikimedia Commons.</a:t>
            </a:r>
            <a:endParaRPr/>
          </a:p>
        </p:txBody>
      </p:sp>
      <p:sp>
        <p:nvSpPr>
          <p:cNvPr id="284" name="Google Shape;284;p1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0" name="Google Shape;290;p1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a:t>TEACHER NOTES:</a:t>
            </a:r>
            <a:endParaRPr/>
          </a:p>
          <a:p>
            <a:pPr marL="0" marR="0" lvl="0" indent="0" algn="l" rtl="0">
              <a:lnSpc>
                <a:spcPct val="100000"/>
              </a:lnSpc>
              <a:spcBef>
                <a:spcPts val="0"/>
              </a:spcBef>
              <a:spcAft>
                <a:spcPts val="0"/>
              </a:spcAft>
              <a:buClr>
                <a:schemeClr val="dk1"/>
              </a:buClr>
              <a:buSzPts val="1200"/>
              <a:buFont typeface="Calibri"/>
              <a:buNone/>
            </a:pPr>
            <a:r>
              <a:rPr lang="en-US"/>
              <a:t>(Stuffed) male at the National Museum of Natural History (left) and (right) female photographed at the end of the 19</a:t>
            </a:r>
            <a:r>
              <a:rPr lang="en-US" baseline="30000"/>
              <a:t>th</a:t>
            </a:r>
            <a:r>
              <a:rPr lang="en-US"/>
              <a:t> century in captivity at Cincinnati Zoo.</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a:t>“The story of the Passenger Pigeon is one of the most tragic extinction stories in modern times. As recently as around 200 years ago they weren’t anywhere near extinction. In fact, they were actually the most common bird in North America, and some reports counted single flocks numbering in the billions. Pigeon meat was commercialized and recognized as cheap food, especially for slaves and the poor, which led to a hunting campaign on a massive scale. Furthermore, due to the large size of their flocks, the birds were seen as a threat to farmers. The last Passenger Pigeon, named Martha, died alone at the Cincinnati Zoo at about 1:00 pm on September 1, 1914.” –Guest Contributor, The Open Mind (2014)</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a:t>SOURCES:</a:t>
            </a:r>
            <a:endParaRPr/>
          </a:p>
          <a:p>
            <a:pPr marL="0" marR="0" lvl="0" indent="0" algn="l" rtl="0">
              <a:lnSpc>
                <a:spcPct val="100000"/>
              </a:lnSpc>
              <a:spcBef>
                <a:spcPts val="0"/>
              </a:spcBef>
              <a:spcAft>
                <a:spcPts val="0"/>
              </a:spcAft>
              <a:buClr>
                <a:schemeClr val="dk1"/>
              </a:buClr>
              <a:buSzPts val="1200"/>
              <a:buFont typeface="Calibri"/>
              <a:buNone/>
            </a:pPr>
            <a:r>
              <a:rPr lang="en-US" b="0"/>
              <a:t>The Open Mind, “10 Animals that are Recently Extinct Because of Humans”: </a:t>
            </a:r>
            <a:r>
              <a:rPr lang="en-US"/>
              <a:t>http://www.the-open-mind.com/10-animals-that-are-recently-extinct-because-of-humans/</a:t>
            </a:r>
            <a:endParaRPr/>
          </a:p>
          <a:p>
            <a:pPr marL="0" marR="0" lvl="0" indent="0" algn="l" rtl="0">
              <a:lnSpc>
                <a:spcPct val="100000"/>
              </a:lnSpc>
              <a:spcBef>
                <a:spcPts val="0"/>
              </a:spcBef>
              <a:spcAft>
                <a:spcPts val="0"/>
              </a:spcAft>
              <a:buClr>
                <a:schemeClr val="dk1"/>
              </a:buClr>
              <a:buSzPts val="1200"/>
              <a:buFont typeface="Calibri"/>
              <a:buNone/>
            </a:pPr>
            <a:r>
              <a:rPr lang="en-US" sz="1200"/>
              <a:t>Wikipedia, “List of Extinct North American Animals”: https://en.wikipedia.org/wiki/List_of_North_American_animals_extinct_in_the_Holocene </a:t>
            </a:r>
            <a:r>
              <a:rPr lang="en-US"/>
              <a:t>(recent extinctions separated by animal group)</a:t>
            </a:r>
            <a:endParaRPr/>
          </a:p>
          <a:p>
            <a:pPr marL="0" lvl="0" indent="0" algn="l" rtl="0">
              <a:spcBef>
                <a:spcPts val="0"/>
              </a:spcBef>
              <a:spcAft>
                <a:spcPts val="0"/>
              </a:spcAft>
              <a:buNone/>
            </a:pPr>
            <a:r>
              <a:rPr lang="en-US"/>
              <a:t>Wikipedia: https://en.wikipedia.org/wiki/Carolina_parakeet</a:t>
            </a:r>
            <a:endParaRPr/>
          </a:p>
          <a:p>
            <a:pPr marL="0" lvl="0" indent="0" algn="l" rtl="0">
              <a:spcBef>
                <a:spcPts val="0"/>
              </a:spcBef>
              <a:spcAft>
                <a:spcPts val="0"/>
              </a:spcAft>
              <a:buNone/>
            </a:pPr>
            <a:endParaRPr/>
          </a:p>
          <a:p>
            <a:pPr marL="0" lvl="0" indent="0" algn="l" rtl="0">
              <a:spcBef>
                <a:spcPts val="0"/>
              </a:spcBef>
              <a:spcAft>
                <a:spcPts val="0"/>
              </a:spcAft>
              <a:buNone/>
            </a:pPr>
            <a:r>
              <a:rPr lang="en-US"/>
              <a:t>Photo Credit (left photo): James, St John (paleontologist at Ohio State) via Wikimedia Commons: https://en.wikipedia.org/wiki/File:Ectopistes_migratorius_(passenger_pigeon).jpg</a:t>
            </a:r>
            <a:endParaRPr/>
          </a:p>
          <a:p>
            <a:pPr marL="0" marR="0" lvl="0" indent="0" algn="l" rtl="0">
              <a:lnSpc>
                <a:spcPct val="100000"/>
              </a:lnSpc>
              <a:spcBef>
                <a:spcPts val="0"/>
              </a:spcBef>
              <a:spcAft>
                <a:spcPts val="0"/>
              </a:spcAft>
              <a:buClr>
                <a:schemeClr val="dk1"/>
              </a:buClr>
              <a:buSzPts val="1200"/>
              <a:buFont typeface="Calibri"/>
              <a:buNone/>
            </a:pPr>
            <a:r>
              <a:rPr lang="en-US"/>
              <a:t>Photo Credit (right photo): Unknown via Wikimedia Commons: https://en.wikipedia.org/wiki/File:Bird_lore_(1913)_(14562557107).jpg</a:t>
            </a:r>
            <a:endParaRPr/>
          </a:p>
        </p:txBody>
      </p:sp>
      <p:sp>
        <p:nvSpPr>
          <p:cNvPr id="291" name="Google Shape;291;p1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8" name="Google Shape;298;p1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200">
                <a:solidFill>
                  <a:schemeClr val="dk1"/>
                </a:solidFill>
                <a:latin typeface="Calibri"/>
                <a:ea typeface="Calibri"/>
                <a:cs typeface="Calibri"/>
                <a:sym typeface="Calibri"/>
              </a:rPr>
              <a:t>TEACHER NOTES:</a:t>
            </a:r>
            <a:endParaRPr/>
          </a:p>
          <a:p>
            <a:pPr marL="0" lvl="0" indent="0" algn="l" rtl="0">
              <a:spcBef>
                <a:spcPts val="0"/>
              </a:spcBef>
              <a:spcAft>
                <a:spcPts val="0"/>
              </a:spcAft>
              <a:buNone/>
            </a:pPr>
            <a:r>
              <a:rPr lang="en-US" sz="1200">
                <a:solidFill>
                  <a:schemeClr val="dk1"/>
                </a:solidFill>
                <a:latin typeface="Calibri"/>
                <a:ea typeface="Calibri"/>
                <a:cs typeface="Calibri"/>
                <a:sym typeface="Calibri"/>
              </a:rPr>
              <a:t>Photo shows captive thylacenes (a.k.a. Tasmanian tigers) in an Australian zoo, and color inset of a stuffed specimen from the same zoo, now housed at a national museum.</a:t>
            </a:r>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US" sz="1200">
                <a:solidFill>
                  <a:schemeClr val="dk1"/>
                </a:solidFill>
                <a:latin typeface="Calibri"/>
                <a:ea typeface="Calibri"/>
                <a:cs typeface="Calibri"/>
                <a:sym typeface="Calibri"/>
              </a:rPr>
              <a:t> “</a:t>
            </a:r>
            <a:r>
              <a:rPr lang="en-US"/>
              <a:t>Native to Australia, Tasmania and New Guinea during prehistoric times, the Tasmanian Tiger was a large carnivorous marsupial which became extinct on the Australian mainland around 2000 years ago but survived on the island of Tasmania until the 1930s. Not related to tigers, the creature had the appearance of a medium-to-large-size dog (it weighed around 30kg with a nose to tail length of almost 2 metres) but dark stripes that radiated from the top of its back gave it a tiger-like appearance. It is believed to have been hunted to extinction – this was encouraged by bounties – but other contributing factors could have been human encroachment into its habitat, the introduction of dogs and disease. The last wild Tasmanian Tiger was killed between 1910 and 1920 with the last captive one dying in Hobart Zoo, Tasmania in 1936.” –Unknown Author, One Kind DOT Org</a:t>
            </a:r>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US" sz="1200">
                <a:solidFill>
                  <a:schemeClr val="dk1"/>
                </a:solidFill>
                <a:latin typeface="Calibri"/>
                <a:ea typeface="Calibri"/>
                <a:cs typeface="Calibri"/>
                <a:sym typeface="Calibri"/>
              </a:rPr>
              <a:t>“Know as Tasmanian tigers due to their stripes, thylacines (</a:t>
            </a:r>
            <a:r>
              <a:rPr lang="en-US" sz="1200" i="1">
                <a:solidFill>
                  <a:schemeClr val="dk1"/>
                </a:solidFill>
                <a:latin typeface="Calibri"/>
                <a:ea typeface="Calibri"/>
                <a:cs typeface="Calibri"/>
                <a:sym typeface="Calibri"/>
              </a:rPr>
              <a:t>Thylacinus cynocephalus</a:t>
            </a:r>
            <a:r>
              <a:rPr lang="en-US" sz="1200">
                <a:solidFill>
                  <a:schemeClr val="dk1"/>
                </a:solidFill>
                <a:latin typeface="Calibri"/>
                <a:ea typeface="Calibri"/>
                <a:cs typeface="Calibri"/>
                <a:sym typeface="Calibri"/>
              </a:rPr>
              <a:t>) were the largest modern carnivorous marsupial according to the Smithsonian Institution. </a:t>
            </a:r>
            <a:br>
              <a:rPr lang="en-US" sz="1200">
                <a:solidFill>
                  <a:schemeClr val="dk1"/>
                </a:solidFill>
                <a:latin typeface="Calibri"/>
                <a:ea typeface="Calibri"/>
                <a:cs typeface="Calibri"/>
                <a:sym typeface="Calibri"/>
              </a:rPr>
            </a:br>
            <a:r>
              <a:rPr lang="en-US" sz="1200">
                <a:solidFill>
                  <a:schemeClr val="dk1"/>
                </a:solidFill>
                <a:latin typeface="Calibri"/>
                <a:ea typeface="Calibri"/>
                <a:cs typeface="Calibri"/>
                <a:sym typeface="Calibri"/>
              </a:rPr>
              <a:t>They once existed across the Australian continent, but their habitat had been reduced to the island of Tasmania by the time European settlers arrived. </a:t>
            </a:r>
            <a:br>
              <a:rPr lang="en-US" sz="1200">
                <a:solidFill>
                  <a:schemeClr val="dk1"/>
                </a:solidFill>
                <a:latin typeface="Calibri"/>
                <a:ea typeface="Calibri"/>
                <a:cs typeface="Calibri"/>
                <a:sym typeface="Calibri"/>
              </a:rPr>
            </a:br>
            <a:r>
              <a:rPr lang="en-US" sz="1200">
                <a:solidFill>
                  <a:schemeClr val="dk1"/>
                </a:solidFill>
                <a:latin typeface="Calibri"/>
                <a:ea typeface="Calibri"/>
                <a:cs typeface="Calibri"/>
                <a:sym typeface="Calibri"/>
              </a:rPr>
              <a:t>According the National Museum of Australia: Thylacines were believed to kill livestock and were often shot and trapped. They were a convenient scapegoat for poor financial returns and high stock losses at a time of rural depression in Tasmania. </a:t>
            </a:r>
            <a:br>
              <a:rPr lang="en-US" sz="1200">
                <a:solidFill>
                  <a:schemeClr val="dk1"/>
                </a:solidFill>
                <a:latin typeface="Calibri"/>
                <a:ea typeface="Calibri"/>
                <a:cs typeface="Calibri"/>
                <a:sym typeface="Calibri"/>
              </a:rPr>
            </a:br>
            <a:r>
              <a:rPr lang="en-US" sz="1200">
                <a:solidFill>
                  <a:schemeClr val="dk1"/>
                </a:solidFill>
                <a:latin typeface="Calibri"/>
                <a:ea typeface="Calibri"/>
                <a:cs typeface="Calibri"/>
                <a:sym typeface="Calibri"/>
              </a:rPr>
              <a:t>Thylacines were declared a protected species in 1936, the same year the last known specimen died. Unconfirmed sightings of Tasmanian tigers continue to this day. </a:t>
            </a:r>
            <a:br>
              <a:rPr lang="en-US" sz="1200">
                <a:solidFill>
                  <a:schemeClr val="dk1"/>
                </a:solidFill>
                <a:latin typeface="Calibri"/>
                <a:ea typeface="Calibri"/>
                <a:cs typeface="Calibri"/>
                <a:sym typeface="Calibri"/>
              </a:rPr>
            </a:br>
            <a:r>
              <a:rPr lang="en-US" sz="1200">
                <a:solidFill>
                  <a:schemeClr val="dk1"/>
                </a:solidFill>
                <a:latin typeface="Calibri"/>
                <a:ea typeface="Calibri"/>
                <a:cs typeface="Calibri"/>
                <a:sym typeface="Calibri"/>
              </a:rPr>
              <a:t>Using preserved specimens, a team at Pennsylvania State University has successfully sequenced the animal’s mitochondrial DNA.” –James Gerken, The Huffington Post (2013)</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US" sz="1200">
                <a:solidFill>
                  <a:schemeClr val="dk1"/>
                </a:solidFill>
                <a:latin typeface="Calibri"/>
                <a:ea typeface="Calibri"/>
                <a:cs typeface="Calibri"/>
                <a:sym typeface="Calibri"/>
              </a:rPr>
              <a:t>“</a:t>
            </a:r>
            <a:r>
              <a:rPr lang="en-US"/>
              <a:t>The thylacine looked like something of a cross between a tiger (due to its stripes) and a dog (in terms of its build). However, it was in fact a carnivorous marsupial, complete with pouch.</a:t>
            </a:r>
            <a:endParaRPr/>
          </a:p>
          <a:p>
            <a:pPr marL="0" lvl="0" indent="0" algn="l" rtl="0">
              <a:spcBef>
                <a:spcPts val="0"/>
              </a:spcBef>
              <a:spcAft>
                <a:spcPts val="0"/>
              </a:spcAft>
              <a:buNone/>
            </a:pPr>
            <a:r>
              <a:rPr lang="en-US"/>
              <a:t>Native to Australia, the thylacine was last seen on that mainland over 2,000 years ago. The tiger was hunted to extinction by the indigenous population, but had a safe haven of sorts in the island of Tasmania ... or at least it did until Europeans showed up. Their heavy-handed hunting, prompted in part by farmers' protection of their livestock, brought the animal to minimalist numbers by the early 20th century. By then, efforts to protect it were too late.</a:t>
            </a:r>
            <a:endParaRPr/>
          </a:p>
          <a:p>
            <a:pPr marL="0" lvl="0" indent="0" algn="l" rtl="0">
              <a:spcBef>
                <a:spcPts val="0"/>
              </a:spcBef>
              <a:spcAft>
                <a:spcPts val="0"/>
              </a:spcAft>
              <a:buNone/>
            </a:pPr>
            <a:r>
              <a:rPr lang="en-US"/>
              <a:t>The last one was caught in 1933 and died three years later in a zoo in Hobart, Australia.” – Unknown Author, Science Channel</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a:p>
            <a:pPr marL="0" marR="0" lvl="0" indent="0" algn="l" rtl="0">
              <a:lnSpc>
                <a:spcPct val="100000"/>
              </a:lnSpc>
              <a:spcBef>
                <a:spcPts val="0"/>
              </a:spcBef>
              <a:spcAft>
                <a:spcPts val="0"/>
              </a:spcAft>
              <a:buClr>
                <a:schemeClr val="dk1"/>
              </a:buClr>
              <a:buSzPts val="1200"/>
              <a:buFont typeface="Calibri"/>
              <a:buNone/>
            </a:pPr>
            <a:r>
              <a:rPr lang="en-US"/>
              <a:t>SOURCES:</a:t>
            </a:r>
            <a:endParaRPr/>
          </a:p>
          <a:p>
            <a:pPr marL="0" marR="0" lvl="0" indent="0" algn="l" rtl="0">
              <a:lnSpc>
                <a:spcPct val="100000"/>
              </a:lnSpc>
              <a:spcBef>
                <a:spcPts val="0"/>
              </a:spcBef>
              <a:spcAft>
                <a:spcPts val="0"/>
              </a:spcAft>
              <a:buClr>
                <a:schemeClr val="dk1"/>
              </a:buClr>
              <a:buSzPts val="1000"/>
              <a:buFont typeface="Calibri"/>
              <a:buNone/>
            </a:pPr>
            <a:r>
              <a:rPr lang="en-US" sz="1000"/>
              <a:t>One Kind, “Extinct”: http://www.onekind.org/education/top_10_lists/extinct/</a:t>
            </a:r>
            <a:endParaRPr/>
          </a:p>
          <a:p>
            <a:pPr marL="0" lvl="0" indent="0" algn="l" rtl="0">
              <a:spcBef>
                <a:spcPts val="0"/>
              </a:spcBef>
              <a:spcAft>
                <a:spcPts val="0"/>
              </a:spcAft>
              <a:buNone/>
            </a:pPr>
            <a:r>
              <a:rPr lang="en-US" sz="1000"/>
              <a:t>Huffington Post</a:t>
            </a:r>
            <a:r>
              <a:rPr lang="en-US" sz="1000" b="0"/>
              <a:t>,”11 Animals That Are Now Extinct ... And It’s Our Fault”: </a:t>
            </a:r>
            <a:r>
              <a:rPr lang="en-US" sz="1000"/>
              <a:t>http://www.huffingtonpost.com/2013/10/22/11-extinct-animals_n_4078988.html</a:t>
            </a:r>
            <a:endParaRPr/>
          </a:p>
          <a:p>
            <a:pPr marL="0" lvl="0" indent="0" algn="l" rtl="0">
              <a:spcBef>
                <a:spcPts val="0"/>
              </a:spcBef>
              <a:spcAft>
                <a:spcPts val="0"/>
              </a:spcAft>
              <a:buNone/>
            </a:pPr>
            <a:r>
              <a:rPr lang="en-US" sz="1000">
                <a:solidFill>
                  <a:schemeClr val="dk1"/>
                </a:solidFill>
                <a:latin typeface="Calibri"/>
                <a:ea typeface="Calibri"/>
                <a:cs typeface="Calibri"/>
                <a:sym typeface="Calibri"/>
              </a:rPr>
              <a:t>Science Channel, “Top 10 Extinct Species”: http://www.sciencechannel.com/topics/creatures/top-10-extinct-species/	</a:t>
            </a:r>
            <a:endParaRPr/>
          </a:p>
          <a:p>
            <a:pPr marL="0" lvl="0" indent="0" algn="l" rtl="0">
              <a:spcBef>
                <a:spcPts val="0"/>
              </a:spcBef>
              <a:spcAft>
                <a:spcPts val="0"/>
              </a:spcAft>
              <a:buNone/>
            </a:pPr>
            <a:endParaRPr/>
          </a:p>
        </p:txBody>
      </p:sp>
      <p:sp>
        <p:nvSpPr>
          <p:cNvPr id="299" name="Google Shape;299;p1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6" name="Google Shape;306;p1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b="0"/>
              <a:t>TEACHER NOTES:</a:t>
            </a:r>
            <a:endParaRPr/>
          </a:p>
          <a:p>
            <a:pPr marL="0" lvl="0" indent="0" algn="l" rtl="0">
              <a:spcBef>
                <a:spcPts val="0"/>
              </a:spcBef>
              <a:spcAft>
                <a:spcPts val="0"/>
              </a:spcAft>
              <a:buNone/>
            </a:pPr>
            <a:r>
              <a:rPr lang="en-US" b="0"/>
              <a:t>“This Dutch butterfly — a subspecies of the Alcon Blue — was found mainly in the grasslands of The Netherlands. While closely related species (pictured here) still exist in parts of Europe and Asia, the last Dutch Alcon Blue was seen in the wild in 1979. Cause of extinction: Increases in farming and building had a negative impact on the Alcon Blue's habitat and caused it to lose its main food source.” –Julie Gerstein, Popular Mechanics (2015)</a:t>
            </a:r>
            <a:endParaRPr/>
          </a:p>
          <a:p>
            <a:pPr marL="0" lvl="0" indent="0" algn="l" rtl="0">
              <a:spcBef>
                <a:spcPts val="0"/>
              </a:spcBef>
              <a:spcAft>
                <a:spcPts val="0"/>
              </a:spcAft>
              <a:buNone/>
            </a:pPr>
            <a:endParaRPr/>
          </a:p>
          <a:p>
            <a:pPr marL="0" lvl="0" indent="0" algn="l" rtl="0">
              <a:spcBef>
                <a:spcPts val="0"/>
              </a:spcBef>
              <a:spcAft>
                <a:spcPts val="0"/>
              </a:spcAft>
              <a:buNone/>
            </a:pPr>
            <a:r>
              <a:rPr lang="en-US"/>
              <a:t>SOURCES:</a:t>
            </a:r>
            <a:endParaRPr/>
          </a:p>
          <a:p>
            <a:pPr marL="0" marR="0" lvl="0" indent="0" algn="l" rtl="0">
              <a:lnSpc>
                <a:spcPct val="100000"/>
              </a:lnSpc>
              <a:spcBef>
                <a:spcPts val="0"/>
              </a:spcBef>
              <a:spcAft>
                <a:spcPts val="0"/>
              </a:spcAft>
              <a:buClr>
                <a:schemeClr val="dk1"/>
              </a:buClr>
              <a:buSzPts val="1200"/>
              <a:buFont typeface="Calibri"/>
              <a:buNone/>
            </a:pPr>
            <a:r>
              <a:rPr lang="en-US"/>
              <a:t>Popular Mechanics </a:t>
            </a:r>
            <a:r>
              <a:rPr lang="en-US" b="0"/>
              <a:t>“11 Extinct Animals We've Lost in Our Lifetime” </a:t>
            </a:r>
            <a:endParaRPr/>
          </a:p>
          <a:p>
            <a:pPr marL="0" marR="0" lvl="0" indent="0" algn="l" rtl="0">
              <a:lnSpc>
                <a:spcPct val="100000"/>
              </a:lnSpc>
              <a:spcBef>
                <a:spcPts val="0"/>
              </a:spcBef>
              <a:spcAft>
                <a:spcPts val="0"/>
              </a:spcAft>
              <a:buClr>
                <a:schemeClr val="dk1"/>
              </a:buClr>
              <a:buSzPts val="1200"/>
              <a:buFont typeface="Calibri"/>
              <a:buNone/>
            </a:pPr>
            <a:r>
              <a:rPr lang="en-US"/>
              <a:t>http://www.popularmechanics.com/science/animals/g201/recently-extinct-animals-list-470209/</a:t>
            </a:r>
            <a:endParaRPr/>
          </a:p>
          <a:p>
            <a:pPr marL="0" marR="0" lvl="0" indent="0" algn="l" rtl="0">
              <a:lnSpc>
                <a:spcPct val="100000"/>
              </a:lnSpc>
              <a:spcBef>
                <a:spcPts val="0"/>
              </a:spcBef>
              <a:spcAft>
                <a:spcPts val="0"/>
              </a:spcAft>
              <a:buClr>
                <a:schemeClr val="dk1"/>
              </a:buClr>
              <a:buSzPts val="1200"/>
              <a:buFont typeface="Calibri"/>
              <a:buNone/>
            </a:pPr>
            <a:endParaRPr/>
          </a:p>
        </p:txBody>
      </p:sp>
      <p:sp>
        <p:nvSpPr>
          <p:cNvPr id="307" name="Google Shape;307;p1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9" name="Google Shape;119;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0" name="Google Shape;120;p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p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3" name="Google Shape;313;p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“The Pyrenean Ibex has one of the more interesting stories among extinct animals, since it was the first species to ever be brought back into existence via cloning, only to go extinct again just seven minutes after being born due to lung failure. The Pyrenean Ibex was native to the Pyrenees, a mountain range in Andorra, France and Spain. The Pyrenean ibex was still abundant in the fourteenth century (Day 1981). The Pyrenean ibex’s population declined due to a “slow but continuous persecution” and disappeared from the French Pyrenees and the eastern Cantabrian mountain range by the mid-nineteenth century. Its situation has been critical since the beginning of the 20th century, when it was estimated that the Pyrenean population in Spain numbered only about 100 individuals. Since the beginning of the 20th century, the population never rose above 40 individuals. In 1981, the population was reported to be 30. At the end of the 1980′s the population size was estimated at 6-14 individuals. The last naturally born Pyrenean Ibex, named Celia, died on January 6th, 2000, after being found dead under a fallen tree at the age of 13. That animal’s only companion had died just a year earlier due to old age</a:t>
            </a:r>
            <a:r>
              <a:rPr lang="en-US" b="0"/>
              <a:t>.” --Guest Contributor, The Open Mind (2014)</a:t>
            </a:r>
            <a:endParaRPr/>
          </a:p>
          <a:p>
            <a:pPr marL="0" lvl="0" indent="0" algn="l" rtl="0">
              <a:spcBef>
                <a:spcPts val="0"/>
              </a:spcBef>
              <a:spcAft>
                <a:spcPts val="0"/>
              </a:spcAft>
              <a:buNone/>
            </a:pPr>
            <a:endParaRPr/>
          </a:p>
          <a:p>
            <a:pPr marL="0" lvl="0" indent="0" algn="l" rtl="0">
              <a:spcBef>
                <a:spcPts val="0"/>
              </a:spcBef>
              <a:spcAft>
                <a:spcPts val="0"/>
              </a:spcAft>
              <a:buNone/>
            </a:pPr>
            <a:r>
              <a:rPr lang="en-US"/>
              <a:t>SOURCES:</a:t>
            </a:r>
            <a:endParaRPr/>
          </a:p>
          <a:p>
            <a:pPr marL="0" marR="0" lvl="0" indent="0" algn="l" rtl="0">
              <a:lnSpc>
                <a:spcPct val="100000"/>
              </a:lnSpc>
              <a:spcBef>
                <a:spcPts val="0"/>
              </a:spcBef>
              <a:spcAft>
                <a:spcPts val="0"/>
              </a:spcAft>
              <a:buClr>
                <a:schemeClr val="dk1"/>
              </a:buClr>
              <a:buSzPts val="1200"/>
              <a:buFont typeface="Calibri"/>
              <a:buNone/>
            </a:pPr>
            <a:r>
              <a:rPr lang="en-US" b="0"/>
              <a:t>The Open Mind, “10 Animals that are Recently Extinct Because of Humans”: </a:t>
            </a:r>
            <a:r>
              <a:rPr lang="en-US"/>
              <a:t>http://www.the-open-mind.com/10-animals-that-are-recently-extinct-because-of-humans/</a:t>
            </a:r>
            <a:endParaRPr/>
          </a:p>
          <a:p>
            <a:pPr marL="0" marR="0" lvl="0" indent="0" algn="l" rtl="0">
              <a:lnSpc>
                <a:spcPct val="100000"/>
              </a:lnSpc>
              <a:spcBef>
                <a:spcPts val="0"/>
              </a:spcBef>
              <a:spcAft>
                <a:spcPts val="0"/>
              </a:spcAft>
              <a:buClr>
                <a:schemeClr val="dk1"/>
              </a:buClr>
              <a:buSzPts val="1200"/>
              <a:buFont typeface="Calibri"/>
              <a:buNone/>
            </a:pPr>
            <a:endParaRPr/>
          </a:p>
        </p:txBody>
      </p:sp>
      <p:sp>
        <p:nvSpPr>
          <p:cNvPr id="314" name="Google Shape;314;p2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p2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0" name="Google Shape;320;p2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200">
                <a:solidFill>
                  <a:schemeClr val="dk1"/>
                </a:solidFill>
                <a:latin typeface="Calibri"/>
                <a:ea typeface="Calibri"/>
                <a:cs typeface="Calibri"/>
                <a:sym typeface="Calibri"/>
              </a:rPr>
              <a:t>TEACHER NOTES:</a:t>
            </a:r>
            <a:endParaRPr/>
          </a:p>
          <a:p>
            <a:pPr marL="0" lvl="0" indent="0" algn="l" rtl="0">
              <a:spcBef>
                <a:spcPts val="0"/>
              </a:spcBef>
              <a:spcAft>
                <a:spcPts val="0"/>
              </a:spcAft>
              <a:buNone/>
            </a:pPr>
            <a:r>
              <a:rPr lang="en-US" sz="1200">
                <a:solidFill>
                  <a:schemeClr val="dk1"/>
                </a:solidFill>
                <a:latin typeface="Calibri"/>
                <a:ea typeface="Calibri"/>
                <a:cs typeface="Calibri"/>
                <a:sym typeface="Calibri"/>
              </a:rPr>
              <a:t>“</a:t>
            </a:r>
            <a:r>
              <a:rPr lang="en-US"/>
              <a:t>Spix's Macaw, also called the Little Blue Macaw, was known for its beautiful blue feathers. While some still exist in captivity, these tiny blue birds are extinct in the wild.</a:t>
            </a:r>
            <a:endParaRPr/>
          </a:p>
          <a:p>
            <a:pPr marL="0" lvl="0" indent="0" algn="l" rtl="0">
              <a:spcBef>
                <a:spcPts val="0"/>
              </a:spcBef>
              <a:spcAft>
                <a:spcPts val="0"/>
              </a:spcAft>
              <a:buNone/>
            </a:pPr>
            <a:r>
              <a:rPr lang="en-US" b="0"/>
              <a:t>Cause of extinction: Habitat destruction and illegal trapping and trade contributed to the macaw's dwindling numbers.” </a:t>
            </a:r>
            <a:r>
              <a:rPr lang="en-US"/>
              <a:t>–Julie Gerstein, Popular Mechanics (2015)</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r>
              <a:rPr lang="en-US"/>
              <a:t>SOURCES:</a:t>
            </a:r>
            <a:endParaRPr/>
          </a:p>
          <a:p>
            <a:pPr marL="0" marR="0" lvl="0" indent="0" algn="l" rtl="0">
              <a:lnSpc>
                <a:spcPct val="100000"/>
              </a:lnSpc>
              <a:spcBef>
                <a:spcPts val="0"/>
              </a:spcBef>
              <a:spcAft>
                <a:spcPts val="0"/>
              </a:spcAft>
              <a:buClr>
                <a:schemeClr val="dk1"/>
              </a:buClr>
              <a:buSzPts val="1200"/>
              <a:buFont typeface="Calibri"/>
              <a:buNone/>
            </a:pPr>
            <a:r>
              <a:rPr lang="en-US" sz="1200"/>
              <a:t>Popular Mechanics, “</a:t>
            </a:r>
            <a:r>
              <a:rPr lang="en-US" sz="1200" b="0"/>
              <a:t>11 Extinct Animals We've Lost in Our Lifetime”</a:t>
            </a:r>
            <a:r>
              <a:rPr lang="en-US" sz="1200"/>
              <a:t>: http://www.popularmechanics.com/science/animals/g201/recently-extinct-animals-list-470209/</a:t>
            </a:r>
            <a:endParaRPr/>
          </a:p>
          <a:p>
            <a:pPr marL="0" lvl="0" indent="0" algn="l" rtl="0">
              <a:spcBef>
                <a:spcPts val="0"/>
              </a:spcBef>
              <a:spcAft>
                <a:spcPts val="0"/>
              </a:spcAft>
              <a:buNone/>
            </a:pPr>
            <a:r>
              <a:rPr lang="en-US" sz="1200"/>
              <a:t>Wikipedia, “List of Extinct North American Animals”: https://en.wikipedia.org/wiki/List_of_North_American_animals_extinct_in_the_Holocene </a:t>
            </a:r>
            <a:r>
              <a:rPr lang="en-US"/>
              <a:t>(recent extinctions separated by animal group)</a:t>
            </a:r>
            <a:endParaRPr/>
          </a:p>
          <a:p>
            <a:pPr marL="0" lvl="0" indent="0" algn="l" rtl="0">
              <a:spcBef>
                <a:spcPts val="0"/>
              </a:spcBef>
              <a:spcAft>
                <a:spcPts val="0"/>
              </a:spcAft>
              <a:buNone/>
            </a:pPr>
            <a:r>
              <a:rPr lang="en-US"/>
              <a:t>Wikipedia: https://en.wikipedia.org/wiki/Carolina_parakeet</a:t>
            </a:r>
            <a:endParaRPr/>
          </a:p>
          <a:p>
            <a:pPr marL="0" lvl="0" indent="0" algn="l" rtl="0">
              <a:spcBef>
                <a:spcPts val="0"/>
              </a:spcBef>
              <a:spcAft>
                <a:spcPts val="0"/>
              </a:spcAft>
              <a:buNone/>
            </a:pPr>
            <a:r>
              <a:rPr lang="en-US"/>
              <a:t>Photo Credit: M. Stafford, www.parrotsinternational.org</a:t>
            </a:r>
            <a:endParaRPr/>
          </a:p>
        </p:txBody>
      </p:sp>
      <p:sp>
        <p:nvSpPr>
          <p:cNvPr id="321" name="Google Shape;321;p2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7" name="Google Shape;327;p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sz="1200">
                <a:solidFill>
                  <a:schemeClr val="dk1"/>
                </a:solidFill>
                <a:latin typeface="Calibri"/>
                <a:ea typeface="Calibri"/>
                <a:cs typeface="Calibri"/>
                <a:sym typeface="Calibri"/>
              </a:rPr>
              <a:t>TEACHER NOTES:</a:t>
            </a:r>
            <a:endParaRPr/>
          </a:p>
          <a:p>
            <a:pPr marL="0" marR="0" lvl="0" indent="0" algn="l" rtl="0">
              <a:lnSpc>
                <a:spcPct val="100000"/>
              </a:lnSpc>
              <a:spcBef>
                <a:spcPts val="0"/>
              </a:spcBef>
              <a:spcAft>
                <a:spcPts val="0"/>
              </a:spcAft>
              <a:buClr>
                <a:schemeClr val="dk1"/>
              </a:buClr>
              <a:buSzPts val="1200"/>
              <a:buFont typeface="Calibri"/>
              <a:buNone/>
            </a:pPr>
            <a:r>
              <a:rPr lang="en-US" sz="1200">
                <a:solidFill>
                  <a:schemeClr val="dk1"/>
                </a:solidFill>
                <a:latin typeface="Calibri"/>
                <a:ea typeface="Calibri"/>
                <a:cs typeface="Calibri"/>
                <a:sym typeface="Calibri"/>
              </a:rPr>
              <a:t>“…</a:t>
            </a:r>
            <a:r>
              <a:rPr lang="en-US" sz="1200" b="1">
                <a:solidFill>
                  <a:schemeClr val="dk1"/>
                </a:solidFill>
                <a:latin typeface="Calibri"/>
                <a:ea typeface="Calibri"/>
                <a:cs typeface="Calibri"/>
                <a:sym typeface="Calibri"/>
              </a:rPr>
              <a:t>native to the eastern, midwest and plains states of the United States [wow!] </a:t>
            </a:r>
            <a:r>
              <a:rPr lang="en-US" sz="1200">
                <a:solidFill>
                  <a:schemeClr val="dk1"/>
                </a:solidFill>
                <a:latin typeface="Calibri"/>
                <a:ea typeface="Calibri"/>
                <a:cs typeface="Calibri"/>
                <a:sym typeface="Calibri"/>
              </a:rPr>
              <a:t>and was the only indigenous parrot within its range. It was found from southern New York and Wisconsin to Kentucky, Tennessee and the Gulf of Mexico, from the Atlantic seaboard to as far west as eastern Colorado. It lived in old-growth forests along rivers and in swamps. It was called </a:t>
            </a:r>
            <a:r>
              <a:rPr lang="en-US" sz="1200" i="1">
                <a:solidFill>
                  <a:schemeClr val="dk1"/>
                </a:solidFill>
                <a:latin typeface="Calibri"/>
                <a:ea typeface="Calibri"/>
                <a:cs typeface="Calibri"/>
                <a:sym typeface="Calibri"/>
              </a:rPr>
              <a:t>puzzi la née</a:t>
            </a:r>
            <a:r>
              <a:rPr lang="en-US" sz="1200">
                <a:solidFill>
                  <a:schemeClr val="dk1"/>
                </a:solidFill>
                <a:latin typeface="Calibri"/>
                <a:ea typeface="Calibri"/>
                <a:cs typeface="Calibri"/>
                <a:sym typeface="Calibri"/>
              </a:rPr>
              <a:t> ("head of yellow") or </a:t>
            </a:r>
            <a:r>
              <a:rPr lang="en-US" sz="1200" i="1">
                <a:solidFill>
                  <a:schemeClr val="dk1"/>
                </a:solidFill>
                <a:latin typeface="Calibri"/>
                <a:ea typeface="Calibri"/>
                <a:cs typeface="Calibri"/>
                <a:sym typeface="Calibri"/>
              </a:rPr>
              <a:t>pot pot chee</a:t>
            </a:r>
            <a:r>
              <a:rPr lang="en-US" sz="1200">
                <a:solidFill>
                  <a:schemeClr val="dk1"/>
                </a:solidFill>
                <a:latin typeface="Calibri"/>
                <a:ea typeface="Calibri"/>
                <a:cs typeface="Calibri"/>
                <a:sym typeface="Calibri"/>
              </a:rPr>
              <a:t> by the Seminole and </a:t>
            </a:r>
            <a:r>
              <a:rPr lang="en-US" sz="1200" i="1">
                <a:solidFill>
                  <a:schemeClr val="dk1"/>
                </a:solidFill>
                <a:latin typeface="Calibri"/>
                <a:ea typeface="Calibri"/>
                <a:cs typeface="Calibri"/>
                <a:sym typeface="Calibri"/>
              </a:rPr>
              <a:t>kelinky</a:t>
            </a:r>
            <a:r>
              <a:rPr lang="en-US" sz="1200">
                <a:solidFill>
                  <a:schemeClr val="dk1"/>
                </a:solidFill>
                <a:latin typeface="Calibri"/>
                <a:ea typeface="Calibri"/>
                <a:cs typeface="Calibri"/>
                <a:sym typeface="Calibri"/>
              </a:rPr>
              <a:t> in Chickasaw. Though formerly prevalent within its range, the bird had become rare by the middle of the 19th century. The last confirmed sighting in the wild was of the </a:t>
            </a:r>
            <a:r>
              <a:rPr lang="en-US" sz="1200" i="1">
                <a:solidFill>
                  <a:schemeClr val="dk1"/>
                </a:solidFill>
                <a:latin typeface="Calibri"/>
                <a:ea typeface="Calibri"/>
                <a:cs typeface="Calibri"/>
                <a:sym typeface="Calibri"/>
              </a:rPr>
              <a:t>ludovicianus</a:t>
            </a:r>
            <a:r>
              <a:rPr lang="en-US" sz="1200">
                <a:solidFill>
                  <a:schemeClr val="dk1"/>
                </a:solidFill>
                <a:latin typeface="Calibri"/>
                <a:ea typeface="Calibri"/>
                <a:cs typeface="Calibri"/>
                <a:sym typeface="Calibri"/>
              </a:rPr>
              <a:t> subspecies in 1910. The last known specimen perished in captivity at Cincinnati Zoo in 1918</a:t>
            </a:r>
            <a:r>
              <a:rPr lang="en-US" sz="1200" baseline="30000">
                <a:solidFill>
                  <a:schemeClr val="dk1"/>
                </a:solidFill>
                <a:latin typeface="Calibri"/>
                <a:ea typeface="Calibri"/>
                <a:cs typeface="Calibri"/>
                <a:sym typeface="Calibri"/>
              </a:rPr>
              <a:t> </a:t>
            </a:r>
            <a:r>
              <a:rPr lang="en-US" sz="1200">
                <a:solidFill>
                  <a:schemeClr val="dk1"/>
                </a:solidFill>
                <a:latin typeface="Calibri"/>
                <a:ea typeface="Calibri"/>
                <a:cs typeface="Calibri"/>
                <a:sym typeface="Calibri"/>
              </a:rPr>
              <a:t>and the species was declared extinct in 1939… Carolina parakeets were probably poisonous—American naturalist and painter John J. Audubon noted that cats apparently died from eating them, and they are known to have eaten the toxic seeds of cockleburs</a:t>
            </a:r>
            <a:r>
              <a:rPr lang="en-US"/>
              <a:t>.</a:t>
            </a:r>
            <a:r>
              <a:rPr lang="en-US" sz="1200">
                <a:solidFill>
                  <a:schemeClr val="dk1"/>
                </a:solidFill>
                <a:latin typeface="Calibri"/>
                <a:ea typeface="Calibri"/>
                <a:cs typeface="Calibri"/>
                <a:sym typeface="Calibri"/>
              </a:rPr>
              <a:t>” –Wikipedia</a:t>
            </a:r>
            <a:endParaRPr/>
          </a:p>
          <a:p>
            <a:pPr marL="0" lvl="0" indent="0" algn="l" rtl="0">
              <a:spcBef>
                <a:spcPts val="0"/>
              </a:spcBef>
              <a:spcAft>
                <a:spcPts val="0"/>
              </a:spcAft>
              <a:buNone/>
            </a:pPr>
            <a:endParaRPr/>
          </a:p>
          <a:p>
            <a:pPr marL="0" lvl="0" indent="0" algn="l" rtl="0">
              <a:spcBef>
                <a:spcPts val="0"/>
              </a:spcBef>
              <a:spcAft>
                <a:spcPts val="0"/>
              </a:spcAft>
              <a:buNone/>
            </a:pPr>
            <a:r>
              <a:rPr lang="en-US"/>
              <a:t>SOURCES:</a:t>
            </a:r>
            <a:endParaRPr/>
          </a:p>
          <a:p>
            <a:pPr marL="0" lvl="0" indent="0" algn="l" rtl="0">
              <a:spcBef>
                <a:spcPts val="0"/>
              </a:spcBef>
              <a:spcAft>
                <a:spcPts val="0"/>
              </a:spcAft>
              <a:buNone/>
            </a:pPr>
            <a:r>
              <a:rPr lang="en-US"/>
              <a:t>Wikipedia, “List of Extinct North American Animals”: https://en.wikipedia.org/wiki/List_of_North_American_animals_extinct_in_the_Holocene (recent extinctions separated by animal group)</a:t>
            </a:r>
            <a:endParaRPr/>
          </a:p>
          <a:p>
            <a:pPr marL="0" lvl="0" indent="0" algn="l" rtl="0">
              <a:spcBef>
                <a:spcPts val="0"/>
              </a:spcBef>
              <a:spcAft>
                <a:spcPts val="0"/>
              </a:spcAft>
              <a:buNone/>
            </a:pPr>
            <a:r>
              <a:rPr lang="en-US"/>
              <a:t>Wikipedia: https://en.wikipedia.org/wiki/Carolina_parakeet</a:t>
            </a:r>
            <a:endParaRPr/>
          </a:p>
          <a:p>
            <a:pPr marL="0" lvl="0" indent="0" algn="l" rtl="0">
              <a:spcBef>
                <a:spcPts val="0"/>
              </a:spcBef>
              <a:spcAft>
                <a:spcPts val="0"/>
              </a:spcAft>
              <a:buNone/>
            </a:pPr>
            <a:r>
              <a:rPr lang="en-US"/>
              <a:t>Photo Credit: James, St John (paleontologist at Ohio State) via Wikimedia Commons: https://en.wikipedia.org/wiki/Carolina_parakeet#/media/File:Conuropsis_carolinensis_(Carolina_parakeet).jpg</a:t>
            </a:r>
            <a:endParaRPr/>
          </a:p>
        </p:txBody>
      </p:sp>
      <p:sp>
        <p:nvSpPr>
          <p:cNvPr id="328" name="Google Shape;328;p2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p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4" name="Google Shape;334;p2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“…these "sea cows" once grazed on kelp in the Bering Sea. A relative of the smaller, much-beleaguered manatee, the gentle sea cows were over 25 feet long and may have weighed as much as 10 tons.</a:t>
            </a:r>
            <a:endParaRPr/>
          </a:p>
          <a:p>
            <a:pPr marL="0" lvl="0" indent="0" algn="l" rtl="0">
              <a:spcBef>
                <a:spcPts val="0"/>
              </a:spcBef>
              <a:spcAft>
                <a:spcPts val="0"/>
              </a:spcAft>
              <a:buNone/>
            </a:pPr>
            <a:r>
              <a:rPr lang="en-US"/>
              <a:t>By the time German naturalist Georg Steller found and described them in 1741, their population was already threatened, perhaps due to hunting by indigenous peoples.</a:t>
            </a:r>
            <a:endParaRPr/>
          </a:p>
          <a:p>
            <a:pPr marL="0" marR="0" lvl="0" indent="0" algn="l" rtl="0">
              <a:lnSpc>
                <a:spcPct val="100000"/>
              </a:lnSpc>
              <a:spcBef>
                <a:spcPts val="0"/>
              </a:spcBef>
              <a:spcAft>
                <a:spcPts val="0"/>
              </a:spcAft>
              <a:buClr>
                <a:schemeClr val="dk1"/>
              </a:buClr>
              <a:buSzPts val="1200"/>
              <a:buFont typeface="Calibri"/>
              <a:buNone/>
            </a:pPr>
            <a:r>
              <a:rPr lang="en-US"/>
              <a:t>Their extermination would quickly continue with the arrival of Alaska-bound European fishermen and seal hunters. The sea cows were rapidly hunted for food, skins (used to make boats) and oil (for lamps), and by 1768, less than 30 years after Steller found them, the Steller's sea cow was extinct.” – Unknown Author, </a:t>
            </a:r>
            <a:r>
              <a:rPr lang="en-US" sz="1200"/>
              <a:t>Science Channel DOT Com (2010)</a:t>
            </a:r>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US"/>
              <a:t>“Named after George Steller, a naturalist who discovered the creature in 1741, Stellers Sea Cow was a large herbivorous mammal that had a seal-like appearance with a tail which resembled that of a whale. It is believed that Stellers Sea Cow which grew to at least 8-9 metres and weighed around 8-10 tons, inhabited the Near Islands, southwest of Alaska and the Commander Islands in the Bering Sea. Its closest living relatives are the Dugong and the Manatee. It is believed that the mammal was tame and spent most of its time eating kelp; this, and the fact that it was unable to submerge its enormous body, is possibly what made it so vulnerable to human hunters. Within 27 years of discovery by Europeans, the slow-moving Steller's Sea Cow was hunted to extinction.” – Unknown Author, </a:t>
            </a:r>
            <a:r>
              <a:rPr lang="en-US" sz="1200"/>
              <a:t>One Kind DOT Org (2010)</a:t>
            </a:r>
            <a:endParaRPr/>
          </a:p>
          <a:p>
            <a:pPr marL="0" lvl="0" indent="0" algn="l" rtl="0">
              <a:spcBef>
                <a:spcPts val="0"/>
              </a:spcBef>
              <a:spcAft>
                <a:spcPts val="0"/>
              </a:spcAft>
              <a:buNone/>
            </a:pPr>
            <a:endParaRPr/>
          </a:p>
          <a:p>
            <a:pPr marL="0" lvl="0" indent="0" algn="l" rtl="0">
              <a:spcBef>
                <a:spcPts val="0"/>
              </a:spcBef>
              <a:spcAft>
                <a:spcPts val="0"/>
              </a:spcAft>
              <a:buNone/>
            </a:pPr>
            <a:r>
              <a:rPr lang="en-US"/>
              <a:t>SOURCES:</a:t>
            </a:r>
            <a:endParaRPr/>
          </a:p>
          <a:p>
            <a:pPr marL="0" lvl="0" indent="0" algn="l" rtl="0">
              <a:spcBef>
                <a:spcPts val="0"/>
              </a:spcBef>
              <a:spcAft>
                <a:spcPts val="0"/>
              </a:spcAft>
              <a:buNone/>
            </a:pPr>
            <a:r>
              <a:rPr lang="en-US" sz="1000">
                <a:solidFill>
                  <a:schemeClr val="dk1"/>
                </a:solidFill>
                <a:latin typeface="Calibri"/>
                <a:ea typeface="Calibri"/>
                <a:cs typeface="Calibri"/>
                <a:sym typeface="Calibri"/>
              </a:rPr>
              <a:t>Science Channel, “Top 10 Extinct Species”: http://www.sciencechannel.com/topics/creatures/top-10-extinct-species/	</a:t>
            </a:r>
            <a:endParaRPr/>
          </a:p>
          <a:p>
            <a:pPr marL="0" marR="0" lvl="0" indent="0" algn="l" rtl="0">
              <a:lnSpc>
                <a:spcPct val="100000"/>
              </a:lnSpc>
              <a:spcBef>
                <a:spcPts val="0"/>
              </a:spcBef>
              <a:spcAft>
                <a:spcPts val="0"/>
              </a:spcAft>
              <a:buClr>
                <a:schemeClr val="dk1"/>
              </a:buClr>
              <a:buSzPts val="1200"/>
              <a:buFont typeface="Calibri"/>
              <a:buNone/>
            </a:pPr>
            <a:r>
              <a:rPr lang="en-US" sz="1200"/>
              <a:t>One Kind, “Extinct”: http://www.onekind.org/education/top_10_lists/extinct/</a:t>
            </a:r>
            <a:endParaRPr/>
          </a:p>
          <a:p>
            <a:pPr marL="0" lvl="0" indent="0" algn="l" rtl="0">
              <a:spcBef>
                <a:spcPts val="0"/>
              </a:spcBef>
              <a:spcAft>
                <a:spcPts val="0"/>
              </a:spcAft>
              <a:buNone/>
            </a:pPr>
            <a:endParaRPr/>
          </a:p>
        </p:txBody>
      </p:sp>
      <p:sp>
        <p:nvSpPr>
          <p:cNvPr id="335" name="Google Shape;335;p2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1" name="Google Shape;341;p2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Also called a baiji dolphin.</a:t>
            </a:r>
            <a:endParaRPr/>
          </a:p>
          <a:p>
            <a:pPr marL="0" lvl="0" indent="0" algn="l" rtl="0">
              <a:spcBef>
                <a:spcPts val="0"/>
              </a:spcBef>
              <a:spcAft>
                <a:spcPts val="0"/>
              </a:spcAft>
              <a:buNone/>
            </a:pPr>
            <a:r>
              <a:rPr lang="en-US"/>
              <a:t>“Declared extinct in 2006, a video of what appeared to be a baiji dolphin was taken in 2007. The species is still considered “functionally extinct”, meaning that if there is only one of a few old creatures alive, no new ones will be born.” –Guest Contributor, The Open Mind (2014)</a:t>
            </a:r>
            <a:endParaRPr/>
          </a:p>
          <a:p>
            <a:pPr marL="0" lvl="0" indent="0" algn="l" rtl="0">
              <a:spcBef>
                <a:spcPts val="0"/>
              </a:spcBef>
              <a:spcAft>
                <a:spcPts val="0"/>
              </a:spcAft>
              <a:buNone/>
            </a:pPr>
            <a:endParaRPr/>
          </a:p>
          <a:p>
            <a:pPr marL="0" lvl="0" indent="0" algn="l" rtl="0">
              <a:spcBef>
                <a:spcPts val="0"/>
              </a:spcBef>
              <a:spcAft>
                <a:spcPts val="0"/>
              </a:spcAft>
              <a:buNone/>
            </a:pPr>
            <a:r>
              <a:rPr lang="en-US"/>
              <a:t>SOURCES:</a:t>
            </a:r>
            <a:endParaRPr/>
          </a:p>
          <a:p>
            <a:pPr marL="0" marR="0" lvl="0" indent="0" algn="l" rtl="0">
              <a:lnSpc>
                <a:spcPct val="100000"/>
              </a:lnSpc>
              <a:spcBef>
                <a:spcPts val="0"/>
              </a:spcBef>
              <a:spcAft>
                <a:spcPts val="0"/>
              </a:spcAft>
              <a:buClr>
                <a:schemeClr val="dk1"/>
              </a:buClr>
              <a:buSzPts val="1200"/>
              <a:buFont typeface="Calibri"/>
              <a:buNone/>
            </a:pPr>
            <a:r>
              <a:rPr lang="en-US" sz="1200" b="0"/>
              <a:t>The Open Mind, “10 Animals that are Recently Extinct Because of Humans”: </a:t>
            </a:r>
            <a:r>
              <a:rPr lang="en-US" sz="1200"/>
              <a:t>http://www.the-open-mind.com/10-animals-that-are-recently-extinct-because-of-humans/</a:t>
            </a:r>
            <a:endParaRPr sz="1200"/>
          </a:p>
        </p:txBody>
      </p:sp>
      <p:sp>
        <p:nvSpPr>
          <p:cNvPr id="342" name="Google Shape;342;p2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p2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8" name="Google Shape;348;p2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Students brainstorm (revisit norms around brainstorming as necessary) ideas about extinction and its definition and generate a “working definition”. IUCN (the International Union for the Conservation of Nature, http://www.iucn.org/) makes distinctions between “extinct” and “extinct in the wild”, for example. When might you say a species is actually extinct?</a:t>
            </a:r>
            <a:endParaRPr/>
          </a:p>
          <a:p>
            <a:pPr marL="0" lvl="0" indent="0" algn="l" rtl="0">
              <a:spcBef>
                <a:spcPts val="0"/>
              </a:spcBef>
              <a:spcAft>
                <a:spcPts val="0"/>
              </a:spcAft>
              <a:buNone/>
            </a:pPr>
            <a:endParaRPr/>
          </a:p>
          <a:p>
            <a:pPr marL="0" lvl="0" indent="0" algn="l" rtl="0">
              <a:spcBef>
                <a:spcPts val="0"/>
              </a:spcBef>
              <a:spcAft>
                <a:spcPts val="0"/>
              </a:spcAft>
              <a:buNone/>
            </a:pPr>
            <a:r>
              <a:rPr lang="en-US"/>
              <a:t>This is a space to record student ideas. </a:t>
            </a:r>
            <a:r>
              <a:rPr lang="en-US" b="1"/>
              <a:t>This blank slide generated a lot of conversation during the pilot year, but your students may move through this quickly. Follow their lead. </a:t>
            </a:r>
            <a:r>
              <a:rPr lang="en-US" b="0"/>
              <a:t>(You can return to redefine this at the end of the unit as needed and can go deeper then.)</a:t>
            </a:r>
            <a:endParaRPr/>
          </a:p>
          <a:p>
            <a:pPr marL="0" lvl="0" indent="0" algn="l" rtl="0">
              <a:spcBef>
                <a:spcPts val="0"/>
              </a:spcBef>
              <a:spcAft>
                <a:spcPts val="0"/>
              </a:spcAft>
              <a:buNone/>
            </a:pPr>
            <a:r>
              <a:rPr lang="en-US"/>
              <a:t>Refrain from giving a final definition here. Instead, consider the class’s definition a “working definition”. Have students record a paraphrased version of the definition on their doodle sheets. </a:t>
            </a:r>
            <a:endParaRPr/>
          </a:p>
          <a:p>
            <a:pPr marL="0" lvl="0" indent="0" algn="l" rtl="0">
              <a:spcBef>
                <a:spcPts val="0"/>
              </a:spcBef>
              <a:spcAft>
                <a:spcPts val="0"/>
              </a:spcAft>
              <a:buNone/>
            </a:pPr>
            <a:r>
              <a:rPr lang="en-US"/>
              <a:t>You’ll revisit this after exploring Isle Royale and the remaining slides discussing extinction. There is a place to talk about local extinctions versus global extinctions. </a:t>
            </a:r>
            <a:endParaRPr/>
          </a:p>
          <a:p>
            <a:pPr marL="0" lvl="0" indent="0" algn="l" rtl="0">
              <a:spcBef>
                <a:spcPts val="0"/>
              </a:spcBef>
              <a:spcAft>
                <a:spcPts val="0"/>
              </a:spcAft>
              <a:buNone/>
            </a:pPr>
            <a:r>
              <a:rPr lang="en-US"/>
              <a:t>The idea of extinction will be challenged yet again toward the end of the year in a discussion of hybridization, introgression and cryptic species during the model of speciation.</a:t>
            </a:r>
            <a:endParaRPr/>
          </a:p>
        </p:txBody>
      </p:sp>
      <p:sp>
        <p:nvSpPr>
          <p:cNvPr id="349" name="Google Shape;349;p2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p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7" name="Google Shape;357;p2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200"/>
              <a:buFont typeface="Calibri"/>
              <a:buNone/>
            </a:pPr>
            <a:r>
              <a:rPr lang="en-US"/>
              <a:t>TEACHER NOTES:</a:t>
            </a:r>
            <a:endParaRPr/>
          </a:p>
          <a:p>
            <a:pPr marL="0" marR="0" lvl="0" indent="0" algn="l" rtl="0">
              <a:lnSpc>
                <a:spcPct val="100000"/>
              </a:lnSpc>
              <a:spcBef>
                <a:spcPts val="0"/>
              </a:spcBef>
              <a:spcAft>
                <a:spcPts val="0"/>
              </a:spcAft>
              <a:buClr>
                <a:schemeClr val="dk1"/>
              </a:buClr>
              <a:buSzPts val="1200"/>
              <a:buFont typeface="Calibri"/>
              <a:buNone/>
            </a:pPr>
            <a:r>
              <a:rPr lang="en-US"/>
              <a:t>This is really just a brief whole-class conversation to get kids to start thinking about that fact that biodiversity has changed over the course of Earth’s history, and that species have </a:t>
            </a:r>
            <a:r>
              <a:rPr lang="en-US" i="1"/>
              <a:t>always</a:t>
            </a:r>
            <a:r>
              <a:rPr lang="en-US"/>
              <a:t> been going extinct. It’s that second part that we focus on here- extinction. It’s something they generally know (e.g. dinosaurs), and you don’t have to go really deep with it here. </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a:t>At the end of the year, the curriculum explores fossils in the context of answering the big question about Unity and Diversity (in order to build a model of common ancestry and descent with modification). This is just to get them to recognize that extinctions have been happening through time. More happens with the next slide.</a:t>
            </a:r>
            <a:endParaRPr/>
          </a:p>
          <a:p>
            <a:pPr marL="0" lvl="0" indent="0" algn="l" rtl="0">
              <a:spcBef>
                <a:spcPts val="0"/>
              </a:spcBef>
              <a:spcAft>
                <a:spcPts val="0"/>
              </a:spcAft>
              <a:buClr>
                <a:schemeClr val="dk1"/>
              </a:buClr>
              <a:buSzPts val="1200"/>
              <a:buFont typeface="Calibri"/>
              <a:buNone/>
            </a:pPr>
            <a:endParaRPr/>
          </a:p>
          <a:p>
            <a:pPr marL="0" lvl="0" indent="0" algn="l" rtl="0">
              <a:spcBef>
                <a:spcPts val="0"/>
              </a:spcBef>
              <a:spcAft>
                <a:spcPts val="0"/>
              </a:spcAft>
              <a:buClr>
                <a:schemeClr val="dk1"/>
              </a:buClr>
              <a:buSzPts val="1200"/>
              <a:buFont typeface="Calibri"/>
              <a:buNone/>
            </a:pPr>
            <a:endParaRPr/>
          </a:p>
          <a:p>
            <a:pPr marL="0" lvl="0" indent="0" algn="l" rtl="0">
              <a:spcBef>
                <a:spcPts val="0"/>
              </a:spcBef>
              <a:spcAft>
                <a:spcPts val="0"/>
              </a:spcAft>
              <a:buNone/>
            </a:pPr>
            <a:endParaRPr/>
          </a:p>
        </p:txBody>
      </p:sp>
      <p:sp>
        <p:nvSpPr>
          <p:cNvPr id="358" name="Google Shape;358;p2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2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7" name="Google Shape;367;p2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The main point here is just to highlight that </a:t>
            </a:r>
            <a:r>
              <a:rPr lang="en-US" b="1"/>
              <a:t>extinctions have always been happening</a:t>
            </a:r>
            <a:r>
              <a:rPr lang="en-US"/>
              <a:t>, and to see what ideas they have about “mass extinction”. (FYI- next slide shows mass extinction in a slightly different way. You’ll want to unpack the differences between the graphs with your students to avoid confusion.)</a:t>
            </a:r>
            <a:endParaRPr/>
          </a:p>
          <a:p>
            <a:pPr marL="0" lvl="0" indent="0" algn="l" rtl="0">
              <a:spcBef>
                <a:spcPts val="0"/>
              </a:spcBef>
              <a:spcAft>
                <a:spcPts val="0"/>
              </a:spcAft>
              <a:buNone/>
            </a:pPr>
            <a:endParaRPr/>
          </a:p>
          <a:p>
            <a:pPr marL="0" lvl="0" indent="0" algn="l" rtl="0">
              <a:spcBef>
                <a:spcPts val="0"/>
              </a:spcBef>
              <a:spcAft>
                <a:spcPts val="0"/>
              </a:spcAft>
              <a:buNone/>
            </a:pPr>
            <a:r>
              <a:rPr lang="en-US"/>
              <a:t>BUT, BUT, BUT, there is A LOT going on in this graph… overall number of genera* are increasing over time… and so maybe we shouldn’t be concerned about some loss now; the record only starts at the Cambrian explosion… (so why is that?); some extinction periods are more dramatic than others, etc.</a:t>
            </a:r>
            <a:endParaRPr/>
          </a:p>
          <a:p>
            <a:pPr marL="0" lvl="0" indent="0" algn="l" rtl="0">
              <a:spcBef>
                <a:spcPts val="0"/>
              </a:spcBef>
              <a:spcAft>
                <a:spcPts val="0"/>
              </a:spcAft>
              <a:buNone/>
            </a:pPr>
            <a:endParaRPr/>
          </a:p>
          <a:p>
            <a:pPr marL="0" lvl="0" indent="0" algn="l" rtl="0">
              <a:spcBef>
                <a:spcPts val="0"/>
              </a:spcBef>
              <a:spcAft>
                <a:spcPts val="0"/>
              </a:spcAft>
              <a:buNone/>
            </a:pPr>
            <a:r>
              <a:rPr lang="en-US"/>
              <a:t>*Genera is the plural of genus. Paleontologists track genera or even families represented in the fossil record because in many groups of plants and animals, it is too difficult to identify samples to species consistently… and even many extant species do look alike. Without DNA or behavioral date (who mates with whom), tracking these higher taxonomic levels represents a more certain way to talk about historical biodiversity.</a:t>
            </a:r>
            <a:endParaRPr/>
          </a:p>
          <a:p>
            <a:pPr marL="0" lvl="0" indent="0" algn="l" rtl="0">
              <a:spcBef>
                <a:spcPts val="0"/>
              </a:spcBef>
              <a:spcAft>
                <a:spcPts val="0"/>
              </a:spcAft>
              <a:buNone/>
            </a:pPr>
            <a:r>
              <a:rPr lang="en-US"/>
              <a:t> </a:t>
            </a:r>
            <a:endParaRPr/>
          </a:p>
          <a:p>
            <a:pPr marL="0" lvl="0" indent="0" algn="l" rtl="0">
              <a:spcBef>
                <a:spcPts val="0"/>
              </a:spcBef>
              <a:spcAft>
                <a:spcPts val="0"/>
              </a:spcAft>
              <a:buNone/>
            </a:pPr>
            <a:r>
              <a:rPr lang="en-US"/>
              <a:t>You could just stick to the main point here, you could skip this graph and show the next slide (which you will also need to help them “unpack” in some way), or you could:</a:t>
            </a:r>
            <a:endParaRPr/>
          </a:p>
          <a:p>
            <a:pPr marL="0" lvl="0" indent="0" algn="l" rtl="0">
              <a:spcBef>
                <a:spcPts val="0"/>
              </a:spcBef>
              <a:spcAft>
                <a:spcPts val="0"/>
              </a:spcAft>
              <a:buNone/>
            </a:pPr>
            <a:endParaRPr/>
          </a:p>
          <a:p>
            <a:pPr marL="0" lvl="0" indent="0" algn="l" rtl="0">
              <a:spcBef>
                <a:spcPts val="0"/>
              </a:spcBef>
              <a:spcAft>
                <a:spcPts val="0"/>
              </a:spcAft>
              <a:buNone/>
            </a:pPr>
            <a:r>
              <a:rPr lang="en-US"/>
              <a:t>Take a little time to unpack this graph with them as much as you think is productive. You could also have them work in groups to do it for five minutes. Reading graphs and asking questions about data (often without direct answers) is a skill they will need to use over and over again in NGSS-aligned classrooms. Why not start practicing now?</a:t>
            </a:r>
            <a:endParaRPr/>
          </a:p>
          <a:p>
            <a:pPr marL="0" lvl="0" indent="0" algn="l" rtl="0">
              <a:spcBef>
                <a:spcPts val="0"/>
              </a:spcBef>
              <a:spcAft>
                <a:spcPts val="0"/>
              </a:spcAft>
              <a:buNone/>
            </a:pPr>
            <a:r>
              <a:rPr lang="en-US"/>
              <a:t>“What can you learn by looking at this graph?”</a:t>
            </a:r>
            <a:endParaRPr/>
          </a:p>
          <a:p>
            <a:pPr marL="0" lvl="0" indent="0" algn="l" rtl="0">
              <a:spcBef>
                <a:spcPts val="0"/>
              </a:spcBef>
              <a:spcAft>
                <a:spcPts val="0"/>
              </a:spcAft>
              <a:buNone/>
            </a:pPr>
            <a:r>
              <a:rPr lang="en-US"/>
              <a:t>“What questions would you have for the scientists who put this graph together?”</a:t>
            </a:r>
            <a:endParaRPr/>
          </a:p>
          <a:p>
            <a:pPr marL="0" lvl="0" indent="0" algn="l" rtl="0">
              <a:spcBef>
                <a:spcPts val="0"/>
              </a:spcBef>
              <a:spcAft>
                <a:spcPts val="0"/>
              </a:spcAft>
              <a:buNone/>
            </a:pPr>
            <a:r>
              <a:rPr lang="en-US"/>
              <a:t>“What might we mean by a ‘mass extinction’?”</a:t>
            </a:r>
            <a:endParaRPr/>
          </a:p>
          <a:p>
            <a:pPr marL="0" lvl="0" indent="0" algn="l" rtl="0">
              <a:spcBef>
                <a:spcPts val="0"/>
              </a:spcBef>
              <a:spcAft>
                <a:spcPts val="0"/>
              </a:spcAft>
              <a:buNone/>
            </a:pPr>
            <a:endParaRPr/>
          </a:p>
          <a:p>
            <a:pPr marL="0" lvl="0" indent="0" algn="l" rtl="0">
              <a:spcBef>
                <a:spcPts val="0"/>
              </a:spcBef>
              <a:spcAft>
                <a:spcPts val="0"/>
              </a:spcAft>
              <a:buNone/>
            </a:pPr>
            <a:r>
              <a:rPr lang="en-US"/>
              <a:t>Avoid answering the questions. Remember that in NGSS-aligned classrooms, you are trying to step away from your role as “knowledge authority” whenever you can, and the retreat  is productive. Here, generating questions is more important than answers, which may come later in the curriculum anyway. It is important to acknowledge student ideas and even encourage them. This is tricky to do without evaluating them on the spot (but you will get better at this over time).</a:t>
            </a:r>
            <a:endParaRPr/>
          </a:p>
          <a:p>
            <a:pPr marL="0" lvl="0" indent="0" algn="l" rtl="0">
              <a:spcBef>
                <a:spcPts val="0"/>
              </a:spcBef>
              <a:spcAft>
                <a:spcPts val="0"/>
              </a:spcAft>
              <a:buNone/>
            </a:pPr>
            <a:endParaRPr/>
          </a:p>
          <a:p>
            <a:pPr marL="0" lvl="0" indent="0" algn="l" rtl="0">
              <a:spcBef>
                <a:spcPts val="0"/>
              </a:spcBef>
              <a:spcAft>
                <a:spcPts val="0"/>
              </a:spcAft>
              <a:buNone/>
            </a:pPr>
            <a:r>
              <a:rPr lang="en-US"/>
              <a:t>Do remember, however, the main point here is that extinctions have always been happening and that biodiversity is dynamic. You can even choose to reinforce this with a little slideshow showcasing some “scenes from the past”. Some example ancient species can be found at: http://phenomena.nationalgeographic.com/2013/02/18/weird-youth-animal-kingdom/</a:t>
            </a:r>
            <a:endParaRPr/>
          </a:p>
          <a:p>
            <a:pPr marL="0" lvl="0" indent="0" algn="l" rtl="0">
              <a:spcBef>
                <a:spcPts val="0"/>
              </a:spcBef>
              <a:spcAft>
                <a:spcPts val="0"/>
              </a:spcAft>
              <a:buNone/>
            </a:pPr>
            <a:r>
              <a:rPr lang="en-US"/>
              <a:t>Try typing “Triassic” into the search engine at the National Geographic (and their blog, interestingly titled, “Phenomenon”).</a:t>
            </a:r>
            <a:endParaRPr/>
          </a:p>
          <a:p>
            <a:pPr marL="0" lvl="0" indent="0" algn="l" rtl="0">
              <a:spcBef>
                <a:spcPts val="0"/>
              </a:spcBef>
              <a:spcAft>
                <a:spcPts val="0"/>
              </a:spcAft>
              <a:buNone/>
            </a:pPr>
            <a:endParaRPr/>
          </a:p>
          <a:p>
            <a:pPr marL="0" marR="0" lvl="0" indent="0" algn="l" rtl="0">
              <a:lnSpc>
                <a:spcPct val="100000"/>
              </a:lnSpc>
              <a:spcBef>
                <a:spcPts val="0"/>
              </a:spcBef>
              <a:spcAft>
                <a:spcPts val="0"/>
              </a:spcAft>
              <a:buClr>
                <a:schemeClr val="dk1"/>
              </a:buClr>
              <a:buSzPts val="1200"/>
              <a:buFont typeface="Calibri"/>
              <a:buNone/>
            </a:pPr>
            <a:r>
              <a:rPr lang="en-US"/>
              <a:t>Also feel free to swap this graph with your own: this is what was freely available as an open source image for our design purposes, but you may encounter prettier ones that are easier to read or estimate number of species** instead. We would suggest, however, having a positive biodiversity axis where extinctions are represented by dips in the graph. (On the next slide you’ll see a different representation where extinctions are represented as peaks. Be sure at that point to highlight the important difference in the y axis on that graph with your students. There are many opportunities to help students to learn to read graphs and extract their main message in this unit.)</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sz="1200"/>
              <a:t>**If you dig, though, most paleontologists count genera or even higher orders such as families. We often don’t know how many species there were because fossil species are difficult to distinguish: think about what you know about the definition of a biological species– it involves mating, which we cannot of course do with fossils! </a:t>
            </a:r>
            <a:endParaRPr/>
          </a:p>
          <a:p>
            <a:pPr marL="0" marR="0" lvl="0" indent="0" algn="l" rtl="0">
              <a:lnSpc>
                <a:spcPct val="100000"/>
              </a:lnSpc>
              <a:spcBef>
                <a:spcPts val="0"/>
              </a:spcBef>
              <a:spcAft>
                <a:spcPts val="0"/>
              </a:spcAft>
              <a:buClr>
                <a:schemeClr val="dk1"/>
              </a:buClr>
              <a:buSzPts val="1200"/>
              <a:buFont typeface="Calibri"/>
              <a:buNone/>
            </a:pPr>
            <a:endParaRPr sz="1200"/>
          </a:p>
          <a:p>
            <a:pPr marL="0" lvl="0" indent="0" algn="l" rtl="0">
              <a:spcBef>
                <a:spcPts val="0"/>
              </a:spcBef>
              <a:spcAft>
                <a:spcPts val="0"/>
              </a:spcAft>
              <a:buNone/>
            </a:pPr>
            <a:r>
              <a:rPr lang="en-US"/>
              <a:t>SOURCES:</a:t>
            </a:r>
            <a:endParaRPr/>
          </a:p>
          <a:p>
            <a:pPr marL="0" lvl="0" indent="0" algn="l" rtl="0">
              <a:spcBef>
                <a:spcPts val="0"/>
              </a:spcBef>
              <a:spcAft>
                <a:spcPts val="0"/>
              </a:spcAft>
              <a:buNone/>
            </a:pPr>
            <a:r>
              <a:rPr lang="en-US"/>
              <a:t>Image,” This image shows the biodiversity during the Phanerozoic. Note that this is a result of changes in both the rate of extinctions and the rate of new originations. The Dresbachian extinction event in particular is obscured by nearly immediate replacement with new genera.”</a:t>
            </a:r>
            <a:endParaRPr/>
          </a:p>
          <a:p>
            <a:pPr marL="0" lvl="0" indent="0" algn="l" rtl="0">
              <a:spcBef>
                <a:spcPts val="0"/>
              </a:spcBef>
              <a:spcAft>
                <a:spcPts val="0"/>
              </a:spcAft>
              <a:buNone/>
            </a:pPr>
            <a:r>
              <a:rPr lang="en-US"/>
              <a:t>(https://commons.wikimedia.org/wiki/File%3APhanerozoic_Biodiversity.svg)</a:t>
            </a:r>
            <a:endParaRPr/>
          </a:p>
          <a:p>
            <a:pPr marL="0" lvl="0" indent="0" algn="l" rtl="0">
              <a:spcBef>
                <a:spcPts val="0"/>
              </a:spcBef>
              <a:spcAft>
                <a:spcPts val="0"/>
              </a:spcAft>
              <a:buNone/>
            </a:pPr>
            <a:r>
              <a:rPr lang="en-US"/>
              <a:t>By SVG version by Albert Mestre (Phanerozoic_Biodiversity.png) [GFDL (http://www.gnu.org/copyleft/fdl.html), CC-BY-SA-3.0 (http://creativecommons.org/licenses/by-sa/3.0/), GFDL (http://www.gnu.org/copyleft/fdl.html) or CC-BY-SA-3.0 (http://creativecommons.org/licenses/by-sa/3.0/)], via Wikimedia Commons</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368" name="Google Shape;368;p2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p2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4" name="Google Shape;374;p2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marR="0" lvl="0" indent="0" algn="l" rtl="0">
              <a:lnSpc>
                <a:spcPct val="100000"/>
              </a:lnSpc>
              <a:spcBef>
                <a:spcPts val="0"/>
              </a:spcBef>
              <a:spcAft>
                <a:spcPts val="0"/>
              </a:spcAft>
              <a:buClr>
                <a:schemeClr val="dk1"/>
              </a:buClr>
              <a:buSzPts val="1200"/>
              <a:buFont typeface="Calibri"/>
              <a:buNone/>
            </a:pPr>
            <a:r>
              <a:rPr lang="en-US"/>
              <a:t>This is another way to look at extinction data, by % loss. </a:t>
            </a:r>
            <a:r>
              <a:rPr lang="en-US" i="0"/>
              <a:t>(</a:t>
            </a:r>
            <a:r>
              <a:rPr lang="en-US" sz="1200" i="0"/>
              <a:t>Graph based on genera (not species) again. See Wikipedia article “Extinction Event”.</a:t>
            </a:r>
            <a:r>
              <a:rPr lang="en-US" i="0"/>
              <a:t>) You can skip this and highlight this same pattern on the previous graph if you prefer. </a:t>
            </a:r>
            <a:r>
              <a:rPr lang="en-US"/>
              <a:t>Be sure at that point to highlight the important difference in the y axis on that graph with your students. There are many opportunities to help students to learn to read graphs and extract their main message in this unit. (Also note the x axis which goes forward in time from left to right but starts in the deep past with larger numbers. Zero occurs at the right end of the axis.)</a:t>
            </a:r>
            <a:endParaRPr i="0"/>
          </a:p>
          <a:p>
            <a:pPr marL="0" marR="0" lvl="0" indent="0" algn="l" rtl="0">
              <a:lnSpc>
                <a:spcPct val="100000"/>
              </a:lnSpc>
              <a:spcBef>
                <a:spcPts val="0"/>
              </a:spcBef>
              <a:spcAft>
                <a:spcPts val="0"/>
              </a:spcAft>
              <a:buClr>
                <a:schemeClr val="dk1"/>
              </a:buClr>
              <a:buSzPts val="1200"/>
              <a:buFont typeface="Calibri"/>
              <a:buNone/>
            </a:pPr>
            <a:endParaRPr i="0"/>
          </a:p>
          <a:p>
            <a:pPr marL="0" lvl="0" indent="0" algn="l" rtl="0">
              <a:spcBef>
                <a:spcPts val="0"/>
              </a:spcBef>
              <a:spcAft>
                <a:spcPts val="0"/>
              </a:spcAft>
              <a:buNone/>
            </a:pPr>
            <a:r>
              <a:rPr lang="en-US"/>
              <a:t>How might we be able to define a “mass extinction” from this graph? (Smallest is ~25% loss and largest is about 50%. But some other spikes are not counted as ‘mass extinctions’. Maybe there’s something else to the definition?) You don’t have to give them a correct definition. You can just say that mass extinctions are really big, significant losses of biodiversity that happen in a relatively short period (meaning millions of years). Again, avoid being the “knowledge authority” in the classroom. Perhaps a student will do research and report back.</a:t>
            </a:r>
            <a:endParaRPr/>
          </a:p>
          <a:p>
            <a:pPr marL="0" lvl="0" indent="0" algn="l" rtl="0">
              <a:spcBef>
                <a:spcPts val="0"/>
              </a:spcBef>
              <a:spcAft>
                <a:spcPts val="0"/>
              </a:spcAft>
              <a:buNone/>
            </a:pPr>
            <a:endParaRPr/>
          </a:p>
          <a:p>
            <a:pPr marL="0" lvl="0" indent="0" algn="l" rtl="0">
              <a:spcBef>
                <a:spcPts val="0"/>
              </a:spcBef>
              <a:spcAft>
                <a:spcPts val="0"/>
              </a:spcAft>
              <a:buNone/>
            </a:pPr>
            <a:r>
              <a:rPr lang="en-US"/>
              <a:t>SOURCE:</a:t>
            </a:r>
            <a:endParaRPr/>
          </a:p>
          <a:p>
            <a:pPr marL="0" lvl="0" indent="0" algn="l" rtl="0">
              <a:spcBef>
                <a:spcPts val="0"/>
              </a:spcBef>
              <a:spcAft>
                <a:spcPts val="0"/>
              </a:spcAft>
              <a:buNone/>
            </a:pPr>
            <a:r>
              <a:rPr lang="en-US"/>
              <a:t>Modified from Wikipedia image, ”Extinction Intensity”</a:t>
            </a:r>
            <a:endParaRPr/>
          </a:p>
          <a:p>
            <a:pPr marL="0" lvl="0" indent="0" algn="l" rtl="0">
              <a:spcBef>
                <a:spcPts val="0"/>
              </a:spcBef>
              <a:spcAft>
                <a:spcPts val="0"/>
              </a:spcAft>
              <a:buNone/>
            </a:pPr>
            <a:r>
              <a:rPr lang="en-US"/>
              <a:t>(https://commons.wikimedia.org/wiki/File:Extinction_intensity.svg)</a:t>
            </a:r>
            <a:endParaRPr/>
          </a:p>
          <a:p>
            <a:pPr marL="0" lvl="0" indent="0" algn="l" rtl="0">
              <a:spcBef>
                <a:spcPts val="0"/>
              </a:spcBef>
              <a:spcAft>
                <a:spcPts val="0"/>
              </a:spcAft>
              <a:buNone/>
            </a:pPr>
            <a:r>
              <a:rPr lang="en-US"/>
              <a:t>No Attribution Provided but licensed under CC3.0 (https://creativecommons.org/licenses/by-sa/3.0/deed.en)</a:t>
            </a:r>
            <a:endParaRPr/>
          </a:p>
        </p:txBody>
      </p:sp>
      <p:sp>
        <p:nvSpPr>
          <p:cNvPr id="375" name="Google Shape;375;p2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p2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9" name="Google Shape;389;p2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lnSpc>
                <a:spcPct val="80000"/>
              </a:lnSpc>
              <a:spcBef>
                <a:spcPts val="0"/>
              </a:spcBef>
              <a:spcAft>
                <a:spcPts val="0"/>
              </a:spcAft>
              <a:buNone/>
            </a:pPr>
            <a:r>
              <a:rPr lang="en-US" sz="930"/>
              <a:t>TEACHER NOTES:</a:t>
            </a:r>
            <a:endParaRPr/>
          </a:p>
          <a:p>
            <a:pPr marL="0" lvl="0" indent="0" algn="l" rtl="0">
              <a:lnSpc>
                <a:spcPct val="80000"/>
              </a:lnSpc>
              <a:spcBef>
                <a:spcPts val="0"/>
              </a:spcBef>
              <a:spcAft>
                <a:spcPts val="0"/>
              </a:spcAft>
              <a:buNone/>
            </a:pPr>
            <a:r>
              <a:rPr lang="en-US" sz="930"/>
              <a:t>We continue building the phenomenon here with some more information on contemporary extinctions across different taxa.</a:t>
            </a:r>
            <a:endParaRPr/>
          </a:p>
          <a:p>
            <a:pPr marL="0" lvl="0" indent="0" algn="l" rtl="0">
              <a:lnSpc>
                <a:spcPct val="80000"/>
              </a:lnSpc>
              <a:spcBef>
                <a:spcPts val="0"/>
              </a:spcBef>
              <a:spcAft>
                <a:spcPts val="0"/>
              </a:spcAft>
              <a:buNone/>
            </a:pPr>
            <a:endParaRPr sz="930"/>
          </a:p>
          <a:p>
            <a:pPr marL="0" lvl="0" indent="0" algn="l" rtl="0">
              <a:lnSpc>
                <a:spcPct val="80000"/>
              </a:lnSpc>
              <a:spcBef>
                <a:spcPts val="0"/>
              </a:spcBef>
              <a:spcAft>
                <a:spcPts val="0"/>
              </a:spcAft>
              <a:buNone/>
            </a:pPr>
            <a:r>
              <a:rPr lang="en-US" sz="930" b="1"/>
              <a:t>The animated question that comes up can be used to get students to recognize patterns. </a:t>
            </a:r>
            <a:r>
              <a:rPr lang="en-US" sz="930"/>
              <a:t>What’s the pattern here?</a:t>
            </a:r>
            <a:endParaRPr/>
          </a:p>
          <a:p>
            <a:pPr marL="0" lvl="0" indent="0" algn="l" rtl="0">
              <a:lnSpc>
                <a:spcPct val="80000"/>
              </a:lnSpc>
              <a:spcBef>
                <a:spcPts val="0"/>
              </a:spcBef>
              <a:spcAft>
                <a:spcPts val="0"/>
              </a:spcAft>
              <a:buNone/>
            </a:pPr>
            <a:endParaRPr sz="930"/>
          </a:p>
          <a:p>
            <a:pPr marL="0" lvl="0" indent="0" algn="l" rtl="0">
              <a:lnSpc>
                <a:spcPct val="80000"/>
              </a:lnSpc>
              <a:spcBef>
                <a:spcPts val="0"/>
              </a:spcBef>
              <a:spcAft>
                <a:spcPts val="0"/>
              </a:spcAft>
              <a:buNone/>
            </a:pPr>
            <a:r>
              <a:rPr lang="en-US" sz="930"/>
              <a:t>The list is ordered by proportion of total species diversity lost in the group. Birds are highest at 145 of approximately 10,000 estimated species, which is roughly a 1.5% loss. Mammals are doing slightly better. Obviously, we’ve recorded the highest loss of snails and clams (mollusks) but their species numbers top 80,000, so that’s only 324/81,000 = 0.4%, and so on…</a:t>
            </a:r>
            <a:endParaRPr/>
          </a:p>
          <a:p>
            <a:pPr marL="0" lvl="0" indent="0" algn="l" rtl="0">
              <a:lnSpc>
                <a:spcPct val="80000"/>
              </a:lnSpc>
              <a:spcBef>
                <a:spcPts val="0"/>
              </a:spcBef>
              <a:spcAft>
                <a:spcPts val="0"/>
              </a:spcAft>
              <a:buNone/>
            </a:pPr>
            <a:endParaRPr sz="930"/>
          </a:p>
          <a:p>
            <a:pPr marL="0" lvl="0" indent="0" algn="l" rtl="0">
              <a:lnSpc>
                <a:spcPct val="80000"/>
              </a:lnSpc>
              <a:spcBef>
                <a:spcPts val="0"/>
              </a:spcBef>
              <a:spcAft>
                <a:spcPts val="0"/>
              </a:spcAft>
              <a:buNone/>
            </a:pPr>
            <a:r>
              <a:rPr lang="en-US" sz="930"/>
              <a:t>Good question to ask the students: </a:t>
            </a:r>
            <a:endParaRPr/>
          </a:p>
          <a:p>
            <a:pPr marL="0" lvl="0" indent="0" algn="l" rtl="0">
              <a:lnSpc>
                <a:spcPct val="80000"/>
              </a:lnSpc>
              <a:spcBef>
                <a:spcPts val="0"/>
              </a:spcBef>
              <a:spcAft>
                <a:spcPts val="0"/>
              </a:spcAft>
              <a:buNone/>
            </a:pPr>
            <a:r>
              <a:rPr lang="en-US" sz="930"/>
              <a:t>Which groups should we be most concerned about? </a:t>
            </a:r>
            <a:endParaRPr/>
          </a:p>
          <a:p>
            <a:pPr marL="0" lvl="0" indent="0" algn="l" rtl="0">
              <a:lnSpc>
                <a:spcPct val="80000"/>
              </a:lnSpc>
              <a:spcBef>
                <a:spcPts val="0"/>
              </a:spcBef>
              <a:spcAft>
                <a:spcPts val="0"/>
              </a:spcAft>
              <a:buNone/>
            </a:pPr>
            <a:r>
              <a:rPr lang="en-US" sz="930"/>
              <a:t>Table it but come back to it at species interactions. Why might we be very concerned about the loss of plants? (This can be revisited when talking about matter and energy flow through ecosystems.)</a:t>
            </a:r>
            <a:endParaRPr/>
          </a:p>
          <a:p>
            <a:pPr marL="0" lvl="0" indent="0" algn="l" rtl="0">
              <a:lnSpc>
                <a:spcPct val="80000"/>
              </a:lnSpc>
              <a:spcBef>
                <a:spcPts val="0"/>
              </a:spcBef>
              <a:spcAft>
                <a:spcPts val="0"/>
              </a:spcAft>
              <a:buNone/>
            </a:pPr>
            <a:endParaRPr sz="930"/>
          </a:p>
          <a:p>
            <a:pPr marL="0" lvl="0" indent="0" algn="l" rtl="0">
              <a:lnSpc>
                <a:spcPct val="80000"/>
              </a:lnSpc>
              <a:spcBef>
                <a:spcPts val="0"/>
              </a:spcBef>
              <a:spcAft>
                <a:spcPts val="0"/>
              </a:spcAft>
              <a:buNone/>
            </a:pPr>
            <a:r>
              <a:rPr lang="en-US" sz="930"/>
              <a:t>Animal group Number of species </a:t>
            </a:r>
            <a:r>
              <a:rPr lang="en-US" sz="930" b="1"/>
              <a:t>Vertebrates</a:t>
            </a:r>
            <a:r>
              <a:rPr lang="en-US" sz="930"/>
              <a:t> Amphibians 6,199 Birds 9,956 Fish 30,000 Mammals 5,416 Reptiles 8,240 Subtotal 59,811 </a:t>
            </a:r>
            <a:r>
              <a:rPr lang="en-US" sz="930" b="1"/>
              <a:t>Invertebrates</a:t>
            </a:r>
            <a:r>
              <a:rPr lang="en-US" sz="930"/>
              <a:t> Insects 950,000 Molluscs 81,000 Crustaceans 40,000 Corals 2,175 Others 130,200 Subtotal 1,203,375 </a:t>
            </a:r>
            <a:r>
              <a:rPr lang="en-US" sz="930" b="1"/>
              <a:t>Plants</a:t>
            </a:r>
            <a:r>
              <a:rPr lang="en-US" sz="930"/>
              <a:t> Mosses 15,000 Ferns and allies 13,025 Gymnosperms 980 Dicotyledons 199,350 Monocotyledons 59,300 Green Algae 3,715 Red Algae 5,956 Subtotal 297,326 </a:t>
            </a:r>
            <a:r>
              <a:rPr lang="en-US" sz="930" b="1"/>
              <a:t>Others</a:t>
            </a:r>
            <a:r>
              <a:rPr lang="en-US" sz="930"/>
              <a:t> Lichens 10,000 Mushrooms 16,000 Brown Algae 2,849 Subtotal 28,849 </a:t>
            </a:r>
            <a:r>
              <a:rPr lang="en-US" sz="930" b="1"/>
              <a:t>Total</a:t>
            </a:r>
            <a:r>
              <a:rPr lang="en-US" sz="930"/>
              <a:t> 1,589,361</a:t>
            </a:r>
            <a:endParaRPr/>
          </a:p>
          <a:p>
            <a:pPr marL="0" lvl="0" indent="0" algn="l" rtl="0">
              <a:lnSpc>
                <a:spcPct val="80000"/>
              </a:lnSpc>
              <a:spcBef>
                <a:spcPts val="0"/>
              </a:spcBef>
              <a:spcAft>
                <a:spcPts val="0"/>
              </a:spcAft>
              <a:buNone/>
            </a:pPr>
            <a:endParaRPr sz="930"/>
          </a:p>
          <a:p>
            <a:pPr marL="0" lvl="0" indent="0" algn="l" rtl="0">
              <a:lnSpc>
                <a:spcPct val="80000"/>
              </a:lnSpc>
              <a:spcBef>
                <a:spcPts val="0"/>
              </a:spcBef>
              <a:spcAft>
                <a:spcPts val="0"/>
              </a:spcAft>
              <a:buNone/>
            </a:pPr>
            <a:r>
              <a:rPr lang="en-US" sz="930"/>
              <a:t>The numbers here were extracted from IUCN directly (www.iucn.org) but also from blog posts that cited IUCN data. The numbers agreed well with other known, published numbers, so we are pretty comfortable using them (as much as any estimates). Some of these, however, represent described species and some represent estimated total species (arachnids, for example- which is estimated total species taken from Coddington and Levi 1991). Only the insects might change significantly (perhaps &gt; 2,000,000 estimated total species). Other estimates (mammals and birds, for example) are thought to be pretty robust. Ocean species may be underestimated because of lack of exploration, but also because of the possibility of cryptic species complexes.</a:t>
            </a:r>
            <a:endParaRPr/>
          </a:p>
          <a:p>
            <a:pPr marL="0" lvl="0" indent="0" algn="l" rtl="0">
              <a:lnSpc>
                <a:spcPct val="80000"/>
              </a:lnSpc>
              <a:spcBef>
                <a:spcPts val="0"/>
              </a:spcBef>
              <a:spcAft>
                <a:spcPts val="0"/>
              </a:spcAft>
              <a:buNone/>
            </a:pPr>
            <a:r>
              <a:rPr lang="en-US" sz="930"/>
              <a:t>These are good enough for a first pass.</a:t>
            </a:r>
            <a:endParaRPr/>
          </a:p>
          <a:p>
            <a:pPr marL="0" lvl="0" indent="0" algn="l" rtl="0">
              <a:lnSpc>
                <a:spcPct val="80000"/>
              </a:lnSpc>
              <a:spcBef>
                <a:spcPts val="0"/>
              </a:spcBef>
              <a:spcAft>
                <a:spcPts val="0"/>
              </a:spcAft>
              <a:buNone/>
            </a:pPr>
            <a:endParaRPr sz="930"/>
          </a:p>
          <a:p>
            <a:pPr marL="0" lvl="0" indent="0" algn="l" rtl="0">
              <a:lnSpc>
                <a:spcPct val="80000"/>
              </a:lnSpc>
              <a:spcBef>
                <a:spcPts val="0"/>
              </a:spcBef>
              <a:spcAft>
                <a:spcPts val="0"/>
              </a:spcAft>
              <a:buNone/>
            </a:pPr>
            <a:r>
              <a:rPr lang="en-US" sz="930"/>
              <a:t>SOURCES:</a:t>
            </a:r>
            <a:endParaRPr/>
          </a:p>
          <a:p>
            <a:pPr marL="0" lvl="0" indent="0" algn="l" rtl="0">
              <a:lnSpc>
                <a:spcPct val="80000"/>
              </a:lnSpc>
              <a:spcBef>
                <a:spcPts val="0"/>
              </a:spcBef>
              <a:spcAft>
                <a:spcPts val="0"/>
              </a:spcAft>
              <a:buNone/>
            </a:pPr>
            <a:r>
              <a:rPr lang="en-US" sz="930"/>
              <a:t>IUCN: www.iucn.org</a:t>
            </a:r>
            <a:endParaRPr/>
          </a:p>
          <a:p>
            <a:pPr marL="0" lvl="0" indent="0" algn="l" rtl="0">
              <a:lnSpc>
                <a:spcPct val="80000"/>
              </a:lnSpc>
              <a:spcBef>
                <a:spcPts val="0"/>
              </a:spcBef>
              <a:spcAft>
                <a:spcPts val="0"/>
              </a:spcAft>
              <a:buNone/>
            </a:pPr>
            <a:endParaRPr sz="930"/>
          </a:p>
        </p:txBody>
      </p:sp>
      <p:sp>
        <p:nvSpPr>
          <p:cNvPr id="390" name="Google Shape;390;p2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6" name="Google Shape;126;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200">
                <a:solidFill>
                  <a:schemeClr val="dk1"/>
                </a:solidFill>
                <a:latin typeface="Calibri"/>
                <a:ea typeface="Calibri"/>
                <a:cs typeface="Calibri"/>
                <a:sym typeface="Calibri"/>
              </a:rPr>
              <a:t>Not meant to show to students</a:t>
            </a:r>
            <a:endParaRPr/>
          </a:p>
        </p:txBody>
      </p:sp>
      <p:sp>
        <p:nvSpPr>
          <p:cNvPr id="127" name="Google Shape;127;p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p3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8" name="Google Shape;398;p3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lnSpcReduction="10000"/>
          </a:bodyPr>
          <a:lstStyle/>
          <a:p>
            <a:pPr marL="0" marR="0" lvl="0" indent="0" algn="l" rtl="0">
              <a:lnSpc>
                <a:spcPct val="80000"/>
              </a:lnSpc>
              <a:spcBef>
                <a:spcPts val="0"/>
              </a:spcBef>
              <a:spcAft>
                <a:spcPts val="0"/>
              </a:spcAft>
              <a:buClr>
                <a:schemeClr val="dk1"/>
              </a:buClr>
              <a:buSzPts val="930"/>
              <a:buFont typeface="Calibri"/>
              <a:buNone/>
            </a:pPr>
            <a:r>
              <a:rPr lang="en-US" sz="930" dirty="0"/>
              <a:t>TEACHER NOTES:</a:t>
            </a:r>
            <a:endParaRPr dirty="0"/>
          </a:p>
          <a:p>
            <a:pPr marL="0" marR="0" lvl="0" indent="0" algn="l" rtl="0">
              <a:lnSpc>
                <a:spcPct val="80000"/>
              </a:lnSpc>
              <a:spcBef>
                <a:spcPts val="0"/>
              </a:spcBef>
              <a:spcAft>
                <a:spcPts val="0"/>
              </a:spcAft>
              <a:buClr>
                <a:schemeClr val="dk1"/>
              </a:buClr>
              <a:buSzPts val="930"/>
              <a:buFont typeface="Calibri"/>
              <a:buNone/>
            </a:pPr>
            <a:r>
              <a:rPr lang="en-US" sz="930" dirty="0"/>
              <a:t>More on the phenomenon of recent extinctions.</a:t>
            </a:r>
            <a:endParaRPr dirty="0"/>
          </a:p>
          <a:p>
            <a:pPr marL="0" marR="0" lvl="0" indent="0" algn="l" rtl="0">
              <a:lnSpc>
                <a:spcPct val="80000"/>
              </a:lnSpc>
              <a:spcBef>
                <a:spcPts val="0"/>
              </a:spcBef>
              <a:spcAft>
                <a:spcPts val="0"/>
              </a:spcAft>
              <a:buClr>
                <a:schemeClr val="dk1"/>
              </a:buClr>
              <a:buSzPts val="930"/>
              <a:buFont typeface="Calibri"/>
              <a:buNone/>
            </a:pPr>
            <a:endParaRPr sz="930" dirty="0"/>
          </a:p>
          <a:p>
            <a:pPr marL="0" marR="0" lvl="0" indent="0" algn="l" rtl="0">
              <a:lnSpc>
                <a:spcPct val="80000"/>
              </a:lnSpc>
              <a:spcBef>
                <a:spcPts val="0"/>
              </a:spcBef>
              <a:spcAft>
                <a:spcPts val="0"/>
              </a:spcAft>
              <a:buClr>
                <a:schemeClr val="dk1"/>
              </a:buClr>
              <a:buSzPts val="930"/>
              <a:buFont typeface="Calibri"/>
              <a:buNone/>
            </a:pPr>
            <a:r>
              <a:rPr lang="en-US" sz="930" dirty="0"/>
              <a:t>These three are the least problematic groups as far as summarizing reliable recorded data. (Butterflies were supposed to be added, but they are a lot of work to assess, apparently.)</a:t>
            </a:r>
            <a:endParaRPr dirty="0"/>
          </a:p>
          <a:p>
            <a:pPr marL="0" lvl="0" indent="0" algn="l" rtl="0">
              <a:lnSpc>
                <a:spcPct val="80000"/>
              </a:lnSpc>
              <a:spcBef>
                <a:spcPts val="0"/>
              </a:spcBef>
              <a:spcAft>
                <a:spcPts val="0"/>
              </a:spcAft>
              <a:buNone/>
            </a:pPr>
            <a:endParaRPr sz="930" dirty="0"/>
          </a:p>
          <a:p>
            <a:pPr marL="0" lvl="0" indent="0" algn="l" rtl="0">
              <a:lnSpc>
                <a:spcPct val="80000"/>
              </a:lnSpc>
              <a:spcBef>
                <a:spcPts val="0"/>
              </a:spcBef>
              <a:spcAft>
                <a:spcPts val="0"/>
              </a:spcAft>
              <a:buNone/>
            </a:pPr>
            <a:r>
              <a:rPr lang="en-US" sz="930" dirty="0"/>
              <a:t>Students may have questions about these slides. It is an opportunity to explore ideas including suspicion that we are only getting better at noticing extinctions. Or how do we know this isn’t normal. One of the numbers paleontologists try to estimate from the fossil record is “background extinction rates”, the normal rates of extinction over geologic time. Recent estimates place this at 0.1 MSY, “million species years”, explained in the excerpt from Wikipedia here:</a:t>
            </a:r>
            <a:endParaRPr dirty="0"/>
          </a:p>
          <a:p>
            <a:pPr marL="0" lvl="0" indent="0" algn="l" rtl="0">
              <a:lnSpc>
                <a:spcPct val="80000"/>
              </a:lnSpc>
              <a:spcBef>
                <a:spcPts val="0"/>
              </a:spcBef>
              <a:spcAft>
                <a:spcPts val="0"/>
              </a:spcAft>
              <a:buNone/>
            </a:pPr>
            <a:endParaRPr sz="930" dirty="0"/>
          </a:p>
          <a:p>
            <a:pPr marL="0" lvl="0" indent="0" algn="l" rtl="0">
              <a:lnSpc>
                <a:spcPct val="80000"/>
              </a:lnSpc>
              <a:spcBef>
                <a:spcPts val="0"/>
              </a:spcBef>
              <a:spcAft>
                <a:spcPts val="0"/>
              </a:spcAft>
              <a:buNone/>
            </a:pPr>
            <a:r>
              <a:rPr lang="en-US" sz="930" dirty="0"/>
              <a:t>“Background extinction rates are typically measured three different ways. The first is simply the number of species that normally go extinct over a given period of time. For example, at the background rate one species of bird will go extinct every estimated 400 years.</a:t>
            </a:r>
            <a:r>
              <a:rPr lang="en-US" sz="930" baseline="30000" dirty="0"/>
              <a:t> </a:t>
            </a:r>
            <a:r>
              <a:rPr lang="en-US" sz="930" dirty="0"/>
              <a:t>Another way the extinction rate can be given is in million species years (MSY). For example, there is approximately one extinction estimated per million species years.</a:t>
            </a:r>
            <a:r>
              <a:rPr lang="en-US" sz="930" baseline="30000" dirty="0"/>
              <a:t> </a:t>
            </a:r>
            <a:r>
              <a:rPr lang="en-US" sz="930" dirty="0"/>
              <a:t>From a purely mathematical standpoint this means that if there are a million species on the planet earth, one would go extinct every year, while if there was only one species it would go extinct in one million years, etc. The third way is in giving species survival rates over time. For example, given normal extinction rates species typically exist for 5–10 hundred thousand years before going extinct.” –Wikipedia </a:t>
            </a:r>
            <a:endParaRPr dirty="0"/>
          </a:p>
          <a:p>
            <a:pPr marL="0" lvl="0" indent="0" algn="l" rtl="0">
              <a:lnSpc>
                <a:spcPct val="80000"/>
              </a:lnSpc>
              <a:spcBef>
                <a:spcPts val="0"/>
              </a:spcBef>
              <a:spcAft>
                <a:spcPts val="0"/>
              </a:spcAft>
              <a:buNone/>
            </a:pPr>
            <a:endParaRPr sz="930" dirty="0"/>
          </a:p>
          <a:p>
            <a:pPr marL="0" lvl="0" indent="0" algn="l" rtl="0">
              <a:lnSpc>
                <a:spcPct val="80000"/>
              </a:lnSpc>
              <a:spcBef>
                <a:spcPts val="0"/>
              </a:spcBef>
              <a:spcAft>
                <a:spcPts val="0"/>
              </a:spcAft>
              <a:buNone/>
            </a:pPr>
            <a:r>
              <a:rPr lang="en-US" sz="930" dirty="0"/>
              <a:t>If students don’t raise these ideas now, they can be addressed in later slides that speak to mass extinction events.</a:t>
            </a:r>
            <a:endParaRPr dirty="0"/>
          </a:p>
          <a:p>
            <a:pPr marL="0" lvl="0" indent="0" algn="l" rtl="0">
              <a:lnSpc>
                <a:spcPct val="80000"/>
              </a:lnSpc>
              <a:spcBef>
                <a:spcPts val="0"/>
              </a:spcBef>
              <a:spcAft>
                <a:spcPts val="0"/>
              </a:spcAft>
              <a:buNone/>
            </a:pPr>
            <a:endParaRPr sz="930" dirty="0"/>
          </a:p>
          <a:p>
            <a:pPr marL="0" lvl="0" indent="0" algn="l" rtl="0">
              <a:lnSpc>
                <a:spcPct val="80000"/>
              </a:lnSpc>
              <a:spcBef>
                <a:spcPts val="0"/>
              </a:spcBef>
              <a:spcAft>
                <a:spcPts val="0"/>
              </a:spcAft>
              <a:buNone/>
            </a:pPr>
            <a:r>
              <a:rPr lang="en-US" sz="930" dirty="0"/>
              <a:t>SOURCES:</a:t>
            </a:r>
            <a:endParaRPr dirty="0"/>
          </a:p>
          <a:p>
            <a:pPr marL="0" marR="0" lvl="0" indent="0" algn="l" rtl="0">
              <a:lnSpc>
                <a:spcPct val="80000"/>
              </a:lnSpc>
              <a:spcBef>
                <a:spcPts val="0"/>
              </a:spcBef>
              <a:spcAft>
                <a:spcPts val="0"/>
              </a:spcAft>
              <a:buClr>
                <a:schemeClr val="dk1"/>
              </a:buClr>
              <a:buSzPts val="930"/>
              <a:buFont typeface="Calibri"/>
              <a:buNone/>
            </a:pPr>
            <a:r>
              <a:rPr lang="en-US" sz="930" dirty="0"/>
              <a:t>Wikipedia, “Background Extinction Rate”: https://</a:t>
            </a:r>
            <a:r>
              <a:rPr lang="en-US" sz="930" dirty="0" err="1"/>
              <a:t>en.wikipedia.org</a:t>
            </a:r>
            <a:r>
              <a:rPr lang="en-US" sz="930" dirty="0"/>
              <a:t>/wiki/</a:t>
            </a:r>
            <a:r>
              <a:rPr lang="en-US" sz="930" dirty="0" err="1"/>
              <a:t>Background_extinction_rate</a:t>
            </a:r>
            <a:endParaRPr dirty="0"/>
          </a:p>
          <a:p>
            <a:pPr marL="0" marR="0" lvl="0" indent="0" algn="l" rtl="0">
              <a:lnSpc>
                <a:spcPct val="80000"/>
              </a:lnSpc>
              <a:spcBef>
                <a:spcPts val="0"/>
              </a:spcBef>
              <a:spcAft>
                <a:spcPts val="0"/>
              </a:spcAft>
              <a:buClr>
                <a:schemeClr val="dk1"/>
              </a:buClr>
              <a:buSzPts val="930"/>
              <a:buFont typeface="Calibri"/>
              <a:buNone/>
            </a:pPr>
            <a:r>
              <a:rPr lang="en-US" sz="930" b="0" dirty="0"/>
              <a:t>De Vos </a:t>
            </a:r>
            <a:r>
              <a:rPr lang="en-US" sz="930" b="0" i="1" dirty="0"/>
              <a:t>et al. </a:t>
            </a:r>
            <a:r>
              <a:rPr lang="en-US" sz="930" b="0" dirty="0"/>
              <a:t>2014 </a:t>
            </a:r>
            <a:r>
              <a:rPr lang="en-US" sz="930" b="0" i="1" dirty="0"/>
              <a:t>Conservation Biology</a:t>
            </a:r>
            <a:r>
              <a:rPr lang="en-US" sz="930" b="0" dirty="0"/>
              <a:t> “Estimating the normal background rate of species extinction.” </a:t>
            </a:r>
            <a:endParaRPr dirty="0"/>
          </a:p>
          <a:p>
            <a:pPr marL="0" marR="0" lvl="0" indent="0" algn="l" rtl="0">
              <a:lnSpc>
                <a:spcPct val="80000"/>
              </a:lnSpc>
              <a:spcBef>
                <a:spcPts val="0"/>
              </a:spcBef>
              <a:spcAft>
                <a:spcPts val="0"/>
              </a:spcAft>
              <a:buClr>
                <a:schemeClr val="dk1"/>
              </a:buClr>
              <a:buSzPts val="930"/>
              <a:buFont typeface="Calibri"/>
              <a:buNone/>
            </a:pPr>
            <a:r>
              <a:rPr lang="en-US" sz="930" b="0" dirty="0"/>
              <a:t>Summarized at: </a:t>
            </a:r>
            <a:r>
              <a:rPr lang="en-US" sz="930" dirty="0"/>
              <a:t>http://</a:t>
            </a:r>
            <a:r>
              <a:rPr lang="en-US" sz="930" dirty="0" err="1"/>
              <a:t>www.iflscience.com</a:t>
            </a:r>
            <a:r>
              <a:rPr lang="en-US" sz="930" dirty="0"/>
              <a:t>/plants-and-animals/current-extinction-rate-10-times-worse-previously-thought/ (discusses background rates as estimated by De Vos </a:t>
            </a:r>
            <a:r>
              <a:rPr lang="en-US" sz="930" i="1" dirty="0"/>
              <a:t>et al. </a:t>
            </a:r>
            <a:r>
              <a:rPr lang="en-US" sz="930" dirty="0"/>
              <a:t>2014; De Vos is a student of Pimm) </a:t>
            </a:r>
            <a:endParaRPr dirty="0"/>
          </a:p>
          <a:p>
            <a:pPr marL="0" lvl="0" indent="0" algn="l" rtl="0">
              <a:lnSpc>
                <a:spcPct val="80000"/>
              </a:lnSpc>
              <a:spcBef>
                <a:spcPts val="0"/>
              </a:spcBef>
              <a:spcAft>
                <a:spcPts val="0"/>
              </a:spcAft>
              <a:buNone/>
            </a:pPr>
            <a:r>
              <a:rPr lang="en-US" sz="930" dirty="0"/>
              <a:t>Also covered by Brown University: https://</a:t>
            </a:r>
            <a:r>
              <a:rPr lang="en-US" sz="930" dirty="0" err="1"/>
              <a:t>news.brown.edu</a:t>
            </a:r>
            <a:r>
              <a:rPr lang="en-US" sz="930" dirty="0"/>
              <a:t>/articles/2014/09/extinctions</a:t>
            </a:r>
            <a:endParaRPr dirty="0"/>
          </a:p>
          <a:p>
            <a:pPr marL="0" lvl="0" indent="0" algn="l" rtl="0">
              <a:lnSpc>
                <a:spcPct val="80000"/>
              </a:lnSpc>
              <a:spcBef>
                <a:spcPts val="0"/>
              </a:spcBef>
              <a:spcAft>
                <a:spcPts val="0"/>
              </a:spcAft>
              <a:buNone/>
            </a:pPr>
            <a:endParaRPr sz="930" dirty="0"/>
          </a:p>
          <a:p>
            <a:pPr marL="0" marR="0" lvl="0" indent="0" algn="l" rtl="0">
              <a:lnSpc>
                <a:spcPct val="80000"/>
              </a:lnSpc>
              <a:spcBef>
                <a:spcPts val="0"/>
              </a:spcBef>
              <a:spcAft>
                <a:spcPts val="0"/>
              </a:spcAft>
              <a:buClr>
                <a:schemeClr val="dk1"/>
              </a:buClr>
              <a:buSzPts val="930"/>
              <a:buFont typeface="Arial"/>
              <a:buNone/>
            </a:pPr>
            <a:r>
              <a:rPr lang="en-US" sz="930" b="0" dirty="0">
                <a:latin typeface="Arial"/>
                <a:ea typeface="Arial"/>
                <a:cs typeface="Arial"/>
                <a:sym typeface="Arial"/>
              </a:rPr>
              <a:t>Maas 2014, Szabo et al 2012, Pimm 2014 (google author, year and “extinction” and reference should be easy to find)</a:t>
            </a:r>
            <a:endParaRPr dirty="0"/>
          </a:p>
          <a:p>
            <a:pPr marL="0" marR="0" lvl="0" indent="0" algn="l" rtl="0">
              <a:lnSpc>
                <a:spcPct val="80000"/>
              </a:lnSpc>
              <a:spcBef>
                <a:spcPts val="0"/>
              </a:spcBef>
              <a:spcAft>
                <a:spcPts val="0"/>
              </a:spcAft>
              <a:buClr>
                <a:schemeClr val="dk1"/>
              </a:buClr>
              <a:buSzPts val="930"/>
              <a:buFont typeface="Calibri"/>
              <a:buNone/>
            </a:pPr>
            <a:endParaRPr sz="930" b="0" dirty="0">
              <a:latin typeface="Arial"/>
              <a:ea typeface="Arial"/>
              <a:cs typeface="Arial"/>
              <a:sym typeface="Arial"/>
            </a:endParaRPr>
          </a:p>
          <a:p>
            <a:pPr marL="0" lvl="0" indent="0" algn="l" rtl="0">
              <a:lnSpc>
                <a:spcPct val="80000"/>
              </a:lnSpc>
              <a:spcBef>
                <a:spcPts val="0"/>
              </a:spcBef>
              <a:spcAft>
                <a:spcPts val="0"/>
              </a:spcAft>
              <a:buNone/>
            </a:pPr>
            <a:r>
              <a:rPr lang="en-US" sz="930" dirty="0"/>
              <a:t>Also see IUCN - </a:t>
            </a:r>
            <a:r>
              <a:rPr lang="en-US" sz="930" dirty="0" err="1"/>
              <a:t>www.iucn.org</a:t>
            </a:r>
            <a:r>
              <a:rPr lang="en-US" sz="930" dirty="0"/>
              <a:t>.</a:t>
            </a:r>
            <a:endParaRPr dirty="0"/>
          </a:p>
          <a:p>
            <a:pPr marL="0" lvl="0" indent="0" algn="l" rtl="0">
              <a:lnSpc>
                <a:spcPct val="80000"/>
              </a:lnSpc>
              <a:spcBef>
                <a:spcPts val="0"/>
              </a:spcBef>
              <a:spcAft>
                <a:spcPts val="0"/>
              </a:spcAft>
              <a:buNone/>
            </a:pPr>
            <a:endParaRPr sz="930" dirty="0"/>
          </a:p>
          <a:p>
            <a:pPr marL="0" marR="0" lvl="0" indent="0" algn="l" rtl="0">
              <a:lnSpc>
                <a:spcPct val="80000"/>
              </a:lnSpc>
              <a:spcBef>
                <a:spcPts val="0"/>
              </a:spcBef>
              <a:spcAft>
                <a:spcPts val="0"/>
              </a:spcAft>
              <a:buClr>
                <a:schemeClr val="dk1"/>
              </a:buClr>
              <a:buSzPts val="930"/>
              <a:buFont typeface="Calibri"/>
              <a:buNone/>
            </a:pPr>
            <a:endParaRPr sz="930" b="0" dirty="0"/>
          </a:p>
          <a:p>
            <a:pPr marL="0" marR="0" lvl="0" indent="0" algn="l" rtl="0">
              <a:lnSpc>
                <a:spcPct val="80000"/>
              </a:lnSpc>
              <a:spcBef>
                <a:spcPts val="0"/>
              </a:spcBef>
              <a:spcAft>
                <a:spcPts val="0"/>
              </a:spcAft>
              <a:buClr>
                <a:schemeClr val="dk1"/>
              </a:buClr>
              <a:buSzPts val="930"/>
              <a:buFont typeface="Calibri"/>
              <a:buNone/>
            </a:pPr>
            <a:endParaRPr sz="930" dirty="0"/>
          </a:p>
          <a:p>
            <a:pPr marL="0" marR="0" lvl="0" indent="0" algn="l" rtl="0">
              <a:lnSpc>
                <a:spcPct val="80000"/>
              </a:lnSpc>
              <a:spcBef>
                <a:spcPts val="0"/>
              </a:spcBef>
              <a:spcAft>
                <a:spcPts val="0"/>
              </a:spcAft>
              <a:buClr>
                <a:schemeClr val="dk1"/>
              </a:buClr>
              <a:buSzPts val="930"/>
              <a:buFont typeface="Calibri"/>
              <a:buNone/>
            </a:pPr>
            <a:endParaRPr sz="930" dirty="0"/>
          </a:p>
        </p:txBody>
      </p:sp>
      <p:sp>
        <p:nvSpPr>
          <p:cNvPr id="399" name="Google Shape;399;p3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p:cNvGrpSpPr/>
        <p:nvPr/>
      </p:nvGrpSpPr>
      <p:grpSpPr>
        <a:xfrm>
          <a:off x="0" y="0"/>
          <a:ext cx="0" cy="0"/>
          <a:chOff x="0" y="0"/>
          <a:chExt cx="0" cy="0"/>
        </a:xfrm>
      </p:grpSpPr>
      <p:sp>
        <p:nvSpPr>
          <p:cNvPr id="413" name="Google Shape;413;p3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4" name="Google Shape;414;p3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Not meant for students. Intended to help you navigate to the next learning segment.</a:t>
            </a:r>
            <a:endParaRPr/>
          </a:p>
        </p:txBody>
      </p:sp>
      <p:sp>
        <p:nvSpPr>
          <p:cNvPr id="415" name="Google Shape;415;p3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Google Shape;427;p3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8" name="Google Shape;428;p3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Not meant for students. This slide connects you to the description for the learning segment at hand.</a:t>
            </a:r>
            <a:endParaRPr/>
          </a:p>
        </p:txBody>
      </p:sp>
      <p:sp>
        <p:nvSpPr>
          <p:cNvPr id="429" name="Google Shape;429;p3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2"/>
        <p:cNvGrpSpPr/>
        <p:nvPr/>
      </p:nvGrpSpPr>
      <p:grpSpPr>
        <a:xfrm>
          <a:off x="0" y="0"/>
          <a:ext cx="0" cy="0"/>
          <a:chOff x="0" y="0"/>
          <a:chExt cx="0" cy="0"/>
        </a:xfrm>
      </p:grpSpPr>
      <p:sp>
        <p:nvSpPr>
          <p:cNvPr id="443" name="Google Shape;443;p3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4" name="Google Shape;444;p3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Continued Teacher Notes. Not meant for students.</a:t>
            </a:r>
            <a:endParaRPr/>
          </a:p>
        </p:txBody>
      </p:sp>
      <p:sp>
        <p:nvSpPr>
          <p:cNvPr id="445" name="Google Shape;445;p3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p3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1" name="Google Shape;451;p3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Clr>
                <a:schemeClr val="dk1"/>
              </a:buClr>
              <a:buSzPts val="1200"/>
              <a:buFont typeface="Calibri"/>
              <a:buNone/>
            </a:pPr>
            <a:r>
              <a:rPr lang="en-US"/>
              <a:t>Divide students into groups of four, perhaps different than their lab groups or tables. (But that is up to you.)</a:t>
            </a:r>
            <a:endParaRPr/>
          </a:p>
          <a:p>
            <a:pPr marL="0" lvl="0" indent="0" algn="l" rtl="0">
              <a:spcBef>
                <a:spcPts val="0"/>
              </a:spcBef>
              <a:spcAft>
                <a:spcPts val="0"/>
              </a:spcAft>
              <a:buClr>
                <a:schemeClr val="dk1"/>
              </a:buClr>
              <a:buSzPts val="1200"/>
              <a:buFont typeface="Calibri"/>
              <a:buNone/>
            </a:pPr>
            <a:r>
              <a:rPr lang="en-US"/>
              <a:t>Give students a copy of the article, “Are We in the Middle of the Sixth Mass Extinction?” from Science Magazine with the added four comprehension questions. (The resource is included in the Model Triangle zipped resources for Population Dynamics.)</a:t>
            </a:r>
            <a:endParaRPr/>
          </a:p>
          <a:p>
            <a:pPr marL="0" lvl="0" indent="0" algn="l" rtl="0">
              <a:spcBef>
                <a:spcPts val="0"/>
              </a:spcBef>
              <a:spcAft>
                <a:spcPts val="0"/>
              </a:spcAft>
              <a:buClr>
                <a:schemeClr val="dk1"/>
              </a:buClr>
              <a:buSzPts val="1200"/>
              <a:buFont typeface="Calibri"/>
              <a:buNone/>
            </a:pPr>
            <a:endParaRPr/>
          </a:p>
          <a:p>
            <a:pPr marL="0" lvl="0" indent="0" algn="l" rtl="0">
              <a:spcBef>
                <a:spcPts val="0"/>
              </a:spcBef>
              <a:spcAft>
                <a:spcPts val="0"/>
              </a:spcAft>
              <a:buClr>
                <a:schemeClr val="dk1"/>
              </a:buClr>
              <a:buSzPts val="1200"/>
              <a:buFont typeface="Calibri"/>
              <a:buNone/>
            </a:pPr>
            <a:r>
              <a:rPr lang="en-US"/>
              <a:t>Give the instructions on this slide.</a:t>
            </a:r>
            <a:endParaRPr/>
          </a:p>
          <a:p>
            <a:pPr marL="0" lvl="0" indent="0" algn="l" rtl="0">
              <a:spcBef>
                <a:spcPts val="0"/>
              </a:spcBef>
              <a:spcAft>
                <a:spcPts val="0"/>
              </a:spcAft>
              <a:buClr>
                <a:schemeClr val="dk1"/>
              </a:buClr>
              <a:buSzPts val="1200"/>
              <a:buFont typeface="Calibri"/>
              <a:buNone/>
            </a:pPr>
            <a:endParaRPr/>
          </a:p>
          <a:p>
            <a:pPr marL="0" lvl="0" indent="0" algn="l" rtl="0">
              <a:spcBef>
                <a:spcPts val="0"/>
              </a:spcBef>
              <a:spcAft>
                <a:spcPts val="0"/>
              </a:spcAft>
              <a:buClr>
                <a:schemeClr val="dk1"/>
              </a:buClr>
              <a:buSzPts val="1200"/>
              <a:buFont typeface="Calibri"/>
              <a:buNone/>
            </a:pPr>
            <a:r>
              <a:rPr lang="en-US"/>
              <a:t>(“Reading Across the Curriculum” encourages us to incorporate more reading comprehension into science.) See sources below, paying attention to scaffolding needs and reading level / vocabulary. You may need to modify these sources as they are intended for adults. </a:t>
            </a:r>
            <a:endParaRPr/>
          </a:p>
          <a:p>
            <a:pPr marL="0" lvl="0" indent="0" algn="l" rtl="0">
              <a:spcBef>
                <a:spcPts val="0"/>
              </a:spcBef>
              <a:spcAft>
                <a:spcPts val="0"/>
              </a:spcAft>
              <a:buClr>
                <a:schemeClr val="dk1"/>
              </a:buClr>
              <a:buSzPts val="1200"/>
              <a:buFont typeface="Calibri"/>
              <a:buNone/>
            </a:pPr>
            <a:endParaRPr/>
          </a:p>
          <a:p>
            <a:pPr marL="0" lvl="0" indent="0" algn="l" rtl="0">
              <a:spcBef>
                <a:spcPts val="0"/>
              </a:spcBef>
              <a:spcAft>
                <a:spcPts val="0"/>
              </a:spcAft>
              <a:buClr>
                <a:schemeClr val="dk1"/>
              </a:buClr>
              <a:buSzPts val="1200"/>
              <a:buFont typeface="Calibri"/>
              <a:buNone/>
            </a:pPr>
            <a:r>
              <a:rPr lang="en-US" b="1"/>
              <a:t>You can skip the reading and truncate this discussion if you are working against time issues.</a:t>
            </a:r>
            <a:endParaRPr/>
          </a:p>
          <a:p>
            <a:pPr marL="0" lvl="0" indent="0" algn="l" rtl="0">
              <a:spcBef>
                <a:spcPts val="0"/>
              </a:spcBef>
              <a:spcAft>
                <a:spcPts val="0"/>
              </a:spcAft>
              <a:buClr>
                <a:schemeClr val="dk1"/>
              </a:buClr>
              <a:buSzPts val="1200"/>
              <a:buFont typeface="Calibri"/>
              <a:buNone/>
            </a:pPr>
            <a:endParaRPr/>
          </a:p>
          <a:p>
            <a:pPr marL="0" lvl="0" indent="0" algn="l" rtl="0">
              <a:spcBef>
                <a:spcPts val="0"/>
              </a:spcBef>
              <a:spcAft>
                <a:spcPts val="0"/>
              </a:spcAft>
              <a:buClr>
                <a:schemeClr val="dk1"/>
              </a:buClr>
              <a:buSzPts val="1200"/>
              <a:buFont typeface="Calibri"/>
              <a:buNone/>
            </a:pPr>
            <a:r>
              <a:rPr lang="en-US"/>
              <a:t>SOURCES (but see side note below):</a:t>
            </a:r>
            <a:endParaRPr/>
          </a:p>
          <a:p>
            <a:pPr marL="0" marR="0" lvl="0" indent="0" algn="l" rtl="0">
              <a:lnSpc>
                <a:spcPct val="100000"/>
              </a:lnSpc>
              <a:spcBef>
                <a:spcPts val="0"/>
              </a:spcBef>
              <a:spcAft>
                <a:spcPts val="0"/>
              </a:spcAft>
              <a:buClr>
                <a:schemeClr val="dk1"/>
              </a:buClr>
              <a:buSzPts val="1200"/>
              <a:buFont typeface="Calibri"/>
              <a:buNone/>
            </a:pPr>
            <a:r>
              <a:rPr lang="en-US"/>
              <a:t>http://www.sciencemag.org/news/2011/03/are-we-middle-sixth-mass-extinction</a:t>
            </a:r>
            <a:endParaRPr/>
          </a:p>
          <a:p>
            <a:pPr marL="0" lvl="0" indent="0" algn="l" rtl="0">
              <a:spcBef>
                <a:spcPts val="0"/>
              </a:spcBef>
              <a:spcAft>
                <a:spcPts val="0"/>
              </a:spcAft>
              <a:buClr>
                <a:schemeClr val="dk1"/>
              </a:buClr>
              <a:buSzPts val="1200"/>
              <a:buFont typeface="Calibri"/>
              <a:buNone/>
            </a:pPr>
            <a:r>
              <a:rPr lang="en-US"/>
              <a:t>http://www.biologicaldiversity.org/programs/biodiversity/elements_of_biodiversity/extinction_crisis/</a:t>
            </a:r>
            <a:endParaRPr/>
          </a:p>
          <a:p>
            <a:pPr marL="0" lvl="0" indent="0" algn="l" rtl="0">
              <a:spcBef>
                <a:spcPts val="0"/>
              </a:spcBef>
              <a:spcAft>
                <a:spcPts val="0"/>
              </a:spcAft>
              <a:buClr>
                <a:schemeClr val="dk1"/>
              </a:buClr>
              <a:buSzPts val="1200"/>
              <a:buFont typeface="Calibri"/>
              <a:buNone/>
            </a:pPr>
            <a:endParaRPr/>
          </a:p>
          <a:p>
            <a:pPr marL="0" lvl="0" indent="0" algn="l" rtl="0">
              <a:spcBef>
                <a:spcPts val="0"/>
              </a:spcBef>
              <a:spcAft>
                <a:spcPts val="0"/>
              </a:spcAft>
              <a:buClr>
                <a:schemeClr val="dk1"/>
              </a:buClr>
              <a:buSzPts val="1200"/>
              <a:buFont typeface="Calibri"/>
              <a:buNone/>
            </a:pPr>
            <a:r>
              <a:rPr lang="en-US"/>
              <a:t>(Side note: one of the MBER-bio authors (Chris Griesemer, UC Davis) tends to align with UC Davis Professor Geerat Vermeij (a world-renowned paleontologist) that we are technically NOT in a 6</a:t>
            </a:r>
            <a:r>
              <a:rPr lang="en-US" baseline="30000"/>
              <a:t>th</a:t>
            </a:r>
            <a:r>
              <a:rPr lang="en-US"/>
              <a:t> mass extinction. Mass extinction events can be defined by global-scale extinction of primary producers. All mass extinction events in Earth’s history have held some component of world-wide interference with photosynthesis.)</a:t>
            </a:r>
            <a:endParaRPr/>
          </a:p>
          <a:p>
            <a:pPr marL="0" lvl="0" indent="0" algn="l" rtl="0">
              <a:spcBef>
                <a:spcPts val="0"/>
              </a:spcBef>
              <a:spcAft>
                <a:spcPts val="0"/>
              </a:spcAft>
              <a:buNone/>
            </a:pPr>
            <a:endParaRPr/>
          </a:p>
        </p:txBody>
      </p:sp>
      <p:sp>
        <p:nvSpPr>
          <p:cNvPr id="452" name="Google Shape;452;p3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p3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8" name="Google Shape;458;p3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Clr>
                <a:schemeClr val="dk1"/>
              </a:buClr>
              <a:buSzPts val="1200"/>
              <a:buFont typeface="Calibri"/>
              <a:buNone/>
            </a:pPr>
            <a:r>
              <a:rPr lang="en-US"/>
              <a:t>Have students use a “talking stick” protocol to process the reading in their small groups.</a:t>
            </a:r>
            <a:endParaRPr/>
          </a:p>
          <a:p>
            <a:pPr marL="0" lvl="0" indent="0" algn="l" rtl="0">
              <a:spcBef>
                <a:spcPts val="0"/>
              </a:spcBef>
              <a:spcAft>
                <a:spcPts val="0"/>
              </a:spcAft>
              <a:buClr>
                <a:schemeClr val="dk1"/>
              </a:buClr>
              <a:buSzPts val="1200"/>
              <a:buFont typeface="Calibri"/>
              <a:buNone/>
            </a:pPr>
            <a:endParaRPr/>
          </a:p>
          <a:p>
            <a:pPr marL="0" lvl="0" indent="0" algn="l" rtl="0">
              <a:spcBef>
                <a:spcPts val="0"/>
              </a:spcBef>
              <a:spcAft>
                <a:spcPts val="0"/>
              </a:spcAft>
              <a:buClr>
                <a:schemeClr val="dk1"/>
              </a:buClr>
              <a:buSzPts val="1200"/>
              <a:buFont typeface="Calibri"/>
              <a:buNone/>
            </a:pPr>
            <a:r>
              <a:rPr lang="en-US"/>
              <a:t>Draw out student ideas to see if there is some consensus. Ask students what evidence the article presents. Go back to the slide on Mass Extinction that presents percent loss of species. Do all five mass extinctions on that graph exceed the 75% defined in the article? Is this an inconsistency? Do we still have questions?</a:t>
            </a:r>
            <a:endParaRPr/>
          </a:p>
          <a:p>
            <a:pPr marL="0" lvl="0" indent="0" algn="l" rtl="0">
              <a:spcBef>
                <a:spcPts val="0"/>
              </a:spcBef>
              <a:spcAft>
                <a:spcPts val="0"/>
              </a:spcAft>
              <a:buClr>
                <a:schemeClr val="dk1"/>
              </a:buClr>
              <a:buSzPts val="1200"/>
              <a:buFont typeface="Calibri"/>
              <a:buNone/>
            </a:pPr>
            <a:endParaRPr/>
          </a:p>
          <a:p>
            <a:pPr marL="0" lvl="0" indent="0" algn="l" rtl="0">
              <a:spcBef>
                <a:spcPts val="0"/>
              </a:spcBef>
              <a:spcAft>
                <a:spcPts val="0"/>
              </a:spcAft>
              <a:buClr>
                <a:schemeClr val="dk1"/>
              </a:buClr>
              <a:buSzPts val="1200"/>
              <a:buFont typeface="Calibri"/>
              <a:buNone/>
            </a:pPr>
            <a:r>
              <a:rPr lang="en-US"/>
              <a:t>It is OK, even better to leave students without an answer. Scientists are convinced that we are losing species at faster than the normal rate. However, there is some debate about calling this a “mass extinction”. (Reminder – see side note on earlier slide regarding disturbance of photosynthesis.)</a:t>
            </a:r>
            <a:endParaRPr/>
          </a:p>
          <a:p>
            <a:pPr marL="0" lvl="0" indent="0" algn="l" rtl="0">
              <a:spcBef>
                <a:spcPts val="0"/>
              </a:spcBef>
              <a:spcAft>
                <a:spcPts val="0"/>
              </a:spcAft>
              <a:buClr>
                <a:schemeClr val="dk1"/>
              </a:buClr>
              <a:buSzPts val="1200"/>
              <a:buFont typeface="Calibri"/>
              <a:buNone/>
            </a:pPr>
            <a:endParaRPr/>
          </a:p>
          <a:p>
            <a:pPr marL="0" lvl="0" indent="0" algn="l" rtl="0">
              <a:spcBef>
                <a:spcPts val="0"/>
              </a:spcBef>
              <a:spcAft>
                <a:spcPts val="0"/>
              </a:spcAft>
              <a:buNone/>
            </a:pPr>
            <a:r>
              <a:rPr lang="en-US"/>
              <a:t>SOURCE:</a:t>
            </a:r>
            <a:endParaRPr/>
          </a:p>
          <a:p>
            <a:pPr marL="0" marR="0" lvl="0" indent="0" algn="l" rtl="0">
              <a:lnSpc>
                <a:spcPct val="100000"/>
              </a:lnSpc>
              <a:spcBef>
                <a:spcPts val="0"/>
              </a:spcBef>
              <a:spcAft>
                <a:spcPts val="0"/>
              </a:spcAft>
              <a:buClr>
                <a:schemeClr val="dk1"/>
              </a:buClr>
              <a:buSzPts val="1200"/>
              <a:buFont typeface="Calibri"/>
              <a:buNone/>
            </a:pPr>
            <a:r>
              <a:rPr lang="en-US"/>
              <a:t>http://www.sciencemag.org/news/2011/03/are-we-middle-sixth-mass-extinction</a:t>
            </a:r>
            <a:endParaRPr/>
          </a:p>
          <a:p>
            <a:pPr marL="0" lvl="0" indent="0" algn="l" rtl="0">
              <a:spcBef>
                <a:spcPts val="0"/>
              </a:spcBef>
              <a:spcAft>
                <a:spcPts val="0"/>
              </a:spcAft>
              <a:buNone/>
            </a:pPr>
            <a:endParaRPr/>
          </a:p>
        </p:txBody>
      </p:sp>
      <p:sp>
        <p:nvSpPr>
          <p:cNvPr id="459" name="Google Shape;459;p3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p3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7" name="Google Shape;467;p3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Not meant for students. Intended to help you navigate to the next learning segment.</a:t>
            </a:r>
            <a:endParaRPr/>
          </a:p>
        </p:txBody>
      </p:sp>
      <p:sp>
        <p:nvSpPr>
          <p:cNvPr id="468" name="Google Shape;468;p3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Google Shape;480;p3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1" name="Google Shape;481;p3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Not meant for students. This slide connects you to the description for the learning segment at hand.</a:t>
            </a:r>
            <a:endParaRPr/>
          </a:p>
        </p:txBody>
      </p:sp>
      <p:sp>
        <p:nvSpPr>
          <p:cNvPr id="482" name="Google Shape;482;p3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p3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7" name="Google Shape;497;p3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Continued Teacher Notes. Not meant for students.</a:t>
            </a:r>
            <a:endParaRPr/>
          </a:p>
        </p:txBody>
      </p:sp>
      <p:sp>
        <p:nvSpPr>
          <p:cNvPr id="498" name="Google Shape;498;p3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38</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2"/>
        <p:cNvGrpSpPr/>
        <p:nvPr/>
      </p:nvGrpSpPr>
      <p:grpSpPr>
        <a:xfrm>
          <a:off x="0" y="0"/>
          <a:ext cx="0" cy="0"/>
          <a:chOff x="0" y="0"/>
          <a:chExt cx="0" cy="0"/>
        </a:xfrm>
      </p:grpSpPr>
      <p:sp>
        <p:nvSpPr>
          <p:cNvPr id="503" name="Google Shape;503;p3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4" name="Google Shape;504;p3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dk1"/>
              </a:buClr>
              <a:buSzPts val="1200"/>
              <a:buFont typeface="Calibri"/>
              <a:buNone/>
            </a:pPr>
            <a:r>
              <a:rPr lang="en-US"/>
              <a:t>TEACHER NOTES:</a:t>
            </a:r>
            <a:endParaRPr/>
          </a:p>
          <a:p>
            <a:pPr marL="0" lvl="0" indent="0" algn="l" rtl="0">
              <a:spcBef>
                <a:spcPts val="0"/>
              </a:spcBef>
              <a:spcAft>
                <a:spcPts val="0"/>
              </a:spcAft>
              <a:buClr>
                <a:schemeClr val="dk1"/>
              </a:buClr>
              <a:buSzPts val="1200"/>
              <a:buFont typeface="Calibri"/>
              <a:buNone/>
            </a:pPr>
            <a:r>
              <a:rPr lang="en-US"/>
              <a:t>Students </a:t>
            </a:r>
            <a:r>
              <a:rPr lang="en-US" b="1"/>
              <a:t>generate some model ideas</a:t>
            </a:r>
            <a:r>
              <a:rPr lang="en-US"/>
              <a:t> that addresses, </a:t>
            </a:r>
            <a:r>
              <a:rPr lang="en-US" b="1"/>
              <a:t>“What might be contributing to the recent increase in extinctions?” </a:t>
            </a:r>
            <a:r>
              <a:rPr lang="en-US"/>
              <a:t>(On the next slide, they’ll synthesize some of the patterns. Here we are just brainstorming.)</a:t>
            </a:r>
            <a:endParaRPr/>
          </a:p>
          <a:p>
            <a:pPr marL="0" lvl="0" indent="0" algn="l" rtl="0">
              <a:spcBef>
                <a:spcPts val="0"/>
              </a:spcBef>
              <a:spcAft>
                <a:spcPts val="0"/>
              </a:spcAft>
              <a:buClr>
                <a:schemeClr val="dk1"/>
              </a:buClr>
              <a:buSzPts val="1200"/>
              <a:buFont typeface="Calibri"/>
              <a:buNone/>
            </a:pPr>
            <a:endParaRPr/>
          </a:p>
          <a:p>
            <a:pPr marL="0" lvl="0" indent="0" algn="l" rtl="0">
              <a:spcBef>
                <a:spcPts val="0"/>
              </a:spcBef>
              <a:spcAft>
                <a:spcPts val="0"/>
              </a:spcAft>
              <a:buClr>
                <a:schemeClr val="dk1"/>
              </a:buClr>
              <a:buSzPts val="1200"/>
              <a:buFont typeface="Calibri"/>
              <a:buNone/>
            </a:pPr>
            <a:r>
              <a:rPr lang="en-US"/>
              <a:t>Have students brainstorm in small groups of 3 or 4. Tell them that they will need to report back to the large group. Generate a list that can be posted- then this</a:t>
            </a:r>
            <a:r>
              <a:rPr lang="en-US" b="0"/>
              <a:t> can be revisited in the Energy and Matter in Ecosystems models or at other points in the curriculum if you are choosing to do the year-long version of the Extinction Project.</a:t>
            </a:r>
            <a:endParaRPr/>
          </a:p>
          <a:p>
            <a:pPr marL="0" lvl="0" indent="0" algn="l" rtl="0">
              <a:spcBef>
                <a:spcPts val="0"/>
              </a:spcBef>
              <a:spcAft>
                <a:spcPts val="0"/>
              </a:spcAft>
              <a:buClr>
                <a:schemeClr val="dk1"/>
              </a:buClr>
              <a:buSzPts val="1200"/>
              <a:buFont typeface="Calibri"/>
              <a:buNone/>
            </a:pPr>
            <a:endParaRPr/>
          </a:p>
          <a:p>
            <a:pPr marL="0" lvl="1" indent="0" algn="l" rtl="0">
              <a:spcBef>
                <a:spcPts val="0"/>
              </a:spcBef>
              <a:spcAft>
                <a:spcPts val="0"/>
              </a:spcAft>
              <a:buClr>
                <a:schemeClr val="dk1"/>
              </a:buClr>
              <a:buSzPts val="1200"/>
              <a:buFont typeface="Calibri"/>
              <a:buNone/>
            </a:pPr>
            <a:endParaRPr/>
          </a:p>
        </p:txBody>
      </p:sp>
      <p:sp>
        <p:nvSpPr>
          <p:cNvPr id="505" name="Google Shape;505;p3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39</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9" name="Google Shape;149;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0" name="Google Shape;150;p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3"/>
        <p:cNvGrpSpPr/>
        <p:nvPr/>
      </p:nvGrpSpPr>
      <p:grpSpPr>
        <a:xfrm>
          <a:off x="0" y="0"/>
          <a:ext cx="0" cy="0"/>
          <a:chOff x="0" y="0"/>
          <a:chExt cx="0" cy="0"/>
        </a:xfrm>
      </p:grpSpPr>
      <p:sp>
        <p:nvSpPr>
          <p:cNvPr id="514" name="Google Shape;514;p4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5" name="Google Shape;515;p4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dk1"/>
              </a:buClr>
              <a:buSzPts val="1200"/>
              <a:buFont typeface="Calibri"/>
              <a:buNone/>
            </a:pPr>
            <a:r>
              <a:rPr lang="en-US"/>
              <a:t>TEACHER NOTES:</a:t>
            </a:r>
            <a:endParaRPr/>
          </a:p>
          <a:p>
            <a:pPr marL="0" lvl="0" indent="0" algn="l" rtl="0">
              <a:spcBef>
                <a:spcPts val="0"/>
              </a:spcBef>
              <a:spcAft>
                <a:spcPts val="0"/>
              </a:spcAft>
              <a:buClr>
                <a:schemeClr val="dk1"/>
              </a:buClr>
              <a:buSzPts val="1200"/>
              <a:buFont typeface="Calibri"/>
              <a:buNone/>
            </a:pPr>
            <a:r>
              <a:rPr lang="en-US"/>
              <a:t>Students </a:t>
            </a:r>
            <a:r>
              <a:rPr lang="en-US" b="1"/>
              <a:t>generate some model ideas</a:t>
            </a:r>
            <a:r>
              <a:rPr lang="en-US"/>
              <a:t> that addresses, </a:t>
            </a:r>
            <a:r>
              <a:rPr lang="en-US" b="1"/>
              <a:t>“What might be contributing to the recent increase in extinctions?” </a:t>
            </a:r>
            <a:r>
              <a:rPr lang="en-US"/>
              <a:t>(On the next slide, they’ll synthesize some of the patterns. Here we are just brainstorming.)</a:t>
            </a:r>
            <a:endParaRPr/>
          </a:p>
          <a:p>
            <a:pPr marL="0" lvl="0" indent="0" algn="l" rtl="0">
              <a:spcBef>
                <a:spcPts val="0"/>
              </a:spcBef>
              <a:spcAft>
                <a:spcPts val="0"/>
              </a:spcAft>
              <a:buClr>
                <a:schemeClr val="dk1"/>
              </a:buClr>
              <a:buSzPts val="1200"/>
              <a:buFont typeface="Calibri"/>
              <a:buNone/>
            </a:pPr>
            <a:endParaRPr/>
          </a:p>
          <a:p>
            <a:pPr marL="0" lvl="0" indent="0" algn="l" rtl="0">
              <a:spcBef>
                <a:spcPts val="0"/>
              </a:spcBef>
              <a:spcAft>
                <a:spcPts val="0"/>
              </a:spcAft>
              <a:buClr>
                <a:schemeClr val="dk1"/>
              </a:buClr>
              <a:buSzPts val="1200"/>
              <a:buFont typeface="Calibri"/>
              <a:buNone/>
            </a:pPr>
            <a:r>
              <a:rPr lang="en-US"/>
              <a:t>Have students brainstorm in small groups of 3 or 4. Tell them that they will need to report back to the large group. Generate a list that can be posted- then this</a:t>
            </a:r>
            <a:r>
              <a:rPr lang="en-US" b="0"/>
              <a:t> can be revisited in the Energy and Matter in Ecosystems models or at other points in the curriculum if you are choosing to do the year-long version of the Extinction Project.</a:t>
            </a:r>
            <a:endParaRPr/>
          </a:p>
          <a:p>
            <a:pPr marL="0" lvl="0" indent="0" algn="l" rtl="0">
              <a:spcBef>
                <a:spcPts val="0"/>
              </a:spcBef>
              <a:spcAft>
                <a:spcPts val="0"/>
              </a:spcAft>
              <a:buClr>
                <a:schemeClr val="dk1"/>
              </a:buClr>
              <a:buSzPts val="1200"/>
              <a:buFont typeface="Calibri"/>
              <a:buNone/>
            </a:pPr>
            <a:endParaRPr/>
          </a:p>
          <a:p>
            <a:pPr marL="0" lvl="1" indent="0" algn="l" rtl="0">
              <a:spcBef>
                <a:spcPts val="0"/>
              </a:spcBef>
              <a:spcAft>
                <a:spcPts val="0"/>
              </a:spcAft>
              <a:buClr>
                <a:schemeClr val="dk1"/>
              </a:buClr>
              <a:buSzPts val="1200"/>
              <a:buFont typeface="Calibri"/>
              <a:buNone/>
            </a:pPr>
            <a:endParaRPr/>
          </a:p>
        </p:txBody>
      </p:sp>
      <p:sp>
        <p:nvSpPr>
          <p:cNvPr id="516" name="Google Shape;516;p4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40</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3"/>
        <p:cNvGrpSpPr/>
        <p:nvPr/>
      </p:nvGrpSpPr>
      <p:grpSpPr>
        <a:xfrm>
          <a:off x="0" y="0"/>
          <a:ext cx="0" cy="0"/>
          <a:chOff x="0" y="0"/>
          <a:chExt cx="0" cy="0"/>
        </a:xfrm>
      </p:grpSpPr>
      <p:sp>
        <p:nvSpPr>
          <p:cNvPr id="524" name="Google Shape;524;p4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5" name="Google Shape;525;p4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fontScale="92500"/>
          </a:bodyPr>
          <a:lstStyle/>
          <a:p>
            <a:pPr marL="0" lvl="0" indent="0" algn="l" rtl="0">
              <a:spcBef>
                <a:spcPts val="0"/>
              </a:spcBef>
              <a:spcAft>
                <a:spcPts val="0"/>
              </a:spcAft>
              <a:buClr>
                <a:schemeClr val="dk1"/>
              </a:buClr>
              <a:buSzPts val="1200"/>
              <a:buFont typeface="Calibri"/>
              <a:buNone/>
            </a:pPr>
            <a:r>
              <a:rPr lang="en-US"/>
              <a:t>TEACHER NOTES:</a:t>
            </a:r>
            <a:endParaRPr/>
          </a:p>
          <a:p>
            <a:pPr marL="0" lvl="0" indent="0" algn="l" rtl="0">
              <a:spcBef>
                <a:spcPts val="0"/>
              </a:spcBef>
              <a:spcAft>
                <a:spcPts val="0"/>
              </a:spcAft>
              <a:buClr>
                <a:schemeClr val="dk1"/>
              </a:buClr>
              <a:buSzPts val="1200"/>
              <a:buFont typeface="Calibri"/>
              <a:buNone/>
            </a:pPr>
            <a:r>
              <a:rPr lang="en-US"/>
              <a:t>We’re having students go to their doodle sheets for this first, but then facilitate a discussion you can use to simplify/categorize and recognize patterns among the items on your list. You might want to think about how this discussion will go ahead of time and consider how you might get students to make some of the connections or see the patterns. If students </a:t>
            </a:r>
            <a:endParaRPr/>
          </a:p>
          <a:p>
            <a:pPr marL="0" lvl="0" indent="0" algn="l" rtl="0">
              <a:spcBef>
                <a:spcPts val="0"/>
              </a:spcBef>
              <a:spcAft>
                <a:spcPts val="0"/>
              </a:spcAft>
              <a:buClr>
                <a:schemeClr val="dk1"/>
              </a:buClr>
              <a:buSzPts val="1200"/>
              <a:buFont typeface="Calibri"/>
              <a:buNone/>
            </a:pPr>
            <a:r>
              <a:rPr lang="en-US"/>
              <a:t>The significant human impacts-connection should be pulled out in the post-processing of your classroom list of ideas. </a:t>
            </a:r>
            <a:r>
              <a:rPr lang="en-US" b="1"/>
              <a:t>Help students to recognize the importance of humans</a:t>
            </a:r>
            <a:r>
              <a:rPr lang="en-US"/>
              <a:t> by helping them to categorize underlying causes. (Human impacts is an important disciplinary core idea in the Framework. Though some of the human contribution to climate change may be a more controversial topic in your community, the impact of humans in others ways—deforestation, fishing, polluntio)</a:t>
            </a:r>
            <a:endParaRPr/>
          </a:p>
          <a:p>
            <a:pPr marL="0" lvl="0" indent="0" algn="l" rtl="0">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a:t>If time: How might these different causes be linked to one another? How might they influence each other?</a:t>
            </a:r>
            <a:endParaRPr/>
          </a:p>
          <a:p>
            <a:pPr marL="0" lvl="1" indent="0" algn="l" rtl="0">
              <a:spcBef>
                <a:spcPts val="0"/>
              </a:spcBef>
              <a:spcAft>
                <a:spcPts val="0"/>
              </a:spcAft>
              <a:buClr>
                <a:schemeClr val="dk1"/>
              </a:buClr>
              <a:buSzPts val="1200"/>
              <a:buFont typeface="Calibri"/>
              <a:buNone/>
            </a:pPr>
            <a:r>
              <a:rPr lang="en-US"/>
              <a:t>Ask students to consolidate / categorize the list, especially if there are lots of very specific ideas (e.g. cutting down the rainforest). Are there bigger categories our ideas can fit into?</a:t>
            </a:r>
            <a:endParaRPr/>
          </a:p>
          <a:p>
            <a:pPr marL="0" lvl="1" indent="0" algn="l" rtl="0">
              <a:spcBef>
                <a:spcPts val="0"/>
              </a:spcBef>
              <a:spcAft>
                <a:spcPts val="0"/>
              </a:spcAft>
              <a:buClr>
                <a:schemeClr val="dk1"/>
              </a:buClr>
              <a:buSzPts val="1200"/>
              <a:buFont typeface="Calibri"/>
              <a:buNone/>
            </a:pPr>
            <a:endParaRPr/>
          </a:p>
          <a:p>
            <a:pPr marL="0" lvl="1" indent="0" algn="l" rtl="0">
              <a:spcBef>
                <a:spcPts val="0"/>
              </a:spcBef>
              <a:spcAft>
                <a:spcPts val="0"/>
              </a:spcAft>
              <a:buClr>
                <a:schemeClr val="dk1"/>
              </a:buClr>
              <a:buSzPts val="1200"/>
              <a:buFont typeface="Calibri"/>
              <a:buNone/>
            </a:pPr>
            <a:r>
              <a:rPr lang="en-US"/>
              <a:t>Some larger categories that might work are:</a:t>
            </a:r>
            <a:endParaRPr/>
          </a:p>
          <a:p>
            <a:pPr marL="0" lvl="1" indent="0" algn="l" rtl="0">
              <a:spcBef>
                <a:spcPts val="0"/>
              </a:spcBef>
              <a:spcAft>
                <a:spcPts val="0"/>
              </a:spcAft>
              <a:buClr>
                <a:schemeClr val="dk1"/>
              </a:buClr>
              <a:buSzPts val="1200"/>
              <a:buFont typeface="Calibri"/>
              <a:buNone/>
            </a:pPr>
            <a:endParaRPr/>
          </a:p>
          <a:p>
            <a:pPr marL="457200" lvl="1" indent="0" algn="l" rtl="0">
              <a:spcBef>
                <a:spcPts val="0"/>
              </a:spcBef>
              <a:spcAft>
                <a:spcPts val="0"/>
              </a:spcAft>
              <a:buNone/>
            </a:pPr>
            <a:r>
              <a:rPr lang="en-US"/>
              <a:t>habitat fragmentation / alteration (usually by humans)</a:t>
            </a:r>
            <a:endParaRPr/>
          </a:p>
          <a:p>
            <a:pPr marL="457200" lvl="1" indent="0" algn="l" rtl="0">
              <a:spcBef>
                <a:spcPts val="0"/>
              </a:spcBef>
              <a:spcAft>
                <a:spcPts val="0"/>
              </a:spcAft>
              <a:buNone/>
            </a:pPr>
            <a:r>
              <a:rPr lang="en-US"/>
              <a:t>pollution</a:t>
            </a:r>
            <a:endParaRPr/>
          </a:p>
          <a:p>
            <a:pPr marL="457200" lvl="1" indent="0" algn="l" rtl="0">
              <a:spcBef>
                <a:spcPts val="0"/>
              </a:spcBef>
              <a:spcAft>
                <a:spcPts val="0"/>
              </a:spcAft>
              <a:buNone/>
            </a:pPr>
            <a:r>
              <a:rPr lang="en-US"/>
              <a:t>over-exploitation (hunting, fishing, harvesting)</a:t>
            </a:r>
            <a:endParaRPr/>
          </a:p>
          <a:p>
            <a:pPr marL="457200" lvl="1" indent="0" algn="l" rtl="0">
              <a:spcBef>
                <a:spcPts val="0"/>
              </a:spcBef>
              <a:spcAft>
                <a:spcPts val="0"/>
              </a:spcAft>
              <a:buNone/>
            </a:pPr>
            <a:r>
              <a:rPr lang="en-US"/>
              <a:t>climate change</a:t>
            </a:r>
            <a:endParaRPr/>
          </a:p>
          <a:p>
            <a:pPr marL="0" lvl="1" indent="0" algn="l" rtl="0">
              <a:spcBef>
                <a:spcPts val="0"/>
              </a:spcBef>
              <a:spcAft>
                <a:spcPts val="0"/>
              </a:spcAft>
              <a:buClr>
                <a:schemeClr val="dk1"/>
              </a:buClr>
              <a:buSzPts val="1200"/>
              <a:buFont typeface="Calibri"/>
              <a:buNone/>
            </a:pPr>
            <a:endParaRPr/>
          </a:p>
        </p:txBody>
      </p:sp>
      <p:sp>
        <p:nvSpPr>
          <p:cNvPr id="526" name="Google Shape;526;p4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41</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2"/>
        <p:cNvGrpSpPr/>
        <p:nvPr/>
      </p:nvGrpSpPr>
      <p:grpSpPr>
        <a:xfrm>
          <a:off x="0" y="0"/>
          <a:ext cx="0" cy="0"/>
          <a:chOff x="0" y="0"/>
          <a:chExt cx="0" cy="0"/>
        </a:xfrm>
      </p:grpSpPr>
      <p:sp>
        <p:nvSpPr>
          <p:cNvPr id="533" name="Google Shape;533;p4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4" name="Google Shape;534;p4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Be sure to help students to draw out this idea on their own in the last slide. Hopefully this slide just restates what it is that they came up with.</a:t>
            </a:r>
            <a:endParaRPr/>
          </a:p>
          <a:p>
            <a:pPr marL="0" lvl="0" indent="0" algn="l" rtl="0">
              <a:spcBef>
                <a:spcPts val="0"/>
              </a:spcBef>
              <a:spcAft>
                <a:spcPts val="0"/>
              </a:spcAft>
              <a:buNone/>
            </a:pPr>
            <a:r>
              <a:rPr lang="en-US"/>
              <a:t>If productive, you could have them re-examine their list through the lens of human impacts.</a:t>
            </a:r>
            <a:endParaRPr/>
          </a:p>
          <a:p>
            <a:pPr marL="0" lvl="0" indent="0" algn="l" rtl="0">
              <a:spcBef>
                <a:spcPts val="0"/>
              </a:spcBef>
              <a:spcAft>
                <a:spcPts val="0"/>
              </a:spcAft>
              <a:buNone/>
            </a:pPr>
            <a:endParaRPr/>
          </a:p>
          <a:p>
            <a:pPr marL="0" lvl="0" indent="0" algn="l" rtl="0">
              <a:spcBef>
                <a:spcPts val="0"/>
              </a:spcBef>
              <a:spcAft>
                <a:spcPts val="0"/>
              </a:spcAft>
              <a:buNone/>
            </a:pPr>
            <a:r>
              <a:rPr lang="en-US"/>
              <a:t>Use the example listed here if you like, especially if you plan to use the next few (optional!) slides. However…</a:t>
            </a:r>
            <a:endParaRPr/>
          </a:p>
          <a:p>
            <a:pPr marL="0" lvl="0" indent="0" algn="l" rtl="0">
              <a:spcBef>
                <a:spcPts val="0"/>
              </a:spcBef>
              <a:spcAft>
                <a:spcPts val="0"/>
              </a:spcAft>
              <a:buNone/>
            </a:pPr>
            <a:r>
              <a:rPr lang="en-US" b="1"/>
              <a:t>Be certain to not vilify hunting. </a:t>
            </a:r>
            <a:r>
              <a:rPr lang="en-US"/>
              <a:t>It has been and continues to be an important human practice for obtaining food, engaging in recreation, and in actually conserving wildlife. You risk alienating students if you come across as anti-hunting. And hunting organizations have actually been key in protecting the environment, most especially by fighting habitat loss through land conservation programs!</a:t>
            </a:r>
            <a:endParaRPr/>
          </a:p>
          <a:p>
            <a:pPr marL="0" lvl="0" indent="0" algn="l" rtl="0">
              <a:spcBef>
                <a:spcPts val="0"/>
              </a:spcBef>
              <a:spcAft>
                <a:spcPts val="0"/>
              </a:spcAft>
              <a:buNone/>
            </a:pPr>
            <a:endParaRPr/>
          </a:p>
          <a:p>
            <a:pPr marL="0" lvl="0" indent="0" algn="l" rtl="0">
              <a:spcBef>
                <a:spcPts val="0"/>
              </a:spcBef>
              <a:spcAft>
                <a:spcPts val="0"/>
              </a:spcAft>
              <a:buNone/>
            </a:pPr>
            <a:r>
              <a:rPr lang="en-US"/>
              <a:t>That said, it is true that we have evidence of humans over-harvesting many species to extinction or near extinction. Habitat loss (not the prevue of hunters), however, continues to be the strongest driver of species loss– and more and more of that will be driven by climate change as time goes by. (That is, driving your car excessively may be worse for biodiversity these days than hunting ever was!)</a:t>
            </a:r>
            <a:endParaRPr/>
          </a:p>
        </p:txBody>
      </p:sp>
      <p:sp>
        <p:nvSpPr>
          <p:cNvPr id="535" name="Google Shape;535;p4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42</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1"/>
        <p:cNvGrpSpPr/>
        <p:nvPr/>
      </p:nvGrpSpPr>
      <p:grpSpPr>
        <a:xfrm>
          <a:off x="0" y="0"/>
          <a:ext cx="0" cy="0"/>
          <a:chOff x="0" y="0"/>
          <a:chExt cx="0" cy="0"/>
        </a:xfrm>
      </p:grpSpPr>
      <p:sp>
        <p:nvSpPr>
          <p:cNvPr id="542" name="Google Shape;542;p4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3" name="Google Shape;543;p4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Optional slide if you have time. Again- be certain to not vilify hunting. It has been and continues to be an important human practice for obtaining food, engaging in recreation, and in actually conserving wildlife. You risk alienating students if you come across as anti-hunting. And hunting organizations have actually been key in protecting the environment, most especially by fighting habitat loss through land conservation programs!</a:t>
            </a:r>
            <a:endParaRPr/>
          </a:p>
          <a:p>
            <a:pPr marL="0" lvl="0" indent="0" algn="l" rtl="0">
              <a:spcBef>
                <a:spcPts val="0"/>
              </a:spcBef>
              <a:spcAft>
                <a:spcPts val="0"/>
              </a:spcAft>
              <a:buNone/>
            </a:pPr>
            <a:endParaRPr/>
          </a:p>
          <a:p>
            <a:pPr marL="0" lvl="0" indent="0" algn="l" rtl="0">
              <a:spcBef>
                <a:spcPts val="0"/>
              </a:spcBef>
              <a:spcAft>
                <a:spcPts val="0"/>
              </a:spcAft>
              <a:buNone/>
            </a:pPr>
            <a:r>
              <a:rPr lang="en-US"/>
              <a:t>You  can use the example of the Dodo to illustrate human impacts: hunting, habitat destruction and introduction of invasive species all played a role here. If you like, turn this activity into a short reading. Wikipedia has good, accessible information from which a student reading might start. Students can pull out ideas from the reading, including the compound roles of different human impacts.</a:t>
            </a:r>
            <a:endParaRPr/>
          </a:p>
          <a:p>
            <a:pPr marL="0" lvl="0" indent="0" algn="l" rtl="0">
              <a:spcBef>
                <a:spcPts val="0"/>
              </a:spcBef>
              <a:spcAft>
                <a:spcPts val="0"/>
              </a:spcAft>
              <a:buNone/>
            </a:pPr>
            <a:r>
              <a:rPr lang="en-US"/>
              <a:t>“</a:t>
            </a:r>
            <a:r>
              <a:rPr lang="en-US" sz="1200">
                <a:solidFill>
                  <a:schemeClr val="dk1"/>
                </a:solidFill>
                <a:latin typeface="Calibri"/>
                <a:ea typeface="Calibri"/>
                <a:cs typeface="Calibri"/>
                <a:sym typeface="Calibri"/>
              </a:rPr>
              <a:t>Subfossil remains show the dodo was about 1 meter (3 feet, 3 inches) tall and may have weighed 10.6–21.1 kg (23–47 lb)… Though the dodo has historically been considered fat and clumsy, it is now thought to have been well-adapted for its ecosystem. It has been depicted with brownish-grey plumage, yellow feet, a tuft of tail feathers, a grey, naked head, and a black, yellow, and green beak. It used gizzard stones to help digest its food, which is thought to have included fruits, and its main habitat is believed to have been the woods in the drier coastal areas of Mauritius. One account states its clutch consisted of a single egg. It is presumed that the dodo became flightless because of the ready availability of abundant food sources and a relative absence of predators on Mauritius.</a:t>
            </a:r>
            <a:endParaRPr/>
          </a:p>
          <a:p>
            <a:pPr marL="0" lvl="0" indent="0" algn="l" rtl="0">
              <a:spcBef>
                <a:spcPts val="0"/>
              </a:spcBef>
              <a:spcAft>
                <a:spcPts val="0"/>
              </a:spcAft>
              <a:buNone/>
            </a:pPr>
            <a:r>
              <a:rPr lang="en-US" sz="1200">
                <a:solidFill>
                  <a:schemeClr val="dk1"/>
                </a:solidFill>
                <a:latin typeface="Calibri"/>
                <a:ea typeface="Calibri"/>
                <a:cs typeface="Calibri"/>
                <a:sym typeface="Calibri"/>
              </a:rPr>
              <a:t>The first recorded mention of the dodo was by Dutch sailors in 1598. In the following years, the bird was hunted by sailors and invasive species, while its habitat was being destroyed. The last widely accepted sighting of a dodo was in 1662.” –Wikipedia</a:t>
            </a:r>
            <a:endParaRPr/>
          </a:p>
          <a:p>
            <a:pPr marL="0" lvl="0" indent="0" algn="l" rtl="0">
              <a:spcBef>
                <a:spcPts val="0"/>
              </a:spcBef>
              <a:spcAft>
                <a:spcPts val="0"/>
              </a:spcAft>
              <a:buNone/>
            </a:pPr>
            <a:endParaRPr/>
          </a:p>
          <a:p>
            <a:pPr marL="0" lvl="0" indent="0" algn="l" rtl="0">
              <a:spcBef>
                <a:spcPts val="0"/>
              </a:spcBef>
              <a:spcAft>
                <a:spcPts val="0"/>
              </a:spcAft>
              <a:buNone/>
            </a:pPr>
            <a:r>
              <a:rPr lang="en-US"/>
              <a:t>SOURCES:</a:t>
            </a:r>
            <a:endParaRPr/>
          </a:p>
          <a:p>
            <a:pPr marL="0" lvl="0" indent="0" algn="l" rtl="0">
              <a:spcBef>
                <a:spcPts val="0"/>
              </a:spcBef>
              <a:spcAft>
                <a:spcPts val="0"/>
              </a:spcAft>
              <a:buNone/>
            </a:pPr>
            <a:r>
              <a:rPr lang="en-US"/>
              <a:t>Dodo Bird Image By BazzaDaRambler - Oxford University Museum of Natural History ... dodo - dead apparently.Uploaded by FunkMonk, CC BY 2.0, https://commons.wikimedia.org/w/index.php?curid=20054563</a:t>
            </a:r>
            <a:endParaRPr/>
          </a:p>
        </p:txBody>
      </p:sp>
      <p:sp>
        <p:nvSpPr>
          <p:cNvPr id="544" name="Google Shape;544;p4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43</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9"/>
        <p:cNvGrpSpPr/>
        <p:nvPr/>
      </p:nvGrpSpPr>
      <p:grpSpPr>
        <a:xfrm>
          <a:off x="0" y="0"/>
          <a:ext cx="0" cy="0"/>
          <a:chOff x="0" y="0"/>
          <a:chExt cx="0" cy="0"/>
        </a:xfrm>
      </p:grpSpPr>
      <p:sp>
        <p:nvSpPr>
          <p:cNvPr id="550" name="Google Shape;550;p4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1" name="Google Shape;551;p4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Optional slide if you have time.</a:t>
            </a:r>
            <a:endParaRPr/>
          </a:p>
          <a:p>
            <a:pPr marL="0" lvl="0" indent="0" algn="l" rtl="0">
              <a:spcBef>
                <a:spcPts val="0"/>
              </a:spcBef>
              <a:spcAft>
                <a:spcPts val="0"/>
              </a:spcAft>
              <a:buNone/>
            </a:pPr>
            <a:endParaRPr/>
          </a:p>
          <a:p>
            <a:pPr marL="0" lvl="0" indent="0" algn="l" rtl="0">
              <a:spcBef>
                <a:spcPts val="0"/>
              </a:spcBef>
              <a:spcAft>
                <a:spcPts val="0"/>
              </a:spcAft>
              <a:buNone/>
            </a:pPr>
            <a:r>
              <a:rPr lang="en-US"/>
              <a:t>This is a great story. Read the Wikipedia articles on both these animals. </a:t>
            </a:r>
            <a:endParaRPr/>
          </a:p>
          <a:p>
            <a:pPr marL="0" lvl="0" indent="0" algn="l" rtl="0">
              <a:spcBef>
                <a:spcPts val="0"/>
              </a:spcBef>
              <a:spcAft>
                <a:spcPts val="0"/>
              </a:spcAft>
              <a:buNone/>
            </a:pPr>
            <a:r>
              <a:rPr lang="en-US"/>
              <a:t>For the mastodon, it seems fairly likely that these animals were hunted to extinction by early North American hunters (humans), though the effects were catalyzed by a shift in climate. The mammoths were more widely distributed and a population may have existed off the coast of Alaska through the time of the Ancient Egyptian Civilization. Fairly recent human history! (As a side note, this is a chance to dispel the myth that mammoths and dinosaurs coexisted.) The extinction story for the mammoth is a bit more complicated, though it likely involved a combination of climate change and hunting. The climate change here was of course not impacted by the industrial revolution, and therefore “natural”, but the combined power of the two factors is something we are certainly facing today!</a:t>
            </a:r>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US" sz="1200">
                <a:solidFill>
                  <a:schemeClr val="dk1"/>
                </a:solidFill>
                <a:latin typeface="Calibri"/>
                <a:ea typeface="Calibri"/>
                <a:cs typeface="Calibri"/>
                <a:sym typeface="Calibri"/>
              </a:rPr>
              <a:t>(Another side note: when students later process the pattern that extinctions occur on islands, you can remind them using the mammoth example that islands can also provide refuges from humans and have done so historically.)</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a:p>
            <a:pPr marL="0" lvl="0" indent="0" algn="l" rtl="0">
              <a:spcBef>
                <a:spcPts val="0"/>
              </a:spcBef>
              <a:spcAft>
                <a:spcPts val="0"/>
              </a:spcAft>
              <a:buNone/>
            </a:pPr>
            <a:r>
              <a:rPr lang="en-US"/>
              <a:t>SOURCES:</a:t>
            </a:r>
            <a:endParaRPr/>
          </a:p>
          <a:p>
            <a:pPr marL="0" lvl="0" indent="0" algn="l" rtl="0">
              <a:spcBef>
                <a:spcPts val="0"/>
              </a:spcBef>
              <a:spcAft>
                <a:spcPts val="0"/>
              </a:spcAft>
              <a:buNone/>
            </a:pPr>
            <a:r>
              <a:rPr lang="en-US"/>
              <a:t>Image By Dantheman9758 at the English language Wikipedia, CC BY-SA 3.0, https://commons.wikimedia.org/w/index.php?curid=4289640</a:t>
            </a:r>
            <a:endParaRPr/>
          </a:p>
        </p:txBody>
      </p:sp>
      <p:sp>
        <p:nvSpPr>
          <p:cNvPr id="552" name="Google Shape;552;p4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44</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7"/>
        <p:cNvGrpSpPr/>
        <p:nvPr/>
      </p:nvGrpSpPr>
      <p:grpSpPr>
        <a:xfrm>
          <a:off x="0" y="0"/>
          <a:ext cx="0" cy="0"/>
          <a:chOff x="0" y="0"/>
          <a:chExt cx="0" cy="0"/>
        </a:xfrm>
      </p:grpSpPr>
      <p:sp>
        <p:nvSpPr>
          <p:cNvPr id="558" name="Google Shape;558;p4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9" name="Google Shape;559;p4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Mandatory slide. Open the conversation about wolves. It’s story-telling time. But you don’t need to go into more detail than what is on the slide here. We’ll do more with this story in the coming learning segments.</a:t>
            </a:r>
            <a:endParaRPr/>
          </a:p>
          <a:p>
            <a:pPr marL="0" lvl="0" indent="0" algn="l" rtl="0">
              <a:spcBef>
                <a:spcPts val="0"/>
              </a:spcBef>
              <a:spcAft>
                <a:spcPts val="0"/>
              </a:spcAft>
              <a:buNone/>
            </a:pPr>
            <a:endParaRPr/>
          </a:p>
          <a:p>
            <a:pPr marL="0" lvl="0" indent="0" algn="l" rtl="0">
              <a:spcBef>
                <a:spcPts val="0"/>
              </a:spcBef>
              <a:spcAft>
                <a:spcPts val="0"/>
              </a:spcAft>
              <a:buNone/>
            </a:pPr>
            <a:r>
              <a:rPr lang="en-US"/>
              <a:t>SOURCES:</a:t>
            </a:r>
            <a:endParaRPr/>
          </a:p>
          <a:p>
            <a:pPr marL="0" lvl="0" indent="0" algn="l" rtl="0">
              <a:spcBef>
                <a:spcPts val="0"/>
              </a:spcBef>
              <a:spcAft>
                <a:spcPts val="0"/>
              </a:spcAft>
              <a:buNone/>
            </a:pPr>
            <a:r>
              <a:rPr lang="en-US"/>
              <a:t>Image, “</a:t>
            </a:r>
            <a:r>
              <a:rPr lang="en-US" i="1"/>
              <a:t>Canis lupus </a:t>
            </a:r>
            <a:r>
              <a:rPr lang="en-US" i="0"/>
              <a:t>[laying]”</a:t>
            </a:r>
            <a:endParaRPr/>
          </a:p>
          <a:p>
            <a:pPr marL="0" lvl="0" indent="0" algn="l" rtl="0">
              <a:spcBef>
                <a:spcPts val="0"/>
              </a:spcBef>
              <a:spcAft>
                <a:spcPts val="0"/>
              </a:spcAft>
              <a:buNone/>
            </a:pPr>
            <a:r>
              <a:rPr lang="en-US" i="0"/>
              <a:t>(https://commons.wikimedia.org/wiki/File%3ACanis_lupus_laying.jpg)</a:t>
            </a:r>
            <a:endParaRPr/>
          </a:p>
          <a:p>
            <a:pPr marL="0" lvl="0" indent="0" algn="l" rtl="0">
              <a:spcBef>
                <a:spcPts val="0"/>
              </a:spcBef>
              <a:spcAft>
                <a:spcPts val="0"/>
              </a:spcAft>
              <a:buNone/>
            </a:pPr>
            <a:r>
              <a:rPr lang="en-US" i="0"/>
              <a:t>By Gary Kramer [Public domain], via Wikimedia Commons</a:t>
            </a:r>
            <a:endParaRPr/>
          </a:p>
          <a:p>
            <a:pPr marL="0" lvl="0" indent="0" algn="l" rtl="0">
              <a:spcBef>
                <a:spcPts val="0"/>
              </a:spcBef>
              <a:spcAft>
                <a:spcPts val="0"/>
              </a:spcAft>
              <a:buNone/>
            </a:pPr>
            <a:endParaRPr i="0"/>
          </a:p>
          <a:p>
            <a:pPr marL="0" lvl="0" indent="0" algn="l" rtl="0">
              <a:spcBef>
                <a:spcPts val="0"/>
              </a:spcBef>
              <a:spcAft>
                <a:spcPts val="0"/>
              </a:spcAft>
              <a:buNone/>
            </a:pPr>
            <a:r>
              <a:rPr lang="en-US" i="0"/>
              <a:t>Image, “I</a:t>
            </a:r>
            <a:r>
              <a:rPr lang="en-US"/>
              <a:t>n the image we can clearly see the white stripes in the snouts and the black marks in the front legs, two of the characteristics of the sub. </a:t>
            </a:r>
            <a:r>
              <a:rPr lang="en-US" i="1"/>
              <a:t>signatus</a:t>
            </a:r>
            <a:r>
              <a:rPr lang="en-US" i="0"/>
              <a:t>”</a:t>
            </a:r>
            <a:endParaRPr/>
          </a:p>
          <a:p>
            <a:pPr marL="0" lvl="0" indent="0" algn="l" rtl="0">
              <a:spcBef>
                <a:spcPts val="0"/>
              </a:spcBef>
              <a:spcAft>
                <a:spcPts val="0"/>
              </a:spcAft>
              <a:buNone/>
            </a:pPr>
            <a:r>
              <a:rPr lang="en-US" i="0"/>
              <a:t>(https://commons.wikimedia.org/wiki/File%3ACanis_Lupus_Signatus.JPG)</a:t>
            </a:r>
            <a:endParaRPr/>
          </a:p>
          <a:p>
            <a:pPr marL="0" lvl="0" indent="0" algn="l" rtl="0">
              <a:spcBef>
                <a:spcPts val="0"/>
              </a:spcBef>
              <a:spcAft>
                <a:spcPts val="0"/>
              </a:spcAft>
              <a:buNone/>
            </a:pPr>
            <a:r>
              <a:rPr lang="en-US" i="0"/>
              <a:t>By Juan José González Vega (handed over by the author to the Project) [GFDL (http://www.gnu.org/copyleft/fdl.html) or CC-BY-SA-3.0 (http://creativecommons.org/licenses/by-sa/3.0/)], via Wikimedia Commons</a:t>
            </a:r>
            <a:endParaRPr/>
          </a:p>
          <a:p>
            <a:pPr marL="0" lvl="0" indent="0" algn="l" rtl="0">
              <a:spcBef>
                <a:spcPts val="0"/>
              </a:spcBef>
              <a:spcAft>
                <a:spcPts val="0"/>
              </a:spcAft>
              <a:buNone/>
            </a:pPr>
            <a:r>
              <a:rPr lang="en-US" i="0"/>
              <a:t>()</a:t>
            </a:r>
            <a:endParaRPr/>
          </a:p>
          <a:p>
            <a:pPr marL="0" lvl="0" indent="0" algn="l" rtl="0">
              <a:spcBef>
                <a:spcPts val="0"/>
              </a:spcBef>
              <a:spcAft>
                <a:spcPts val="0"/>
              </a:spcAft>
              <a:buNone/>
            </a:pPr>
            <a:endParaRPr i="0"/>
          </a:p>
        </p:txBody>
      </p:sp>
      <p:sp>
        <p:nvSpPr>
          <p:cNvPr id="560" name="Google Shape;560;p4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45</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6"/>
        <p:cNvGrpSpPr/>
        <p:nvPr/>
      </p:nvGrpSpPr>
      <p:grpSpPr>
        <a:xfrm>
          <a:off x="0" y="0"/>
          <a:ext cx="0" cy="0"/>
          <a:chOff x="0" y="0"/>
          <a:chExt cx="0" cy="0"/>
        </a:xfrm>
      </p:grpSpPr>
      <p:sp>
        <p:nvSpPr>
          <p:cNvPr id="567" name="Google Shape;567;p4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8" name="Google Shape;568;p4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Have students at least begin to consider what humans might do to protect endangered species, even if you do not plan to do the Extinction Project (see the web page). You could also choose to run your own project on conservation at this point in the curriculum, or possibly following the upcoming story of the wolves. (Also see hidden slides at the end of this PowerPoint.)</a:t>
            </a:r>
            <a:endParaRPr/>
          </a:p>
          <a:p>
            <a:pPr marL="0" lvl="0" indent="0" algn="l" rtl="0">
              <a:spcBef>
                <a:spcPts val="0"/>
              </a:spcBef>
              <a:spcAft>
                <a:spcPts val="0"/>
              </a:spcAft>
              <a:buNone/>
            </a:pPr>
            <a:endParaRPr/>
          </a:p>
          <a:p>
            <a:pPr marL="0" lvl="0" indent="0" algn="l" rtl="0">
              <a:spcBef>
                <a:spcPts val="0"/>
              </a:spcBef>
              <a:spcAft>
                <a:spcPts val="0"/>
              </a:spcAft>
              <a:buNone/>
            </a:pPr>
            <a:r>
              <a:rPr lang="en-US"/>
              <a:t>This slide also provides a transition to talking about Isle Royale (pronounced “eye-uhl-roy-uhl”).</a:t>
            </a:r>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569" name="Google Shape;569;p4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46</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5"/>
        <p:cNvGrpSpPr/>
        <p:nvPr/>
      </p:nvGrpSpPr>
      <p:grpSpPr>
        <a:xfrm>
          <a:off x="0" y="0"/>
          <a:ext cx="0" cy="0"/>
          <a:chOff x="0" y="0"/>
          <a:chExt cx="0" cy="0"/>
        </a:xfrm>
      </p:grpSpPr>
      <p:sp>
        <p:nvSpPr>
          <p:cNvPr id="576" name="Google Shape;576;p4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7" name="Google Shape;577;p4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Not meant for students. Intended to help you navigate to the next learning segment.</a:t>
            </a:r>
            <a:endParaRPr/>
          </a:p>
        </p:txBody>
      </p:sp>
      <p:sp>
        <p:nvSpPr>
          <p:cNvPr id="578" name="Google Shape;578;p4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47</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p:cNvGrpSpPr/>
        <p:nvPr/>
      </p:nvGrpSpPr>
      <p:grpSpPr>
        <a:xfrm>
          <a:off x="0" y="0"/>
          <a:ext cx="0" cy="0"/>
          <a:chOff x="0" y="0"/>
          <a:chExt cx="0" cy="0"/>
        </a:xfrm>
      </p:grpSpPr>
      <p:sp>
        <p:nvSpPr>
          <p:cNvPr id="590" name="Google Shape;590;p4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1" name="Google Shape;591;p4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Not meant for students. This slide connects you to the description for the learning segment at hand.</a:t>
            </a:r>
            <a:endParaRPr/>
          </a:p>
        </p:txBody>
      </p:sp>
      <p:sp>
        <p:nvSpPr>
          <p:cNvPr id="592" name="Google Shape;592;p4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48</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5"/>
        <p:cNvGrpSpPr/>
        <p:nvPr/>
      </p:nvGrpSpPr>
      <p:grpSpPr>
        <a:xfrm>
          <a:off x="0" y="0"/>
          <a:ext cx="0" cy="0"/>
          <a:chOff x="0" y="0"/>
          <a:chExt cx="0" cy="0"/>
        </a:xfrm>
      </p:grpSpPr>
      <p:sp>
        <p:nvSpPr>
          <p:cNvPr id="606" name="Google Shape;606;p4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7" name="Google Shape;607;p4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Continued Teacher Notes. Not meant for students.</a:t>
            </a:r>
            <a:endParaRPr/>
          </a:p>
        </p:txBody>
      </p:sp>
      <p:sp>
        <p:nvSpPr>
          <p:cNvPr id="608" name="Google Shape;608;p4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49</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6" name="Google Shape;156;p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2"/>
        <p:cNvGrpSpPr/>
        <p:nvPr/>
      </p:nvGrpSpPr>
      <p:grpSpPr>
        <a:xfrm>
          <a:off x="0" y="0"/>
          <a:ext cx="0" cy="0"/>
          <a:chOff x="0" y="0"/>
          <a:chExt cx="0" cy="0"/>
        </a:xfrm>
      </p:grpSpPr>
      <p:sp>
        <p:nvSpPr>
          <p:cNvPr id="613" name="Google Shape;613;p5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4" name="Google Shape;614;p5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This is the start of the main model for Model Triangle 01 – Population Dynamics.</a:t>
            </a:r>
            <a:endParaRPr/>
          </a:p>
          <a:p>
            <a:pPr marL="0" lvl="0" indent="0" algn="l" rtl="0">
              <a:spcBef>
                <a:spcPts val="0"/>
              </a:spcBef>
              <a:spcAft>
                <a:spcPts val="0"/>
              </a:spcAft>
              <a:buNone/>
            </a:pPr>
            <a:endParaRPr/>
          </a:p>
          <a:p>
            <a:pPr marL="0" lvl="0" indent="0" algn="l" rtl="0">
              <a:spcBef>
                <a:spcPts val="0"/>
              </a:spcBef>
              <a:spcAft>
                <a:spcPts val="0"/>
              </a:spcAft>
              <a:buNone/>
            </a:pPr>
            <a:r>
              <a:rPr lang="en-US" b="1"/>
              <a:t>The name of the island is pronounced “eye-uhl-roy-uhl” (not “roy-aal”).</a:t>
            </a:r>
            <a:endParaRPr b="1"/>
          </a:p>
          <a:p>
            <a:pPr marL="0" lvl="0" indent="0" algn="l" rtl="0">
              <a:spcBef>
                <a:spcPts val="0"/>
              </a:spcBef>
              <a:spcAft>
                <a:spcPts val="0"/>
              </a:spcAft>
              <a:buNone/>
            </a:pPr>
            <a:endParaRPr/>
          </a:p>
          <a:p>
            <a:pPr marL="0" lvl="0" indent="0" algn="l" rtl="0">
              <a:spcBef>
                <a:spcPts val="0"/>
              </a:spcBef>
              <a:spcAft>
                <a:spcPts val="0"/>
              </a:spcAft>
              <a:buNone/>
            </a:pPr>
            <a:r>
              <a:rPr lang="en-US"/>
              <a:t>SOURCES:</a:t>
            </a:r>
            <a:endParaRPr/>
          </a:p>
          <a:p>
            <a:pPr marL="0" marR="0" lvl="0" indent="0" algn="l" rtl="0">
              <a:lnSpc>
                <a:spcPct val="100000"/>
              </a:lnSpc>
              <a:spcBef>
                <a:spcPts val="0"/>
              </a:spcBef>
              <a:spcAft>
                <a:spcPts val="0"/>
              </a:spcAft>
              <a:buClr>
                <a:schemeClr val="dk1"/>
              </a:buClr>
              <a:buSzPts val="1200"/>
              <a:buFont typeface="Calibri"/>
              <a:buNone/>
            </a:pPr>
            <a:r>
              <a:rPr lang="en-US" b="1"/>
              <a:t>The Wolves and Moose of Isle Royale - http://www.isleroyalewolf.org/</a:t>
            </a:r>
            <a:endParaRPr/>
          </a:p>
          <a:p>
            <a:pPr marL="0" lvl="0" indent="0" algn="l" rtl="0">
              <a:spcBef>
                <a:spcPts val="0"/>
              </a:spcBef>
              <a:spcAft>
                <a:spcPts val="0"/>
              </a:spcAft>
              <a:buNone/>
            </a:pPr>
            <a:r>
              <a:rPr lang="en-US"/>
              <a:t>Please review this website before teaching these lessons. (Even if you don’t have time to explore the myriad of resources- which is OK- you should at least take a look and be aware of the wide array of materials available for you to use. Folks at Michigan Tech and at the National Park Service have been working on this system for a long time and there are lots of educational resources that have been built from their work as scientists.)</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615" name="Google Shape;615;p5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50</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Google Shape;622;p5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3" name="Google Shape;623;p5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Open the conversation about wolves. This can be very brief. Just a chance for students to say a few things they know about wolves.</a:t>
            </a:r>
            <a:endParaRPr/>
          </a:p>
          <a:p>
            <a:pPr marL="0" lvl="0" indent="0" algn="l" rtl="0">
              <a:spcBef>
                <a:spcPts val="0"/>
              </a:spcBef>
              <a:spcAft>
                <a:spcPts val="0"/>
              </a:spcAft>
              <a:buNone/>
            </a:pPr>
            <a:endParaRPr/>
          </a:p>
          <a:p>
            <a:pPr marL="0" lvl="0" indent="0" algn="l" rtl="0">
              <a:spcBef>
                <a:spcPts val="0"/>
              </a:spcBef>
              <a:spcAft>
                <a:spcPts val="0"/>
              </a:spcAft>
              <a:buNone/>
            </a:pPr>
            <a:r>
              <a:rPr lang="en-US"/>
              <a:t>SOURCES:</a:t>
            </a:r>
            <a:endParaRPr/>
          </a:p>
          <a:p>
            <a:pPr marL="0" lvl="0" indent="0" algn="l" rtl="0">
              <a:spcBef>
                <a:spcPts val="0"/>
              </a:spcBef>
              <a:spcAft>
                <a:spcPts val="0"/>
              </a:spcAft>
              <a:buNone/>
            </a:pPr>
            <a:r>
              <a:rPr lang="en-US"/>
              <a:t>Image, ”Wild Wolf, Face”</a:t>
            </a:r>
            <a:endParaRPr/>
          </a:p>
          <a:p>
            <a:pPr marL="0" lvl="0" indent="0" algn="l" rtl="0">
              <a:spcBef>
                <a:spcPts val="0"/>
              </a:spcBef>
              <a:spcAft>
                <a:spcPts val="0"/>
              </a:spcAft>
              <a:buNone/>
            </a:pPr>
            <a:r>
              <a:rPr lang="en-US"/>
              <a:t>(https://pixnio.com/fauna-animals/foxes-and-wolves/wild-wolf-face)</a:t>
            </a:r>
            <a:endParaRPr/>
          </a:p>
          <a:p>
            <a:pPr marL="0" lvl="0" indent="0" algn="l" rtl="0">
              <a:spcBef>
                <a:spcPts val="0"/>
              </a:spcBef>
              <a:spcAft>
                <a:spcPts val="0"/>
              </a:spcAft>
              <a:buNone/>
            </a:pPr>
            <a:r>
              <a:rPr lang="en-US"/>
              <a:t>PIXNIO - Image usage:</a:t>
            </a:r>
            <a:endParaRPr/>
          </a:p>
          <a:p>
            <a:pPr marL="0" lvl="0" indent="0" algn="l" rtl="0">
              <a:spcBef>
                <a:spcPts val="0"/>
              </a:spcBef>
              <a:spcAft>
                <a:spcPts val="0"/>
              </a:spcAft>
              <a:buNone/>
            </a:pPr>
            <a:r>
              <a:rPr lang="en-US"/>
              <a:t>Image is in public domain, not copyrighted, no rights reserved, free for any use. You can use picture for any personal and commercial use without the prior written permission and without fee or obligation.</a:t>
            </a:r>
            <a:endParaRPr/>
          </a:p>
        </p:txBody>
      </p:sp>
      <p:sp>
        <p:nvSpPr>
          <p:cNvPr id="624" name="Google Shape;624;p5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51</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2"/>
        <p:cNvGrpSpPr/>
        <p:nvPr/>
      </p:nvGrpSpPr>
      <p:grpSpPr>
        <a:xfrm>
          <a:off x="0" y="0"/>
          <a:ext cx="0" cy="0"/>
          <a:chOff x="0" y="0"/>
          <a:chExt cx="0" cy="0"/>
        </a:xfrm>
      </p:grpSpPr>
      <p:sp>
        <p:nvSpPr>
          <p:cNvPr id="633" name="Google Shape;633;p5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4" name="Google Shape;634;p5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Here we present the historical range (as estimated in 1981 from historical records). This changes in the number of wolves in the continental U.S. during this relatively short time provides fairly direct evidence of human impacts on other species, and by extension, human impacts on biodiversity. Students can relate this story back to their ideas about the causes of extinction.</a:t>
            </a:r>
            <a:endParaRPr/>
          </a:p>
          <a:p>
            <a:pPr marL="0" lvl="0" indent="0" algn="l" rtl="0">
              <a:spcBef>
                <a:spcPts val="0"/>
              </a:spcBef>
              <a:spcAft>
                <a:spcPts val="0"/>
              </a:spcAft>
              <a:buNone/>
            </a:pPr>
            <a:endParaRPr/>
          </a:p>
          <a:p>
            <a:pPr marL="0" lvl="0" indent="0" algn="l" rtl="0">
              <a:spcBef>
                <a:spcPts val="0"/>
              </a:spcBef>
              <a:spcAft>
                <a:spcPts val="0"/>
              </a:spcAft>
              <a:buNone/>
            </a:pPr>
            <a:r>
              <a:rPr lang="en-US"/>
              <a:t>SOURCES:</a:t>
            </a:r>
            <a:endParaRPr/>
          </a:p>
          <a:p>
            <a:pPr marL="0" lvl="0" indent="0" algn="l" rtl="0">
              <a:spcBef>
                <a:spcPts val="0"/>
              </a:spcBef>
              <a:spcAft>
                <a:spcPts val="0"/>
              </a:spcAft>
              <a:buNone/>
            </a:pPr>
            <a:r>
              <a:rPr lang="en-US"/>
              <a:t>Image, “Historical Range of Gray Wolf in U.S.”</a:t>
            </a:r>
            <a:endParaRPr/>
          </a:p>
          <a:p>
            <a:pPr marL="0" lvl="0" indent="0" algn="l" rtl="0">
              <a:spcBef>
                <a:spcPts val="0"/>
              </a:spcBef>
              <a:spcAft>
                <a:spcPts val="0"/>
              </a:spcAft>
              <a:buNone/>
            </a:pPr>
            <a:r>
              <a:rPr lang="en-US"/>
              <a:t>Cannot find source.</a:t>
            </a:r>
            <a:endParaRPr/>
          </a:p>
          <a:p>
            <a:pPr marL="0" lvl="0" indent="0" algn="l" rtl="0">
              <a:spcBef>
                <a:spcPts val="0"/>
              </a:spcBef>
              <a:spcAft>
                <a:spcPts val="0"/>
              </a:spcAft>
              <a:buNone/>
            </a:pPr>
            <a:r>
              <a:rPr lang="en-US"/>
              <a:t>No attribution available.</a:t>
            </a:r>
            <a:endParaRPr/>
          </a:p>
          <a:p>
            <a:pPr marL="0" lvl="0" indent="0" algn="l" rtl="0">
              <a:spcBef>
                <a:spcPts val="0"/>
              </a:spcBef>
              <a:spcAft>
                <a:spcPts val="0"/>
              </a:spcAft>
              <a:buNone/>
            </a:pPr>
            <a:endParaRPr/>
          </a:p>
          <a:p>
            <a:pPr marL="0" lvl="0" indent="0" algn="l" rtl="0">
              <a:spcBef>
                <a:spcPts val="0"/>
              </a:spcBef>
              <a:spcAft>
                <a:spcPts val="0"/>
              </a:spcAft>
              <a:buNone/>
            </a:pPr>
            <a:r>
              <a:rPr lang="en-US"/>
              <a:t>Image, ”Wild Wolf, Face”</a:t>
            </a:r>
            <a:endParaRPr/>
          </a:p>
          <a:p>
            <a:pPr marL="0" lvl="0" indent="0" algn="l" rtl="0">
              <a:spcBef>
                <a:spcPts val="0"/>
              </a:spcBef>
              <a:spcAft>
                <a:spcPts val="0"/>
              </a:spcAft>
              <a:buNone/>
            </a:pPr>
            <a:r>
              <a:rPr lang="en-US"/>
              <a:t>(https://pixnio.com/fauna-animals/foxes-and-wolves/wild-wolf-face)</a:t>
            </a:r>
            <a:endParaRPr/>
          </a:p>
          <a:p>
            <a:pPr marL="0" lvl="0" indent="0" algn="l" rtl="0">
              <a:spcBef>
                <a:spcPts val="0"/>
              </a:spcBef>
              <a:spcAft>
                <a:spcPts val="0"/>
              </a:spcAft>
              <a:buNone/>
            </a:pPr>
            <a:r>
              <a:rPr lang="en-US"/>
              <a:t>PIXNIO - Image usage:</a:t>
            </a:r>
            <a:endParaRPr/>
          </a:p>
          <a:p>
            <a:pPr marL="0" lvl="0" indent="0" algn="l" rtl="0">
              <a:spcBef>
                <a:spcPts val="0"/>
              </a:spcBef>
              <a:spcAft>
                <a:spcPts val="0"/>
              </a:spcAft>
              <a:buNone/>
            </a:pPr>
            <a:r>
              <a:rPr lang="en-US"/>
              <a:t>Image is in public domain, not copyrighted, no rights reserved, free for any use. You can use picture for any personal and commercial use without the prior written permission and without fee or obligation.</a:t>
            </a:r>
            <a:endParaRPr/>
          </a:p>
          <a:p>
            <a:pPr marL="0" lvl="0" indent="0" algn="l" rtl="0">
              <a:spcBef>
                <a:spcPts val="0"/>
              </a:spcBef>
              <a:spcAft>
                <a:spcPts val="0"/>
              </a:spcAft>
              <a:buNone/>
            </a:pPr>
            <a:endParaRPr/>
          </a:p>
          <a:p>
            <a:pPr marL="0" lvl="0" indent="0" algn="l" rtl="0">
              <a:spcBef>
                <a:spcPts val="0"/>
              </a:spcBef>
              <a:spcAft>
                <a:spcPts val="0"/>
              </a:spcAft>
              <a:buNone/>
            </a:pPr>
            <a:r>
              <a:rPr lang="en-US"/>
              <a:t>Wikipedia – Gray Wolf - https://en.wikipedia.org/wiki/Gray_wolf</a:t>
            </a:r>
            <a:endParaRPr/>
          </a:p>
          <a:p>
            <a:pPr marL="0" marR="0" lvl="0" indent="0" algn="l" rtl="0">
              <a:lnSpc>
                <a:spcPct val="100000"/>
              </a:lnSpc>
              <a:spcBef>
                <a:spcPts val="0"/>
              </a:spcBef>
              <a:spcAft>
                <a:spcPts val="0"/>
              </a:spcAft>
              <a:buClr>
                <a:schemeClr val="dk1"/>
              </a:buClr>
              <a:buSzPts val="1200"/>
              <a:buFont typeface="Calibri"/>
              <a:buNone/>
            </a:pPr>
            <a:r>
              <a:rPr lang="en-US" b="0"/>
              <a:t>The Wolves and Moose of Isle Royale - http://www.isleroyalewolf.org/</a:t>
            </a:r>
            <a:endParaRPr/>
          </a:p>
          <a:p>
            <a:pPr marL="0" lvl="0" indent="0" algn="l" rtl="0">
              <a:spcBef>
                <a:spcPts val="0"/>
              </a:spcBef>
              <a:spcAft>
                <a:spcPts val="0"/>
              </a:spcAft>
              <a:buNone/>
            </a:pPr>
            <a:endParaRPr/>
          </a:p>
        </p:txBody>
      </p:sp>
      <p:sp>
        <p:nvSpPr>
          <p:cNvPr id="635" name="Google Shape;635;p5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52</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1"/>
        <p:cNvGrpSpPr/>
        <p:nvPr/>
      </p:nvGrpSpPr>
      <p:grpSpPr>
        <a:xfrm>
          <a:off x="0" y="0"/>
          <a:ext cx="0" cy="0"/>
          <a:chOff x="0" y="0"/>
          <a:chExt cx="0" cy="0"/>
        </a:xfrm>
      </p:grpSpPr>
      <p:sp>
        <p:nvSpPr>
          <p:cNvPr id="642" name="Google Shape;642;p5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3" name="Google Shape;643;p5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sz="1200"/>
              <a:t>TEACHER NOTES:</a:t>
            </a:r>
            <a:endParaRPr/>
          </a:p>
          <a:p>
            <a:pPr marL="0" marR="0" lvl="0" indent="0" algn="l" rtl="0">
              <a:lnSpc>
                <a:spcPct val="100000"/>
              </a:lnSpc>
              <a:spcBef>
                <a:spcPts val="0"/>
              </a:spcBef>
              <a:spcAft>
                <a:spcPts val="0"/>
              </a:spcAft>
              <a:buClr>
                <a:schemeClr val="dk1"/>
              </a:buClr>
              <a:buSzPts val="1200"/>
              <a:buFont typeface="Calibri"/>
              <a:buNone/>
            </a:pPr>
            <a:r>
              <a:rPr lang="en-US" sz="1200"/>
              <a:t>Wolves were seen as a threat to livestock (and occasionally humans) and so were shot, poisoned or trapped. There were bounties on wolves and a federal extermination program.</a:t>
            </a:r>
            <a:endParaRPr/>
          </a:p>
          <a:p>
            <a:pPr marL="0" marR="0" lvl="0" indent="0" algn="l" rtl="0">
              <a:lnSpc>
                <a:spcPct val="100000"/>
              </a:lnSpc>
              <a:spcBef>
                <a:spcPts val="0"/>
              </a:spcBef>
              <a:spcAft>
                <a:spcPts val="0"/>
              </a:spcAft>
              <a:buClr>
                <a:schemeClr val="dk1"/>
              </a:buClr>
              <a:buSzPts val="1200"/>
              <a:buFont typeface="Calibri"/>
              <a:buNone/>
            </a:pPr>
            <a:r>
              <a:rPr lang="en-US"/>
              <a:t>There were bounties on wolves since 1644 when Native Americans could get either 3 quarts of wine or a bushel of corn for one dead wolf. </a:t>
            </a:r>
            <a:endParaRPr/>
          </a:p>
          <a:p>
            <a:pPr marL="0" marR="0" lvl="0" indent="0" algn="l" rtl="0">
              <a:lnSpc>
                <a:spcPct val="100000"/>
              </a:lnSpc>
              <a:spcBef>
                <a:spcPts val="0"/>
              </a:spcBef>
              <a:spcAft>
                <a:spcPts val="0"/>
              </a:spcAft>
              <a:buClr>
                <a:schemeClr val="dk1"/>
              </a:buClr>
              <a:buSzPts val="1200"/>
              <a:buFont typeface="Calibri"/>
              <a:buNone/>
            </a:pPr>
            <a:endParaRPr/>
          </a:p>
          <a:p>
            <a:pPr marL="0" lvl="0" indent="0" algn="l" rtl="0">
              <a:spcBef>
                <a:spcPts val="0"/>
              </a:spcBef>
              <a:spcAft>
                <a:spcPts val="0"/>
              </a:spcAft>
              <a:buNone/>
            </a:pPr>
            <a:r>
              <a:rPr lang="en-US"/>
              <a:t>SOURCES:</a:t>
            </a:r>
            <a:endParaRPr/>
          </a:p>
          <a:p>
            <a:pPr marL="0" lvl="0" indent="0" algn="l" rtl="0">
              <a:spcBef>
                <a:spcPts val="0"/>
              </a:spcBef>
              <a:spcAft>
                <a:spcPts val="0"/>
              </a:spcAft>
              <a:buNone/>
            </a:pPr>
            <a:r>
              <a:rPr lang="en-US"/>
              <a:t>Image, “Historical Range of Gray Wolf in U.S.”</a:t>
            </a:r>
            <a:endParaRPr/>
          </a:p>
          <a:p>
            <a:pPr marL="0" lvl="0" indent="0" algn="l" rtl="0">
              <a:spcBef>
                <a:spcPts val="0"/>
              </a:spcBef>
              <a:spcAft>
                <a:spcPts val="0"/>
              </a:spcAft>
              <a:buNone/>
            </a:pPr>
            <a:r>
              <a:rPr lang="en-US"/>
              <a:t>Cannot find source.</a:t>
            </a:r>
            <a:endParaRPr/>
          </a:p>
          <a:p>
            <a:pPr marL="0" lvl="0" indent="0" algn="l" rtl="0">
              <a:spcBef>
                <a:spcPts val="0"/>
              </a:spcBef>
              <a:spcAft>
                <a:spcPts val="0"/>
              </a:spcAft>
              <a:buNone/>
            </a:pPr>
            <a:r>
              <a:rPr lang="en-US"/>
              <a:t>No attribution available.</a:t>
            </a:r>
            <a:endParaRPr/>
          </a:p>
          <a:p>
            <a:pPr marL="0" lvl="0" indent="0" algn="l" rtl="0">
              <a:spcBef>
                <a:spcPts val="0"/>
              </a:spcBef>
              <a:spcAft>
                <a:spcPts val="0"/>
              </a:spcAft>
              <a:buNone/>
            </a:pPr>
            <a:endParaRPr/>
          </a:p>
          <a:p>
            <a:pPr marL="0" lvl="0" indent="0" algn="l" rtl="0">
              <a:spcBef>
                <a:spcPts val="0"/>
              </a:spcBef>
              <a:spcAft>
                <a:spcPts val="0"/>
              </a:spcAft>
              <a:buNone/>
            </a:pPr>
            <a:r>
              <a:rPr lang="en-US"/>
              <a:t>Image, “100 pound wolf killed in Montana in 1928 in Highwood Mountains, east of Great Falls, Montana”</a:t>
            </a:r>
            <a:endParaRPr/>
          </a:p>
          <a:p>
            <a:pPr marL="0" lvl="0" indent="0" algn="l" rtl="0">
              <a:spcBef>
                <a:spcPts val="0"/>
              </a:spcBef>
              <a:spcAft>
                <a:spcPts val="0"/>
              </a:spcAft>
              <a:buNone/>
            </a:pPr>
            <a:r>
              <a:rPr lang="en-US"/>
              <a:t>(https://commons.wikimedia.org/wiki/File%3AMontana_wolf_100_lbs_1928_Young_%26_Goldman_USFWS.jpg)</a:t>
            </a:r>
            <a:endParaRPr/>
          </a:p>
          <a:p>
            <a:pPr marL="0" lvl="0" indent="0" algn="l" rtl="0">
              <a:spcBef>
                <a:spcPts val="0"/>
              </a:spcBef>
              <a:spcAft>
                <a:spcPts val="0"/>
              </a:spcAft>
              <a:buNone/>
            </a:pPr>
            <a:r>
              <a:rPr lang="en-US"/>
              <a:t>By Stanley P. Young and Edward A. Goldman, US Fish and Wildlife Service [Public domain], via Wikimedia Commons</a:t>
            </a:r>
            <a:endParaRPr/>
          </a:p>
          <a:p>
            <a:pPr marL="0" lvl="0" indent="0" algn="l" rtl="0">
              <a:spcBef>
                <a:spcPts val="0"/>
              </a:spcBef>
              <a:spcAft>
                <a:spcPts val="0"/>
              </a:spcAft>
              <a:buNone/>
            </a:pPr>
            <a:endParaRPr/>
          </a:p>
          <a:p>
            <a:pPr marL="0" lvl="0" indent="0" algn="l" rtl="0">
              <a:spcBef>
                <a:spcPts val="0"/>
              </a:spcBef>
              <a:spcAft>
                <a:spcPts val="0"/>
              </a:spcAft>
              <a:buNone/>
            </a:pPr>
            <a:r>
              <a:rPr lang="en-US"/>
              <a:t>Image, “Wolf Pelts”</a:t>
            </a:r>
            <a:endParaRPr/>
          </a:p>
          <a:p>
            <a:pPr marL="0" lvl="0" indent="0" algn="l" rtl="0">
              <a:spcBef>
                <a:spcPts val="0"/>
              </a:spcBef>
              <a:spcAft>
                <a:spcPts val="0"/>
              </a:spcAft>
              <a:buNone/>
            </a:pPr>
            <a:r>
              <a:rPr lang="en-US"/>
              <a:t>(e.g. http://www.oregonwild.org/wildlife/wolves/the-journey-of-or7)</a:t>
            </a:r>
            <a:endParaRPr/>
          </a:p>
          <a:p>
            <a:pPr marL="0" lvl="0" indent="0" algn="l" rtl="0">
              <a:spcBef>
                <a:spcPts val="0"/>
              </a:spcBef>
              <a:spcAft>
                <a:spcPts val="0"/>
              </a:spcAft>
              <a:buNone/>
            </a:pPr>
            <a:r>
              <a:rPr lang="en-US"/>
              <a:t>No Attribution and only listed as “file photo” when cited. Common usage on internet.</a:t>
            </a:r>
            <a:endParaRPr/>
          </a:p>
          <a:p>
            <a:pPr marL="0" lvl="0" indent="0" algn="l" rtl="0">
              <a:spcBef>
                <a:spcPts val="0"/>
              </a:spcBef>
              <a:spcAft>
                <a:spcPts val="0"/>
              </a:spcAft>
              <a:buNone/>
            </a:pPr>
            <a:endParaRPr/>
          </a:p>
          <a:p>
            <a:pPr marL="0" lvl="0" indent="0" algn="l" rtl="0">
              <a:spcBef>
                <a:spcPts val="0"/>
              </a:spcBef>
              <a:spcAft>
                <a:spcPts val="0"/>
              </a:spcAft>
              <a:buNone/>
            </a:pPr>
            <a:r>
              <a:rPr lang="en-US"/>
              <a:t>Wikipedia – Gray Wolf - https://en.wikipedia.org/wiki/Gray_wolf</a:t>
            </a:r>
            <a:endParaRPr/>
          </a:p>
          <a:p>
            <a:pPr marL="0" marR="0" lvl="0" indent="0" algn="l" rtl="0">
              <a:lnSpc>
                <a:spcPct val="100000"/>
              </a:lnSpc>
              <a:spcBef>
                <a:spcPts val="0"/>
              </a:spcBef>
              <a:spcAft>
                <a:spcPts val="0"/>
              </a:spcAft>
              <a:buClr>
                <a:schemeClr val="dk1"/>
              </a:buClr>
              <a:buSzPts val="1200"/>
              <a:buFont typeface="Calibri"/>
              <a:buNone/>
            </a:pPr>
            <a:r>
              <a:rPr lang="en-US" b="0"/>
              <a:t>The Wolves and Moose of Isle Royale - http://www.isleroyalewolf.org/</a:t>
            </a:r>
            <a:endParaRPr sz="1200"/>
          </a:p>
          <a:p>
            <a:pPr marL="0" lvl="0" indent="0" algn="l" rtl="0">
              <a:spcBef>
                <a:spcPts val="0"/>
              </a:spcBef>
              <a:spcAft>
                <a:spcPts val="0"/>
              </a:spcAft>
              <a:buNone/>
            </a:pPr>
            <a:endParaRPr/>
          </a:p>
        </p:txBody>
      </p:sp>
      <p:sp>
        <p:nvSpPr>
          <p:cNvPr id="644" name="Google Shape;644;p5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53</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4"/>
        <p:cNvGrpSpPr/>
        <p:nvPr/>
      </p:nvGrpSpPr>
      <p:grpSpPr>
        <a:xfrm>
          <a:off x="0" y="0"/>
          <a:ext cx="0" cy="0"/>
          <a:chOff x="0" y="0"/>
          <a:chExt cx="0" cy="0"/>
        </a:xfrm>
      </p:grpSpPr>
      <p:sp>
        <p:nvSpPr>
          <p:cNvPr id="655" name="Google Shape;655;p5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6" name="Google Shape;656;p5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endParaRPr/>
          </a:p>
          <a:p>
            <a:pPr marL="0" lvl="0" indent="0" algn="l" rtl="0">
              <a:spcBef>
                <a:spcPts val="0"/>
              </a:spcBef>
              <a:spcAft>
                <a:spcPts val="0"/>
              </a:spcAft>
              <a:buNone/>
            </a:pPr>
            <a:r>
              <a:rPr lang="en-US"/>
              <a:t>Quick intro to the island (read more on the park and non-profit websites):</a:t>
            </a:r>
            <a:endParaRPr/>
          </a:p>
          <a:p>
            <a:pPr marL="0" marR="0" lvl="0" indent="0" algn="l" rtl="0">
              <a:lnSpc>
                <a:spcPct val="100000"/>
              </a:lnSpc>
              <a:spcBef>
                <a:spcPts val="0"/>
              </a:spcBef>
              <a:spcAft>
                <a:spcPts val="0"/>
              </a:spcAft>
              <a:buClr>
                <a:schemeClr val="dk1"/>
              </a:buClr>
              <a:buSzPts val="1200"/>
              <a:buFont typeface="Calibri"/>
              <a:buNone/>
            </a:pPr>
            <a:r>
              <a:rPr lang="en-US" b="1"/>
              <a:t>Again, the name of the island is pronounced “eye-uhl-roy-uhl” (not “roy-aal”).</a:t>
            </a:r>
            <a:endParaRPr/>
          </a:p>
          <a:p>
            <a:pPr marL="0" lvl="0" indent="0" algn="l" rtl="0">
              <a:spcBef>
                <a:spcPts val="0"/>
              </a:spcBef>
              <a:spcAft>
                <a:spcPts val="0"/>
              </a:spcAft>
              <a:buNone/>
            </a:pPr>
            <a:r>
              <a:rPr lang="en-US"/>
              <a:t>Pronounce as if it is “Isle Royal” according to folks in Michigan. The “e” shouldn’t really be on the end as it doesn’t affect the pronunciation.</a:t>
            </a:r>
            <a:endParaRPr/>
          </a:p>
          <a:p>
            <a:pPr marL="0" lvl="0" indent="0" algn="l" rtl="0">
              <a:spcBef>
                <a:spcPts val="0"/>
              </a:spcBef>
              <a:spcAft>
                <a:spcPts val="0"/>
              </a:spcAft>
              <a:buNone/>
            </a:pPr>
            <a:r>
              <a:rPr lang="en-US"/>
              <a:t>You could distribute the reading on Isle Royale here. We’ve designed the lessons so that it is handed out in a later learning segment (Learning Segment 07).</a:t>
            </a:r>
            <a:endParaRPr/>
          </a:p>
          <a:p>
            <a:pPr marL="0" lvl="0" indent="0" algn="l" rtl="0">
              <a:spcBef>
                <a:spcPts val="0"/>
              </a:spcBef>
              <a:spcAft>
                <a:spcPts val="0"/>
              </a:spcAft>
              <a:buNone/>
            </a:pPr>
            <a:endParaRPr/>
          </a:p>
          <a:p>
            <a:pPr marL="0" lvl="0" indent="0" algn="l" rtl="0">
              <a:spcBef>
                <a:spcPts val="0"/>
              </a:spcBef>
              <a:spcAft>
                <a:spcPts val="0"/>
              </a:spcAft>
              <a:buNone/>
            </a:pPr>
            <a:r>
              <a:rPr lang="en-US"/>
              <a:t>Isle Royale facts (some are on the next slide):</a:t>
            </a:r>
            <a:endParaRPr/>
          </a:p>
          <a:p>
            <a:pPr marL="0" lvl="0" indent="0" algn="l" rtl="0">
              <a:spcBef>
                <a:spcPts val="0"/>
              </a:spcBef>
              <a:spcAft>
                <a:spcPts val="0"/>
              </a:spcAft>
              <a:buNone/>
            </a:pPr>
            <a:r>
              <a:rPr lang="en-US"/>
              <a:t>-small island (493 square miles) surrounded by Lake Superior</a:t>
            </a:r>
            <a:endParaRPr/>
          </a:p>
          <a:p>
            <a:pPr marL="0" lvl="0" indent="0" algn="l" rtl="0">
              <a:spcBef>
                <a:spcPts val="0"/>
              </a:spcBef>
              <a:spcAft>
                <a:spcPts val="0"/>
              </a:spcAft>
              <a:buNone/>
            </a:pPr>
            <a:r>
              <a:rPr lang="en-US"/>
              <a:t>(What is small? Opportunity here to talk ab out scale. Isle Royale is about 10 San Franciscos… or find something relatable to your kids. A great website for exploring scale across your curricular year: http://scaleofuniverse.com/)</a:t>
            </a:r>
            <a:endParaRPr/>
          </a:p>
          <a:p>
            <a:pPr marL="0" lvl="0" indent="0" algn="l" rtl="0">
              <a:spcBef>
                <a:spcPts val="0"/>
              </a:spcBef>
              <a:spcAft>
                <a:spcPts val="0"/>
              </a:spcAft>
              <a:buNone/>
            </a:pPr>
            <a:r>
              <a:rPr lang="en-US"/>
              <a:t>-isolated (at least for moose and wolves): 15 miles (24 km) to mainland</a:t>
            </a:r>
            <a:endParaRPr/>
          </a:p>
          <a:p>
            <a:pPr marL="0" lvl="0" indent="0" algn="l" rtl="0">
              <a:spcBef>
                <a:spcPts val="0"/>
              </a:spcBef>
              <a:spcAft>
                <a:spcPts val="0"/>
              </a:spcAft>
              <a:buNone/>
            </a:pPr>
            <a:r>
              <a:rPr lang="en-US"/>
              <a:t>-provides an ideal space for a natural laboratory due to the limited immigration/emigration opportunities—even in winter when the lake is frozen.</a:t>
            </a:r>
            <a:endParaRPr/>
          </a:p>
          <a:p>
            <a:pPr marL="0" lvl="0" indent="0" algn="l" rtl="0">
              <a:spcBef>
                <a:spcPts val="0"/>
              </a:spcBef>
              <a:spcAft>
                <a:spcPts val="0"/>
              </a:spcAft>
              <a:buNone/>
            </a:pPr>
            <a:r>
              <a:rPr lang="en-US"/>
              <a:t>-because of this, has been the site of a nearly decades-long study of population dynamics, especially with regards to the islands largest inhabitants: the wolves and moose</a:t>
            </a:r>
            <a:endParaRPr/>
          </a:p>
          <a:p>
            <a:pPr marL="0" lvl="0" indent="0" algn="l" rtl="0">
              <a:spcBef>
                <a:spcPts val="0"/>
              </a:spcBef>
              <a:spcAft>
                <a:spcPts val="0"/>
              </a:spcAft>
              <a:buNone/>
            </a:pPr>
            <a:endParaRPr/>
          </a:p>
          <a:p>
            <a:pPr marL="0" lvl="0" indent="0" algn="l" rtl="0">
              <a:spcBef>
                <a:spcPts val="0"/>
              </a:spcBef>
              <a:spcAft>
                <a:spcPts val="0"/>
              </a:spcAft>
              <a:buNone/>
            </a:pPr>
            <a:r>
              <a:rPr lang="en-US"/>
              <a:t>SOURCES:</a:t>
            </a:r>
            <a:endParaRPr/>
          </a:p>
          <a:p>
            <a:pPr marL="0" marR="0" lvl="0" indent="0" algn="l" rtl="0">
              <a:lnSpc>
                <a:spcPct val="100000"/>
              </a:lnSpc>
              <a:spcBef>
                <a:spcPts val="0"/>
              </a:spcBef>
              <a:spcAft>
                <a:spcPts val="0"/>
              </a:spcAft>
              <a:buClr>
                <a:schemeClr val="dk1"/>
              </a:buClr>
              <a:buSzPts val="1200"/>
              <a:buFont typeface="Calibri"/>
              <a:buNone/>
            </a:pPr>
            <a:r>
              <a:rPr lang="en-US" b="0"/>
              <a:t>The Wolves and Moose of Isle Royale - http://www.isleroyalewolf.org/</a:t>
            </a:r>
            <a:endParaRPr/>
          </a:p>
          <a:p>
            <a:pPr marL="0" marR="0" lvl="0" indent="0" algn="l" rtl="0">
              <a:lnSpc>
                <a:spcPct val="100000"/>
              </a:lnSpc>
              <a:spcBef>
                <a:spcPts val="0"/>
              </a:spcBef>
              <a:spcAft>
                <a:spcPts val="0"/>
              </a:spcAft>
              <a:buClr>
                <a:schemeClr val="dk1"/>
              </a:buClr>
              <a:buSzPts val="1200"/>
              <a:buFont typeface="Calibri"/>
              <a:buNone/>
            </a:pPr>
            <a:endParaRPr b="0"/>
          </a:p>
          <a:p>
            <a:pPr marL="0" marR="0" lvl="0" indent="0" algn="l" rtl="0">
              <a:lnSpc>
                <a:spcPct val="100000"/>
              </a:lnSpc>
              <a:spcBef>
                <a:spcPts val="0"/>
              </a:spcBef>
              <a:spcAft>
                <a:spcPts val="0"/>
              </a:spcAft>
              <a:buClr>
                <a:schemeClr val="dk1"/>
              </a:buClr>
              <a:buSzPts val="1200"/>
              <a:buFont typeface="Calibri"/>
              <a:buNone/>
            </a:pPr>
            <a:r>
              <a:rPr lang="en-US" b="0"/>
              <a:t>Image, “</a:t>
            </a:r>
            <a:r>
              <a:rPr lang="en-US"/>
              <a:t>Relief location map of the USA (without Hawaii and Alaska)</a:t>
            </a:r>
            <a:r>
              <a:rPr lang="en-US" b="0"/>
              <a:t>”</a:t>
            </a:r>
            <a:endParaRPr/>
          </a:p>
          <a:p>
            <a:pPr marL="0" marR="0" lvl="0" indent="0" algn="l" rtl="0">
              <a:lnSpc>
                <a:spcPct val="100000"/>
              </a:lnSpc>
              <a:spcBef>
                <a:spcPts val="0"/>
              </a:spcBef>
              <a:spcAft>
                <a:spcPts val="0"/>
              </a:spcAft>
              <a:buClr>
                <a:schemeClr val="dk1"/>
              </a:buClr>
              <a:buSzPts val="1200"/>
              <a:buFont typeface="Calibri"/>
              <a:buNone/>
            </a:pPr>
            <a:r>
              <a:rPr lang="en-US" b="0"/>
              <a:t>(https://commons.wikimedia.org/wiki/File%3AUsa_edcp_relief_location_map.png)</a:t>
            </a:r>
            <a:endParaRPr/>
          </a:p>
          <a:p>
            <a:pPr marL="0" marR="0" lvl="0" indent="0" algn="l" rtl="0">
              <a:lnSpc>
                <a:spcPct val="100000"/>
              </a:lnSpc>
              <a:spcBef>
                <a:spcPts val="0"/>
              </a:spcBef>
              <a:spcAft>
                <a:spcPts val="0"/>
              </a:spcAft>
              <a:buClr>
                <a:schemeClr val="dk1"/>
              </a:buClr>
              <a:buSzPts val="1200"/>
              <a:buFont typeface="Calibri"/>
              <a:buNone/>
            </a:pPr>
            <a:r>
              <a:rPr lang="en-US" b="0"/>
              <a:t>By Uwe Dedering (Own work) [CC BY-SA 3.0 (http://creativecommons.org/licenses/by-sa/3.0) or GFDL (http://www.gnu.org/copyleft/fdl.html)], via Wikimedia Commons</a:t>
            </a:r>
            <a:endParaRPr/>
          </a:p>
          <a:p>
            <a:pPr marL="0" marR="0" lvl="0" indent="0" algn="l" rtl="0">
              <a:lnSpc>
                <a:spcPct val="100000"/>
              </a:lnSpc>
              <a:spcBef>
                <a:spcPts val="0"/>
              </a:spcBef>
              <a:spcAft>
                <a:spcPts val="0"/>
              </a:spcAft>
              <a:buClr>
                <a:schemeClr val="dk1"/>
              </a:buClr>
              <a:buSzPts val="1200"/>
              <a:buFont typeface="Calibri"/>
              <a:buNone/>
            </a:pPr>
            <a:endParaRPr b="0"/>
          </a:p>
          <a:p>
            <a:pPr marL="0" marR="0" lvl="0" indent="0" algn="l" rtl="0">
              <a:lnSpc>
                <a:spcPct val="100000"/>
              </a:lnSpc>
              <a:spcBef>
                <a:spcPts val="0"/>
              </a:spcBef>
              <a:spcAft>
                <a:spcPts val="0"/>
              </a:spcAft>
              <a:buClr>
                <a:schemeClr val="dk1"/>
              </a:buClr>
              <a:buSzPts val="1200"/>
              <a:buFont typeface="Calibri"/>
              <a:buNone/>
            </a:pPr>
            <a:r>
              <a:rPr lang="en-US" b="0"/>
              <a:t>Image, “</a:t>
            </a:r>
            <a:r>
              <a:rPr lang="en-US"/>
              <a:t>Official National Park Service map of Isle Royale National Park”</a:t>
            </a:r>
            <a:endParaRPr b="0"/>
          </a:p>
          <a:p>
            <a:pPr marL="0" marR="0" lvl="0" indent="0" algn="l" rtl="0">
              <a:lnSpc>
                <a:spcPct val="100000"/>
              </a:lnSpc>
              <a:spcBef>
                <a:spcPts val="0"/>
              </a:spcBef>
              <a:spcAft>
                <a:spcPts val="0"/>
              </a:spcAft>
              <a:buClr>
                <a:schemeClr val="dk1"/>
              </a:buClr>
              <a:buSzPts val="1200"/>
              <a:buFont typeface="Calibri"/>
              <a:buNone/>
            </a:pPr>
            <a:r>
              <a:rPr lang="en-US"/>
              <a:t>(https://commons.wikimedia.org/wiki/File%3AIsleRoyaleMap.jpg)</a:t>
            </a:r>
            <a:endParaRPr/>
          </a:p>
          <a:p>
            <a:pPr marL="0" marR="0" lvl="0" indent="0" algn="l" rtl="0">
              <a:lnSpc>
                <a:spcPct val="100000"/>
              </a:lnSpc>
              <a:spcBef>
                <a:spcPts val="0"/>
              </a:spcBef>
              <a:spcAft>
                <a:spcPts val="0"/>
              </a:spcAft>
              <a:buClr>
                <a:schemeClr val="dk1"/>
              </a:buClr>
              <a:buSzPts val="1200"/>
              <a:buFont typeface="Calibri"/>
              <a:buNone/>
            </a:pPr>
            <a:r>
              <a:rPr lang="en-US"/>
              <a:t>By See page for author [Public domain], via Wikimedia Commons</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a:t>Scale of the Universe</a:t>
            </a:r>
            <a:endParaRPr/>
          </a:p>
          <a:p>
            <a:pPr marL="0" marR="0" lvl="0" indent="0" algn="l" rtl="0">
              <a:lnSpc>
                <a:spcPct val="100000"/>
              </a:lnSpc>
              <a:spcBef>
                <a:spcPts val="0"/>
              </a:spcBef>
              <a:spcAft>
                <a:spcPts val="0"/>
              </a:spcAft>
              <a:buClr>
                <a:schemeClr val="dk1"/>
              </a:buClr>
              <a:buSzPts val="1200"/>
              <a:buFont typeface="Calibri"/>
              <a:buNone/>
            </a:pPr>
            <a:r>
              <a:rPr lang="en-US"/>
              <a:t>http://scaleofuniverse.com/</a:t>
            </a:r>
            <a:endParaRPr/>
          </a:p>
          <a:p>
            <a:pPr marL="0" marR="0" lvl="0" indent="0" algn="l" rtl="0">
              <a:lnSpc>
                <a:spcPct val="100000"/>
              </a:lnSpc>
              <a:spcBef>
                <a:spcPts val="0"/>
              </a:spcBef>
              <a:spcAft>
                <a:spcPts val="0"/>
              </a:spcAft>
              <a:buClr>
                <a:schemeClr val="dk1"/>
              </a:buClr>
              <a:buSzPts val="1200"/>
              <a:buFont typeface="Calibri"/>
              <a:buNone/>
            </a:pPr>
            <a:endParaRPr/>
          </a:p>
        </p:txBody>
      </p:sp>
      <p:sp>
        <p:nvSpPr>
          <p:cNvPr id="657" name="Google Shape;657;p5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54</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4"/>
        <p:cNvGrpSpPr/>
        <p:nvPr/>
      </p:nvGrpSpPr>
      <p:grpSpPr>
        <a:xfrm>
          <a:off x="0" y="0"/>
          <a:ext cx="0" cy="0"/>
          <a:chOff x="0" y="0"/>
          <a:chExt cx="0" cy="0"/>
        </a:xfrm>
      </p:grpSpPr>
      <p:sp>
        <p:nvSpPr>
          <p:cNvPr id="665" name="Google Shape;665;p5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6" name="Google Shape;666;p5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Quick intro to the island. (You can read MUCH more about the park on a number of websites, including the non-profit website below.)</a:t>
            </a:r>
            <a:endParaRPr/>
          </a:p>
          <a:p>
            <a:pPr marL="0" lvl="0" indent="0" algn="l" rtl="0">
              <a:spcBef>
                <a:spcPts val="0"/>
              </a:spcBef>
              <a:spcAft>
                <a:spcPts val="0"/>
              </a:spcAft>
              <a:buNone/>
            </a:pPr>
            <a:r>
              <a:rPr lang="en-US"/>
              <a:t>-small island (493 square miles) surrounded by Lake Superior</a:t>
            </a:r>
            <a:endParaRPr/>
          </a:p>
          <a:p>
            <a:pPr marL="0" lvl="0" indent="0" algn="l" rtl="0">
              <a:spcBef>
                <a:spcPts val="0"/>
              </a:spcBef>
              <a:spcAft>
                <a:spcPts val="0"/>
              </a:spcAft>
              <a:buNone/>
            </a:pPr>
            <a:r>
              <a:rPr lang="en-US"/>
              <a:t>-isolated (at least for moose and wolves): 15 miles (24 km) to mainland</a:t>
            </a:r>
            <a:endParaRPr/>
          </a:p>
          <a:p>
            <a:pPr marL="0" lvl="0" indent="0" algn="l" rtl="0">
              <a:spcBef>
                <a:spcPts val="0"/>
              </a:spcBef>
              <a:spcAft>
                <a:spcPts val="0"/>
              </a:spcAft>
              <a:buNone/>
            </a:pPr>
            <a:r>
              <a:rPr lang="en-US"/>
              <a:t>-provides an ideal space for a natural laboratory due to the limited immigration/emigration opportunities—even in winter when the lake is frozen.</a:t>
            </a:r>
            <a:endParaRPr/>
          </a:p>
          <a:p>
            <a:pPr marL="0" lvl="0" indent="0" algn="l" rtl="0">
              <a:spcBef>
                <a:spcPts val="0"/>
              </a:spcBef>
              <a:spcAft>
                <a:spcPts val="0"/>
              </a:spcAft>
              <a:buNone/>
            </a:pPr>
            <a:r>
              <a:rPr lang="en-US"/>
              <a:t>-because of this, has been the site of a nearly decades-long study of population dynamics, especially with regards to the islands largest inhabitants: the wolves and moose</a:t>
            </a:r>
            <a:endParaRPr/>
          </a:p>
          <a:p>
            <a:pPr marL="0" lvl="0" indent="0" algn="l" rtl="0">
              <a:spcBef>
                <a:spcPts val="0"/>
              </a:spcBef>
              <a:spcAft>
                <a:spcPts val="0"/>
              </a:spcAft>
              <a:buNone/>
            </a:pPr>
            <a:endParaRPr/>
          </a:p>
          <a:p>
            <a:pPr marL="0" lvl="0" indent="0" algn="l" rtl="0">
              <a:spcBef>
                <a:spcPts val="0"/>
              </a:spcBef>
              <a:spcAft>
                <a:spcPts val="0"/>
              </a:spcAft>
              <a:buNone/>
            </a:pPr>
            <a:r>
              <a:rPr lang="en-US" b="1"/>
              <a:t>This is a place where you might choose to show short video introducing Isle Royale. </a:t>
            </a:r>
            <a:r>
              <a:rPr lang="en-US"/>
              <a:t>Be careful to only select videos that give away very little (or nothing!) about the history of wolves and moose on the island! You want that information to unfold bit-by-bit during the lesson sequence. (You can show more at the end of this model if you choose, keeping in mind how much mystery you want to leave students with- especially if you plan to engage in the optional “Revisiting Isle Royale” activities.)</a:t>
            </a:r>
            <a:endParaRPr/>
          </a:p>
          <a:p>
            <a:pPr marL="0" lvl="0" indent="0" algn="l" rtl="0">
              <a:spcBef>
                <a:spcPts val="0"/>
              </a:spcBef>
              <a:spcAft>
                <a:spcPts val="0"/>
              </a:spcAft>
              <a:buNone/>
            </a:pPr>
            <a:endParaRPr/>
          </a:p>
          <a:p>
            <a:pPr marL="0" lvl="0" indent="0" algn="l" rtl="0">
              <a:spcBef>
                <a:spcPts val="0"/>
              </a:spcBef>
              <a:spcAft>
                <a:spcPts val="0"/>
              </a:spcAft>
              <a:buNone/>
            </a:pPr>
            <a:r>
              <a:rPr lang="en-US"/>
              <a:t>One suggested video (can watch in full or stop after the first few minutes) = “Isle Royale” by user 58NationalParks, https://www.youtube.com/watch?v=31dwiXJX22U.</a:t>
            </a:r>
            <a:endParaRPr/>
          </a:p>
          <a:p>
            <a:pPr marL="0" lvl="0" indent="0" algn="l" rtl="0">
              <a:spcBef>
                <a:spcPts val="0"/>
              </a:spcBef>
              <a:spcAft>
                <a:spcPts val="0"/>
              </a:spcAft>
              <a:buNone/>
            </a:pPr>
            <a:endParaRPr/>
          </a:p>
          <a:p>
            <a:pPr marL="0" lvl="0" indent="0" algn="l" rtl="0">
              <a:spcBef>
                <a:spcPts val="0"/>
              </a:spcBef>
              <a:spcAft>
                <a:spcPts val="0"/>
              </a:spcAft>
              <a:buNone/>
            </a:pPr>
            <a:r>
              <a:rPr lang="en-US" b="1"/>
              <a:t>DO NOT show </a:t>
            </a:r>
            <a:r>
              <a:rPr lang="en-US"/>
              <a:t>Michigan Tech’s video: https://www.youtube.com/watch?v=PdwnfPurXcs. This video gives too much away. It may not even be appropriate to show at the end of the unit if you plan to revisit the system later in the curriculum.</a:t>
            </a:r>
            <a:endParaRPr/>
          </a:p>
          <a:p>
            <a:pPr marL="0" lvl="0" indent="0" algn="l" rtl="0">
              <a:spcBef>
                <a:spcPts val="0"/>
              </a:spcBef>
              <a:spcAft>
                <a:spcPts val="0"/>
              </a:spcAft>
              <a:buNone/>
            </a:pPr>
            <a:endParaRPr/>
          </a:p>
          <a:p>
            <a:pPr marL="0" lvl="0" indent="0" algn="l" rtl="0">
              <a:spcBef>
                <a:spcPts val="0"/>
              </a:spcBef>
              <a:spcAft>
                <a:spcPts val="0"/>
              </a:spcAft>
              <a:buNone/>
            </a:pPr>
            <a:r>
              <a:rPr lang="en-US"/>
              <a:t>SOURCES:</a:t>
            </a:r>
            <a:endParaRPr/>
          </a:p>
          <a:p>
            <a:pPr marL="0" marR="0" lvl="0" indent="0" algn="l" rtl="0">
              <a:lnSpc>
                <a:spcPct val="100000"/>
              </a:lnSpc>
              <a:spcBef>
                <a:spcPts val="0"/>
              </a:spcBef>
              <a:spcAft>
                <a:spcPts val="0"/>
              </a:spcAft>
              <a:buClr>
                <a:schemeClr val="dk1"/>
              </a:buClr>
              <a:buSzPts val="1200"/>
              <a:buFont typeface="Calibri"/>
              <a:buNone/>
            </a:pPr>
            <a:r>
              <a:rPr lang="en-US" b="0"/>
              <a:t>The Wolves and Moose of Isle Royale - http://www.isleroyalewolf.org/</a:t>
            </a:r>
            <a:endParaRPr/>
          </a:p>
        </p:txBody>
      </p:sp>
      <p:sp>
        <p:nvSpPr>
          <p:cNvPr id="667" name="Google Shape;667;p5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55</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2"/>
        <p:cNvGrpSpPr/>
        <p:nvPr/>
      </p:nvGrpSpPr>
      <p:grpSpPr>
        <a:xfrm>
          <a:off x="0" y="0"/>
          <a:ext cx="0" cy="0"/>
          <a:chOff x="0" y="0"/>
          <a:chExt cx="0" cy="0"/>
        </a:xfrm>
      </p:grpSpPr>
      <p:sp>
        <p:nvSpPr>
          <p:cNvPr id="673" name="Google Shape;673;p5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4" name="Google Shape;674;p5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Pass out the BLANK wolf graph, while you are talking about this.</a:t>
            </a:r>
            <a:endParaRPr/>
          </a:p>
          <a:p>
            <a:pPr marL="0" lvl="0" indent="0" algn="l" rtl="0">
              <a:spcBef>
                <a:spcPts val="0"/>
              </a:spcBef>
              <a:spcAft>
                <a:spcPts val="0"/>
              </a:spcAft>
              <a:buNone/>
            </a:pPr>
            <a:r>
              <a:rPr lang="en-US"/>
              <a:t>After you’ve passed out the blank graph. Reveal that there is lots of data on the wolves of Isle Royale… but joke that you aren’t going to give it to them.</a:t>
            </a:r>
            <a:endParaRPr/>
          </a:p>
          <a:p>
            <a:pPr marL="0" lvl="0" indent="0" algn="l" rtl="0">
              <a:spcBef>
                <a:spcPts val="0"/>
              </a:spcBef>
              <a:spcAft>
                <a:spcPts val="0"/>
              </a:spcAft>
              <a:buNone/>
            </a:pPr>
            <a:endParaRPr/>
          </a:p>
          <a:p>
            <a:pPr marL="0" lvl="0" indent="0" algn="l" rtl="0">
              <a:spcBef>
                <a:spcPts val="0"/>
              </a:spcBef>
              <a:spcAft>
                <a:spcPts val="0"/>
              </a:spcAft>
              <a:buNone/>
            </a:pPr>
            <a:r>
              <a:rPr lang="en-US"/>
              <a:t>If you have a commitment to incorporating some exploration of careers in the biological sciences, here’s a good spot to take a side-trip. It would be nice if these wildlife biologists weren’t white men, but we insert this as an example reminding teachers to showcase scientists when they think it might be productive. </a:t>
            </a:r>
            <a:endParaRPr/>
          </a:p>
          <a:p>
            <a:pPr marL="0" lvl="0" indent="0" algn="l" rtl="0">
              <a:spcBef>
                <a:spcPts val="0"/>
              </a:spcBef>
              <a:spcAft>
                <a:spcPts val="0"/>
              </a:spcAft>
              <a:buNone/>
            </a:pPr>
            <a:endParaRPr/>
          </a:p>
          <a:p>
            <a:pPr marL="0" lvl="0" indent="0" algn="l" rtl="0">
              <a:spcBef>
                <a:spcPts val="0"/>
              </a:spcBef>
              <a:spcAft>
                <a:spcPts val="0"/>
              </a:spcAft>
              <a:buNone/>
            </a:pPr>
            <a:r>
              <a:rPr lang="en-US"/>
              <a:t>SOURCES:</a:t>
            </a:r>
            <a:endParaRPr/>
          </a:p>
          <a:p>
            <a:pPr marL="0" marR="0" lvl="0" indent="0" algn="l" rtl="0">
              <a:lnSpc>
                <a:spcPct val="100000"/>
              </a:lnSpc>
              <a:spcBef>
                <a:spcPts val="0"/>
              </a:spcBef>
              <a:spcAft>
                <a:spcPts val="0"/>
              </a:spcAft>
              <a:buClr>
                <a:schemeClr val="dk1"/>
              </a:buClr>
              <a:buSzPts val="1200"/>
              <a:buFont typeface="Calibri"/>
              <a:buNone/>
            </a:pPr>
            <a:r>
              <a:rPr lang="en-US" b="0"/>
              <a:t>The images are clipped from a public website hosted by Michigan Tech and are not subject to copyright.</a:t>
            </a:r>
            <a:endParaRPr/>
          </a:p>
          <a:p>
            <a:pPr marL="0" marR="0" lvl="0" indent="0" algn="l" rtl="0">
              <a:lnSpc>
                <a:spcPct val="100000"/>
              </a:lnSpc>
              <a:spcBef>
                <a:spcPts val="0"/>
              </a:spcBef>
              <a:spcAft>
                <a:spcPts val="0"/>
              </a:spcAft>
              <a:buClr>
                <a:schemeClr val="dk1"/>
              </a:buClr>
              <a:buSzPts val="1200"/>
              <a:buFont typeface="Calibri"/>
              <a:buNone/>
            </a:pPr>
            <a:endParaRPr b="0"/>
          </a:p>
          <a:p>
            <a:pPr marL="0" marR="0" lvl="0" indent="0" algn="l" rtl="0">
              <a:lnSpc>
                <a:spcPct val="100000"/>
              </a:lnSpc>
              <a:spcBef>
                <a:spcPts val="0"/>
              </a:spcBef>
              <a:spcAft>
                <a:spcPts val="0"/>
              </a:spcAft>
              <a:buClr>
                <a:schemeClr val="dk1"/>
              </a:buClr>
              <a:buSzPts val="1200"/>
              <a:buFont typeface="Calibri"/>
              <a:buNone/>
            </a:pPr>
            <a:r>
              <a:rPr lang="en-US" b="0"/>
              <a:t>The Wolves and Moose of Isle Royale - http://www.isleroyalewolf.org/</a:t>
            </a:r>
            <a:endParaRPr/>
          </a:p>
          <a:p>
            <a:pPr marL="0" marR="0" lvl="0" indent="0" algn="l" rtl="0">
              <a:lnSpc>
                <a:spcPct val="100000"/>
              </a:lnSpc>
              <a:spcBef>
                <a:spcPts val="0"/>
              </a:spcBef>
              <a:spcAft>
                <a:spcPts val="0"/>
              </a:spcAft>
              <a:buClr>
                <a:schemeClr val="dk1"/>
              </a:buClr>
              <a:buSzPts val="1200"/>
              <a:buFont typeface="Calibri"/>
              <a:buNone/>
            </a:pPr>
            <a:r>
              <a:rPr lang="en-US" b="0"/>
              <a:t>Michigan Tech Isle Royale Institute - http://www.mtu.edu/forest/about/outreach/isleroyaleinstitute/</a:t>
            </a:r>
            <a:endParaRPr/>
          </a:p>
          <a:p>
            <a:pPr marL="0" marR="0" lvl="0" indent="0" algn="l" rtl="0">
              <a:lnSpc>
                <a:spcPct val="100000"/>
              </a:lnSpc>
              <a:spcBef>
                <a:spcPts val="0"/>
              </a:spcBef>
              <a:spcAft>
                <a:spcPts val="0"/>
              </a:spcAft>
              <a:buClr>
                <a:schemeClr val="dk1"/>
              </a:buClr>
              <a:buSzPts val="1200"/>
              <a:buFont typeface="Calibri"/>
              <a:buNone/>
            </a:pPr>
            <a:r>
              <a:rPr lang="en-US"/>
              <a:t>Rolf Peterson - http://www.mtu.edu/forest/about/faculty/peterson/</a:t>
            </a:r>
            <a:endParaRPr/>
          </a:p>
          <a:p>
            <a:pPr marL="0" marR="0" lvl="0" indent="0" algn="l" rtl="0">
              <a:lnSpc>
                <a:spcPct val="100000"/>
              </a:lnSpc>
              <a:spcBef>
                <a:spcPts val="0"/>
              </a:spcBef>
              <a:spcAft>
                <a:spcPts val="0"/>
              </a:spcAft>
              <a:buClr>
                <a:schemeClr val="dk1"/>
              </a:buClr>
              <a:buSzPts val="1200"/>
              <a:buFont typeface="Calibri"/>
              <a:buNone/>
            </a:pPr>
            <a:r>
              <a:rPr lang="en-US"/>
              <a:t>John Vucetich - http://www.mtu.edu/forest/about/faculty/j-vucetich/</a:t>
            </a:r>
            <a:endParaRPr/>
          </a:p>
        </p:txBody>
      </p:sp>
      <p:sp>
        <p:nvSpPr>
          <p:cNvPr id="675" name="Google Shape;675;p5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56</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2"/>
        <p:cNvGrpSpPr/>
        <p:nvPr/>
      </p:nvGrpSpPr>
      <p:grpSpPr>
        <a:xfrm>
          <a:off x="0" y="0"/>
          <a:ext cx="0" cy="0"/>
          <a:chOff x="0" y="0"/>
          <a:chExt cx="0" cy="0"/>
        </a:xfrm>
      </p:grpSpPr>
      <p:sp>
        <p:nvSpPr>
          <p:cNvPr id="683" name="Google Shape;683;p5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4" name="Google Shape;684;p5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228600" lvl="0" indent="-228600" algn="l" rtl="0">
              <a:spcBef>
                <a:spcPts val="0"/>
              </a:spcBef>
              <a:spcAft>
                <a:spcPts val="0"/>
              </a:spcAft>
              <a:buClr>
                <a:schemeClr val="dk1"/>
              </a:buClr>
              <a:buSzPts val="1200"/>
              <a:buFont typeface="Calibri"/>
              <a:buNone/>
            </a:pPr>
            <a:r>
              <a:rPr lang="en-US"/>
              <a:t>TEACHER NOTES:</a:t>
            </a:r>
            <a:endParaRPr/>
          </a:p>
          <a:p>
            <a:pPr marL="228600" lvl="0" indent="-228600" algn="l" rtl="0">
              <a:spcBef>
                <a:spcPts val="0"/>
              </a:spcBef>
              <a:spcAft>
                <a:spcPts val="0"/>
              </a:spcAft>
              <a:buClr>
                <a:schemeClr val="dk1"/>
              </a:buClr>
              <a:buSzPts val="1200"/>
              <a:buFont typeface="Calibri"/>
              <a:buNone/>
            </a:pPr>
            <a:r>
              <a:rPr lang="en-US"/>
              <a:t>(If you haven’t already, pass out the blank wolf graphs.)</a:t>
            </a:r>
            <a:endParaRPr/>
          </a:p>
          <a:p>
            <a:pPr marL="228600" lvl="0" indent="-228600" algn="l" rtl="0">
              <a:spcBef>
                <a:spcPts val="0"/>
              </a:spcBef>
              <a:spcAft>
                <a:spcPts val="0"/>
              </a:spcAft>
              <a:buClr>
                <a:schemeClr val="dk1"/>
              </a:buClr>
              <a:buSzPts val="1200"/>
              <a:buFont typeface="Calibri"/>
              <a:buNone/>
            </a:pPr>
            <a:r>
              <a:rPr lang="en-US"/>
              <a:t>Remind students that the biologists didn’t know what was going to happen with wolves when they started out… but they had some ideas. (And so do you!)</a:t>
            </a:r>
            <a:endParaRPr/>
          </a:p>
          <a:p>
            <a:pPr marL="228600" lvl="0" indent="-228600" algn="l" rtl="0">
              <a:spcBef>
                <a:spcPts val="0"/>
              </a:spcBef>
              <a:spcAft>
                <a:spcPts val="0"/>
              </a:spcAft>
              <a:buClr>
                <a:schemeClr val="dk1"/>
              </a:buClr>
              <a:buSzPts val="1200"/>
              <a:buFont typeface="Calibri"/>
              <a:buNone/>
            </a:pPr>
            <a:endParaRPr/>
          </a:p>
          <a:p>
            <a:pPr marL="228600" lvl="0" indent="-228600" algn="l" rtl="0">
              <a:spcBef>
                <a:spcPts val="0"/>
              </a:spcBef>
              <a:spcAft>
                <a:spcPts val="0"/>
              </a:spcAft>
              <a:buClr>
                <a:schemeClr val="dk1"/>
              </a:buClr>
              <a:buSzPts val="1200"/>
              <a:buFont typeface="Calibri"/>
              <a:buNone/>
            </a:pPr>
            <a:r>
              <a:rPr lang="en-US"/>
              <a:t>Have students work in groups as much as possible throughout the construction of this model. Since this comes early in the year, it is a great chance to practice setting and reinforcing group norms. Here we aren’t focusing on “being correct”.</a:t>
            </a:r>
            <a:endParaRPr/>
          </a:p>
          <a:p>
            <a:pPr marL="228600" lvl="0" indent="-228600" algn="l" rtl="0">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a:t>After students have sketched and discussed their predicted wolf graph, ask the students what factors contributed to the regulation of the wolf population.</a:t>
            </a:r>
            <a:r>
              <a:rPr lang="en-US" sz="1200" b="0">
                <a:solidFill>
                  <a:schemeClr val="dk1"/>
                </a:solidFill>
                <a:latin typeface="Calibri"/>
                <a:ea typeface="Calibri"/>
                <a:cs typeface="Calibri"/>
                <a:sym typeface="Calibri"/>
              </a:rPr>
              <a:t> </a:t>
            </a:r>
            <a:r>
              <a:rPr lang="en-US"/>
              <a:t>Give students one or two minutes to generate a few ideas  and to record them on their whiteboards. Tell them that you’ll be asking for some of their explanatory ideas when they’ve finished. </a:t>
            </a:r>
            <a:endParaRPr/>
          </a:p>
          <a:p>
            <a:pPr marL="0" lvl="0" indent="0" algn="l" rtl="0">
              <a:spcBef>
                <a:spcPts val="0"/>
              </a:spcBef>
              <a:spcAft>
                <a:spcPts val="0"/>
              </a:spcAft>
              <a:buClr>
                <a:schemeClr val="dk1"/>
              </a:buClr>
              <a:buSzPts val="1200"/>
              <a:buFont typeface="Calibri"/>
              <a:buNone/>
            </a:pPr>
            <a:endParaRPr/>
          </a:p>
          <a:p>
            <a:pPr marL="0" lvl="0" indent="0" algn="l" rtl="0">
              <a:spcBef>
                <a:spcPts val="0"/>
              </a:spcBef>
              <a:spcAft>
                <a:spcPts val="0"/>
              </a:spcAft>
              <a:buNone/>
            </a:pPr>
            <a:r>
              <a:rPr lang="en-US"/>
              <a:t>At this point, you should post a piece of paper with the title, “What’s making the wolf population change?” or something similar. This will be a place to record student ideas. Remember, any time you are asking students to generate and share-out explanatory ideas, they are beginning to build a model. We recommend you explicitly write “Initial Model Ideas” somewhere on the poster as well. This can help remind students they are building a model, and it reminds you (the teacher) to be explicit about model-based reasoning language. Toward the beginning of the year, this kind of reinforcement is really important.</a:t>
            </a:r>
            <a:endParaRPr/>
          </a:p>
          <a:p>
            <a:pPr marL="0" lvl="0" indent="0" algn="l" rtl="0">
              <a:spcBef>
                <a:spcPts val="0"/>
              </a:spcBef>
              <a:spcAft>
                <a:spcPts val="0"/>
              </a:spcAft>
              <a:buNone/>
            </a:pPr>
            <a:endParaRPr/>
          </a:p>
          <a:p>
            <a:pPr marL="0" lvl="0" indent="0" algn="l" rtl="0">
              <a:spcBef>
                <a:spcPts val="0"/>
              </a:spcBef>
              <a:spcAft>
                <a:spcPts val="0"/>
              </a:spcAft>
              <a:buNone/>
            </a:pPr>
            <a:r>
              <a:rPr lang="en-US"/>
              <a:t>A note about model-based reasoning here: This sharing of initial factors that regulate the wolf population may not feel like “initial model ideas” to you (the teacher). As phrased by students, the ideas may be relatively specific to wolves, or they may be broader. But these are the beginnings of more general model ideas around population dynamics. In fact, the specifics offered by students are more powerfully explanatory than memorized phrases such as “When the death rate is greater than the birth rate, the population decreases.” We want students to connect such statements with real biological processes. For example, “When harsh winters result in less food for the moose, not only do more moose die, but fewer are born due to lack of nutrition for pregnant cows (females). All of this causes the population of moose to decrease during years with especially hard winters.”</a:t>
            </a:r>
            <a:endParaRPr/>
          </a:p>
          <a:p>
            <a:pPr marL="0" lvl="0" indent="0" algn="l" rtl="0">
              <a:spcBef>
                <a:spcPts val="0"/>
              </a:spcBef>
              <a:spcAft>
                <a:spcPts val="0"/>
              </a:spcAft>
              <a:buNone/>
            </a:pPr>
            <a:endParaRPr/>
          </a:p>
          <a:p>
            <a:pPr marL="0" lvl="0" indent="0" algn="l" rtl="0">
              <a:spcBef>
                <a:spcPts val="0"/>
              </a:spcBef>
              <a:spcAft>
                <a:spcPts val="0"/>
              </a:spcAft>
              <a:buNone/>
            </a:pPr>
            <a:r>
              <a:rPr lang="en-US"/>
              <a:t>If you choose to write down initial student ideas at this point, record one idea from each group. If the group you are asking doesn’t have anything novel to share, give them the option to “plus one”, meaning to agree with an idea already on the list. (I put a ”+” next to any ideas that have been ratified by another group.)</a:t>
            </a:r>
            <a:endParaRPr/>
          </a:p>
          <a:p>
            <a:pPr marL="228600" lvl="0" indent="-228600" algn="l" rtl="0">
              <a:spcBef>
                <a:spcPts val="0"/>
              </a:spcBef>
              <a:spcAft>
                <a:spcPts val="0"/>
              </a:spcAft>
              <a:buClr>
                <a:schemeClr val="dk1"/>
              </a:buClr>
              <a:buSzPts val="1200"/>
              <a:buFont typeface="Calibri"/>
              <a:buNone/>
            </a:pPr>
            <a:endParaRPr/>
          </a:p>
          <a:p>
            <a:pPr marL="0" lvl="0" indent="0" algn="l" rtl="0">
              <a:spcBef>
                <a:spcPts val="0"/>
              </a:spcBef>
              <a:spcAft>
                <a:spcPts val="0"/>
              </a:spcAft>
              <a:buNone/>
            </a:pPr>
            <a:r>
              <a:rPr lang="en-US"/>
              <a:t>SOURCES:</a:t>
            </a:r>
            <a:endParaRPr/>
          </a:p>
          <a:p>
            <a:pPr marL="0" marR="0" lvl="0" indent="0" algn="l" rtl="0">
              <a:lnSpc>
                <a:spcPct val="100000"/>
              </a:lnSpc>
              <a:spcBef>
                <a:spcPts val="0"/>
              </a:spcBef>
              <a:spcAft>
                <a:spcPts val="0"/>
              </a:spcAft>
              <a:buClr>
                <a:schemeClr val="dk1"/>
              </a:buClr>
              <a:buSzPts val="1200"/>
              <a:buFont typeface="Calibri"/>
              <a:buNone/>
            </a:pPr>
            <a:r>
              <a:rPr lang="en-US" b="0"/>
              <a:t>The Wolves and Moose of Isle Royale - http://www.isleroyalewolf.org/</a:t>
            </a:r>
            <a:endParaRPr/>
          </a:p>
          <a:p>
            <a:pPr marL="228600" lvl="0" indent="-228600" algn="l" rtl="0">
              <a:spcBef>
                <a:spcPts val="0"/>
              </a:spcBef>
              <a:spcAft>
                <a:spcPts val="0"/>
              </a:spcAft>
              <a:buClr>
                <a:schemeClr val="dk1"/>
              </a:buClr>
              <a:buSzPts val="1200"/>
              <a:buFont typeface="Calibri"/>
              <a:buNone/>
            </a:pPr>
            <a:endParaRPr/>
          </a:p>
        </p:txBody>
      </p:sp>
      <p:sp>
        <p:nvSpPr>
          <p:cNvPr id="685" name="Google Shape;685;p5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57</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1"/>
        <p:cNvGrpSpPr/>
        <p:nvPr/>
      </p:nvGrpSpPr>
      <p:grpSpPr>
        <a:xfrm>
          <a:off x="0" y="0"/>
          <a:ext cx="0" cy="0"/>
          <a:chOff x="0" y="0"/>
          <a:chExt cx="0" cy="0"/>
        </a:xfrm>
      </p:grpSpPr>
      <p:sp>
        <p:nvSpPr>
          <p:cNvPr id="702" name="Google Shape;702;p5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3" name="Google Shape;703;p5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Not meant for students. Intended to help you navigate to the next learning segment.</a:t>
            </a:r>
            <a:endParaRPr/>
          </a:p>
        </p:txBody>
      </p:sp>
      <p:sp>
        <p:nvSpPr>
          <p:cNvPr id="704" name="Google Shape;704;p5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58</a:t>
            </a:fld>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5"/>
        <p:cNvGrpSpPr/>
        <p:nvPr/>
      </p:nvGrpSpPr>
      <p:grpSpPr>
        <a:xfrm>
          <a:off x="0" y="0"/>
          <a:ext cx="0" cy="0"/>
          <a:chOff x="0" y="0"/>
          <a:chExt cx="0" cy="0"/>
        </a:xfrm>
      </p:grpSpPr>
      <p:sp>
        <p:nvSpPr>
          <p:cNvPr id="716" name="Google Shape;716;p5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7" name="Google Shape;717;p5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Not meant for students. This slide connects you to the description for the learning segment at hand.</a:t>
            </a:r>
            <a:endParaRPr/>
          </a:p>
        </p:txBody>
      </p:sp>
      <p:sp>
        <p:nvSpPr>
          <p:cNvPr id="718" name="Google Shape;718;p5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59</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3" name="Google Shape;163;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Not meant for students. This slide connects you to the description for the learning segment at hand.</a:t>
            </a:r>
            <a:endParaRPr/>
          </a:p>
        </p:txBody>
      </p:sp>
      <p:sp>
        <p:nvSpPr>
          <p:cNvPr id="164" name="Google Shape;164;p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1"/>
        <p:cNvGrpSpPr/>
        <p:nvPr/>
      </p:nvGrpSpPr>
      <p:grpSpPr>
        <a:xfrm>
          <a:off x="0" y="0"/>
          <a:ext cx="0" cy="0"/>
          <a:chOff x="0" y="0"/>
          <a:chExt cx="0" cy="0"/>
        </a:xfrm>
      </p:grpSpPr>
      <p:sp>
        <p:nvSpPr>
          <p:cNvPr id="732" name="Google Shape;732;p6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3" name="Google Shape;733;p6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Continued Teacher Notes. Not meant for students.</a:t>
            </a:r>
            <a:endParaRPr/>
          </a:p>
        </p:txBody>
      </p:sp>
      <p:sp>
        <p:nvSpPr>
          <p:cNvPr id="734" name="Google Shape;734;p6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60</a:t>
            </a:fld>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3"/>
        <p:cNvGrpSpPr/>
        <p:nvPr/>
      </p:nvGrpSpPr>
      <p:grpSpPr>
        <a:xfrm>
          <a:off x="0" y="0"/>
          <a:ext cx="0" cy="0"/>
          <a:chOff x="0" y="0"/>
          <a:chExt cx="0" cy="0"/>
        </a:xfrm>
      </p:grpSpPr>
      <p:sp>
        <p:nvSpPr>
          <p:cNvPr id="744" name="Google Shape;744;p6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5" name="Google Shape;745;p6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228600" lvl="0" indent="-228600" algn="l" rtl="0">
              <a:spcBef>
                <a:spcPts val="0"/>
              </a:spcBef>
              <a:spcAft>
                <a:spcPts val="0"/>
              </a:spcAft>
              <a:buClr>
                <a:schemeClr val="dk1"/>
              </a:buClr>
              <a:buSzPts val="1200"/>
              <a:buFont typeface="Calibri"/>
              <a:buNone/>
            </a:pPr>
            <a:endParaRPr/>
          </a:p>
        </p:txBody>
      </p:sp>
      <p:sp>
        <p:nvSpPr>
          <p:cNvPr id="746" name="Google Shape;746;p6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61</a:t>
            </a:fld>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9"/>
        <p:cNvGrpSpPr/>
        <p:nvPr/>
      </p:nvGrpSpPr>
      <p:grpSpPr>
        <a:xfrm>
          <a:off x="0" y="0"/>
          <a:ext cx="0" cy="0"/>
          <a:chOff x="0" y="0"/>
          <a:chExt cx="0" cy="0"/>
        </a:xfrm>
      </p:grpSpPr>
      <p:sp>
        <p:nvSpPr>
          <p:cNvPr id="750" name="Google Shape;750;p6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51" name="Google Shape;751;p6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228600" lvl="0" indent="-228600" algn="l" rtl="0">
              <a:spcBef>
                <a:spcPts val="0"/>
              </a:spcBef>
              <a:spcAft>
                <a:spcPts val="0"/>
              </a:spcAft>
              <a:buClr>
                <a:schemeClr val="dk1"/>
              </a:buClr>
              <a:buSzPts val="1200"/>
              <a:buFont typeface="Calibri"/>
              <a:buNone/>
            </a:pPr>
            <a:r>
              <a:rPr lang="en-US"/>
              <a:t>TEACHER NOTES:</a:t>
            </a:r>
            <a:endParaRPr/>
          </a:p>
          <a:p>
            <a:pPr marL="228600" lvl="0" indent="-228600" algn="l" rtl="0">
              <a:spcBef>
                <a:spcPts val="0"/>
              </a:spcBef>
              <a:spcAft>
                <a:spcPts val="0"/>
              </a:spcAft>
              <a:buClr>
                <a:schemeClr val="dk1"/>
              </a:buClr>
              <a:buSzPts val="1200"/>
              <a:buFont typeface="Calibri"/>
              <a:buNone/>
            </a:pPr>
            <a:r>
              <a:rPr lang="en-US"/>
              <a:t>Pass out wolf data to students or groups as you choose. Let them informally look over and react to the data for a minute before you move into a conversation.</a:t>
            </a:r>
            <a:endParaRPr/>
          </a:p>
          <a:p>
            <a:pPr marL="228600" lvl="0" indent="-228600" algn="l" rtl="0">
              <a:spcBef>
                <a:spcPts val="0"/>
              </a:spcBef>
              <a:spcAft>
                <a:spcPts val="0"/>
              </a:spcAft>
              <a:buClr>
                <a:schemeClr val="dk1"/>
              </a:buClr>
              <a:buSzPts val="1200"/>
              <a:buFont typeface="Calibri"/>
              <a:buNone/>
            </a:pPr>
            <a:r>
              <a:rPr lang="en-US"/>
              <a:t>The wildlife biologists were probably just as surprised about this data as it unfolded. Think about how they must have felt in the early 1980s!</a:t>
            </a:r>
            <a:endParaRPr/>
          </a:p>
          <a:p>
            <a:pPr marL="228600" lvl="0" indent="-228600" algn="l" rtl="0">
              <a:spcBef>
                <a:spcPts val="0"/>
              </a:spcBef>
              <a:spcAft>
                <a:spcPts val="0"/>
              </a:spcAft>
              <a:buClr>
                <a:schemeClr val="dk1"/>
              </a:buClr>
              <a:buSzPts val="1200"/>
              <a:buFont typeface="Calibri"/>
              <a:buNone/>
            </a:pPr>
            <a:endParaRPr/>
          </a:p>
          <a:p>
            <a:pPr marL="228600" lvl="0" indent="-228600" algn="l" rtl="0">
              <a:spcBef>
                <a:spcPts val="0"/>
              </a:spcBef>
              <a:spcAft>
                <a:spcPts val="0"/>
              </a:spcAft>
              <a:buClr>
                <a:schemeClr val="dk1"/>
              </a:buClr>
              <a:buSzPts val="1200"/>
              <a:buFont typeface="Calibri"/>
              <a:buNone/>
            </a:pPr>
            <a:r>
              <a:rPr lang="en-US"/>
              <a:t>Note: The graph provided here in the MBER materials only tracks the population through 2015. Since that time, the population has dropped to two individuals. You can read about the details in the annual reports on the website provided in the sources below, and you can later consider the optional exploration of conservation solutions as the population represented by this graph is certainly dying out. (The remaining two individuals are not a viable source for a new and growing population.)</a:t>
            </a:r>
            <a:endParaRPr/>
          </a:p>
          <a:p>
            <a:pPr marL="228600" lvl="0" indent="-228600" algn="l" rtl="0">
              <a:spcBef>
                <a:spcPts val="0"/>
              </a:spcBef>
              <a:spcAft>
                <a:spcPts val="0"/>
              </a:spcAft>
              <a:buClr>
                <a:schemeClr val="dk1"/>
              </a:buClr>
              <a:buSzPts val="1200"/>
              <a:buFont typeface="Calibri"/>
              <a:buNone/>
            </a:pPr>
            <a:endParaRPr/>
          </a:p>
          <a:p>
            <a:pPr marL="0" lvl="0" indent="0" algn="l" rtl="0">
              <a:spcBef>
                <a:spcPts val="0"/>
              </a:spcBef>
              <a:spcAft>
                <a:spcPts val="0"/>
              </a:spcAft>
              <a:buNone/>
            </a:pPr>
            <a:r>
              <a:rPr lang="en-US"/>
              <a:t>SOURCES:</a:t>
            </a:r>
            <a:endParaRPr/>
          </a:p>
          <a:p>
            <a:pPr marL="0" marR="0" lvl="0" indent="0" algn="l" rtl="0">
              <a:lnSpc>
                <a:spcPct val="100000"/>
              </a:lnSpc>
              <a:spcBef>
                <a:spcPts val="0"/>
              </a:spcBef>
              <a:spcAft>
                <a:spcPts val="0"/>
              </a:spcAft>
              <a:buClr>
                <a:schemeClr val="dk1"/>
              </a:buClr>
              <a:buSzPts val="1200"/>
              <a:buFont typeface="Calibri"/>
              <a:buNone/>
            </a:pPr>
            <a:r>
              <a:rPr lang="en-US" b="0"/>
              <a:t>The Wolves and Moose of Isle Royale - http://www.isleroyalewolf.org/</a:t>
            </a:r>
            <a:endParaRPr/>
          </a:p>
          <a:p>
            <a:pPr marL="228600" lvl="0" indent="-228600" algn="l" rtl="0">
              <a:spcBef>
                <a:spcPts val="0"/>
              </a:spcBef>
              <a:spcAft>
                <a:spcPts val="0"/>
              </a:spcAft>
              <a:buClr>
                <a:schemeClr val="dk1"/>
              </a:buClr>
              <a:buSzPts val="1200"/>
              <a:buFont typeface="Calibri"/>
              <a:buNone/>
            </a:pPr>
            <a:endParaRPr/>
          </a:p>
        </p:txBody>
      </p:sp>
      <p:sp>
        <p:nvSpPr>
          <p:cNvPr id="752" name="Google Shape;752;p6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62</a:t>
            </a:fld>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8"/>
        <p:cNvGrpSpPr/>
        <p:nvPr/>
      </p:nvGrpSpPr>
      <p:grpSpPr>
        <a:xfrm>
          <a:off x="0" y="0"/>
          <a:ext cx="0" cy="0"/>
          <a:chOff x="0" y="0"/>
          <a:chExt cx="0" cy="0"/>
        </a:xfrm>
      </p:grpSpPr>
      <p:sp>
        <p:nvSpPr>
          <p:cNvPr id="759" name="Google Shape;759;p6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60" name="Google Shape;760;p6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228600" lvl="0" indent="-228600" algn="l" rtl="0">
              <a:spcBef>
                <a:spcPts val="0"/>
              </a:spcBef>
              <a:spcAft>
                <a:spcPts val="0"/>
              </a:spcAft>
              <a:buClr>
                <a:schemeClr val="dk1"/>
              </a:buClr>
              <a:buSzPts val="1200"/>
              <a:buFont typeface="Calibri"/>
              <a:buNone/>
            </a:pPr>
            <a:r>
              <a:rPr lang="en-US"/>
              <a:t>TEACHER NOTES:</a:t>
            </a:r>
            <a:endParaRPr/>
          </a:p>
          <a:p>
            <a:pPr marL="228600" marR="0" lvl="0" indent="-228600" algn="l" rtl="0">
              <a:lnSpc>
                <a:spcPct val="100000"/>
              </a:lnSpc>
              <a:spcBef>
                <a:spcPts val="0"/>
              </a:spcBef>
              <a:spcAft>
                <a:spcPts val="0"/>
              </a:spcAft>
              <a:buClr>
                <a:schemeClr val="dk1"/>
              </a:buClr>
              <a:buSzPts val="1200"/>
              <a:buFont typeface="Calibri"/>
              <a:buNone/>
            </a:pPr>
            <a:r>
              <a:rPr lang="en-US"/>
              <a:t>Formalize your driving question in some way at this point as a whole class conversation and POST it in the classroom. The goal here is to come up with a wolf-specific question, not a general question. “What’s up with the wolves?” was a fine first reaction to the data, but you’ve given students some time to mull-over the data with the group. </a:t>
            </a:r>
            <a:r>
              <a:rPr lang="en-US" b="1"/>
              <a:t>It’s important to know what—exactly—we are focusing on moving forward. </a:t>
            </a:r>
            <a:r>
              <a:rPr lang="en-US"/>
              <a:t>A good question might be: “Why does the wolf population fluctuate?” or “What makes the wolf population increase and decrease over time?” There are lots of variations here.</a:t>
            </a:r>
            <a:endParaRPr/>
          </a:p>
          <a:p>
            <a:pPr marL="228600" marR="0" lvl="0" indent="-228600" algn="l" rtl="0">
              <a:lnSpc>
                <a:spcPct val="100000"/>
              </a:lnSpc>
              <a:spcBef>
                <a:spcPts val="0"/>
              </a:spcBef>
              <a:spcAft>
                <a:spcPts val="0"/>
              </a:spcAft>
              <a:buClr>
                <a:schemeClr val="dk1"/>
              </a:buClr>
              <a:buSzPts val="1200"/>
              <a:buFont typeface="Calibri"/>
              <a:buNone/>
            </a:pPr>
            <a:r>
              <a:rPr lang="en-US"/>
              <a:t>Students may want to ask, “What’s making the wolf population die out?” considering the decline seen in recent years. Write this question down and affirm the curiosity, especially given we’ve just been talking about extinctions, but help them to focus on the overall pattern over 50 years. You will likely need to “parking lot” (see MBER Essentials on the website) any question about the recent decline until later. There are several places where you might choose to address it, including at the end of this unit.</a:t>
            </a:r>
            <a:endParaRPr/>
          </a:p>
          <a:p>
            <a:pPr marL="228600" marR="0" lvl="0" indent="-228600" algn="l" rtl="0">
              <a:lnSpc>
                <a:spcPct val="100000"/>
              </a:lnSpc>
              <a:spcBef>
                <a:spcPts val="0"/>
              </a:spcBef>
              <a:spcAft>
                <a:spcPts val="0"/>
              </a:spcAft>
              <a:buClr>
                <a:schemeClr val="dk1"/>
              </a:buClr>
              <a:buSzPts val="1200"/>
              <a:buFont typeface="Calibri"/>
              <a:buNone/>
            </a:pPr>
            <a:endParaRPr/>
          </a:p>
          <a:p>
            <a:pPr marL="228600" lvl="0" indent="-228600" algn="l" rtl="0">
              <a:spcBef>
                <a:spcPts val="0"/>
              </a:spcBef>
              <a:spcAft>
                <a:spcPts val="0"/>
              </a:spcAft>
              <a:buClr>
                <a:schemeClr val="dk1"/>
              </a:buClr>
              <a:buSzPts val="1200"/>
              <a:buFont typeface="Calibri"/>
              <a:buNone/>
            </a:pPr>
            <a:r>
              <a:rPr lang="en-US"/>
              <a:t>Call on volunteers or send them back into their groups to generate one idea to share out (per group). </a:t>
            </a:r>
            <a:endParaRPr/>
          </a:p>
          <a:p>
            <a:pPr marL="228600" lvl="0" indent="-228600" algn="l" rtl="0">
              <a:spcBef>
                <a:spcPts val="0"/>
              </a:spcBef>
              <a:spcAft>
                <a:spcPts val="0"/>
              </a:spcAft>
              <a:buClr>
                <a:schemeClr val="dk1"/>
              </a:buClr>
              <a:buSzPts val="1200"/>
              <a:buFont typeface="Calibri"/>
              <a:buNone/>
            </a:pPr>
            <a:endParaRPr/>
          </a:p>
          <a:p>
            <a:pPr marL="228600" lvl="0" indent="-228600" algn="l" rtl="0">
              <a:spcBef>
                <a:spcPts val="0"/>
              </a:spcBef>
              <a:spcAft>
                <a:spcPts val="0"/>
              </a:spcAft>
              <a:buClr>
                <a:schemeClr val="dk1"/>
              </a:buClr>
              <a:buSzPts val="1200"/>
              <a:buFont typeface="Calibri"/>
              <a:buNone/>
            </a:pPr>
            <a:r>
              <a:rPr lang="en-US"/>
              <a:t>However you choose to frame this short conversation, don’t forget to post the question publicly when you’ve finished.</a:t>
            </a:r>
            <a:endParaRPr/>
          </a:p>
          <a:p>
            <a:pPr marL="228600" lvl="0" indent="-228600" algn="l" rtl="0">
              <a:spcBef>
                <a:spcPts val="0"/>
              </a:spcBef>
              <a:spcAft>
                <a:spcPts val="0"/>
              </a:spcAft>
              <a:buClr>
                <a:schemeClr val="dk1"/>
              </a:buClr>
              <a:buSzPts val="1200"/>
              <a:buFont typeface="Calibri"/>
              <a:buNone/>
            </a:pPr>
            <a:endParaRPr/>
          </a:p>
          <a:p>
            <a:pPr marL="0" lvl="0" indent="0" algn="l" rtl="0">
              <a:spcBef>
                <a:spcPts val="0"/>
              </a:spcBef>
              <a:spcAft>
                <a:spcPts val="0"/>
              </a:spcAft>
              <a:buNone/>
            </a:pPr>
            <a:r>
              <a:rPr lang="en-US"/>
              <a:t>SOURCES:</a:t>
            </a:r>
            <a:endParaRPr/>
          </a:p>
          <a:p>
            <a:pPr marL="0" marR="0" lvl="0" indent="0" algn="l" rtl="0">
              <a:lnSpc>
                <a:spcPct val="100000"/>
              </a:lnSpc>
              <a:spcBef>
                <a:spcPts val="0"/>
              </a:spcBef>
              <a:spcAft>
                <a:spcPts val="0"/>
              </a:spcAft>
              <a:buClr>
                <a:schemeClr val="dk1"/>
              </a:buClr>
              <a:buSzPts val="1200"/>
              <a:buFont typeface="Calibri"/>
              <a:buNone/>
            </a:pPr>
            <a:r>
              <a:rPr lang="en-US" b="0"/>
              <a:t>The Wolves and Moose of Isle Royale - http://www.isleroyalewolf.org/</a:t>
            </a:r>
            <a:endParaRPr/>
          </a:p>
          <a:p>
            <a:pPr marL="228600" lvl="0" indent="-228600" algn="l" rtl="0">
              <a:spcBef>
                <a:spcPts val="0"/>
              </a:spcBef>
              <a:spcAft>
                <a:spcPts val="0"/>
              </a:spcAft>
              <a:buClr>
                <a:schemeClr val="dk1"/>
              </a:buClr>
              <a:buSzPts val="1200"/>
              <a:buFont typeface="Calibri"/>
              <a:buNone/>
            </a:pPr>
            <a:endParaRPr/>
          </a:p>
        </p:txBody>
      </p:sp>
      <p:sp>
        <p:nvSpPr>
          <p:cNvPr id="761" name="Google Shape;761;p6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63</a:t>
            </a:fld>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8"/>
        <p:cNvGrpSpPr/>
        <p:nvPr/>
      </p:nvGrpSpPr>
      <p:grpSpPr>
        <a:xfrm>
          <a:off x="0" y="0"/>
          <a:ext cx="0" cy="0"/>
          <a:chOff x="0" y="0"/>
          <a:chExt cx="0" cy="0"/>
        </a:xfrm>
      </p:grpSpPr>
      <p:sp>
        <p:nvSpPr>
          <p:cNvPr id="769" name="Google Shape;769;p6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70" name="Google Shape;770;p6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a:t>TEACHER NOTES:</a:t>
            </a:r>
            <a:endParaRPr/>
          </a:p>
          <a:p>
            <a:pPr marL="0" lvl="0" indent="0" algn="l" rtl="0">
              <a:spcBef>
                <a:spcPts val="0"/>
              </a:spcBef>
              <a:spcAft>
                <a:spcPts val="0"/>
              </a:spcAft>
              <a:buClr>
                <a:schemeClr val="dk1"/>
              </a:buClr>
              <a:buSzPts val="1200"/>
              <a:buFont typeface="Calibri"/>
              <a:buNone/>
            </a:pPr>
            <a:r>
              <a:rPr lang="en-US"/>
              <a:t>Give students one or two minutes (keep it quick and lively) to generate a few ideas and to record them on their whiteboards. Tell them that you’ll be asking for some of their explanatory ideas when they’ve finished. </a:t>
            </a:r>
            <a:endParaRPr/>
          </a:p>
          <a:p>
            <a:pPr marL="0" lvl="0" indent="0" algn="l" rtl="0">
              <a:spcBef>
                <a:spcPts val="0"/>
              </a:spcBef>
              <a:spcAft>
                <a:spcPts val="0"/>
              </a:spcAft>
              <a:buNone/>
            </a:pPr>
            <a:endParaRPr/>
          </a:p>
        </p:txBody>
      </p:sp>
      <p:sp>
        <p:nvSpPr>
          <p:cNvPr id="771" name="Google Shape;771;p6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64</a:t>
            </a:fld>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8"/>
        <p:cNvGrpSpPr/>
        <p:nvPr/>
      </p:nvGrpSpPr>
      <p:grpSpPr>
        <a:xfrm>
          <a:off x="0" y="0"/>
          <a:ext cx="0" cy="0"/>
          <a:chOff x="0" y="0"/>
          <a:chExt cx="0" cy="0"/>
        </a:xfrm>
      </p:grpSpPr>
      <p:sp>
        <p:nvSpPr>
          <p:cNvPr id="779" name="Google Shape;779;p6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80" name="Google Shape;780;p6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a:t>TEACHER NOTES:</a:t>
            </a:r>
            <a:endParaRPr/>
          </a:p>
          <a:p>
            <a:pPr marL="0" lvl="0" indent="0" algn="l" rtl="0">
              <a:spcBef>
                <a:spcPts val="0"/>
              </a:spcBef>
              <a:spcAft>
                <a:spcPts val="0"/>
              </a:spcAft>
              <a:buClr>
                <a:schemeClr val="dk1"/>
              </a:buClr>
              <a:buSzPts val="1200"/>
              <a:buFont typeface="Calibri"/>
              <a:buNone/>
            </a:pPr>
            <a:r>
              <a:rPr lang="en-US" b="1"/>
              <a:t>Keep this discussion tight: </a:t>
            </a:r>
            <a:r>
              <a:rPr lang="en-US"/>
              <a:t>students don’t have a lot of info about wolves yet but they will soon. You just want to draw out a few ideas to start a list that you will add to and revise.</a:t>
            </a:r>
            <a:endParaRPr/>
          </a:p>
          <a:p>
            <a:pPr marL="0" lvl="0" indent="0" algn="l" rtl="0">
              <a:spcBef>
                <a:spcPts val="0"/>
              </a:spcBef>
              <a:spcAft>
                <a:spcPts val="0"/>
              </a:spcAft>
              <a:buClr>
                <a:schemeClr val="dk1"/>
              </a:buClr>
              <a:buSzPts val="1200"/>
              <a:buFont typeface="Calibri"/>
              <a:buNone/>
            </a:pPr>
            <a:endParaRPr/>
          </a:p>
          <a:p>
            <a:pPr marL="0" lvl="0" indent="0" algn="l" rtl="0">
              <a:spcBef>
                <a:spcPts val="0"/>
              </a:spcBef>
              <a:spcAft>
                <a:spcPts val="0"/>
              </a:spcAft>
              <a:buClr>
                <a:schemeClr val="dk1"/>
              </a:buClr>
              <a:buSzPts val="1200"/>
              <a:buFont typeface="Calibri"/>
              <a:buNone/>
            </a:pPr>
            <a:r>
              <a:rPr lang="en-US"/>
              <a:t>First, have a short conversation about the patterns. What surprised them if anything?</a:t>
            </a:r>
            <a:endParaRPr/>
          </a:p>
          <a:p>
            <a:pPr marL="0" lvl="0" indent="0" algn="l" rtl="0">
              <a:spcBef>
                <a:spcPts val="0"/>
              </a:spcBef>
              <a:spcAft>
                <a:spcPts val="0"/>
              </a:spcAft>
              <a:buClr>
                <a:schemeClr val="dk1"/>
              </a:buClr>
              <a:buSzPts val="1200"/>
              <a:buFont typeface="Calibri"/>
              <a:buNone/>
            </a:pPr>
            <a:r>
              <a:rPr lang="en-US"/>
              <a:t>Then move on to parts two and three. Create two posters or a divided space on your classroom whiteboard to record student ideas about (1) what might be regulating the wolf population (i.e. “the factors”) and the questions they came up with or the data they’d like to see (i.e. “the questions”). See the teacher notes slide earlier for an example.</a:t>
            </a:r>
            <a:endParaRPr/>
          </a:p>
          <a:p>
            <a:pPr marL="0" lvl="0" indent="0" algn="l" rtl="0">
              <a:spcBef>
                <a:spcPts val="0"/>
              </a:spcBef>
              <a:spcAft>
                <a:spcPts val="0"/>
              </a:spcAft>
              <a:buClr>
                <a:schemeClr val="dk1"/>
              </a:buClr>
              <a:buSzPts val="1200"/>
              <a:buFont typeface="Calibri"/>
              <a:buNone/>
            </a:pPr>
            <a:endParaRPr/>
          </a:p>
          <a:p>
            <a:pPr marL="0" lvl="0" indent="0" algn="l" rtl="0">
              <a:spcBef>
                <a:spcPts val="0"/>
              </a:spcBef>
              <a:spcAft>
                <a:spcPts val="0"/>
              </a:spcAft>
              <a:buNone/>
            </a:pPr>
            <a:r>
              <a:rPr lang="en-US"/>
              <a:t>Start by recording one idea from each group. If the group you are asking doesn’t have anything novel to share, you might give them the option to “plus one”, meaning to agree with an idea already on the list. (Put a ”+” next to an idea they agree with that has been offered by another group.)</a:t>
            </a:r>
            <a:endParaRPr/>
          </a:p>
        </p:txBody>
      </p:sp>
      <p:sp>
        <p:nvSpPr>
          <p:cNvPr id="781" name="Google Shape;781;p6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65</a:t>
            </a:fld>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
        <p:cNvGrpSpPr/>
        <p:nvPr/>
      </p:nvGrpSpPr>
      <p:grpSpPr>
        <a:xfrm>
          <a:off x="0" y="0"/>
          <a:ext cx="0" cy="0"/>
          <a:chOff x="0" y="0"/>
          <a:chExt cx="0" cy="0"/>
        </a:xfrm>
      </p:grpSpPr>
      <p:sp>
        <p:nvSpPr>
          <p:cNvPr id="788" name="Google Shape;788;p6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89" name="Google Shape;789;p6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Not meant for students. Intended to help you navigate to the next learning segment.</a:t>
            </a:r>
            <a:endParaRPr/>
          </a:p>
        </p:txBody>
      </p:sp>
      <p:sp>
        <p:nvSpPr>
          <p:cNvPr id="790" name="Google Shape;790;p6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66</a:t>
            </a:fld>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1"/>
        <p:cNvGrpSpPr/>
        <p:nvPr/>
      </p:nvGrpSpPr>
      <p:grpSpPr>
        <a:xfrm>
          <a:off x="0" y="0"/>
          <a:ext cx="0" cy="0"/>
          <a:chOff x="0" y="0"/>
          <a:chExt cx="0" cy="0"/>
        </a:xfrm>
      </p:grpSpPr>
      <p:sp>
        <p:nvSpPr>
          <p:cNvPr id="802" name="Google Shape;802;p6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03" name="Google Shape;803;p6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Not meant for students. This slide connects you to the description for the learning segment at hand.</a:t>
            </a:r>
            <a:endParaRPr/>
          </a:p>
        </p:txBody>
      </p:sp>
      <p:sp>
        <p:nvSpPr>
          <p:cNvPr id="804" name="Google Shape;804;p6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67</a:t>
            </a:fld>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7"/>
        <p:cNvGrpSpPr/>
        <p:nvPr/>
      </p:nvGrpSpPr>
      <p:grpSpPr>
        <a:xfrm>
          <a:off x="0" y="0"/>
          <a:ext cx="0" cy="0"/>
          <a:chOff x="0" y="0"/>
          <a:chExt cx="0" cy="0"/>
        </a:xfrm>
      </p:grpSpPr>
      <p:sp>
        <p:nvSpPr>
          <p:cNvPr id="818" name="Google Shape;818;p6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9" name="Google Shape;819;p6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Continued Teacher Notes. Not meant for students.</a:t>
            </a:r>
            <a:endParaRPr/>
          </a:p>
        </p:txBody>
      </p:sp>
      <p:sp>
        <p:nvSpPr>
          <p:cNvPr id="820" name="Google Shape;820;p6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68</a:t>
            </a:fld>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9"/>
        <p:cNvGrpSpPr/>
        <p:nvPr/>
      </p:nvGrpSpPr>
      <p:grpSpPr>
        <a:xfrm>
          <a:off x="0" y="0"/>
          <a:ext cx="0" cy="0"/>
          <a:chOff x="0" y="0"/>
          <a:chExt cx="0" cy="0"/>
        </a:xfrm>
      </p:grpSpPr>
      <p:sp>
        <p:nvSpPr>
          <p:cNvPr id="830" name="Google Shape;830;p6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31" name="Google Shape;831;p6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a:t>TEACHER NOTES:</a:t>
            </a:r>
            <a:endParaRPr/>
          </a:p>
          <a:p>
            <a:pPr marL="0" lvl="0" indent="0" algn="l" rtl="0">
              <a:spcBef>
                <a:spcPts val="0"/>
              </a:spcBef>
              <a:spcAft>
                <a:spcPts val="0"/>
              </a:spcAft>
              <a:buClr>
                <a:schemeClr val="dk1"/>
              </a:buClr>
              <a:buSzPts val="1200"/>
              <a:buFont typeface="Calibri"/>
              <a:buNone/>
            </a:pPr>
            <a:r>
              <a:rPr lang="en-US"/>
              <a:t>Leverage the list of questions about the wolf population that your students just generated as a transition to this slide.</a:t>
            </a:r>
            <a:endParaRPr/>
          </a:p>
          <a:p>
            <a:pPr marL="0" lvl="0" indent="0" algn="l" rtl="0">
              <a:spcBef>
                <a:spcPts val="0"/>
              </a:spcBef>
              <a:spcAft>
                <a:spcPts val="0"/>
              </a:spcAft>
              <a:buClr>
                <a:schemeClr val="dk1"/>
              </a:buClr>
              <a:buSzPts val="1200"/>
              <a:buFont typeface="Calibri"/>
              <a:buNone/>
            </a:pPr>
            <a:r>
              <a:rPr lang="en-US"/>
              <a:t>This slide provides motivation for the readings.</a:t>
            </a:r>
            <a:endParaRPr/>
          </a:p>
          <a:p>
            <a:pPr marL="0" lvl="0" indent="0" algn="l" rtl="0">
              <a:spcBef>
                <a:spcPts val="0"/>
              </a:spcBef>
              <a:spcAft>
                <a:spcPts val="0"/>
              </a:spcAft>
              <a:buClr>
                <a:schemeClr val="dk1"/>
              </a:buClr>
              <a:buSzPts val="1200"/>
              <a:buFont typeface="Calibri"/>
              <a:buNone/>
            </a:pPr>
            <a:endParaRPr/>
          </a:p>
          <a:p>
            <a:pPr marL="0" lvl="0" indent="0" algn="l" rtl="0">
              <a:spcBef>
                <a:spcPts val="0"/>
              </a:spcBef>
              <a:spcAft>
                <a:spcPts val="0"/>
              </a:spcAft>
              <a:buNone/>
            </a:pPr>
            <a:r>
              <a:rPr lang="en-US"/>
              <a:t>SOURCES:</a:t>
            </a:r>
            <a:endParaRPr/>
          </a:p>
          <a:p>
            <a:pPr marL="0" marR="0" lvl="0" indent="0" algn="l" rtl="0">
              <a:lnSpc>
                <a:spcPct val="100000"/>
              </a:lnSpc>
              <a:spcBef>
                <a:spcPts val="0"/>
              </a:spcBef>
              <a:spcAft>
                <a:spcPts val="0"/>
              </a:spcAft>
              <a:buClr>
                <a:schemeClr val="dk1"/>
              </a:buClr>
              <a:buSzPts val="1200"/>
              <a:buFont typeface="Calibri"/>
              <a:buNone/>
            </a:pPr>
            <a:r>
              <a:rPr lang="en-US" b="0"/>
              <a:t>The Wolves and Moose of Isle Royale - http://www.isleroyalewolf.org/</a:t>
            </a:r>
            <a:endParaRPr/>
          </a:p>
          <a:p>
            <a:pPr marL="0" lvl="0" indent="0" algn="l" rtl="0">
              <a:spcBef>
                <a:spcPts val="0"/>
              </a:spcBef>
              <a:spcAft>
                <a:spcPts val="0"/>
              </a:spcAft>
              <a:buClr>
                <a:schemeClr val="dk1"/>
              </a:buClr>
              <a:buSzPts val="1200"/>
              <a:buFont typeface="Calibri"/>
              <a:buNone/>
            </a:pPr>
            <a:endParaRPr/>
          </a:p>
        </p:txBody>
      </p:sp>
      <p:sp>
        <p:nvSpPr>
          <p:cNvPr id="832" name="Google Shape;832;p6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69</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9" name="Google Shape;179;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Continued Teacher Notes. Not meant for students.</a:t>
            </a:r>
            <a:endParaRPr/>
          </a:p>
        </p:txBody>
      </p:sp>
      <p:sp>
        <p:nvSpPr>
          <p:cNvPr id="180" name="Google Shape;180;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8"/>
        <p:cNvGrpSpPr/>
        <p:nvPr/>
      </p:nvGrpSpPr>
      <p:grpSpPr>
        <a:xfrm>
          <a:off x="0" y="0"/>
          <a:ext cx="0" cy="0"/>
          <a:chOff x="0" y="0"/>
          <a:chExt cx="0" cy="0"/>
        </a:xfrm>
      </p:grpSpPr>
      <p:sp>
        <p:nvSpPr>
          <p:cNvPr id="839" name="Google Shape;839;p7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40" name="Google Shape;840;p7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a:t>TEACHER NOTES:</a:t>
            </a:r>
            <a:endParaRPr/>
          </a:p>
          <a:p>
            <a:pPr marL="0" lvl="0" indent="0" algn="l" rtl="0">
              <a:spcBef>
                <a:spcPts val="0"/>
              </a:spcBef>
              <a:spcAft>
                <a:spcPts val="0"/>
              </a:spcAft>
              <a:buClr>
                <a:schemeClr val="dk1"/>
              </a:buClr>
              <a:buSzPts val="1200"/>
              <a:buFont typeface="Calibri"/>
              <a:buNone/>
            </a:pPr>
            <a:r>
              <a:rPr lang="en-US"/>
              <a:t>This slide provides a set up for motivating the readings.</a:t>
            </a:r>
            <a:endParaRPr/>
          </a:p>
          <a:p>
            <a:pPr marL="0" lvl="0" indent="0" algn="l" rtl="0">
              <a:spcBef>
                <a:spcPts val="0"/>
              </a:spcBef>
              <a:spcAft>
                <a:spcPts val="0"/>
              </a:spcAft>
              <a:buClr>
                <a:schemeClr val="dk1"/>
              </a:buClr>
              <a:buSzPts val="1200"/>
              <a:buFont typeface="Calibri"/>
              <a:buNone/>
            </a:pPr>
            <a:endParaRPr/>
          </a:p>
          <a:p>
            <a:pPr marL="0" lvl="0" indent="0" algn="l" rtl="0">
              <a:spcBef>
                <a:spcPts val="0"/>
              </a:spcBef>
              <a:spcAft>
                <a:spcPts val="0"/>
              </a:spcAft>
              <a:buNone/>
            </a:pPr>
            <a:r>
              <a:rPr lang="en-US"/>
              <a:t>SOURCES:</a:t>
            </a:r>
            <a:endParaRPr/>
          </a:p>
          <a:p>
            <a:pPr marL="0" marR="0" lvl="0" indent="0" algn="l" rtl="0">
              <a:lnSpc>
                <a:spcPct val="100000"/>
              </a:lnSpc>
              <a:spcBef>
                <a:spcPts val="0"/>
              </a:spcBef>
              <a:spcAft>
                <a:spcPts val="0"/>
              </a:spcAft>
              <a:buClr>
                <a:schemeClr val="dk1"/>
              </a:buClr>
              <a:buSzPts val="1200"/>
              <a:buFont typeface="Calibri"/>
              <a:buNone/>
            </a:pPr>
            <a:r>
              <a:rPr lang="en-US" b="0"/>
              <a:t>The Wolves and Moose of Isle Royale - http://www.isleroyalewolf.org/</a:t>
            </a:r>
            <a:endParaRPr/>
          </a:p>
          <a:p>
            <a:pPr marL="0" lvl="0" indent="0" algn="l" rtl="0">
              <a:spcBef>
                <a:spcPts val="0"/>
              </a:spcBef>
              <a:spcAft>
                <a:spcPts val="0"/>
              </a:spcAft>
              <a:buClr>
                <a:schemeClr val="dk1"/>
              </a:buClr>
              <a:buSzPts val="1200"/>
              <a:buFont typeface="Calibri"/>
              <a:buNone/>
            </a:pPr>
            <a:endParaRPr/>
          </a:p>
        </p:txBody>
      </p:sp>
      <p:sp>
        <p:nvSpPr>
          <p:cNvPr id="841" name="Google Shape;841;p7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70</a:t>
            </a:fld>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7"/>
        <p:cNvGrpSpPr/>
        <p:nvPr/>
      </p:nvGrpSpPr>
      <p:grpSpPr>
        <a:xfrm>
          <a:off x="0" y="0"/>
          <a:ext cx="0" cy="0"/>
          <a:chOff x="0" y="0"/>
          <a:chExt cx="0" cy="0"/>
        </a:xfrm>
      </p:grpSpPr>
      <p:sp>
        <p:nvSpPr>
          <p:cNvPr id="848" name="Google Shape;848;p7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49" name="Google Shape;849;p7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r>
              <a:rPr lang="en-US"/>
              <a:t>TEACHER NOTES:</a:t>
            </a:r>
            <a:endParaRPr/>
          </a:p>
          <a:p>
            <a:pPr marL="0" marR="0" lvl="0" indent="0" algn="l" rtl="0">
              <a:lnSpc>
                <a:spcPct val="100000"/>
              </a:lnSpc>
              <a:spcBef>
                <a:spcPts val="0"/>
              </a:spcBef>
              <a:spcAft>
                <a:spcPts val="0"/>
              </a:spcAft>
              <a:buClr>
                <a:schemeClr val="dk1"/>
              </a:buClr>
              <a:buSzPts val="1200"/>
              <a:buFont typeface="Calibri"/>
              <a:buNone/>
            </a:pPr>
            <a:r>
              <a:rPr lang="en-US"/>
              <a:t>Pass out the readings to students, one to each in the group. There are four readings plus a general reading on Isle Royale. (You can move this general reading up a couple of learning segments if you like, but here it provides the faster readers with some more material if they finish well-ahead of their teammates.)</a:t>
            </a:r>
            <a:endParaRPr/>
          </a:p>
          <a:p>
            <a:pPr marL="0" marR="0" lvl="0" indent="0" algn="l" rtl="0">
              <a:lnSpc>
                <a:spcPct val="100000"/>
              </a:lnSpc>
              <a:spcBef>
                <a:spcPts val="0"/>
              </a:spcBef>
              <a:spcAft>
                <a:spcPts val="0"/>
              </a:spcAft>
              <a:buClr>
                <a:schemeClr val="dk1"/>
              </a:buClr>
              <a:buSzPts val="1200"/>
              <a:buFont typeface="Calibri"/>
              <a:buNone/>
            </a:pPr>
            <a:r>
              <a:rPr lang="en-US"/>
              <a:t>Each will read the Moose A, Moose B, Wolf A or Wolf B handout, highlighting some key points as they go. </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a:t>Then have the students within each group share the information.</a:t>
            </a:r>
            <a:endParaRPr/>
          </a:p>
          <a:p>
            <a:pPr marL="0" marR="0" lvl="0" indent="0" algn="l" rtl="0">
              <a:lnSpc>
                <a:spcPct val="100000"/>
              </a:lnSpc>
              <a:spcBef>
                <a:spcPts val="0"/>
              </a:spcBef>
              <a:spcAft>
                <a:spcPts val="0"/>
              </a:spcAft>
              <a:buClr>
                <a:schemeClr val="dk1"/>
              </a:buClr>
              <a:buSzPts val="1200"/>
              <a:buFont typeface="Calibri"/>
              <a:buNone/>
            </a:pPr>
            <a:r>
              <a:rPr lang="en-US"/>
              <a:t>Here we’ve outlined one possible approach, using a structured dialog called the “say something” protocol from Beauchamp et al.  We find that students do better with regular, structured dialog protocols.</a:t>
            </a:r>
            <a:endParaRPr/>
          </a:p>
          <a:p>
            <a:pPr marL="0" lvl="0" indent="0" algn="l" rtl="0">
              <a:spcBef>
                <a:spcPts val="0"/>
              </a:spcBef>
              <a:spcAft>
                <a:spcPts val="0"/>
              </a:spcAft>
              <a:buNone/>
            </a:pPr>
            <a:endParaRPr/>
          </a:p>
          <a:p>
            <a:pPr marL="0" lvl="0" indent="0" algn="l" rtl="0">
              <a:spcBef>
                <a:spcPts val="0"/>
              </a:spcBef>
              <a:spcAft>
                <a:spcPts val="0"/>
              </a:spcAft>
              <a:buNone/>
            </a:pPr>
            <a:r>
              <a:rPr lang="en-US"/>
              <a:t>Knowing about the biology of these animals is an important step if you want the students to generate ideas about what is regulating the populations. </a:t>
            </a:r>
            <a:endParaRPr/>
          </a:p>
          <a:p>
            <a:pPr marL="0" lvl="0" indent="0" algn="l" rtl="0">
              <a:spcBef>
                <a:spcPts val="0"/>
              </a:spcBef>
              <a:spcAft>
                <a:spcPts val="0"/>
              </a:spcAft>
              <a:buNone/>
            </a:pPr>
            <a:endParaRPr/>
          </a:p>
          <a:p>
            <a:pPr marL="0" marR="0" lvl="0" indent="0" algn="l" rtl="0">
              <a:lnSpc>
                <a:spcPct val="100000"/>
              </a:lnSpc>
              <a:spcBef>
                <a:spcPts val="0"/>
              </a:spcBef>
              <a:spcAft>
                <a:spcPts val="0"/>
              </a:spcAft>
              <a:buClr>
                <a:schemeClr val="dk1"/>
              </a:buClr>
              <a:buSzPts val="1200"/>
              <a:buFont typeface="Calibri"/>
              <a:buNone/>
            </a:pPr>
            <a:r>
              <a:rPr lang="en-US"/>
              <a:t>SOURCES:</a:t>
            </a:r>
            <a:endParaRPr/>
          </a:p>
          <a:p>
            <a:pPr marL="0" marR="0" lvl="0" indent="0" algn="l" rtl="0">
              <a:lnSpc>
                <a:spcPct val="100000"/>
              </a:lnSpc>
              <a:spcBef>
                <a:spcPts val="0"/>
              </a:spcBef>
              <a:spcAft>
                <a:spcPts val="0"/>
              </a:spcAft>
              <a:buClr>
                <a:schemeClr val="dk1"/>
              </a:buClr>
              <a:buSzPts val="1200"/>
              <a:buFont typeface="Calibri"/>
              <a:buNone/>
            </a:pPr>
            <a:r>
              <a:rPr lang="en-US"/>
              <a:t>Beauchamp et al. (2011) “Success in Science Through Dialogue, Reading and Writing”.</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850" name="Google Shape;850;p7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71</a:t>
            </a:fld>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5"/>
        <p:cNvGrpSpPr/>
        <p:nvPr/>
      </p:nvGrpSpPr>
      <p:grpSpPr>
        <a:xfrm>
          <a:off x="0" y="0"/>
          <a:ext cx="0" cy="0"/>
          <a:chOff x="0" y="0"/>
          <a:chExt cx="0" cy="0"/>
        </a:xfrm>
      </p:grpSpPr>
      <p:sp>
        <p:nvSpPr>
          <p:cNvPr id="856" name="Google Shape;856;p7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57" name="Google Shape;857;p7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r>
              <a:rPr lang="en-US"/>
              <a:t>TEACHER NOTES:</a:t>
            </a:r>
            <a:endParaRPr/>
          </a:p>
          <a:p>
            <a:pPr marL="0" marR="0" lvl="0" indent="0" algn="l" rtl="0">
              <a:lnSpc>
                <a:spcPct val="100000"/>
              </a:lnSpc>
              <a:spcBef>
                <a:spcPts val="0"/>
              </a:spcBef>
              <a:spcAft>
                <a:spcPts val="0"/>
              </a:spcAft>
              <a:buClr>
                <a:schemeClr val="dk1"/>
              </a:buClr>
              <a:buSzPts val="1200"/>
              <a:buFont typeface="Calibri"/>
              <a:buNone/>
            </a:pPr>
            <a:r>
              <a:rPr lang="en-US"/>
              <a:t>Pass out the readings to students, one to each in the group. There are four readings plus a general reading on Isle Royale. </a:t>
            </a:r>
            <a:endParaRPr/>
          </a:p>
          <a:p>
            <a:pPr marL="0" marR="0" lvl="0" indent="0" algn="l" rtl="0">
              <a:lnSpc>
                <a:spcPct val="100000"/>
              </a:lnSpc>
              <a:spcBef>
                <a:spcPts val="0"/>
              </a:spcBef>
              <a:spcAft>
                <a:spcPts val="0"/>
              </a:spcAft>
              <a:buClr>
                <a:schemeClr val="dk1"/>
              </a:buClr>
              <a:buSzPts val="1200"/>
              <a:buFont typeface="Calibri"/>
              <a:buNone/>
            </a:pPr>
            <a:r>
              <a:rPr lang="en-US"/>
              <a:t>Each will read the Moose A, Moose B, Wolf A or Wolf B handout, highlighting some key points as they go. </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a:t>Then have the students within each group share the information.</a:t>
            </a:r>
            <a:endParaRPr/>
          </a:p>
          <a:p>
            <a:pPr marL="0" marR="0" lvl="0" indent="0" algn="l" rtl="0">
              <a:lnSpc>
                <a:spcPct val="100000"/>
              </a:lnSpc>
              <a:spcBef>
                <a:spcPts val="0"/>
              </a:spcBef>
              <a:spcAft>
                <a:spcPts val="0"/>
              </a:spcAft>
              <a:buClr>
                <a:schemeClr val="dk1"/>
              </a:buClr>
              <a:buSzPts val="1200"/>
              <a:buFont typeface="Calibri"/>
              <a:buNone/>
            </a:pPr>
            <a:r>
              <a:rPr lang="en-US"/>
              <a:t>Here we’ve outlined one possible approach, using a structured dialog called the “say something” protocol from Beauchamp et al.  We find that students do better with regular, structured dialog protocols.</a:t>
            </a:r>
            <a:endParaRPr/>
          </a:p>
          <a:p>
            <a:pPr marL="0" lvl="0" indent="0" algn="l" rtl="0">
              <a:spcBef>
                <a:spcPts val="0"/>
              </a:spcBef>
              <a:spcAft>
                <a:spcPts val="0"/>
              </a:spcAft>
              <a:buNone/>
            </a:pPr>
            <a:endParaRPr/>
          </a:p>
          <a:p>
            <a:pPr marL="0" lvl="0" indent="0" algn="l" rtl="0">
              <a:spcBef>
                <a:spcPts val="0"/>
              </a:spcBef>
              <a:spcAft>
                <a:spcPts val="0"/>
              </a:spcAft>
              <a:buNone/>
            </a:pPr>
            <a:r>
              <a:rPr lang="en-US"/>
              <a:t>Knowing about the biology of these animals is an important step if you want the students to generate ideas about what is regulating the populations. </a:t>
            </a:r>
            <a:endParaRPr/>
          </a:p>
          <a:p>
            <a:pPr marL="0" lvl="0" indent="0" algn="l" rtl="0">
              <a:spcBef>
                <a:spcPts val="0"/>
              </a:spcBef>
              <a:spcAft>
                <a:spcPts val="0"/>
              </a:spcAft>
              <a:buNone/>
            </a:pPr>
            <a:endParaRPr/>
          </a:p>
          <a:p>
            <a:pPr marL="0" marR="0" lvl="0" indent="0" algn="l" rtl="0">
              <a:lnSpc>
                <a:spcPct val="100000"/>
              </a:lnSpc>
              <a:spcBef>
                <a:spcPts val="0"/>
              </a:spcBef>
              <a:spcAft>
                <a:spcPts val="0"/>
              </a:spcAft>
              <a:buClr>
                <a:schemeClr val="dk1"/>
              </a:buClr>
              <a:buSzPts val="1200"/>
              <a:buFont typeface="Calibri"/>
              <a:buNone/>
            </a:pPr>
            <a:r>
              <a:rPr lang="en-US"/>
              <a:t>SOURCES:</a:t>
            </a:r>
            <a:endParaRPr/>
          </a:p>
          <a:p>
            <a:pPr marL="0" marR="0" lvl="0" indent="0" algn="l" rtl="0">
              <a:lnSpc>
                <a:spcPct val="100000"/>
              </a:lnSpc>
              <a:spcBef>
                <a:spcPts val="0"/>
              </a:spcBef>
              <a:spcAft>
                <a:spcPts val="0"/>
              </a:spcAft>
              <a:buClr>
                <a:schemeClr val="dk1"/>
              </a:buClr>
              <a:buSzPts val="1200"/>
              <a:buFont typeface="Calibri"/>
              <a:buNone/>
            </a:pPr>
            <a:r>
              <a:rPr lang="en-US"/>
              <a:t>Beauchamp et al. (2011) “Success in Science Through Dialogue, Reading and Writing”.</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858" name="Google Shape;858;p7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72</a:t>
            </a:fld>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2"/>
        <p:cNvGrpSpPr/>
        <p:nvPr/>
      </p:nvGrpSpPr>
      <p:grpSpPr>
        <a:xfrm>
          <a:off x="0" y="0"/>
          <a:ext cx="0" cy="0"/>
          <a:chOff x="0" y="0"/>
          <a:chExt cx="0" cy="0"/>
        </a:xfrm>
      </p:grpSpPr>
      <p:sp>
        <p:nvSpPr>
          <p:cNvPr id="863" name="Google Shape;863;p7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4" name="Google Shape;864;p7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This chart comes directly from the “say something” protocol from Beauchamp et al. (2011) “Success in Science Through Dialogue, Reading and Writing”.</a:t>
            </a:r>
            <a:endParaRPr/>
          </a:p>
          <a:p>
            <a:pPr marL="0" lvl="0" indent="0" algn="l" rtl="0">
              <a:spcBef>
                <a:spcPts val="0"/>
              </a:spcBef>
              <a:spcAft>
                <a:spcPts val="0"/>
              </a:spcAft>
              <a:buNone/>
            </a:pPr>
            <a:endParaRPr/>
          </a:p>
          <a:p>
            <a:pPr marL="0" lvl="0" indent="0" algn="l" rtl="0">
              <a:spcBef>
                <a:spcPts val="0"/>
              </a:spcBef>
              <a:spcAft>
                <a:spcPts val="0"/>
              </a:spcAft>
              <a:buNone/>
            </a:pPr>
            <a:r>
              <a:rPr lang="en-US"/>
              <a:t>Have groups of 4 or 5 split the reading, one reading per individual. 5 minutes max. Each will read the Moose A, Moose B, Wolf A or Wolf B handout, highlighting some key points as they go. Then give the group 5 minutes to share out some key points about the biology of the animals. This is an important step if you want the teachers to generate ideas about what is regulating the populations. Note that junior high teachers may especially be prone to bring in some inaccurate information / model ideas. These readings can be a way to ground discussion around their points. (For example, “That’s an interesting idea, does that fit in with what we know about these animals?)</a:t>
            </a:r>
            <a:endParaRPr/>
          </a:p>
          <a:p>
            <a:pPr marL="0" lvl="0" indent="0" algn="l" rtl="0">
              <a:spcBef>
                <a:spcPts val="0"/>
              </a:spcBef>
              <a:spcAft>
                <a:spcPts val="0"/>
              </a:spcAft>
              <a:buNone/>
            </a:pPr>
            <a:endParaRPr/>
          </a:p>
          <a:p>
            <a:pPr marL="0" marR="0" lvl="0" indent="0" algn="l" rtl="0">
              <a:lnSpc>
                <a:spcPct val="100000"/>
              </a:lnSpc>
              <a:spcBef>
                <a:spcPts val="0"/>
              </a:spcBef>
              <a:spcAft>
                <a:spcPts val="0"/>
              </a:spcAft>
              <a:buClr>
                <a:schemeClr val="dk1"/>
              </a:buClr>
              <a:buSzPts val="1200"/>
              <a:buFont typeface="Calibri"/>
              <a:buNone/>
            </a:pPr>
            <a:r>
              <a:rPr lang="en-US"/>
              <a:t>SOURCES:</a:t>
            </a:r>
            <a:endParaRPr/>
          </a:p>
          <a:p>
            <a:pPr marL="0" marR="0" lvl="0" indent="0" algn="l" rtl="0">
              <a:lnSpc>
                <a:spcPct val="100000"/>
              </a:lnSpc>
              <a:spcBef>
                <a:spcPts val="0"/>
              </a:spcBef>
              <a:spcAft>
                <a:spcPts val="0"/>
              </a:spcAft>
              <a:buClr>
                <a:schemeClr val="dk1"/>
              </a:buClr>
              <a:buSzPts val="1200"/>
              <a:buFont typeface="Calibri"/>
              <a:buNone/>
            </a:pPr>
            <a:r>
              <a:rPr lang="en-US"/>
              <a:t>Beauchamp et al. (2011) “Success in Science Through Dialogue, Reading and Writing”.</a:t>
            </a:r>
            <a:endParaRPr/>
          </a:p>
          <a:p>
            <a:pPr marL="0" lvl="0" indent="0" algn="l" rtl="0">
              <a:spcBef>
                <a:spcPts val="0"/>
              </a:spcBef>
              <a:spcAft>
                <a:spcPts val="0"/>
              </a:spcAft>
              <a:buNone/>
            </a:pPr>
            <a:endParaRPr/>
          </a:p>
        </p:txBody>
      </p:sp>
      <p:sp>
        <p:nvSpPr>
          <p:cNvPr id="865" name="Google Shape;865;p7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73</a:t>
            </a:fld>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0"/>
        <p:cNvGrpSpPr/>
        <p:nvPr/>
      </p:nvGrpSpPr>
      <p:grpSpPr>
        <a:xfrm>
          <a:off x="0" y="0"/>
          <a:ext cx="0" cy="0"/>
          <a:chOff x="0" y="0"/>
          <a:chExt cx="0" cy="0"/>
        </a:xfrm>
      </p:grpSpPr>
      <p:sp>
        <p:nvSpPr>
          <p:cNvPr id="871" name="Google Shape;871;p7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72" name="Google Shape;872;p7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fontScale="85000" lnSpcReduction="20000"/>
          </a:bodyPr>
          <a:lstStyle/>
          <a:p>
            <a:pPr marL="0" lvl="0" indent="0" algn="l" rtl="0">
              <a:spcBef>
                <a:spcPts val="0"/>
              </a:spcBef>
              <a:spcAft>
                <a:spcPts val="0"/>
              </a:spcAft>
              <a:buNone/>
            </a:pPr>
            <a:r>
              <a:rPr lang="en-US" sz="1200"/>
              <a:t>TEACHER NOTES:</a:t>
            </a:r>
            <a:endParaRPr/>
          </a:p>
          <a:p>
            <a:pPr marL="0" lvl="0" indent="0" algn="l" rtl="0">
              <a:spcBef>
                <a:spcPts val="0"/>
              </a:spcBef>
              <a:spcAft>
                <a:spcPts val="0"/>
              </a:spcAft>
              <a:buNone/>
            </a:pPr>
            <a:r>
              <a:rPr lang="en-US" sz="1200"/>
              <a:t>So, we’ve learned something about wolves!</a:t>
            </a:r>
            <a:endParaRPr/>
          </a:p>
          <a:p>
            <a:pPr marL="0" lvl="0" indent="0" algn="l" rtl="0">
              <a:spcBef>
                <a:spcPts val="0"/>
              </a:spcBef>
              <a:spcAft>
                <a:spcPts val="0"/>
              </a:spcAft>
              <a:buNone/>
            </a:pPr>
            <a:r>
              <a:rPr lang="en-US" sz="1200"/>
              <a:t>Another opportunity to show a video if you think it will engage kids and help them to feel invested in the wolves. Better to pick something generic that doesn’t give much away about their history on Isle Royale. Perhaps check out National Geographic resources.</a:t>
            </a:r>
            <a:endParaRPr/>
          </a:p>
          <a:p>
            <a:pPr marL="0" lvl="0" indent="0" algn="l" rtl="0">
              <a:spcBef>
                <a:spcPts val="0"/>
              </a:spcBef>
              <a:spcAft>
                <a:spcPts val="0"/>
              </a:spcAft>
              <a:buNone/>
            </a:pPr>
            <a:endParaRPr sz="1200"/>
          </a:p>
          <a:p>
            <a:pPr marL="0" lvl="0" indent="0" algn="l" rtl="0">
              <a:spcBef>
                <a:spcPts val="0"/>
              </a:spcBef>
              <a:spcAft>
                <a:spcPts val="0"/>
              </a:spcAft>
              <a:buNone/>
            </a:pPr>
            <a:r>
              <a:rPr lang="en-US" sz="1200"/>
              <a:t>Wolves are highly social. They live and hunt in packs of 7-8 adults, usually led by one breeding pair. </a:t>
            </a:r>
            <a:endParaRPr/>
          </a:p>
          <a:p>
            <a:pPr marL="0" lvl="0" indent="0" algn="l" rtl="0">
              <a:spcBef>
                <a:spcPts val="0"/>
              </a:spcBef>
              <a:spcAft>
                <a:spcPts val="0"/>
              </a:spcAft>
              <a:buNone/>
            </a:pPr>
            <a:r>
              <a:rPr lang="en-US" sz="1200"/>
              <a:t>Annual litters of 4-7 pups. Pups cared for collectively by the pack for about the first 10 months of their lives.</a:t>
            </a:r>
            <a:endParaRPr/>
          </a:p>
          <a:p>
            <a:pPr marL="0" lvl="0" indent="0" algn="l" rtl="0">
              <a:spcBef>
                <a:spcPts val="0"/>
              </a:spcBef>
              <a:spcAft>
                <a:spcPts val="0"/>
              </a:spcAft>
              <a:buNone/>
            </a:pPr>
            <a:r>
              <a:rPr lang="en-US" sz="1200"/>
              <a:t>Prey to no other animal. </a:t>
            </a:r>
            <a:endParaRPr/>
          </a:p>
          <a:p>
            <a:pPr marL="0" lvl="0" indent="0" algn="l" rtl="0">
              <a:spcBef>
                <a:spcPts val="0"/>
              </a:spcBef>
              <a:spcAft>
                <a:spcPts val="0"/>
              </a:spcAft>
              <a:buNone/>
            </a:pPr>
            <a:endParaRPr/>
          </a:p>
          <a:p>
            <a:pPr marL="0" lvl="0" indent="0" algn="l" rtl="0">
              <a:spcBef>
                <a:spcPts val="0"/>
              </a:spcBef>
              <a:spcAft>
                <a:spcPts val="0"/>
              </a:spcAft>
              <a:buNone/>
            </a:pPr>
            <a:r>
              <a:rPr lang="en-US"/>
              <a:t>SOURCES:</a:t>
            </a:r>
            <a:endParaRPr/>
          </a:p>
          <a:p>
            <a:pPr marL="0" lvl="0" indent="0" algn="l" rtl="0">
              <a:spcBef>
                <a:spcPts val="0"/>
              </a:spcBef>
              <a:spcAft>
                <a:spcPts val="0"/>
              </a:spcAft>
              <a:buNone/>
            </a:pPr>
            <a:r>
              <a:rPr lang="en-US"/>
              <a:t>Image, “The Gibbon wolf pack pauses in the snowy landscape.” [Yellowstone National Park]</a:t>
            </a:r>
            <a:endParaRPr/>
          </a:p>
          <a:p>
            <a:pPr marL="0" lvl="0" indent="0" algn="l" rtl="0">
              <a:spcBef>
                <a:spcPts val="0"/>
              </a:spcBef>
              <a:spcAft>
                <a:spcPts val="0"/>
              </a:spcAft>
              <a:buNone/>
            </a:pPr>
            <a:r>
              <a:rPr lang="en-US"/>
              <a:t>(https://commons.wikimedia.org/wiki/File%3AYellowstone_Wolves.jpg)</a:t>
            </a:r>
            <a:endParaRPr/>
          </a:p>
          <a:p>
            <a:pPr marL="0" lvl="0" indent="0" algn="l" rtl="0">
              <a:spcBef>
                <a:spcPts val="0"/>
              </a:spcBef>
              <a:spcAft>
                <a:spcPts val="0"/>
              </a:spcAft>
              <a:buNone/>
            </a:pPr>
            <a:r>
              <a:rPr lang="en-US"/>
              <a:t>By Doug Smith [Public domain], via Wikimedia Commons</a:t>
            </a:r>
            <a:endParaRPr/>
          </a:p>
          <a:p>
            <a:pPr marL="0" lvl="0" indent="0" algn="l" rtl="0">
              <a:spcBef>
                <a:spcPts val="0"/>
              </a:spcBef>
              <a:spcAft>
                <a:spcPts val="0"/>
              </a:spcAft>
              <a:buNone/>
            </a:pPr>
            <a:endParaRPr/>
          </a:p>
          <a:p>
            <a:pPr marL="0" lvl="0" indent="0" algn="l" rtl="0">
              <a:spcBef>
                <a:spcPts val="0"/>
              </a:spcBef>
              <a:spcAft>
                <a:spcPts val="0"/>
              </a:spcAft>
              <a:buNone/>
            </a:pPr>
            <a:r>
              <a:rPr lang="en-US"/>
              <a:t>Image, “Mom with Wolf Pups”</a:t>
            </a:r>
            <a:endParaRPr/>
          </a:p>
          <a:p>
            <a:pPr marL="0" lvl="0" indent="0" algn="l" rtl="0">
              <a:spcBef>
                <a:spcPts val="0"/>
              </a:spcBef>
              <a:spcAft>
                <a:spcPts val="0"/>
              </a:spcAft>
              <a:buNone/>
            </a:pPr>
            <a:r>
              <a:rPr lang="en-US"/>
              <a:t>(https://www.flickr.com/photos/patries71/)</a:t>
            </a:r>
            <a:endParaRPr/>
          </a:p>
          <a:p>
            <a:pPr marL="0" lvl="0" indent="0" algn="l" rtl="0">
              <a:spcBef>
                <a:spcPts val="0"/>
              </a:spcBef>
              <a:spcAft>
                <a:spcPts val="0"/>
              </a:spcAft>
              <a:buNone/>
            </a:pPr>
            <a:r>
              <a:rPr lang="en-US"/>
              <a:t>By patries71/Flickr CC and in common circulation without attribution.</a:t>
            </a:r>
            <a:endParaRPr/>
          </a:p>
          <a:p>
            <a:pPr marL="0" lvl="0" indent="0" algn="l" rtl="0">
              <a:spcBef>
                <a:spcPts val="0"/>
              </a:spcBef>
              <a:spcAft>
                <a:spcPts val="0"/>
              </a:spcAft>
              <a:buNone/>
            </a:pPr>
            <a:endParaRPr/>
          </a:p>
          <a:p>
            <a:pPr marL="0" lvl="0" indent="0" algn="l" rtl="0">
              <a:spcBef>
                <a:spcPts val="0"/>
              </a:spcBef>
              <a:spcAft>
                <a:spcPts val="0"/>
              </a:spcAft>
              <a:buNone/>
            </a:pPr>
            <a:r>
              <a:rPr lang="en-US"/>
              <a:t>Image “Gray Wolf Pup Howling”</a:t>
            </a:r>
            <a:endParaRPr/>
          </a:p>
          <a:p>
            <a:pPr marL="0" lvl="0" indent="0" algn="l" rtl="0">
              <a:spcBef>
                <a:spcPts val="0"/>
              </a:spcBef>
              <a:spcAft>
                <a:spcPts val="0"/>
              </a:spcAft>
              <a:buNone/>
            </a:pPr>
            <a:r>
              <a:rPr lang="en-US"/>
              <a:t>Modified from original image through softening and resampling (via Pixlr Online Editor, http://pixlr.com/editor/)</a:t>
            </a:r>
            <a:endParaRPr/>
          </a:p>
          <a:p>
            <a:pPr marL="0" lvl="0" indent="0" algn="l" rtl="0">
              <a:spcBef>
                <a:spcPts val="0"/>
              </a:spcBef>
              <a:spcAft>
                <a:spcPts val="0"/>
              </a:spcAft>
              <a:buNone/>
            </a:pPr>
            <a:r>
              <a:rPr lang="en-US"/>
              <a:t>Educational use only. No redistribution.</a:t>
            </a:r>
            <a:endParaRPr/>
          </a:p>
          <a:p>
            <a:pPr marL="0" lvl="0" indent="0" algn="l" rtl="0">
              <a:spcBef>
                <a:spcPts val="0"/>
              </a:spcBef>
              <a:spcAft>
                <a:spcPts val="0"/>
              </a:spcAft>
              <a:buNone/>
            </a:pPr>
            <a:r>
              <a:rPr lang="en-US" b="0" i="1"/>
              <a:t>Original Attribution for Image, “Image ID: WOV 09 KH0010 01: Gray Wolf Pups Sitting On Rocks Howling”</a:t>
            </a:r>
            <a:endParaRPr b="0" i="1"/>
          </a:p>
          <a:p>
            <a:pPr marL="0" lvl="0" indent="0" algn="l" rtl="0">
              <a:spcBef>
                <a:spcPts val="0"/>
              </a:spcBef>
              <a:spcAft>
                <a:spcPts val="0"/>
              </a:spcAft>
              <a:buNone/>
            </a:pPr>
            <a:r>
              <a:rPr lang="en-US" b="0" i="1"/>
              <a:t>(https://www.kimballstock.com/popuppreview.asp?db=a&amp;image=WOV+09+KH0010+01&amp;itemw=4&amp;itemf=0004&amp;itemstep=1&amp;itemx=21)</a:t>
            </a:r>
            <a:endParaRPr/>
          </a:p>
          <a:p>
            <a:pPr marL="0" lvl="0" indent="0" algn="l" rtl="0">
              <a:spcBef>
                <a:spcPts val="0"/>
              </a:spcBef>
              <a:spcAft>
                <a:spcPts val="0"/>
              </a:spcAft>
              <a:buNone/>
            </a:pPr>
            <a:r>
              <a:rPr lang="en-US" b="0" i="1"/>
              <a:t>By Klein-Hubert/KimballStock</a:t>
            </a:r>
            <a:endParaRPr b="0" i="1"/>
          </a:p>
          <a:p>
            <a:pPr marL="0" lvl="0" indent="0" algn="l" rtl="0">
              <a:spcBef>
                <a:spcPts val="0"/>
              </a:spcBef>
              <a:spcAft>
                <a:spcPts val="0"/>
              </a:spcAft>
              <a:buNone/>
            </a:pPr>
            <a:endParaRPr/>
          </a:p>
          <a:p>
            <a:pPr marL="0" lvl="0" indent="0" algn="l" rtl="0">
              <a:spcBef>
                <a:spcPts val="0"/>
              </a:spcBef>
              <a:spcAft>
                <a:spcPts val="0"/>
              </a:spcAft>
              <a:buNone/>
            </a:pPr>
            <a:r>
              <a:rPr lang="en-US"/>
              <a:t>Wikipedia – Gray Wolf - https://en.wikipedia.org/wiki/Gray_wolf</a:t>
            </a:r>
            <a:endParaRPr/>
          </a:p>
          <a:p>
            <a:pPr marL="0" marR="0" lvl="0" indent="0" algn="l" rtl="0">
              <a:lnSpc>
                <a:spcPct val="100000"/>
              </a:lnSpc>
              <a:spcBef>
                <a:spcPts val="0"/>
              </a:spcBef>
              <a:spcAft>
                <a:spcPts val="0"/>
              </a:spcAft>
              <a:buClr>
                <a:schemeClr val="dk1"/>
              </a:buClr>
              <a:buSzPts val="1200"/>
              <a:buFont typeface="Calibri"/>
              <a:buNone/>
            </a:pPr>
            <a:r>
              <a:rPr lang="en-US" b="0"/>
              <a:t>The Wolves and Moose of Isle Royale - http://www.isleroyalewolf.org/</a:t>
            </a:r>
            <a:endParaRPr/>
          </a:p>
        </p:txBody>
      </p:sp>
      <p:sp>
        <p:nvSpPr>
          <p:cNvPr id="873" name="Google Shape;873;p7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74</a:t>
            </a:fld>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0"/>
        <p:cNvGrpSpPr/>
        <p:nvPr/>
      </p:nvGrpSpPr>
      <p:grpSpPr>
        <a:xfrm>
          <a:off x="0" y="0"/>
          <a:ext cx="0" cy="0"/>
          <a:chOff x="0" y="0"/>
          <a:chExt cx="0" cy="0"/>
        </a:xfrm>
      </p:grpSpPr>
      <p:sp>
        <p:nvSpPr>
          <p:cNvPr id="881" name="Google Shape;881;p7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2" name="Google Shape;882;p7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r>
              <a:rPr lang="en-US">
                <a:solidFill>
                  <a:srgbClr val="FF0000"/>
                </a:solidFill>
              </a:rPr>
              <a:t>: Keep this short. </a:t>
            </a:r>
            <a:r>
              <a:rPr lang="en-US"/>
              <a:t>When students are done processing the reading in small groups, ask them if there’s anything they want to revise on the class factors/questions poster that lists the factors potentially important in determining the population size of the wolves. (Is there anything they want to add to the “factors” list for wolves?) Then ask what big questions might be lingering. (Is there anything they want to add to the “questions” list for wolves?) They might talk about environmental/weather/climate data. One glaring piece of missing information, of course, is the moose population. If students don’t key-in on this, you might suggest it as it provides a transition to the next slide and ultimately the simulation game in the next learning segment.</a:t>
            </a:r>
            <a:endParaRPr/>
          </a:p>
        </p:txBody>
      </p:sp>
      <p:sp>
        <p:nvSpPr>
          <p:cNvPr id="883" name="Google Shape;883;p7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75</a:t>
            </a:fld>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7"/>
        <p:cNvGrpSpPr/>
        <p:nvPr/>
      </p:nvGrpSpPr>
      <p:grpSpPr>
        <a:xfrm>
          <a:off x="0" y="0"/>
          <a:ext cx="0" cy="0"/>
          <a:chOff x="0" y="0"/>
          <a:chExt cx="0" cy="0"/>
        </a:xfrm>
      </p:grpSpPr>
      <p:sp>
        <p:nvSpPr>
          <p:cNvPr id="888" name="Google Shape;888;p7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9" name="Google Shape;889;p7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r>
              <a:rPr lang="en-US">
                <a:solidFill>
                  <a:srgbClr val="FF0000"/>
                </a:solidFill>
              </a:rPr>
              <a:t>: We’re next going to reveal the moose data.</a:t>
            </a:r>
            <a:endParaRPr/>
          </a:p>
          <a:p>
            <a:pPr marL="0" lvl="0" indent="0" algn="l" rtl="0">
              <a:spcBef>
                <a:spcPts val="0"/>
              </a:spcBef>
              <a:spcAft>
                <a:spcPts val="0"/>
              </a:spcAft>
              <a:buNone/>
            </a:pPr>
            <a:endParaRPr/>
          </a:p>
          <a:p>
            <a:pPr marL="0" lvl="0" indent="0" algn="l" rtl="0">
              <a:spcBef>
                <a:spcPts val="0"/>
              </a:spcBef>
              <a:spcAft>
                <a:spcPts val="0"/>
              </a:spcAft>
              <a:buNone/>
            </a:pPr>
            <a:r>
              <a:rPr lang="en-US"/>
              <a:t>SOURCES:</a:t>
            </a:r>
            <a:endParaRPr/>
          </a:p>
          <a:p>
            <a:pPr marL="0" lvl="0" indent="0" algn="l" rtl="0">
              <a:spcBef>
                <a:spcPts val="0"/>
              </a:spcBef>
              <a:spcAft>
                <a:spcPts val="0"/>
              </a:spcAft>
              <a:buNone/>
            </a:pPr>
            <a:r>
              <a:rPr lang="en-US"/>
              <a:t>Image, ”Mother with calf”</a:t>
            </a:r>
            <a:endParaRPr/>
          </a:p>
          <a:p>
            <a:pPr marL="0" lvl="0" indent="0" algn="l" rtl="0">
              <a:spcBef>
                <a:spcPts val="0"/>
              </a:spcBef>
              <a:spcAft>
                <a:spcPts val="0"/>
              </a:spcAft>
              <a:buNone/>
            </a:pPr>
            <a:r>
              <a:rPr lang="en-US"/>
              <a:t>(https://commons.wikimedia.org/wiki/File%3AMoose_mother_with_calf.jpg)</a:t>
            </a:r>
            <a:endParaRPr/>
          </a:p>
          <a:p>
            <a:pPr marL="0" lvl="0" indent="0" algn="l" rtl="0">
              <a:spcBef>
                <a:spcPts val="0"/>
              </a:spcBef>
              <a:spcAft>
                <a:spcPts val="0"/>
              </a:spcAft>
              <a:buNone/>
            </a:pPr>
            <a:r>
              <a:rPr lang="en-US"/>
              <a:t>By Veronika Ronkos (Own work) [CC BY-SA 3.0 (http://creativecommons.org/licenses/by-sa/3.0)], via Wikimedia Commons</a:t>
            </a:r>
            <a:endParaRPr/>
          </a:p>
          <a:p>
            <a:pPr marL="0" lvl="0" indent="0" algn="l" rtl="0">
              <a:spcBef>
                <a:spcPts val="0"/>
              </a:spcBef>
              <a:spcAft>
                <a:spcPts val="0"/>
              </a:spcAft>
              <a:buNone/>
            </a:pPr>
            <a:endParaRPr/>
          </a:p>
          <a:p>
            <a:pPr marL="0" lvl="0" indent="0" algn="l" rtl="0">
              <a:spcBef>
                <a:spcPts val="0"/>
              </a:spcBef>
              <a:spcAft>
                <a:spcPts val="0"/>
              </a:spcAft>
              <a:buNone/>
            </a:pPr>
            <a:r>
              <a:rPr lang="en-US"/>
              <a:t>Image, “moose-bull-solitary-wildlife”</a:t>
            </a:r>
            <a:endParaRPr/>
          </a:p>
          <a:p>
            <a:pPr marL="0" lvl="0" indent="0" algn="l" rtl="0">
              <a:spcBef>
                <a:spcPts val="0"/>
              </a:spcBef>
              <a:spcAft>
                <a:spcPts val="0"/>
              </a:spcAft>
              <a:buNone/>
            </a:pPr>
            <a:r>
              <a:rPr lang="en-US"/>
              <a:t>(https://pixabay.com/en/moose-bull-solitary-wildlife-1056688/)</a:t>
            </a:r>
            <a:endParaRPr/>
          </a:p>
          <a:p>
            <a:pPr marL="0" lvl="0" indent="0" algn="l" rtl="0">
              <a:spcBef>
                <a:spcPts val="0"/>
              </a:spcBef>
              <a:spcAft>
                <a:spcPts val="0"/>
              </a:spcAft>
              <a:buNone/>
            </a:pPr>
            <a:r>
              <a:rPr lang="en-US"/>
              <a:t>Pixabay, no attribution required, CC0 (https://creativecommons.org/publicdomain/zero/1.0/deed.en)</a:t>
            </a:r>
            <a:endParaRPr/>
          </a:p>
        </p:txBody>
      </p:sp>
      <p:sp>
        <p:nvSpPr>
          <p:cNvPr id="890" name="Google Shape;890;p7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76</a:t>
            </a:fld>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7"/>
        <p:cNvGrpSpPr/>
        <p:nvPr/>
      </p:nvGrpSpPr>
      <p:grpSpPr>
        <a:xfrm>
          <a:off x="0" y="0"/>
          <a:ext cx="0" cy="0"/>
          <a:chOff x="0" y="0"/>
          <a:chExt cx="0" cy="0"/>
        </a:xfrm>
      </p:grpSpPr>
      <p:sp>
        <p:nvSpPr>
          <p:cNvPr id="898" name="Google Shape;898;p7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99" name="Google Shape;899;p7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Reveal the data by giving students the completed moose graph.</a:t>
            </a:r>
            <a:endParaRPr/>
          </a:p>
          <a:p>
            <a:pPr marL="0" lvl="0" indent="0" algn="l" rtl="0">
              <a:spcBef>
                <a:spcPts val="0"/>
              </a:spcBef>
              <a:spcAft>
                <a:spcPts val="0"/>
              </a:spcAft>
              <a:buNone/>
            </a:pPr>
            <a:r>
              <a:rPr lang="en-US"/>
              <a:t>Students may not be so surprised given they’ve seen how much the wolf population fluctuates. On the other hand, students who were expecting the moose data to explain the wolf trends might really be surprised. </a:t>
            </a:r>
            <a:endParaRPr/>
          </a:p>
          <a:p>
            <a:pPr marL="0" lvl="0" indent="0" algn="l" rtl="0">
              <a:spcBef>
                <a:spcPts val="0"/>
              </a:spcBef>
              <a:spcAft>
                <a:spcPts val="0"/>
              </a:spcAft>
              <a:buNone/>
            </a:pPr>
            <a:endParaRPr/>
          </a:p>
          <a:p>
            <a:pPr marL="0" marR="0" lvl="0" indent="0" algn="l" rtl="0">
              <a:lnSpc>
                <a:spcPct val="100000"/>
              </a:lnSpc>
              <a:spcBef>
                <a:spcPts val="0"/>
              </a:spcBef>
              <a:spcAft>
                <a:spcPts val="0"/>
              </a:spcAft>
              <a:buClr>
                <a:schemeClr val="dk1"/>
              </a:buClr>
              <a:buSzPts val="1200"/>
              <a:buFont typeface="Calibri"/>
              <a:buNone/>
            </a:pPr>
            <a:r>
              <a:rPr lang="en-US"/>
              <a:t>The point here is to let them vocalize their surprise or lack thereof. On the next slide, we ask them to briefly share out some ideas about what might be affecting the moose population now.</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a:t>Classes that really insist on exploring the link between the wolf and moose populations may, in fact, want to hold the graphs up next to each other or superimpose them with light shining through. If this happens, follow student curiosity. And if it doesn’t happen here, that’s perfectly fine. </a:t>
            </a:r>
            <a:endParaRPr/>
          </a:p>
          <a:p>
            <a:pPr marL="0" marR="0" lvl="0" indent="0" algn="l" rtl="0">
              <a:lnSpc>
                <a:spcPct val="100000"/>
              </a:lnSpc>
              <a:spcBef>
                <a:spcPts val="0"/>
              </a:spcBef>
              <a:spcAft>
                <a:spcPts val="0"/>
              </a:spcAft>
              <a:buClr>
                <a:schemeClr val="dk1"/>
              </a:buClr>
              <a:buSzPts val="1200"/>
              <a:buFont typeface="Calibri"/>
              <a:buNone/>
            </a:pPr>
            <a:r>
              <a:rPr lang="en-US"/>
              <a:t>You also have the option to take it up later. There are a few slides at the end of this PowerPoint (in Optional Resources A) you can choose to explore and a number of detailed considerations on the </a:t>
            </a:r>
            <a:r>
              <a:rPr lang="en-US" b="0"/>
              <a:t>“The Wolves and Moose of Isle Royale” website (http://www.isleroyalewolf.org/)</a:t>
            </a:r>
            <a:r>
              <a:rPr lang="en-US"/>
              <a:t>. Be certain to grab only what you want from the optional resources and to not go so far into the details that you loose sight of working through the model.</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a:t>Either way, this is not the time to solve the entire mystery nor to answer our driving question. </a:t>
            </a:r>
            <a:endParaRPr/>
          </a:p>
          <a:p>
            <a:pPr marL="0" marR="0" lvl="0" indent="0" algn="l" rtl="0">
              <a:lnSpc>
                <a:spcPct val="100000"/>
              </a:lnSpc>
              <a:spcBef>
                <a:spcPts val="0"/>
              </a:spcBef>
              <a:spcAft>
                <a:spcPts val="0"/>
              </a:spcAft>
              <a:buClr>
                <a:schemeClr val="dk1"/>
              </a:buClr>
              <a:buSzPts val="1200"/>
              <a:buFont typeface="Calibri"/>
              <a:buNone/>
            </a:pPr>
            <a:endParaRPr/>
          </a:p>
          <a:p>
            <a:pPr marL="0" lvl="0" indent="0" algn="l" rtl="0">
              <a:spcBef>
                <a:spcPts val="0"/>
              </a:spcBef>
              <a:spcAft>
                <a:spcPts val="0"/>
              </a:spcAft>
              <a:buNone/>
            </a:pPr>
            <a:r>
              <a:rPr lang="en-US"/>
              <a:t>SOURCES:</a:t>
            </a:r>
            <a:endParaRPr/>
          </a:p>
          <a:p>
            <a:pPr marL="0" marR="0" lvl="0" indent="0" algn="l" rtl="0">
              <a:lnSpc>
                <a:spcPct val="100000"/>
              </a:lnSpc>
              <a:spcBef>
                <a:spcPts val="0"/>
              </a:spcBef>
              <a:spcAft>
                <a:spcPts val="0"/>
              </a:spcAft>
              <a:buClr>
                <a:schemeClr val="dk1"/>
              </a:buClr>
              <a:buSzPts val="1200"/>
              <a:buFont typeface="Calibri"/>
              <a:buNone/>
            </a:pPr>
            <a:r>
              <a:rPr lang="en-US" b="0"/>
              <a:t>Data from “The Wolves and Moose of Isle Royale” - http://www.isleroyalewolf.org/</a:t>
            </a:r>
            <a:endParaRPr/>
          </a:p>
          <a:p>
            <a:pPr marL="0" lvl="0" indent="0" algn="l" rtl="0">
              <a:spcBef>
                <a:spcPts val="0"/>
              </a:spcBef>
              <a:spcAft>
                <a:spcPts val="0"/>
              </a:spcAft>
              <a:buNone/>
            </a:pPr>
            <a:endParaRPr/>
          </a:p>
        </p:txBody>
      </p:sp>
      <p:sp>
        <p:nvSpPr>
          <p:cNvPr id="900" name="Google Shape;900;p7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77</a:t>
            </a:fld>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7"/>
        <p:cNvGrpSpPr/>
        <p:nvPr/>
      </p:nvGrpSpPr>
      <p:grpSpPr>
        <a:xfrm>
          <a:off x="0" y="0"/>
          <a:ext cx="0" cy="0"/>
          <a:chOff x="0" y="0"/>
          <a:chExt cx="0" cy="0"/>
        </a:xfrm>
      </p:grpSpPr>
      <p:sp>
        <p:nvSpPr>
          <p:cNvPr id="908" name="Google Shape;908;p7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09" name="Google Shape;909;p7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r>
              <a:rPr lang="en-US">
                <a:solidFill>
                  <a:srgbClr val="FF0000"/>
                </a:solidFill>
              </a:rPr>
              <a:t>: </a:t>
            </a:r>
            <a:endParaRPr/>
          </a:p>
          <a:p>
            <a:pPr marL="0" lvl="0" indent="0" algn="l" rtl="0">
              <a:spcBef>
                <a:spcPts val="0"/>
              </a:spcBef>
              <a:spcAft>
                <a:spcPts val="0"/>
              </a:spcAft>
              <a:buNone/>
            </a:pPr>
            <a:r>
              <a:rPr lang="en-US">
                <a:solidFill>
                  <a:srgbClr val="FF0000"/>
                </a:solidFill>
              </a:rPr>
              <a:t>Brief opportunity to share out some factors (and questions certainly if students insist) that might be important to the moose population. You can simply create a list for the moose population much like how we did for the wolf population earlier. Keep this step relatively quick. They are really just pulling some ideas out of their notes from the moose readings. Don’t worry too much about what they write in their doodle box here, focus on rather quickly getting a few ideas public. You will be transitioning to the simulation game next.</a:t>
            </a:r>
            <a:endParaRPr/>
          </a:p>
          <a:p>
            <a:pPr marL="0" lvl="0" indent="0" algn="l" rtl="0">
              <a:spcBef>
                <a:spcPts val="0"/>
              </a:spcBef>
              <a:spcAft>
                <a:spcPts val="0"/>
              </a:spcAft>
              <a:buNone/>
            </a:pPr>
            <a:endParaRPr>
              <a:solidFill>
                <a:srgbClr val="FF0000"/>
              </a:solidFill>
            </a:endParaRPr>
          </a:p>
          <a:p>
            <a:pPr marL="0" lvl="0" indent="0" algn="l" rtl="0">
              <a:spcBef>
                <a:spcPts val="0"/>
              </a:spcBef>
              <a:spcAft>
                <a:spcPts val="0"/>
              </a:spcAft>
              <a:buNone/>
            </a:pPr>
            <a:r>
              <a:rPr lang="en-US">
                <a:solidFill>
                  <a:srgbClr val="FF0000"/>
                </a:solidFill>
              </a:rPr>
              <a:t>We now transition to the Moose Game. </a:t>
            </a:r>
            <a:r>
              <a:rPr lang="en-US" b="1">
                <a:solidFill>
                  <a:srgbClr val="FF0000"/>
                </a:solidFill>
              </a:rPr>
              <a:t>Be certain you have all of the supplies ready.</a:t>
            </a:r>
            <a:endParaRPr/>
          </a:p>
          <a:p>
            <a:pPr marL="0" lvl="0" indent="0" algn="l" rtl="0">
              <a:spcBef>
                <a:spcPts val="0"/>
              </a:spcBef>
              <a:spcAft>
                <a:spcPts val="0"/>
              </a:spcAft>
              <a:buNone/>
            </a:pPr>
            <a:endParaRPr b="1"/>
          </a:p>
          <a:p>
            <a:pPr marL="0" lvl="0" indent="0" algn="l" rtl="0">
              <a:spcBef>
                <a:spcPts val="0"/>
              </a:spcBef>
              <a:spcAft>
                <a:spcPts val="0"/>
              </a:spcAft>
              <a:buNone/>
            </a:pPr>
            <a:r>
              <a:rPr lang="en-US"/>
              <a:t>SOURCES:</a:t>
            </a:r>
            <a:endParaRPr/>
          </a:p>
          <a:p>
            <a:pPr marL="0" lvl="0" indent="0" algn="l" rtl="0">
              <a:spcBef>
                <a:spcPts val="0"/>
              </a:spcBef>
              <a:spcAft>
                <a:spcPts val="0"/>
              </a:spcAft>
              <a:buNone/>
            </a:pPr>
            <a:r>
              <a:rPr lang="en-US"/>
              <a:t>Image, ”Mother with calf”</a:t>
            </a:r>
            <a:endParaRPr/>
          </a:p>
          <a:p>
            <a:pPr marL="0" lvl="0" indent="0" algn="l" rtl="0">
              <a:spcBef>
                <a:spcPts val="0"/>
              </a:spcBef>
              <a:spcAft>
                <a:spcPts val="0"/>
              </a:spcAft>
              <a:buNone/>
            </a:pPr>
            <a:r>
              <a:rPr lang="en-US"/>
              <a:t>(https://commons.wikimedia.org/wiki/File%3AMoose_mother_with_calf.jpg)</a:t>
            </a:r>
            <a:endParaRPr/>
          </a:p>
          <a:p>
            <a:pPr marL="0" lvl="0" indent="0" algn="l" rtl="0">
              <a:spcBef>
                <a:spcPts val="0"/>
              </a:spcBef>
              <a:spcAft>
                <a:spcPts val="0"/>
              </a:spcAft>
              <a:buNone/>
            </a:pPr>
            <a:r>
              <a:rPr lang="en-US"/>
              <a:t>By Veronika Ronkos (Own work) [CC BY-SA 3.0 (http://creativecommons.org/licenses/by-sa/3.0)], via Wikimedia Commons</a:t>
            </a:r>
            <a:endParaRPr/>
          </a:p>
          <a:p>
            <a:pPr marL="0" lvl="0" indent="0" algn="l" rtl="0">
              <a:spcBef>
                <a:spcPts val="0"/>
              </a:spcBef>
              <a:spcAft>
                <a:spcPts val="0"/>
              </a:spcAft>
              <a:buNone/>
            </a:pPr>
            <a:endParaRPr/>
          </a:p>
          <a:p>
            <a:pPr marL="0" lvl="0" indent="0" algn="l" rtl="0">
              <a:spcBef>
                <a:spcPts val="0"/>
              </a:spcBef>
              <a:spcAft>
                <a:spcPts val="0"/>
              </a:spcAft>
              <a:buNone/>
            </a:pPr>
            <a:r>
              <a:rPr lang="en-US"/>
              <a:t>Image, “moose-bull-solitary-wildlife”</a:t>
            </a:r>
            <a:endParaRPr/>
          </a:p>
          <a:p>
            <a:pPr marL="0" lvl="0" indent="0" algn="l" rtl="0">
              <a:spcBef>
                <a:spcPts val="0"/>
              </a:spcBef>
              <a:spcAft>
                <a:spcPts val="0"/>
              </a:spcAft>
              <a:buNone/>
            </a:pPr>
            <a:r>
              <a:rPr lang="en-US"/>
              <a:t>(https://pixabay.com/en/moose-bull-solitary-wildlife-1056688/)</a:t>
            </a:r>
            <a:endParaRPr/>
          </a:p>
          <a:p>
            <a:pPr marL="0" lvl="0" indent="0" algn="l" rtl="0">
              <a:spcBef>
                <a:spcPts val="0"/>
              </a:spcBef>
              <a:spcAft>
                <a:spcPts val="0"/>
              </a:spcAft>
              <a:buNone/>
            </a:pPr>
            <a:r>
              <a:rPr lang="en-US"/>
              <a:t>Pixabay, no attribution required, CC0 (https://creativecommons.org/publicdomain/zero/1.0/deed.en)</a:t>
            </a:r>
            <a:endParaRPr/>
          </a:p>
        </p:txBody>
      </p:sp>
      <p:sp>
        <p:nvSpPr>
          <p:cNvPr id="910" name="Google Shape;910;p7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78</a:t>
            </a:fld>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0"/>
        <p:cNvGrpSpPr/>
        <p:nvPr/>
      </p:nvGrpSpPr>
      <p:grpSpPr>
        <a:xfrm>
          <a:off x="0" y="0"/>
          <a:ext cx="0" cy="0"/>
          <a:chOff x="0" y="0"/>
          <a:chExt cx="0" cy="0"/>
        </a:xfrm>
      </p:grpSpPr>
      <p:sp>
        <p:nvSpPr>
          <p:cNvPr id="921" name="Google Shape;921;p7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2" name="Google Shape;922;p7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Not meant for students. Intended to help you navigate to the next learning segment.</a:t>
            </a:r>
            <a:endParaRPr/>
          </a:p>
        </p:txBody>
      </p:sp>
      <p:sp>
        <p:nvSpPr>
          <p:cNvPr id="923" name="Google Shape;923;p7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79</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6" name="Google Shape;186;p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fontScale="32500" lnSpcReduction="20000"/>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First student slide. Wow- there’s lots of biodiversity. Here’s some of it. I chose a number of these organisms because they can be used elsewhere in the curriculum. So feel free to reverse-image-search these or to look these species up.</a:t>
            </a:r>
            <a:endParaRPr/>
          </a:p>
          <a:p>
            <a:pPr marL="0" lvl="0" indent="0" algn="l" rtl="0">
              <a:spcBef>
                <a:spcPts val="0"/>
              </a:spcBef>
              <a:spcAft>
                <a:spcPts val="0"/>
              </a:spcAft>
              <a:buNone/>
            </a:pPr>
            <a:endParaRPr/>
          </a:p>
          <a:p>
            <a:pPr marL="0" lvl="0" indent="0" algn="l" rtl="0">
              <a:spcBef>
                <a:spcPts val="0"/>
              </a:spcBef>
              <a:spcAft>
                <a:spcPts val="0"/>
              </a:spcAft>
              <a:buNone/>
            </a:pPr>
            <a:r>
              <a:rPr lang="en-US" i="0"/>
              <a:t>From top left (and then in successive “rows”): blue poison dart frog, California palm tree, nudibranch or “sea slug” (Discodoris sp.), sea palm (an intertidal algae/kelp common in Northern California), snow buttercup, &lt;skip to&gt; rainbow trout, Dungeness crab (and human hand), bristlecone pine, stylized  “E. coli”, tropical sponges, birch trees in Eastern deciduous forest (Eastern U.S.), &lt;jump to two in the middle&gt;, brittle star or “ophiuroid”- cousins to the sea stars (starfish), African cichlid fish from Lake Victoria (great stories/research about delineating species in these cichlid fishes), &lt;back to left, at bottom&gt; Laysan albatross (great story of human impacts and plastics there!), mushroom from Family Amanita (sometimes referred to as “Mario Brothers mushrooms”, especially in Japan where there are many species), southeastern five-lined skink, tapir (Costa Rica), Portugese man-of-war.</a:t>
            </a:r>
            <a:endParaRPr i="0"/>
          </a:p>
          <a:p>
            <a:pPr marL="0" lvl="0" indent="0" algn="l" rtl="0">
              <a:spcBef>
                <a:spcPts val="0"/>
              </a:spcBef>
              <a:spcAft>
                <a:spcPts val="0"/>
              </a:spcAft>
              <a:buNone/>
            </a:pPr>
            <a:endParaRPr/>
          </a:p>
          <a:p>
            <a:pPr marL="0" lvl="0" indent="0" algn="l" rtl="0">
              <a:spcBef>
                <a:spcPts val="0"/>
              </a:spcBef>
              <a:spcAft>
                <a:spcPts val="0"/>
              </a:spcAft>
              <a:buNone/>
            </a:pPr>
            <a:r>
              <a:rPr lang="en-US"/>
              <a:t>SOURCES:</a:t>
            </a:r>
            <a:endParaRPr/>
          </a:p>
          <a:p>
            <a:pPr marL="0" lvl="0" indent="0" algn="l" rtl="0">
              <a:spcBef>
                <a:spcPts val="0"/>
              </a:spcBef>
              <a:spcAft>
                <a:spcPts val="0"/>
              </a:spcAft>
              <a:buNone/>
            </a:pPr>
            <a:endParaRPr/>
          </a:p>
          <a:p>
            <a:pPr marL="0" lvl="0" indent="0" algn="l" rtl="0">
              <a:spcBef>
                <a:spcPts val="0"/>
              </a:spcBef>
              <a:spcAft>
                <a:spcPts val="0"/>
              </a:spcAft>
              <a:buNone/>
            </a:pPr>
            <a:r>
              <a:rPr lang="en-US"/>
              <a:t>Image,” Poison Dart Frog </a:t>
            </a:r>
            <a:r>
              <a:rPr lang="en-US" i="1"/>
              <a:t>Dendrobates azureus</a:t>
            </a:r>
            <a:r>
              <a:rPr lang="en-US"/>
              <a:t> at Louisville zoo” [image inverted here]</a:t>
            </a:r>
            <a:endParaRPr/>
          </a:p>
          <a:p>
            <a:pPr marL="0" lvl="0" indent="0" algn="l" rtl="0">
              <a:spcBef>
                <a:spcPts val="0"/>
              </a:spcBef>
              <a:spcAft>
                <a:spcPts val="0"/>
              </a:spcAft>
              <a:buNone/>
            </a:pPr>
            <a:r>
              <a:rPr lang="en-US"/>
              <a:t>(https://commons.wikimedia.org/wiki/File%3APoison_Dart_Frog_By_Trisha_5.jpg)</a:t>
            </a:r>
            <a:endParaRPr/>
          </a:p>
          <a:p>
            <a:pPr marL="0" lvl="0" indent="0" algn="l" rtl="0">
              <a:spcBef>
                <a:spcPts val="0"/>
              </a:spcBef>
              <a:spcAft>
                <a:spcPts val="0"/>
              </a:spcAft>
              <a:buNone/>
            </a:pPr>
            <a:r>
              <a:rPr lang="en-US"/>
              <a:t>By Ltshears (Own work) [CC BY-SA 3.0 (http://creativecommons.org/licenses/by-sa/3.0)], via Wikimedia Commons</a:t>
            </a:r>
            <a:endParaRPr/>
          </a:p>
          <a:p>
            <a:pPr marL="0" lvl="0" indent="0" algn="l" rtl="0">
              <a:spcBef>
                <a:spcPts val="0"/>
              </a:spcBef>
              <a:spcAft>
                <a:spcPts val="0"/>
              </a:spcAft>
              <a:buNone/>
            </a:pPr>
            <a:endParaRPr/>
          </a:p>
          <a:p>
            <a:pPr marL="0" lvl="0" indent="0" algn="l" rtl="0">
              <a:spcBef>
                <a:spcPts val="0"/>
              </a:spcBef>
              <a:spcAft>
                <a:spcPts val="0"/>
              </a:spcAft>
              <a:buNone/>
            </a:pPr>
            <a:r>
              <a:rPr lang="en-US"/>
              <a:t>Image, “Diaulula sandiegensis [nudibranch] laying eggs, in Big Sur, California”</a:t>
            </a:r>
            <a:endParaRPr/>
          </a:p>
          <a:p>
            <a:pPr marL="0" lvl="0" indent="0" algn="l" rtl="0">
              <a:spcBef>
                <a:spcPts val="0"/>
              </a:spcBef>
              <a:spcAft>
                <a:spcPts val="0"/>
              </a:spcAft>
              <a:buNone/>
            </a:pPr>
            <a:r>
              <a:rPr lang="en-US"/>
              <a:t>(https://commons.wikimedia.org/wiki/File%3ADiaulula_sandiegensis_ovopositando.jpg)</a:t>
            </a:r>
            <a:endParaRPr/>
          </a:p>
          <a:p>
            <a:pPr marL="0" lvl="0" indent="0" algn="l" rtl="0">
              <a:spcBef>
                <a:spcPts val="0"/>
              </a:spcBef>
              <a:spcAft>
                <a:spcPts val="0"/>
              </a:spcAft>
              <a:buNone/>
            </a:pPr>
            <a:r>
              <a:rPr lang="en-US"/>
              <a:t>By Steve Lonhart / NOAA MBNMS [Public domain], via Wikimedia Commons</a:t>
            </a:r>
            <a:endParaRPr/>
          </a:p>
          <a:p>
            <a:pPr marL="0" lvl="0" indent="0" algn="l" rtl="0">
              <a:spcBef>
                <a:spcPts val="0"/>
              </a:spcBef>
              <a:spcAft>
                <a:spcPts val="0"/>
              </a:spcAft>
              <a:buNone/>
            </a:pPr>
            <a:endParaRPr/>
          </a:p>
          <a:p>
            <a:pPr marL="0" lvl="0" indent="0" algn="l" rtl="0">
              <a:spcBef>
                <a:spcPts val="0"/>
              </a:spcBef>
              <a:spcAft>
                <a:spcPts val="0"/>
              </a:spcAft>
              <a:buNone/>
            </a:pPr>
            <a:r>
              <a:rPr lang="en-US"/>
              <a:t>Image,”[Postelsia or Sea Palm] Species from the west coast of North America from Central California to British Columbia ”</a:t>
            </a:r>
            <a:endParaRPr/>
          </a:p>
          <a:p>
            <a:pPr marL="0" lvl="0" indent="0" algn="l" rtl="0">
              <a:spcBef>
                <a:spcPts val="0"/>
              </a:spcBef>
              <a:spcAft>
                <a:spcPts val="0"/>
              </a:spcAft>
              <a:buNone/>
            </a:pPr>
            <a:r>
              <a:rPr lang="en-US"/>
              <a:t>(https://commons.wikimedia.org/wiki/File%3APostelsia_palmaeformis_Salt_Point.jpg)</a:t>
            </a:r>
            <a:endParaRPr/>
          </a:p>
          <a:p>
            <a:pPr marL="0" lvl="0" indent="0" algn="l" rtl="0">
              <a:spcBef>
                <a:spcPts val="0"/>
              </a:spcBef>
              <a:spcAft>
                <a:spcPts val="0"/>
              </a:spcAft>
              <a:buNone/>
            </a:pPr>
            <a:r>
              <a:rPr lang="en-US"/>
              <a:t>By Eric in SF (Own work) [CC BY-SA 3.0 (http://creativecommons.org/licenses/by-sa/3.0) or GFDL (http://www.gnu.org/copyleft/fdl.html)], via Wikimedia Commons</a:t>
            </a:r>
            <a:endParaRPr/>
          </a:p>
          <a:p>
            <a:pPr marL="0" lvl="0" indent="0" algn="l" rtl="0">
              <a:spcBef>
                <a:spcPts val="0"/>
              </a:spcBef>
              <a:spcAft>
                <a:spcPts val="0"/>
              </a:spcAft>
              <a:buNone/>
            </a:pPr>
            <a:endParaRPr/>
          </a:p>
          <a:p>
            <a:pPr marL="0" lvl="0" indent="0" algn="l" rtl="0">
              <a:spcBef>
                <a:spcPts val="0"/>
              </a:spcBef>
              <a:spcAft>
                <a:spcPts val="0"/>
              </a:spcAft>
              <a:buNone/>
            </a:pPr>
            <a:r>
              <a:rPr lang="en-US"/>
              <a:t>Image,” This is a long exposure taken after sunset in the Bristlecone Pine Forest of the White Mountains in California. This particular grove of bristlecones are the oldest living things on the planet, many of them are over 4000 years old and the oldest has been dated to over 4700 years.”</a:t>
            </a:r>
            <a:endParaRPr/>
          </a:p>
          <a:p>
            <a:pPr marL="0" lvl="0" indent="0" algn="l" rtl="0">
              <a:spcBef>
                <a:spcPts val="0"/>
              </a:spcBef>
              <a:spcAft>
                <a:spcPts val="0"/>
              </a:spcAft>
              <a:buNone/>
            </a:pPr>
            <a:r>
              <a:rPr lang="en-US"/>
              <a:t>(https://commons.wikimedia.org/wiki/File%3AGnarly_Bristlecone_Pine.jpg)</a:t>
            </a:r>
            <a:endParaRPr/>
          </a:p>
          <a:p>
            <a:pPr marL="0" lvl="0" indent="0" algn="l" rtl="0">
              <a:spcBef>
                <a:spcPts val="0"/>
              </a:spcBef>
              <a:spcAft>
                <a:spcPts val="0"/>
              </a:spcAft>
              <a:buNone/>
            </a:pPr>
            <a:r>
              <a:rPr lang="en-US"/>
              <a:t>By Rick Goldwaser from Flagstaff, AZ, USA (Gnarly  Uploaded by Hike395) [CC BY 2.0 (http://creativecommons.org/licenses/by/2.0)], via Wikimedia Commons</a:t>
            </a:r>
            <a:endParaRPr/>
          </a:p>
          <a:p>
            <a:pPr marL="0" lvl="0" indent="0" algn="l" rtl="0">
              <a:spcBef>
                <a:spcPts val="0"/>
              </a:spcBef>
              <a:spcAft>
                <a:spcPts val="0"/>
              </a:spcAft>
              <a:buNone/>
            </a:pPr>
            <a:endParaRPr/>
          </a:p>
          <a:p>
            <a:pPr marL="0" lvl="0" indent="0" algn="l" rtl="0">
              <a:spcBef>
                <a:spcPts val="0"/>
              </a:spcBef>
              <a:spcAft>
                <a:spcPts val="0"/>
              </a:spcAft>
              <a:buNone/>
            </a:pPr>
            <a:r>
              <a:rPr lang="en-US"/>
              <a:t>Image, “A blue Lake Malawi Cichlid at the California Academy of Sciences.” [image inverted here]</a:t>
            </a:r>
            <a:endParaRPr/>
          </a:p>
          <a:p>
            <a:pPr marL="0" lvl="0" indent="0" algn="l" rtl="0">
              <a:spcBef>
                <a:spcPts val="0"/>
              </a:spcBef>
              <a:spcAft>
                <a:spcPts val="0"/>
              </a:spcAft>
              <a:buNone/>
            </a:pPr>
            <a:r>
              <a:rPr lang="en-US"/>
              <a:t>(https://commons.wikimedia.org/wiki/File%3ALake_Malawi_Cichlid_blue.JPG)</a:t>
            </a:r>
            <a:endParaRPr/>
          </a:p>
          <a:p>
            <a:pPr marL="0" lvl="0" indent="0" algn="l" rtl="0">
              <a:spcBef>
                <a:spcPts val="0"/>
              </a:spcBef>
              <a:spcAft>
                <a:spcPts val="0"/>
              </a:spcAft>
              <a:buNone/>
            </a:pPr>
            <a:r>
              <a:rPr lang="en-US"/>
              <a:t>By Toby Hudson (Own work) [CC BY-SA 3.0 (http://creativecommons.org/licenses/by-sa/3.0)], via Wikimedia Commons</a:t>
            </a:r>
            <a:endParaRPr/>
          </a:p>
          <a:p>
            <a:pPr marL="0" lvl="0" indent="0" algn="l" rtl="0">
              <a:spcBef>
                <a:spcPts val="0"/>
              </a:spcBef>
              <a:spcAft>
                <a:spcPts val="0"/>
              </a:spcAft>
              <a:buNone/>
            </a:pPr>
            <a:endParaRPr/>
          </a:p>
          <a:p>
            <a:pPr marL="0" lvl="0" indent="0" algn="l" rtl="0">
              <a:spcBef>
                <a:spcPts val="0"/>
              </a:spcBef>
              <a:spcAft>
                <a:spcPts val="0"/>
              </a:spcAft>
              <a:buNone/>
            </a:pPr>
            <a:r>
              <a:rPr lang="en-US"/>
              <a:t>Image, “Sponge biodiversity and morphotypes at the lip the wall site in 60 feet of water . Included are the yellow tube sponge, Aplysina fistularis, the purple vase sponge, Niphates digitalis, the red encrusting sponge, Spiratrella coccinea, and the gray rope sponge, Callyspongia sp. Caribbean Sea, Cayman Islands.”</a:t>
            </a:r>
            <a:endParaRPr/>
          </a:p>
          <a:p>
            <a:pPr marL="0" lvl="0" indent="0" algn="l" rtl="0">
              <a:spcBef>
                <a:spcPts val="0"/>
              </a:spcBef>
              <a:spcAft>
                <a:spcPts val="0"/>
              </a:spcAft>
              <a:buNone/>
            </a:pPr>
            <a:r>
              <a:rPr lang="en-US"/>
              <a:t>(https://commons.wikimedia.org/wiki/File%3AReef3859_-_Flickr_-_NOAA_Photo_Library.jpg)</a:t>
            </a:r>
            <a:endParaRPr/>
          </a:p>
          <a:p>
            <a:pPr marL="0" lvl="0" indent="0" algn="l" rtl="0">
              <a:spcBef>
                <a:spcPts val="0"/>
              </a:spcBef>
              <a:spcAft>
                <a:spcPts val="0"/>
              </a:spcAft>
              <a:buNone/>
            </a:pPr>
            <a:r>
              <a:rPr lang="en-US"/>
              <a:t>By Twilight Zone Expedition Team 2007, NOAA-OE. (NOAA Photo Library: reef3859) [CC BY 2.0 (http://creativecommons.org/licenses/by/2.0) or Public domain], via Wikimedia Commons</a:t>
            </a:r>
            <a:endParaRPr/>
          </a:p>
          <a:p>
            <a:pPr marL="0" lvl="0" indent="0" algn="l" rtl="0">
              <a:spcBef>
                <a:spcPts val="0"/>
              </a:spcBef>
              <a:spcAft>
                <a:spcPts val="0"/>
              </a:spcAft>
              <a:buNone/>
            </a:pPr>
            <a:endParaRPr/>
          </a:p>
          <a:p>
            <a:pPr marL="0" lvl="0" indent="0" algn="l" rtl="0">
              <a:spcBef>
                <a:spcPts val="0"/>
              </a:spcBef>
              <a:spcAft>
                <a:spcPts val="0"/>
              </a:spcAft>
              <a:buNone/>
            </a:pPr>
            <a:r>
              <a:rPr lang="en-US"/>
              <a:t>Image, “Colorized scanning electron micrograph of Escherichia coli, grown in culture and adhered to a cover slip.”</a:t>
            </a:r>
            <a:endParaRPr/>
          </a:p>
          <a:p>
            <a:pPr marL="0" lvl="0" indent="0" algn="l" rtl="0">
              <a:spcBef>
                <a:spcPts val="0"/>
              </a:spcBef>
              <a:spcAft>
                <a:spcPts val="0"/>
              </a:spcAft>
              <a:buNone/>
            </a:pPr>
            <a:r>
              <a:rPr lang="en-US"/>
              <a:t>(https://commons.wikimedia.org/wiki/File%3AE._coli_Bacteria_(16578744517).jpg)</a:t>
            </a:r>
            <a:endParaRPr/>
          </a:p>
          <a:p>
            <a:pPr marL="0" lvl="0" indent="0" algn="l" rtl="0">
              <a:spcBef>
                <a:spcPts val="0"/>
              </a:spcBef>
              <a:spcAft>
                <a:spcPts val="0"/>
              </a:spcAft>
              <a:buNone/>
            </a:pPr>
            <a:r>
              <a:rPr lang="en-US"/>
              <a:t>By NIAID (E. coli Bacteria) [CC BY 2.0 (http://creativecommons.org/licenses/by/2.0)], via Wikimedia Commons</a:t>
            </a:r>
            <a:endParaRPr/>
          </a:p>
          <a:p>
            <a:pPr marL="0" lvl="0" indent="0" algn="l" rtl="0">
              <a:spcBef>
                <a:spcPts val="0"/>
              </a:spcBef>
              <a:spcAft>
                <a:spcPts val="0"/>
              </a:spcAft>
              <a:buNone/>
            </a:pPr>
            <a:endParaRPr/>
          </a:p>
          <a:p>
            <a:pPr marL="0" lvl="0" indent="0" algn="l" rtl="0">
              <a:spcBef>
                <a:spcPts val="0"/>
              </a:spcBef>
              <a:spcAft>
                <a:spcPts val="0"/>
              </a:spcAft>
              <a:buNone/>
            </a:pPr>
            <a:r>
              <a:rPr lang="en-US"/>
              <a:t>Image, “Common brittlestar (</a:t>
            </a:r>
            <a:r>
              <a:rPr lang="en-US" i="1"/>
              <a:t>Ophiura ophiura</a:t>
            </a:r>
            <a:r>
              <a:rPr lang="en-US"/>
              <a:t>). Taken on the R.V. Belgica, on sampling campaign St0504 on the BCS.”</a:t>
            </a:r>
            <a:endParaRPr/>
          </a:p>
          <a:p>
            <a:pPr marL="0" lvl="0" indent="0" algn="l" rtl="0">
              <a:spcBef>
                <a:spcPts val="0"/>
              </a:spcBef>
              <a:spcAft>
                <a:spcPts val="0"/>
              </a:spcAft>
              <a:buNone/>
            </a:pPr>
            <a:r>
              <a:rPr lang="en-US"/>
              <a:t>(https://commons.wikimedia.org/wiki/File%3AOphiura_ophiura.jpg)</a:t>
            </a:r>
            <a:endParaRPr/>
          </a:p>
          <a:p>
            <a:pPr marL="0" lvl="0" indent="0" algn="l" rtl="0">
              <a:spcBef>
                <a:spcPts val="0"/>
              </a:spcBef>
              <a:spcAft>
                <a:spcPts val="0"/>
              </a:spcAft>
              <a:buNone/>
            </a:pPr>
            <a:r>
              <a:rPr lang="en-US"/>
              <a:t>© Hans Hillewaert / , via Wikimedia Commons</a:t>
            </a:r>
            <a:endParaRPr/>
          </a:p>
          <a:p>
            <a:pPr marL="0" lvl="0" indent="0" algn="l" rtl="0">
              <a:spcBef>
                <a:spcPts val="0"/>
              </a:spcBef>
              <a:spcAft>
                <a:spcPts val="0"/>
              </a:spcAft>
              <a:buNone/>
            </a:pPr>
            <a:endParaRPr/>
          </a:p>
          <a:p>
            <a:pPr marL="0" lvl="0" indent="0" algn="l" rtl="0">
              <a:spcBef>
                <a:spcPts val="0"/>
              </a:spcBef>
              <a:spcAft>
                <a:spcPts val="0"/>
              </a:spcAft>
              <a:buNone/>
            </a:pPr>
            <a:r>
              <a:rPr lang="en-US"/>
              <a:t>Image, “Blue-tailed Skink (</a:t>
            </a:r>
            <a:r>
              <a:rPr lang="en-US" i="1"/>
              <a:t>Plestiodon fasciatus</a:t>
            </a:r>
            <a:r>
              <a:rPr lang="en-US"/>
              <a:t>)”</a:t>
            </a:r>
            <a:endParaRPr/>
          </a:p>
          <a:p>
            <a:pPr marL="0" lvl="0" indent="0" algn="l" rtl="0">
              <a:spcBef>
                <a:spcPts val="0"/>
              </a:spcBef>
              <a:spcAft>
                <a:spcPts val="0"/>
              </a:spcAft>
              <a:buNone/>
            </a:pPr>
            <a:r>
              <a:rPr lang="en-US"/>
              <a:t>(https://commons.wikimedia.org/wiki/File%3ABlue_Tailed_Skink.jpg)</a:t>
            </a:r>
            <a:endParaRPr/>
          </a:p>
          <a:p>
            <a:pPr marL="0" lvl="0" indent="0" algn="l" rtl="0">
              <a:spcBef>
                <a:spcPts val="0"/>
              </a:spcBef>
              <a:spcAft>
                <a:spcPts val="0"/>
              </a:spcAft>
              <a:buNone/>
            </a:pPr>
            <a:r>
              <a:rPr lang="en-US"/>
              <a:t>By Eric Fleming (originally posted to Flickr as Blue Tailed Skink) [CC BY 2.0 (http://creativecommons.org/licenses/by/2.0)], via Wikimedia Commons</a:t>
            </a:r>
            <a:endParaRPr/>
          </a:p>
          <a:p>
            <a:pPr marL="0" lvl="0" indent="0" algn="l" rtl="0">
              <a:spcBef>
                <a:spcPts val="0"/>
              </a:spcBef>
              <a:spcAft>
                <a:spcPts val="0"/>
              </a:spcAft>
              <a:buNone/>
            </a:pPr>
            <a:endParaRPr/>
          </a:p>
          <a:p>
            <a:pPr marL="0" lvl="0" indent="0" algn="l" rtl="0">
              <a:spcBef>
                <a:spcPts val="0"/>
              </a:spcBef>
              <a:spcAft>
                <a:spcPts val="0"/>
              </a:spcAft>
              <a:buNone/>
            </a:pPr>
            <a:r>
              <a:rPr lang="en-US"/>
              <a:t>Image, “Baird's Tapir, I believe”</a:t>
            </a:r>
            <a:endParaRPr/>
          </a:p>
          <a:p>
            <a:pPr marL="0" lvl="0" indent="0" algn="l" rtl="0">
              <a:spcBef>
                <a:spcPts val="0"/>
              </a:spcBef>
              <a:spcAft>
                <a:spcPts val="0"/>
              </a:spcAft>
              <a:buNone/>
            </a:pPr>
            <a:r>
              <a:rPr lang="en-US"/>
              <a:t>(https://commons.wikimedia.org/wiki/File:Central_American_Tapir-Belize20.jpg)</a:t>
            </a:r>
            <a:endParaRPr/>
          </a:p>
          <a:p>
            <a:pPr marL="0" lvl="0" indent="0" algn="l" rtl="0">
              <a:spcBef>
                <a:spcPts val="0"/>
              </a:spcBef>
              <a:spcAft>
                <a:spcPts val="0"/>
              </a:spcAft>
              <a:buNone/>
            </a:pPr>
            <a:r>
              <a:rPr lang="en-US"/>
              <a:t>Attribution Unknown</a:t>
            </a:r>
            <a:endParaRPr/>
          </a:p>
          <a:p>
            <a:pPr marL="0" lvl="0" indent="0" algn="l" rtl="0">
              <a:spcBef>
                <a:spcPts val="0"/>
              </a:spcBef>
              <a:spcAft>
                <a:spcPts val="0"/>
              </a:spcAft>
              <a:buNone/>
            </a:pPr>
            <a:endParaRPr/>
          </a:p>
          <a:p>
            <a:pPr marL="0" lvl="0" indent="0" algn="l" rtl="0">
              <a:spcBef>
                <a:spcPts val="0"/>
              </a:spcBef>
              <a:spcAft>
                <a:spcPts val="0"/>
              </a:spcAft>
              <a:buNone/>
            </a:pPr>
            <a:r>
              <a:rPr lang="en-US"/>
              <a:t>Image, “Laysan Albatross (</a:t>
            </a:r>
            <a:r>
              <a:rPr lang="en-US" i="1"/>
              <a:t>Phoebastria immutabilis</a:t>
            </a:r>
            <a:r>
              <a:rPr lang="en-US"/>
              <a:t>) - Kilauea Lighthouse on Kauai, Hawaii.”</a:t>
            </a:r>
            <a:endParaRPr/>
          </a:p>
          <a:p>
            <a:pPr marL="0" lvl="0" indent="0" algn="l" rtl="0">
              <a:spcBef>
                <a:spcPts val="0"/>
              </a:spcBef>
              <a:spcAft>
                <a:spcPts val="0"/>
              </a:spcAft>
              <a:buNone/>
            </a:pPr>
            <a:r>
              <a:rPr lang="en-US"/>
              <a:t>(https://commons.wikimedia.org/wiki/File%3ALaysan_Albatross_RWD2.jpg)</a:t>
            </a:r>
            <a:endParaRPr/>
          </a:p>
          <a:p>
            <a:pPr marL="0" lvl="0" indent="0" algn="l" rtl="0">
              <a:spcBef>
                <a:spcPts val="0"/>
              </a:spcBef>
              <a:spcAft>
                <a:spcPts val="0"/>
              </a:spcAft>
              <a:buNone/>
            </a:pPr>
            <a:r>
              <a:rPr lang="en-US"/>
              <a:t>By DickDaniels (http://carolinabirds.org/) (Own work) [CC BY-SA 3.0 (http://creativecommons.org/licenses/by-sa/3.0) or GFDL (http://www.gnu.org/copyleft/fdl.html)], via Wikimedia Commons</a:t>
            </a:r>
            <a:endParaRPr/>
          </a:p>
          <a:p>
            <a:pPr marL="0" lvl="0" indent="0" algn="l" rtl="0">
              <a:spcBef>
                <a:spcPts val="0"/>
              </a:spcBef>
              <a:spcAft>
                <a:spcPts val="0"/>
              </a:spcAft>
              <a:buNone/>
            </a:pPr>
            <a:endParaRPr/>
          </a:p>
          <a:p>
            <a:pPr marL="0" lvl="0" indent="0" algn="l" rtl="0">
              <a:spcBef>
                <a:spcPts val="0"/>
              </a:spcBef>
              <a:spcAft>
                <a:spcPts val="0"/>
              </a:spcAft>
              <a:buNone/>
            </a:pPr>
            <a:r>
              <a:rPr lang="en-US"/>
              <a:t>Image, “Amanita muscaria (fly agaric), Norway” [mushroom]</a:t>
            </a:r>
            <a:endParaRPr/>
          </a:p>
          <a:p>
            <a:pPr marL="0" lvl="0" indent="0" algn="l" rtl="0">
              <a:spcBef>
                <a:spcPts val="0"/>
              </a:spcBef>
              <a:spcAft>
                <a:spcPts val="0"/>
              </a:spcAft>
              <a:buNone/>
            </a:pPr>
            <a:r>
              <a:rPr lang="en-US"/>
              <a:t>(https://commons.wikimedia.org/wiki/File%3AAmanita_muscaria_(fly_agaric).JPG)</a:t>
            </a:r>
            <a:endParaRPr/>
          </a:p>
          <a:p>
            <a:pPr marL="0" lvl="0" indent="0" algn="l" rtl="0">
              <a:spcBef>
                <a:spcPts val="0"/>
              </a:spcBef>
              <a:spcAft>
                <a:spcPts val="0"/>
              </a:spcAft>
              <a:buNone/>
            </a:pPr>
            <a:r>
              <a:rPr lang="en-US"/>
              <a:t>By MichaelMaggs (Own work) [CC BY-SA 2.5 (http://creativecommons.org/licenses/by-sa/2.5)], via Wikimedia Commons</a:t>
            </a:r>
            <a:endParaRPr/>
          </a:p>
          <a:p>
            <a:pPr marL="0" lvl="0" indent="0" algn="l" rtl="0">
              <a:spcBef>
                <a:spcPts val="0"/>
              </a:spcBef>
              <a:spcAft>
                <a:spcPts val="0"/>
              </a:spcAft>
              <a:buNone/>
            </a:pPr>
            <a:endParaRPr/>
          </a:p>
          <a:p>
            <a:pPr marL="0" lvl="0" indent="0" algn="l" rtl="0">
              <a:spcBef>
                <a:spcPts val="0"/>
              </a:spcBef>
              <a:spcAft>
                <a:spcPts val="0"/>
              </a:spcAft>
              <a:buNone/>
            </a:pPr>
            <a:r>
              <a:rPr lang="en-US"/>
              <a:t>Image, “</a:t>
            </a:r>
            <a:r>
              <a:rPr lang="en-US" i="1"/>
              <a:t>Grapsus grapsus” </a:t>
            </a:r>
            <a:r>
              <a:rPr lang="en-US" i="0"/>
              <a:t>[sally lightfoot crab]</a:t>
            </a:r>
            <a:endParaRPr i="0"/>
          </a:p>
          <a:p>
            <a:pPr marL="0" lvl="0" indent="0" algn="l" rtl="0">
              <a:spcBef>
                <a:spcPts val="0"/>
              </a:spcBef>
              <a:spcAft>
                <a:spcPts val="0"/>
              </a:spcAft>
              <a:buNone/>
            </a:pPr>
            <a:r>
              <a:rPr lang="en-US" i="0"/>
              <a:t>(https://commons.wikimedia.org/wiki/File%3ASally_Lightfoot_crab_(4202517962).jpg)</a:t>
            </a:r>
            <a:endParaRPr/>
          </a:p>
          <a:p>
            <a:pPr marL="0" lvl="0" indent="0" algn="l" rtl="0">
              <a:spcBef>
                <a:spcPts val="0"/>
              </a:spcBef>
              <a:spcAft>
                <a:spcPts val="0"/>
              </a:spcAft>
              <a:buNone/>
            </a:pPr>
            <a:r>
              <a:rPr lang="en-US" i="0"/>
              <a:t>By Peter Wilton (Sally Lightfoot crab  Uploaded by Magnus Manske) [CC BY 2.0 (http://creativecommons.org/licenses/by/2.0)], via Wikimedia Commons</a:t>
            </a:r>
            <a:endParaRPr/>
          </a:p>
          <a:p>
            <a:pPr marL="0" lvl="0" indent="0" algn="l" rtl="0">
              <a:spcBef>
                <a:spcPts val="0"/>
              </a:spcBef>
              <a:spcAft>
                <a:spcPts val="0"/>
              </a:spcAft>
              <a:buNone/>
            </a:pPr>
            <a:endParaRPr i="0"/>
          </a:p>
          <a:p>
            <a:pPr marL="0" lvl="0" indent="0" algn="l" rtl="0">
              <a:spcBef>
                <a:spcPts val="0"/>
              </a:spcBef>
              <a:spcAft>
                <a:spcPts val="0"/>
              </a:spcAft>
              <a:buNone/>
            </a:pPr>
            <a:r>
              <a:rPr lang="en-US" i="0"/>
              <a:t>Image, “</a:t>
            </a:r>
            <a:r>
              <a:rPr lang="en-US"/>
              <a:t>Posts Brook from Norvin Green State Forest Lower Trail” [Eastern deciduous forest, USA]</a:t>
            </a:r>
            <a:endParaRPr/>
          </a:p>
          <a:p>
            <a:pPr marL="0" lvl="0" indent="0" algn="l" rtl="0">
              <a:spcBef>
                <a:spcPts val="0"/>
              </a:spcBef>
              <a:spcAft>
                <a:spcPts val="0"/>
              </a:spcAft>
              <a:buNone/>
            </a:pPr>
            <a:r>
              <a:rPr lang="en-US" i="0"/>
              <a:t>(https://commons.wikimedia.org/wiki/File%3APosts_Brook_from_Norvin_Green_State_Forest_Lower_Trail.jpg)</a:t>
            </a:r>
            <a:endParaRPr/>
          </a:p>
          <a:p>
            <a:pPr marL="0" lvl="0" indent="0" algn="l" rtl="0">
              <a:spcBef>
                <a:spcPts val="0"/>
              </a:spcBef>
              <a:spcAft>
                <a:spcPts val="0"/>
              </a:spcAft>
              <a:buNone/>
            </a:pPr>
            <a:r>
              <a:rPr lang="en-US" i="0"/>
              <a:t>By Miguel.v (Own work) [CC0], via Wikimedia Commons</a:t>
            </a:r>
            <a:endParaRPr/>
          </a:p>
          <a:p>
            <a:pPr marL="0" lvl="0" indent="0" algn="l" rtl="0">
              <a:spcBef>
                <a:spcPts val="0"/>
              </a:spcBef>
              <a:spcAft>
                <a:spcPts val="0"/>
              </a:spcAft>
              <a:buNone/>
            </a:pPr>
            <a:endParaRPr i="0"/>
          </a:p>
          <a:p>
            <a:pPr marL="0" lvl="0" indent="0" algn="l" rtl="0">
              <a:spcBef>
                <a:spcPts val="0"/>
              </a:spcBef>
              <a:spcAft>
                <a:spcPts val="0"/>
              </a:spcAft>
              <a:buNone/>
            </a:pPr>
            <a:r>
              <a:rPr lang="en-US" i="0"/>
              <a:t>Image, “</a:t>
            </a:r>
            <a:r>
              <a:rPr lang="en-US"/>
              <a:t>Portuguese Man o' War at Palm Beach FL. For the location of the photo, please refer to its original public sharing site “</a:t>
            </a:r>
            <a:endParaRPr/>
          </a:p>
          <a:p>
            <a:pPr marL="0" lvl="0" indent="0" algn="l" rtl="0">
              <a:spcBef>
                <a:spcPts val="0"/>
              </a:spcBef>
              <a:spcAft>
                <a:spcPts val="0"/>
              </a:spcAft>
              <a:buNone/>
            </a:pPr>
            <a:r>
              <a:rPr lang="en-US" i="0"/>
              <a:t>(https://commons.wikimedia.org/wiki/File%3APortuguese_Man_o'_War_at_Palm_Beach_FL_by_Volkan_Yuksel_DSC05878.jpg)</a:t>
            </a:r>
            <a:endParaRPr/>
          </a:p>
          <a:p>
            <a:pPr marL="0" lvl="0" indent="0" algn="l" rtl="0">
              <a:spcBef>
                <a:spcPts val="0"/>
              </a:spcBef>
              <a:spcAft>
                <a:spcPts val="0"/>
              </a:spcAft>
              <a:buNone/>
            </a:pPr>
            <a:r>
              <a:rPr lang="en-US" i="0"/>
              <a:t>By Volkan Yuksel (Own work) [CC BY-SA 3.0 (http://creativecommons.org/licenses/by-sa/3.0)], via Wikimedia Commons</a:t>
            </a:r>
            <a:endParaRPr/>
          </a:p>
          <a:p>
            <a:pPr marL="0" lvl="0" indent="0" algn="l" rtl="0">
              <a:spcBef>
                <a:spcPts val="0"/>
              </a:spcBef>
              <a:spcAft>
                <a:spcPts val="0"/>
              </a:spcAft>
              <a:buNone/>
            </a:pPr>
            <a:endParaRPr i="0"/>
          </a:p>
          <a:p>
            <a:pPr marL="0" lvl="0" indent="0" algn="l" rtl="0">
              <a:spcBef>
                <a:spcPts val="0"/>
              </a:spcBef>
              <a:spcAft>
                <a:spcPts val="0"/>
              </a:spcAft>
              <a:buNone/>
            </a:pPr>
            <a:endParaRPr i="0"/>
          </a:p>
          <a:p>
            <a:pPr marL="0" lvl="0" indent="0" algn="l" rtl="0">
              <a:spcBef>
                <a:spcPts val="0"/>
              </a:spcBef>
              <a:spcAft>
                <a:spcPts val="0"/>
              </a:spcAft>
              <a:buNone/>
            </a:pPr>
            <a:r>
              <a:rPr lang="en-US" i="0"/>
              <a:t>Image, “Snow Buttercup”</a:t>
            </a:r>
            <a:endParaRPr/>
          </a:p>
          <a:p>
            <a:pPr marL="0" lvl="0" indent="0" algn="l" rtl="0">
              <a:spcBef>
                <a:spcPts val="0"/>
              </a:spcBef>
              <a:spcAft>
                <a:spcPts val="0"/>
              </a:spcAft>
              <a:buNone/>
            </a:pPr>
            <a:r>
              <a:rPr lang="en-US" i="0"/>
              <a:t>(https://www.nps.gov/romo/learn/nature/images/Snow-Buttercup_-Deddie-Bidd_1.jpg)</a:t>
            </a:r>
            <a:endParaRPr/>
          </a:p>
          <a:p>
            <a:pPr marL="0" lvl="0" indent="0" algn="l" rtl="0">
              <a:spcBef>
                <a:spcPts val="0"/>
              </a:spcBef>
              <a:spcAft>
                <a:spcPts val="0"/>
              </a:spcAft>
              <a:buNone/>
            </a:pPr>
            <a:r>
              <a:rPr lang="en-US"/>
              <a:t>NPS photo by D. Biddle</a:t>
            </a:r>
            <a:endParaRPr i="0"/>
          </a:p>
          <a:p>
            <a:pPr marL="0" lvl="0" indent="0" algn="l" rtl="0">
              <a:spcBef>
                <a:spcPts val="0"/>
              </a:spcBef>
              <a:spcAft>
                <a:spcPts val="0"/>
              </a:spcAft>
              <a:buNone/>
            </a:pPr>
            <a:endParaRPr i="0"/>
          </a:p>
          <a:p>
            <a:pPr marL="0" lvl="0" indent="0" algn="l" rtl="0">
              <a:spcBef>
                <a:spcPts val="0"/>
              </a:spcBef>
              <a:spcAft>
                <a:spcPts val="0"/>
              </a:spcAft>
              <a:buNone/>
            </a:pPr>
            <a:r>
              <a:rPr lang="en-US" i="0"/>
              <a:t>Image, “Palms-Tree-Palm-Tree-Tropical”</a:t>
            </a:r>
            <a:endParaRPr/>
          </a:p>
          <a:p>
            <a:pPr marL="0" lvl="0" indent="0" algn="l" rtl="0">
              <a:spcBef>
                <a:spcPts val="0"/>
              </a:spcBef>
              <a:spcAft>
                <a:spcPts val="0"/>
              </a:spcAft>
              <a:buNone/>
            </a:pPr>
            <a:r>
              <a:rPr lang="en-US" i="0"/>
              <a:t>(https://pixabay.com/en/palms-tree-palm-tree-tropical-1715719/)</a:t>
            </a:r>
            <a:endParaRPr/>
          </a:p>
          <a:p>
            <a:pPr marL="0" lvl="0" indent="0" algn="l" rtl="0">
              <a:spcBef>
                <a:spcPts val="0"/>
              </a:spcBef>
              <a:spcAft>
                <a:spcPts val="0"/>
              </a:spcAft>
              <a:buNone/>
            </a:pPr>
            <a:r>
              <a:rPr lang="en-US" i="0"/>
              <a:t>No Attribution, CC0 (https://creativecommons.org/publicdomain/zero/1.0/deed.en)</a:t>
            </a:r>
            <a:endParaRPr/>
          </a:p>
          <a:p>
            <a:pPr marL="0" lvl="0" indent="0" algn="l" rtl="0">
              <a:spcBef>
                <a:spcPts val="0"/>
              </a:spcBef>
              <a:spcAft>
                <a:spcPts val="0"/>
              </a:spcAft>
              <a:buNone/>
            </a:pPr>
            <a:endParaRPr i="0"/>
          </a:p>
          <a:p>
            <a:pPr marL="0" lvl="0" indent="0" algn="l" rtl="0">
              <a:spcBef>
                <a:spcPts val="0"/>
              </a:spcBef>
              <a:spcAft>
                <a:spcPts val="0"/>
              </a:spcAft>
              <a:buNone/>
            </a:pPr>
            <a:endParaRPr i="0"/>
          </a:p>
          <a:p>
            <a:pPr marL="0" lvl="0" indent="0" algn="l" rtl="0">
              <a:spcBef>
                <a:spcPts val="0"/>
              </a:spcBef>
              <a:spcAft>
                <a:spcPts val="0"/>
              </a:spcAft>
              <a:buNone/>
            </a:pPr>
            <a:endParaRPr i="0"/>
          </a:p>
          <a:p>
            <a:pPr marL="0" lvl="0" indent="0" algn="l" rtl="0">
              <a:spcBef>
                <a:spcPts val="0"/>
              </a:spcBef>
              <a:spcAft>
                <a:spcPts val="0"/>
              </a:spcAft>
              <a:buNone/>
            </a:pPr>
            <a:endParaRPr i="0"/>
          </a:p>
          <a:p>
            <a:pPr marL="0" lvl="0" indent="0" algn="l" rtl="0">
              <a:spcBef>
                <a:spcPts val="0"/>
              </a:spcBef>
              <a:spcAft>
                <a:spcPts val="0"/>
              </a:spcAft>
              <a:buNone/>
            </a:pPr>
            <a:endParaRPr i="0"/>
          </a:p>
          <a:p>
            <a:pPr marL="0" lvl="0" indent="0" algn="l" rtl="0">
              <a:spcBef>
                <a:spcPts val="0"/>
              </a:spcBef>
              <a:spcAft>
                <a:spcPts val="0"/>
              </a:spcAft>
              <a:buNone/>
            </a:pPr>
            <a:endParaRPr i="0"/>
          </a:p>
          <a:p>
            <a:pPr marL="0" lvl="0" indent="0" algn="l" rtl="0">
              <a:spcBef>
                <a:spcPts val="0"/>
              </a:spcBef>
              <a:spcAft>
                <a:spcPts val="0"/>
              </a:spcAft>
              <a:buNone/>
            </a:pPr>
            <a:endParaRPr i="0"/>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187" name="Google Shape;187;p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4"/>
        <p:cNvGrpSpPr/>
        <p:nvPr/>
      </p:nvGrpSpPr>
      <p:grpSpPr>
        <a:xfrm>
          <a:off x="0" y="0"/>
          <a:ext cx="0" cy="0"/>
          <a:chOff x="0" y="0"/>
          <a:chExt cx="0" cy="0"/>
        </a:xfrm>
      </p:grpSpPr>
      <p:sp>
        <p:nvSpPr>
          <p:cNvPr id="935" name="Google Shape;935;p8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36" name="Google Shape;936;p8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Not meant for students. This slide connects you to the description for the learning segment at hand.</a:t>
            </a:r>
            <a:endParaRPr/>
          </a:p>
        </p:txBody>
      </p:sp>
      <p:sp>
        <p:nvSpPr>
          <p:cNvPr id="937" name="Google Shape;937;p8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80</a:t>
            </a:fld>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0"/>
        <p:cNvGrpSpPr/>
        <p:nvPr/>
      </p:nvGrpSpPr>
      <p:grpSpPr>
        <a:xfrm>
          <a:off x="0" y="0"/>
          <a:ext cx="0" cy="0"/>
          <a:chOff x="0" y="0"/>
          <a:chExt cx="0" cy="0"/>
        </a:xfrm>
      </p:grpSpPr>
      <p:sp>
        <p:nvSpPr>
          <p:cNvPr id="951" name="Google Shape;951;p8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52" name="Google Shape;952;p8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Continued Teacher Notes. Not meant for students.</a:t>
            </a:r>
            <a:endParaRPr/>
          </a:p>
        </p:txBody>
      </p:sp>
      <p:sp>
        <p:nvSpPr>
          <p:cNvPr id="953" name="Google Shape;953;p8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81</a:t>
            </a:fld>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7"/>
        <p:cNvGrpSpPr/>
        <p:nvPr/>
      </p:nvGrpSpPr>
      <p:grpSpPr>
        <a:xfrm>
          <a:off x="0" y="0"/>
          <a:ext cx="0" cy="0"/>
          <a:chOff x="0" y="0"/>
          <a:chExt cx="0" cy="0"/>
        </a:xfrm>
      </p:grpSpPr>
      <p:sp>
        <p:nvSpPr>
          <p:cNvPr id="958" name="Google Shape;958;p8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59" name="Google Shape;959;p8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This shows the board set-up for the moose game. Students will have instructions in their packets.</a:t>
            </a:r>
            <a:endParaRPr/>
          </a:p>
          <a:p>
            <a:pPr marL="0" lvl="0" indent="0" algn="l" rtl="0">
              <a:spcBef>
                <a:spcPts val="0"/>
              </a:spcBef>
              <a:spcAft>
                <a:spcPts val="0"/>
              </a:spcAft>
              <a:buNone/>
            </a:pPr>
            <a:r>
              <a:rPr lang="en-US"/>
              <a:t>Tell students they’ll get to play a Game to simulate what may happen in the year of a life of a moose. </a:t>
            </a:r>
            <a:endParaRPr/>
          </a:p>
          <a:p>
            <a:pPr marL="0" lvl="0" indent="0" algn="l" rtl="0">
              <a:spcBef>
                <a:spcPts val="0"/>
              </a:spcBef>
              <a:spcAft>
                <a:spcPts val="0"/>
              </a:spcAft>
              <a:buNone/>
            </a:pPr>
            <a:r>
              <a:rPr lang="en-US"/>
              <a:t>(Game created by MBERbio design team.)</a:t>
            </a:r>
            <a:endParaRPr/>
          </a:p>
          <a:p>
            <a:pPr marL="0" lvl="0" indent="0" algn="l" rtl="0">
              <a:spcBef>
                <a:spcPts val="0"/>
              </a:spcBef>
              <a:spcAft>
                <a:spcPts val="0"/>
              </a:spcAft>
              <a:buNone/>
            </a:pPr>
            <a:r>
              <a:rPr lang="en-US"/>
              <a:t>You are welcome to show this slide to students if you think walking them through it will help them to set up the board. This image is included in the instructions.</a:t>
            </a:r>
            <a:endParaRPr/>
          </a:p>
          <a:p>
            <a:pPr marL="0" lvl="0" indent="0" algn="l" rtl="0">
              <a:spcBef>
                <a:spcPts val="0"/>
              </a:spcBef>
              <a:spcAft>
                <a:spcPts val="0"/>
              </a:spcAft>
              <a:buNone/>
            </a:pPr>
            <a:r>
              <a:rPr lang="en-US"/>
              <a:t>Pass out data table handout.</a:t>
            </a:r>
            <a:endParaRPr/>
          </a:p>
          <a:p>
            <a:pPr marL="0" lvl="0" indent="0" algn="l" rtl="0">
              <a:spcBef>
                <a:spcPts val="0"/>
              </a:spcBef>
              <a:spcAft>
                <a:spcPts val="0"/>
              </a:spcAft>
              <a:buNone/>
            </a:pPr>
            <a:r>
              <a:rPr lang="en-US"/>
              <a:t>Go over directions, showing additional photos if necessary. Play game. Collect group data (see next slide).</a:t>
            </a:r>
            <a:endParaRPr/>
          </a:p>
          <a:p>
            <a:pPr marL="0" lvl="0" indent="0" algn="l" rtl="0">
              <a:spcBef>
                <a:spcPts val="0"/>
              </a:spcBef>
              <a:spcAft>
                <a:spcPts val="0"/>
              </a:spcAft>
              <a:buNone/>
            </a:pPr>
            <a:endParaRPr/>
          </a:p>
          <a:p>
            <a:pPr marL="0" lvl="0" indent="0" algn="l" rtl="0">
              <a:spcBef>
                <a:spcPts val="0"/>
              </a:spcBef>
              <a:spcAft>
                <a:spcPts val="0"/>
              </a:spcAft>
              <a:buNone/>
            </a:pPr>
            <a:r>
              <a:rPr lang="en-US"/>
              <a:t>SOURCES:</a:t>
            </a:r>
            <a:endParaRPr/>
          </a:p>
          <a:p>
            <a:pPr marL="0" lvl="0" indent="0" algn="l" rtl="0">
              <a:spcBef>
                <a:spcPts val="0"/>
              </a:spcBef>
              <a:spcAft>
                <a:spcPts val="0"/>
              </a:spcAft>
              <a:buNone/>
            </a:pPr>
            <a:r>
              <a:rPr lang="en-US"/>
              <a:t>Image courtesy of MBERbio.</a:t>
            </a:r>
            <a:endParaRPr/>
          </a:p>
          <a:p>
            <a:pPr marL="0" lvl="0" indent="0" algn="l" rtl="0">
              <a:spcBef>
                <a:spcPts val="0"/>
              </a:spcBef>
              <a:spcAft>
                <a:spcPts val="0"/>
              </a:spcAft>
              <a:buNone/>
            </a:pPr>
            <a:endParaRPr/>
          </a:p>
        </p:txBody>
      </p:sp>
      <p:sp>
        <p:nvSpPr>
          <p:cNvPr id="960" name="Google Shape;960;p8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82</a:t>
            </a:fld>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4"/>
        <p:cNvGrpSpPr/>
        <p:nvPr/>
      </p:nvGrpSpPr>
      <p:grpSpPr>
        <a:xfrm>
          <a:off x="0" y="0"/>
          <a:ext cx="0" cy="0"/>
          <a:chOff x="0" y="0"/>
          <a:chExt cx="0" cy="0"/>
        </a:xfrm>
      </p:grpSpPr>
      <p:sp>
        <p:nvSpPr>
          <p:cNvPr id="965" name="Google Shape;965;p8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6" name="Google Shape;966;p8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This shows the next step for board set-up. Students will have instructions in their packets.</a:t>
            </a:r>
            <a:endParaRPr/>
          </a:p>
          <a:p>
            <a:pPr marL="0" lvl="0" indent="0" algn="l" rtl="0">
              <a:spcBef>
                <a:spcPts val="0"/>
              </a:spcBef>
              <a:spcAft>
                <a:spcPts val="0"/>
              </a:spcAft>
              <a:buNone/>
            </a:pPr>
            <a:r>
              <a:rPr lang="en-US"/>
              <a:t>We’ve found that it’s more fun if students place all of the cards face down first and then flip them over column by column (proceeding from the top of the column to the bottom in order to track each moose’s story individually). But it is generally best to just let the students play.</a:t>
            </a:r>
            <a:endParaRPr/>
          </a:p>
          <a:p>
            <a:pPr marL="0" lvl="0" indent="0" algn="l" rtl="0">
              <a:spcBef>
                <a:spcPts val="0"/>
              </a:spcBef>
              <a:spcAft>
                <a:spcPts val="0"/>
              </a:spcAft>
              <a:buNone/>
            </a:pPr>
            <a:r>
              <a:rPr lang="en-US"/>
              <a:t>You are welcome to show this slide to students if you think walking them through it will help them to set up the board. This image is included in the instructions.</a:t>
            </a:r>
            <a:endParaRPr/>
          </a:p>
          <a:p>
            <a:pPr marL="0" lvl="0" indent="0" algn="l" rtl="0">
              <a:spcBef>
                <a:spcPts val="0"/>
              </a:spcBef>
              <a:spcAft>
                <a:spcPts val="0"/>
              </a:spcAft>
              <a:buNone/>
            </a:pPr>
            <a:endParaRPr/>
          </a:p>
          <a:p>
            <a:pPr marL="0" lvl="0" indent="0" algn="l" rtl="0">
              <a:spcBef>
                <a:spcPts val="0"/>
              </a:spcBef>
              <a:spcAft>
                <a:spcPts val="0"/>
              </a:spcAft>
              <a:buNone/>
            </a:pPr>
            <a:r>
              <a:rPr lang="en-US"/>
              <a:t>SOURCES:</a:t>
            </a:r>
            <a:endParaRPr/>
          </a:p>
          <a:p>
            <a:pPr marL="0" lvl="0" indent="0" algn="l" rtl="0">
              <a:spcBef>
                <a:spcPts val="0"/>
              </a:spcBef>
              <a:spcAft>
                <a:spcPts val="0"/>
              </a:spcAft>
              <a:buNone/>
            </a:pPr>
            <a:r>
              <a:rPr lang="en-US"/>
              <a:t>Image courtesy of MBERbio.</a:t>
            </a:r>
            <a:endParaRPr/>
          </a:p>
          <a:p>
            <a:pPr marL="0" lvl="0" indent="0" algn="l" rtl="0">
              <a:spcBef>
                <a:spcPts val="0"/>
              </a:spcBef>
              <a:spcAft>
                <a:spcPts val="0"/>
              </a:spcAft>
              <a:buNone/>
            </a:pPr>
            <a:endParaRPr/>
          </a:p>
        </p:txBody>
      </p:sp>
      <p:sp>
        <p:nvSpPr>
          <p:cNvPr id="967" name="Google Shape;967;p8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83</a:t>
            </a:fld>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2"/>
        <p:cNvGrpSpPr/>
        <p:nvPr/>
      </p:nvGrpSpPr>
      <p:grpSpPr>
        <a:xfrm>
          <a:off x="0" y="0"/>
          <a:ext cx="0" cy="0"/>
          <a:chOff x="0" y="0"/>
          <a:chExt cx="0" cy="0"/>
        </a:xfrm>
      </p:grpSpPr>
      <p:sp>
        <p:nvSpPr>
          <p:cNvPr id="973" name="Google Shape;973;p8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74" name="Google Shape;974;p8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Make sure students flip their doodle sheets over or that you pass out the data and analysis sheet if you’ve chosen to print it as a separate document.</a:t>
            </a:r>
            <a:endParaRPr/>
          </a:p>
          <a:p>
            <a:pPr marL="0" lvl="0" indent="0" algn="l" rtl="0">
              <a:spcBef>
                <a:spcPts val="0"/>
              </a:spcBef>
              <a:spcAft>
                <a:spcPts val="0"/>
              </a:spcAft>
              <a:buNone/>
            </a:pPr>
            <a:r>
              <a:rPr lang="en-US"/>
              <a:t>They’ll need to provide this data to the class in order to help build the model in the next learning segment.</a:t>
            </a:r>
            <a:endParaRPr/>
          </a:p>
          <a:p>
            <a:pPr marL="0" lvl="0" indent="0" algn="l" rtl="0">
              <a:spcBef>
                <a:spcPts val="0"/>
              </a:spcBef>
              <a:spcAft>
                <a:spcPts val="0"/>
              </a:spcAft>
              <a:buNone/>
            </a:pPr>
            <a:endParaRPr/>
          </a:p>
          <a:p>
            <a:pPr marL="0" lvl="0" indent="0" algn="l" rtl="0">
              <a:spcBef>
                <a:spcPts val="0"/>
              </a:spcBef>
              <a:spcAft>
                <a:spcPts val="0"/>
              </a:spcAft>
              <a:buNone/>
            </a:pPr>
            <a:r>
              <a:rPr lang="en-US"/>
              <a:t>When the class has compiled the data, have students record the totals on their doodle sheets as well.</a:t>
            </a:r>
            <a:endParaRPr/>
          </a:p>
          <a:p>
            <a:pPr marL="0" lvl="0" indent="0" algn="l" rtl="0">
              <a:spcBef>
                <a:spcPts val="0"/>
              </a:spcBef>
              <a:spcAft>
                <a:spcPts val="0"/>
              </a:spcAft>
              <a:buNone/>
            </a:pPr>
            <a:endParaRPr/>
          </a:p>
          <a:p>
            <a:pPr marL="0" lvl="0" indent="0" algn="l" rtl="0">
              <a:spcBef>
                <a:spcPts val="0"/>
              </a:spcBef>
              <a:spcAft>
                <a:spcPts val="0"/>
              </a:spcAft>
              <a:buNone/>
            </a:pPr>
            <a:r>
              <a:rPr lang="en-US"/>
              <a:t>SOURCES:</a:t>
            </a:r>
            <a:endParaRPr/>
          </a:p>
          <a:p>
            <a:pPr marL="0" lvl="0" indent="0" algn="l" rtl="0">
              <a:spcBef>
                <a:spcPts val="0"/>
              </a:spcBef>
              <a:spcAft>
                <a:spcPts val="0"/>
              </a:spcAft>
              <a:buNone/>
            </a:pPr>
            <a:r>
              <a:rPr lang="en-US"/>
              <a:t>Image courtesy of MBERbio.</a:t>
            </a:r>
            <a:endParaRPr/>
          </a:p>
          <a:p>
            <a:pPr marL="0" lvl="0" indent="0" algn="l" rtl="0">
              <a:spcBef>
                <a:spcPts val="0"/>
              </a:spcBef>
              <a:spcAft>
                <a:spcPts val="0"/>
              </a:spcAft>
              <a:buNone/>
            </a:pPr>
            <a:endParaRPr/>
          </a:p>
        </p:txBody>
      </p:sp>
      <p:sp>
        <p:nvSpPr>
          <p:cNvPr id="975" name="Google Shape;975;p8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84</a:t>
            </a:fld>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1"/>
        <p:cNvGrpSpPr/>
        <p:nvPr/>
      </p:nvGrpSpPr>
      <p:grpSpPr>
        <a:xfrm>
          <a:off x="0" y="0"/>
          <a:ext cx="0" cy="0"/>
          <a:chOff x="0" y="0"/>
          <a:chExt cx="0" cy="0"/>
        </a:xfrm>
      </p:grpSpPr>
      <p:sp>
        <p:nvSpPr>
          <p:cNvPr id="982" name="Google Shape;982;p8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83" name="Google Shape;983;p8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Not meant for students. Intended to help you navigate to the next learning segment.</a:t>
            </a:r>
            <a:endParaRPr/>
          </a:p>
        </p:txBody>
      </p:sp>
      <p:sp>
        <p:nvSpPr>
          <p:cNvPr id="984" name="Google Shape;984;p8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85</a:t>
            </a:fld>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5"/>
        <p:cNvGrpSpPr/>
        <p:nvPr/>
      </p:nvGrpSpPr>
      <p:grpSpPr>
        <a:xfrm>
          <a:off x="0" y="0"/>
          <a:ext cx="0" cy="0"/>
          <a:chOff x="0" y="0"/>
          <a:chExt cx="0" cy="0"/>
        </a:xfrm>
      </p:grpSpPr>
      <p:sp>
        <p:nvSpPr>
          <p:cNvPr id="996" name="Google Shape;996;p8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97" name="Google Shape;997;p8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Not meant for students. This slide connects you to the description for the learning segment at hand.</a:t>
            </a:r>
            <a:endParaRPr/>
          </a:p>
        </p:txBody>
      </p:sp>
      <p:sp>
        <p:nvSpPr>
          <p:cNvPr id="998" name="Google Shape;998;p8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86</a:t>
            </a:fld>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1"/>
        <p:cNvGrpSpPr/>
        <p:nvPr/>
      </p:nvGrpSpPr>
      <p:grpSpPr>
        <a:xfrm>
          <a:off x="0" y="0"/>
          <a:ext cx="0" cy="0"/>
          <a:chOff x="0" y="0"/>
          <a:chExt cx="0" cy="0"/>
        </a:xfrm>
      </p:grpSpPr>
      <p:sp>
        <p:nvSpPr>
          <p:cNvPr id="1012" name="Google Shape;1012;p8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13" name="Google Shape;1013;p8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Continued Teacher Notes. Not meant for students.</a:t>
            </a:r>
            <a:endParaRPr/>
          </a:p>
        </p:txBody>
      </p:sp>
      <p:sp>
        <p:nvSpPr>
          <p:cNvPr id="1014" name="Google Shape;1014;p8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87</a:t>
            </a:fld>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8"/>
        <p:cNvGrpSpPr/>
        <p:nvPr/>
      </p:nvGrpSpPr>
      <p:grpSpPr>
        <a:xfrm>
          <a:off x="0" y="0"/>
          <a:ext cx="0" cy="0"/>
          <a:chOff x="0" y="0"/>
          <a:chExt cx="0" cy="0"/>
        </a:xfrm>
      </p:grpSpPr>
      <p:sp>
        <p:nvSpPr>
          <p:cNvPr id="1019" name="Google Shape;1019;p8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0" name="Google Shape;1020;p8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Continued Teacher Notes. Not meant for students.</a:t>
            </a:r>
            <a:endParaRPr/>
          </a:p>
        </p:txBody>
      </p:sp>
      <p:sp>
        <p:nvSpPr>
          <p:cNvPr id="1021" name="Google Shape;1021;p8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88</a:t>
            </a:fld>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5"/>
        <p:cNvGrpSpPr/>
        <p:nvPr/>
      </p:nvGrpSpPr>
      <p:grpSpPr>
        <a:xfrm>
          <a:off x="0" y="0"/>
          <a:ext cx="0" cy="0"/>
          <a:chOff x="0" y="0"/>
          <a:chExt cx="0" cy="0"/>
        </a:xfrm>
      </p:grpSpPr>
      <p:sp>
        <p:nvSpPr>
          <p:cNvPr id="1026" name="Google Shape;1026;p8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7" name="Google Shape;1027;p8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b="1"/>
              <a:t>This is a sample data table for display.</a:t>
            </a:r>
            <a:r>
              <a:rPr lang="en-US"/>
              <a:t> Modify it as needed or set aside some space on your classroom whiteboard. Have students play the game more than once**. The point here is to run enough games in total to simulate one large population.</a:t>
            </a:r>
            <a:endParaRPr/>
          </a:p>
          <a:p>
            <a:pPr marL="0" lvl="0" indent="0" algn="l" rtl="0">
              <a:spcBef>
                <a:spcPts val="0"/>
              </a:spcBef>
              <a:spcAft>
                <a:spcPts val="0"/>
              </a:spcAft>
              <a:buNone/>
            </a:pPr>
            <a:endParaRPr/>
          </a:p>
          <a:p>
            <a:pPr marL="0" lvl="0" indent="0" algn="l" rtl="0">
              <a:spcBef>
                <a:spcPts val="0"/>
              </a:spcBef>
              <a:spcAft>
                <a:spcPts val="0"/>
              </a:spcAft>
              <a:buNone/>
            </a:pPr>
            <a:r>
              <a:rPr lang="en-US"/>
              <a:t>The overall results should show that the moose population stayed relatively stable. (If it didn’t, go back and check the game assembly instructions to be certain you placed the correct ratio of cards in each of the envelopes.)</a:t>
            </a:r>
            <a:endParaRPr/>
          </a:p>
          <a:p>
            <a:pPr marL="0" lvl="0" indent="0" algn="l" rtl="0">
              <a:spcBef>
                <a:spcPts val="0"/>
              </a:spcBef>
              <a:spcAft>
                <a:spcPts val="0"/>
              </a:spcAft>
              <a:buNone/>
            </a:pPr>
            <a:endParaRPr/>
          </a:p>
          <a:p>
            <a:pPr marL="0" lvl="0" indent="0" algn="l" rtl="0">
              <a:spcBef>
                <a:spcPts val="0"/>
              </a:spcBef>
              <a:spcAft>
                <a:spcPts val="0"/>
              </a:spcAft>
              <a:buNone/>
            </a:pPr>
            <a:r>
              <a:rPr lang="en-US"/>
              <a:t>**They really only get into it by the end of the first round. (The first round just helps them get the procedure down. When we’ve played three rounds, the third round has become rather fun and competitive- either among groups or groups are trying to break their own “records”.) Be sure to have them record the population changes in some manner similar to the above in a public space (on a PowerPoint slide, the class whiteboard, or on paper in a displayed location).</a:t>
            </a:r>
            <a:endParaRPr/>
          </a:p>
        </p:txBody>
      </p:sp>
      <p:sp>
        <p:nvSpPr>
          <p:cNvPr id="1028" name="Google Shape;1028;p8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89</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5" name="Google Shape;215;p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800" b="0"/>
              <a:t>TEACHER NOTES:</a:t>
            </a:r>
            <a:endParaRPr/>
          </a:p>
          <a:p>
            <a:pPr marL="0" lvl="0" indent="0" algn="l" rtl="0">
              <a:spcBef>
                <a:spcPts val="0"/>
              </a:spcBef>
              <a:spcAft>
                <a:spcPts val="0"/>
              </a:spcAft>
              <a:buNone/>
            </a:pPr>
            <a:r>
              <a:rPr lang="en-US" sz="1800"/>
              <a:t>This is an opportunity to create a doodle sheet (each student’s record of their thinking around the questions considered or ideas discussed in class) in order to capture student thoughts individually. Students can then pair-share, eventually sharing out ideas to the class. Think about how you might allow students to safely offer ideas and how this can be an opportunity to reinforce classroom norms. It might be important to have conversations about brainstorming versus building consensus. The more you reinforce these ideas early and regularly, the easier it will be for students to know how you want them to engage classroom time.</a:t>
            </a:r>
            <a:endParaRPr/>
          </a:p>
          <a:p>
            <a:pPr marL="0" lvl="0" indent="0" algn="l" rtl="0">
              <a:spcBef>
                <a:spcPts val="0"/>
              </a:spcBef>
              <a:spcAft>
                <a:spcPts val="0"/>
              </a:spcAft>
              <a:buNone/>
            </a:pPr>
            <a:endParaRPr sz="1800"/>
          </a:p>
          <a:p>
            <a:pPr marL="0" marR="0" lvl="0" indent="0" algn="l" rtl="0">
              <a:lnSpc>
                <a:spcPct val="100000"/>
              </a:lnSpc>
              <a:spcBef>
                <a:spcPts val="0"/>
              </a:spcBef>
              <a:spcAft>
                <a:spcPts val="0"/>
              </a:spcAft>
              <a:buClr>
                <a:schemeClr val="dk1"/>
              </a:buClr>
              <a:buSzPts val="1800"/>
              <a:buFont typeface="Calibri"/>
              <a:buNone/>
            </a:pPr>
            <a:r>
              <a:rPr lang="en-US" sz="1800"/>
              <a:t>Here is where the student Extinction Doodle Sheet starts (our first of two doodle sheets for this Model Triangle and PowerPoint). Each box on the doodle sheet is indicated by a number that corresponds to the numbers up on the slides. You may choose to change the color of the font for doodle sheet questions, so it is really clear to students when they are expected to write something on the sheet. Here, we’ve used purple to emphasize that they are to write something down individually on the doodle.</a:t>
            </a:r>
            <a:endParaRPr/>
          </a:p>
          <a:p>
            <a:pPr marL="0" lvl="0" indent="0" algn="l" rtl="0">
              <a:spcBef>
                <a:spcPts val="0"/>
              </a:spcBef>
              <a:spcAft>
                <a:spcPts val="0"/>
              </a:spcAft>
              <a:buNone/>
            </a:pPr>
            <a:endParaRPr sz="1800"/>
          </a:p>
          <a:p>
            <a:pPr marL="0" lvl="0" indent="0" algn="l" rtl="0">
              <a:spcBef>
                <a:spcPts val="0"/>
              </a:spcBef>
              <a:spcAft>
                <a:spcPts val="0"/>
              </a:spcAft>
              <a:buNone/>
            </a:pPr>
            <a:r>
              <a:rPr lang="en-US" sz="1800" b="1"/>
              <a:t>Most importantly, a class list should be made public.</a:t>
            </a:r>
            <a:r>
              <a:rPr lang="en-US" sz="1800"/>
              <a:t> (If you generate the class list in this slide, be sure to think of some way to make it available to students again later. Student ideas need to be visible in the classroom.) It doesn’t matter if the list is fairly incomplete. This can be revisited at the end of the year, and it’s nice for students to see progress in their understanding.</a:t>
            </a:r>
            <a:endParaRPr/>
          </a:p>
          <a:p>
            <a:pPr marL="0" lvl="0" indent="0" algn="l" rtl="0">
              <a:spcBef>
                <a:spcPts val="0"/>
              </a:spcBef>
              <a:spcAft>
                <a:spcPts val="0"/>
              </a:spcAft>
              <a:buNone/>
            </a:pPr>
            <a:endParaRPr sz="1800"/>
          </a:p>
          <a:p>
            <a:pPr marL="0" lvl="0" indent="0" algn="l" rtl="0">
              <a:spcBef>
                <a:spcPts val="0"/>
              </a:spcBef>
              <a:spcAft>
                <a:spcPts val="0"/>
              </a:spcAft>
              <a:buNone/>
            </a:pPr>
            <a:r>
              <a:rPr lang="en-US" sz="1800"/>
              <a:t>Students might talk about some of the following broad ideas:</a:t>
            </a:r>
            <a:endParaRPr/>
          </a:p>
          <a:p>
            <a:pPr marL="0" lvl="0" indent="0" algn="l" rtl="0">
              <a:spcBef>
                <a:spcPts val="0"/>
              </a:spcBef>
              <a:spcAft>
                <a:spcPts val="0"/>
              </a:spcAft>
              <a:buNone/>
            </a:pPr>
            <a:r>
              <a:rPr lang="en-US" sz="1800"/>
              <a:t>-balance in ecosystems</a:t>
            </a:r>
            <a:endParaRPr/>
          </a:p>
          <a:p>
            <a:pPr marL="0" lvl="0" indent="0" algn="l" rtl="0">
              <a:spcBef>
                <a:spcPts val="0"/>
              </a:spcBef>
              <a:spcAft>
                <a:spcPts val="0"/>
              </a:spcAft>
              <a:buNone/>
            </a:pPr>
            <a:r>
              <a:rPr lang="en-US" sz="1800"/>
              <a:t>-services such as medicine and food for humans</a:t>
            </a:r>
            <a:endParaRPr/>
          </a:p>
          <a:p>
            <a:pPr marL="0" lvl="0" indent="0" algn="l" rtl="0">
              <a:spcBef>
                <a:spcPts val="0"/>
              </a:spcBef>
              <a:spcAft>
                <a:spcPts val="0"/>
              </a:spcAft>
              <a:buNone/>
            </a:pPr>
            <a:r>
              <a:rPr lang="en-US" sz="1800"/>
              <a:t>-enjoyment / beauty for posterity</a:t>
            </a:r>
            <a:endParaRPr/>
          </a:p>
          <a:p>
            <a:pPr marL="0" lvl="0" indent="0" algn="l" rtl="0">
              <a:spcBef>
                <a:spcPts val="0"/>
              </a:spcBef>
              <a:spcAft>
                <a:spcPts val="0"/>
              </a:spcAft>
              <a:buNone/>
            </a:pPr>
            <a:endParaRPr sz="1800"/>
          </a:p>
          <a:p>
            <a:pPr marL="0" lvl="0" indent="0" algn="l" rtl="0">
              <a:spcBef>
                <a:spcPts val="0"/>
              </a:spcBef>
              <a:spcAft>
                <a:spcPts val="0"/>
              </a:spcAft>
              <a:buNone/>
            </a:pPr>
            <a:r>
              <a:rPr lang="en-US" sz="1800"/>
              <a:t>Their list is likely to be rather specific. You may be able to help them build a “consensus list” that is a bit pared-down. Unpack some of the ideas a little with them, but don’t expect students to be able to give more than a “sound byte” level of explanation if prompted. Take care to not explain too much: these are their ideas. You can help them unpack ideas around the import of biodiversity a bit more thoroughly toward the end of the year or as the curriculum progresses. Those conversations will be a lot richer if you leave these ideas to sit.</a:t>
            </a:r>
            <a:endParaRPr/>
          </a:p>
        </p:txBody>
      </p:sp>
      <p:sp>
        <p:nvSpPr>
          <p:cNvPr id="216" name="Google Shape;216;p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2"/>
        <p:cNvGrpSpPr/>
        <p:nvPr/>
      </p:nvGrpSpPr>
      <p:grpSpPr>
        <a:xfrm>
          <a:off x="0" y="0"/>
          <a:ext cx="0" cy="0"/>
          <a:chOff x="0" y="0"/>
          <a:chExt cx="0" cy="0"/>
        </a:xfrm>
      </p:grpSpPr>
      <p:sp>
        <p:nvSpPr>
          <p:cNvPr id="1033" name="Google Shape;1033;p9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34" name="Google Shape;1034;p9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After the game, students will have a sense of how the moose population might be stable over time. The game is designed that way—to yield relatively similar population numbers before and after the simulation.</a:t>
            </a:r>
            <a:endParaRPr/>
          </a:p>
          <a:p>
            <a:pPr marL="0" marR="0" lvl="0" indent="0" algn="l" rtl="0">
              <a:lnSpc>
                <a:spcPct val="100000"/>
              </a:lnSpc>
              <a:spcBef>
                <a:spcPts val="0"/>
              </a:spcBef>
              <a:spcAft>
                <a:spcPts val="0"/>
              </a:spcAft>
              <a:buClr>
                <a:schemeClr val="dk1"/>
              </a:buClr>
              <a:buSzPts val="1200"/>
              <a:buFont typeface="Calibri"/>
              <a:buNone/>
            </a:pPr>
            <a:endParaRPr b="0"/>
          </a:p>
          <a:p>
            <a:pPr marL="0" marR="0" lvl="0" indent="0" algn="l" rtl="0">
              <a:lnSpc>
                <a:spcPct val="100000"/>
              </a:lnSpc>
              <a:spcBef>
                <a:spcPts val="0"/>
              </a:spcBef>
              <a:spcAft>
                <a:spcPts val="0"/>
              </a:spcAft>
              <a:buClr>
                <a:schemeClr val="dk1"/>
              </a:buClr>
              <a:buSzPts val="1200"/>
              <a:buFont typeface="Calibri"/>
              <a:buNone/>
            </a:pPr>
            <a:r>
              <a:rPr lang="en-US" b="0"/>
              <a:t>Be sure to remind students that the population remained pretty stable in the Moose Game. Here, though, we see that the population is really fluctuating a lot.</a:t>
            </a:r>
            <a:endParaRPr/>
          </a:p>
          <a:p>
            <a:pPr marL="0" lvl="0" indent="0" algn="l" rtl="0">
              <a:spcBef>
                <a:spcPts val="0"/>
              </a:spcBef>
              <a:spcAft>
                <a:spcPts val="0"/>
              </a:spcAft>
              <a:buNone/>
            </a:pPr>
            <a:endParaRPr/>
          </a:p>
          <a:p>
            <a:pPr marL="0" lvl="0" indent="0" algn="l" rtl="0">
              <a:spcBef>
                <a:spcPts val="0"/>
              </a:spcBef>
              <a:spcAft>
                <a:spcPts val="0"/>
              </a:spcAft>
              <a:buNone/>
            </a:pPr>
            <a:r>
              <a:rPr lang="en-US"/>
              <a:t>Now we want to compare what happened in the game to our real data set. Do we understand better what kinds of things might be causing the moose population to vary in size over time? The work you do with students in the coming slides is key to having them draw out the big ideas of birth and death as the components of a model for population dynamics, and the exercises/prompts have been designed to provide a bit of scaffolding to having that realization come to the forefront of their thinking.</a:t>
            </a:r>
            <a:endParaRPr/>
          </a:p>
          <a:p>
            <a:pPr marL="0" lvl="0" indent="0" algn="l" rtl="0">
              <a:spcBef>
                <a:spcPts val="0"/>
              </a:spcBef>
              <a:spcAft>
                <a:spcPts val="0"/>
              </a:spcAft>
              <a:buNone/>
            </a:pPr>
            <a:endParaRPr/>
          </a:p>
          <a:p>
            <a:pPr marL="0" lvl="0" indent="0" algn="l" rtl="0">
              <a:spcBef>
                <a:spcPts val="0"/>
              </a:spcBef>
              <a:spcAft>
                <a:spcPts val="0"/>
              </a:spcAft>
              <a:buNone/>
            </a:pPr>
            <a:r>
              <a:rPr lang="en-US"/>
              <a:t>SOURCES:</a:t>
            </a:r>
            <a:endParaRPr/>
          </a:p>
          <a:p>
            <a:pPr marL="0" marR="0" lvl="0" indent="0" algn="l" rtl="0">
              <a:lnSpc>
                <a:spcPct val="100000"/>
              </a:lnSpc>
              <a:spcBef>
                <a:spcPts val="0"/>
              </a:spcBef>
              <a:spcAft>
                <a:spcPts val="0"/>
              </a:spcAft>
              <a:buClr>
                <a:schemeClr val="dk1"/>
              </a:buClr>
              <a:buSzPts val="1200"/>
              <a:buFont typeface="Calibri"/>
              <a:buNone/>
            </a:pPr>
            <a:r>
              <a:rPr lang="en-US" b="0"/>
              <a:t>Data from “The Wolves and Moose of Isle Royale” - http://www.isleroyalewolf.org/</a:t>
            </a:r>
            <a:endParaRPr/>
          </a:p>
          <a:p>
            <a:pPr marL="0" lvl="0" indent="0" algn="l" rtl="0">
              <a:spcBef>
                <a:spcPts val="0"/>
              </a:spcBef>
              <a:spcAft>
                <a:spcPts val="0"/>
              </a:spcAft>
              <a:buNone/>
            </a:pPr>
            <a:endParaRPr/>
          </a:p>
        </p:txBody>
      </p:sp>
      <p:sp>
        <p:nvSpPr>
          <p:cNvPr id="1035" name="Google Shape;1035;p9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90</a:t>
            </a:fld>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2"/>
        <p:cNvGrpSpPr/>
        <p:nvPr/>
      </p:nvGrpSpPr>
      <p:grpSpPr>
        <a:xfrm>
          <a:off x="0" y="0"/>
          <a:ext cx="0" cy="0"/>
          <a:chOff x="0" y="0"/>
          <a:chExt cx="0" cy="0"/>
        </a:xfrm>
      </p:grpSpPr>
      <p:sp>
        <p:nvSpPr>
          <p:cNvPr id="1043" name="Google Shape;1043;p9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4" name="Google Shape;1044;p9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b="0"/>
              <a:t>We ask each group to select a section of the graph that is rising or falling—where the population is increasing or decreasing. Encourage them to look at the values on the y axis—the population size. Some of these increases and decreases are pretty dramatic over only a few years! The group should record the years their chosen section covers on the Doodle sheet and describe the pattern they see in that time frame. The next slide asks them to consider how we might better simulate the trend in the moose population over those years.</a:t>
            </a:r>
            <a:endParaRPr b="0"/>
          </a:p>
          <a:p>
            <a:pPr marL="0" lvl="0" indent="0" algn="l" rtl="0">
              <a:spcBef>
                <a:spcPts val="0"/>
              </a:spcBef>
              <a:spcAft>
                <a:spcPts val="0"/>
              </a:spcAft>
              <a:buNone/>
            </a:pPr>
            <a:endParaRPr/>
          </a:p>
          <a:p>
            <a:pPr marL="0" lvl="0" indent="0" algn="l" rtl="0">
              <a:spcBef>
                <a:spcPts val="0"/>
              </a:spcBef>
              <a:spcAft>
                <a:spcPts val="0"/>
              </a:spcAft>
              <a:buNone/>
            </a:pPr>
            <a:r>
              <a:rPr lang="en-US"/>
              <a:t>SOURCES:</a:t>
            </a:r>
            <a:endParaRPr/>
          </a:p>
          <a:p>
            <a:pPr marL="0" marR="0" lvl="0" indent="0" algn="l" rtl="0">
              <a:lnSpc>
                <a:spcPct val="100000"/>
              </a:lnSpc>
              <a:spcBef>
                <a:spcPts val="0"/>
              </a:spcBef>
              <a:spcAft>
                <a:spcPts val="0"/>
              </a:spcAft>
              <a:buClr>
                <a:schemeClr val="dk1"/>
              </a:buClr>
              <a:buSzPts val="1200"/>
              <a:buFont typeface="Calibri"/>
              <a:buNone/>
            </a:pPr>
            <a:r>
              <a:rPr lang="en-US" b="0"/>
              <a:t>Data from “The Wolves and Moose of Isle Royale” - http://www.isleroyalewolf.org/</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1045" name="Google Shape;1045;p9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91</a:t>
            </a:fld>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4"/>
        <p:cNvGrpSpPr/>
        <p:nvPr/>
      </p:nvGrpSpPr>
      <p:grpSpPr>
        <a:xfrm>
          <a:off x="0" y="0"/>
          <a:ext cx="0" cy="0"/>
          <a:chOff x="0" y="0"/>
          <a:chExt cx="0" cy="0"/>
        </a:xfrm>
      </p:grpSpPr>
      <p:sp>
        <p:nvSpPr>
          <p:cNvPr id="1065" name="Google Shape;1065;p9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66" name="Google Shape;1066;p9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The goal here is for them to recognize that the stability in the simulated (game) population came from an equal number of deaths and births.</a:t>
            </a:r>
            <a:endParaRPr/>
          </a:p>
          <a:p>
            <a:pPr marL="0" lvl="0" indent="0" algn="l" rtl="0">
              <a:spcBef>
                <a:spcPts val="0"/>
              </a:spcBef>
              <a:spcAft>
                <a:spcPts val="0"/>
              </a:spcAft>
              <a:buNone/>
            </a:pPr>
            <a:r>
              <a:rPr lang="en-US"/>
              <a:t>Students should come up with a suggested change in the game—for example, increasing the number of disease cards or replacing the “Cannot Find a Mate” cards with “Found a Mate and Became Pregnant” cards—that would provide a mechanistic explanation for their group’s chosen region of the graph. </a:t>
            </a:r>
            <a:r>
              <a:rPr lang="en-US" b="1"/>
              <a:t>You might want to walk though an example, but be careful to not over emphasize the birth and death aspect of your explanation: we want this “a-ha” moment to come through their own conversations. </a:t>
            </a:r>
            <a:r>
              <a:rPr lang="en-US"/>
              <a:t>Encourage them to think about the game cards… or even to go back to the Isle Royale readings for ideas and to discuss their ideas with their group. Limit the number of modifications to one specific change in the game at first. If student reasoning is productive, you may choose to open it up to more complex scenarios. If they want to use the wolf data to try to explain the trend in the moose, absolutely let them, but ask them for their evidence. (Gently remind them that they already have the wolf data if you’ve followed the sequence outlined in this PowerPoint.)</a:t>
            </a:r>
            <a:endParaRPr/>
          </a:p>
          <a:p>
            <a:pPr marL="0" lvl="0" indent="0" algn="l" rtl="0">
              <a:spcBef>
                <a:spcPts val="0"/>
              </a:spcBef>
              <a:spcAft>
                <a:spcPts val="0"/>
              </a:spcAft>
              <a:buNone/>
            </a:pPr>
            <a:endParaRPr/>
          </a:p>
          <a:p>
            <a:pPr marL="0" lvl="0" indent="0" algn="l" rtl="0">
              <a:spcBef>
                <a:spcPts val="0"/>
              </a:spcBef>
              <a:spcAft>
                <a:spcPts val="0"/>
              </a:spcAft>
              <a:buNone/>
            </a:pPr>
            <a:r>
              <a:rPr lang="en-US"/>
              <a:t>After they’ve had a chance to work in groups, draw out some of the ideas using the next slide as a canvass.</a:t>
            </a:r>
            <a:endParaRPr/>
          </a:p>
          <a:p>
            <a:pPr marL="0" lvl="0" indent="0" algn="l" rtl="0">
              <a:spcBef>
                <a:spcPts val="0"/>
              </a:spcBef>
              <a:spcAft>
                <a:spcPts val="0"/>
              </a:spcAft>
              <a:buNone/>
            </a:pPr>
            <a:endParaRPr/>
          </a:p>
          <a:p>
            <a:pPr marL="0" lvl="0" indent="0" algn="l" rtl="0">
              <a:spcBef>
                <a:spcPts val="0"/>
              </a:spcBef>
              <a:spcAft>
                <a:spcPts val="0"/>
              </a:spcAft>
              <a:buNone/>
            </a:pPr>
            <a:r>
              <a:rPr lang="en-US"/>
              <a:t>SOURCES:</a:t>
            </a:r>
            <a:endParaRPr/>
          </a:p>
          <a:p>
            <a:pPr marL="0" marR="0" lvl="0" indent="0" algn="l" rtl="0">
              <a:lnSpc>
                <a:spcPct val="100000"/>
              </a:lnSpc>
              <a:spcBef>
                <a:spcPts val="0"/>
              </a:spcBef>
              <a:spcAft>
                <a:spcPts val="0"/>
              </a:spcAft>
              <a:buClr>
                <a:schemeClr val="dk1"/>
              </a:buClr>
              <a:buSzPts val="1200"/>
              <a:buFont typeface="Calibri"/>
              <a:buNone/>
            </a:pPr>
            <a:r>
              <a:rPr lang="en-US" b="0"/>
              <a:t>Data from “The Wolves and Moose of Isle Royale” - http://www.isleroyalewolf.org/</a:t>
            </a:r>
            <a:endParaRPr/>
          </a:p>
          <a:p>
            <a:pPr marL="0" lvl="0" indent="0" algn="l" rtl="0">
              <a:spcBef>
                <a:spcPts val="0"/>
              </a:spcBef>
              <a:spcAft>
                <a:spcPts val="0"/>
              </a:spcAft>
              <a:buNone/>
            </a:pPr>
            <a:endParaRPr/>
          </a:p>
        </p:txBody>
      </p:sp>
      <p:sp>
        <p:nvSpPr>
          <p:cNvPr id="1067" name="Google Shape;1067;p9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92</a:t>
            </a:fld>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5"/>
        <p:cNvGrpSpPr/>
        <p:nvPr/>
      </p:nvGrpSpPr>
      <p:grpSpPr>
        <a:xfrm>
          <a:off x="0" y="0"/>
          <a:ext cx="0" cy="0"/>
          <a:chOff x="0" y="0"/>
          <a:chExt cx="0" cy="0"/>
        </a:xfrm>
      </p:grpSpPr>
      <p:sp>
        <p:nvSpPr>
          <p:cNvPr id="1076" name="Google Shape;1076;p9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77" name="Google Shape;1077;p9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marR="0" lvl="0" indent="0" algn="l" rtl="0">
              <a:lnSpc>
                <a:spcPct val="100000"/>
              </a:lnSpc>
              <a:spcBef>
                <a:spcPts val="0"/>
              </a:spcBef>
              <a:spcAft>
                <a:spcPts val="0"/>
              </a:spcAft>
              <a:buClr>
                <a:schemeClr val="dk1"/>
              </a:buClr>
              <a:buSzPts val="1200"/>
              <a:buFont typeface="Calibri"/>
              <a:buNone/>
            </a:pPr>
            <a:r>
              <a:rPr lang="en-US" b="1"/>
              <a:t>Post this slide during the discussion</a:t>
            </a:r>
            <a:r>
              <a:rPr lang="en-US"/>
              <a:t> so that the class can refer to it as needed. The goal here is to facilitate a whole class discussion </a:t>
            </a:r>
            <a:r>
              <a:rPr lang="en-US" b="0"/>
              <a:t>that (1) highlights the processes of birth and death, and (2) links it explicitly to factors. This is where the work of developing the model begins, so it is imperative that you help students to draw out these key ideas. (And if none of your students bring up birth and death, you may choose to lead the class back to the game results to ask again, “What really matters in determining if the population goes up or down?”)</a:t>
            </a:r>
            <a:endParaRPr/>
          </a:p>
          <a:p>
            <a:pPr marL="0" marR="0" lvl="0" indent="0" algn="l" rtl="0">
              <a:lnSpc>
                <a:spcPct val="100000"/>
              </a:lnSpc>
              <a:spcBef>
                <a:spcPts val="0"/>
              </a:spcBef>
              <a:spcAft>
                <a:spcPts val="0"/>
              </a:spcAft>
              <a:buClr>
                <a:schemeClr val="dk1"/>
              </a:buClr>
              <a:buSzPts val="1200"/>
              <a:buFont typeface="Calibri"/>
              <a:buNone/>
            </a:pPr>
            <a:endParaRPr b="0"/>
          </a:p>
          <a:p>
            <a:pPr marL="0" marR="0" lvl="0" indent="0" algn="l" rtl="0">
              <a:lnSpc>
                <a:spcPct val="100000"/>
              </a:lnSpc>
              <a:spcBef>
                <a:spcPts val="0"/>
              </a:spcBef>
              <a:spcAft>
                <a:spcPts val="0"/>
              </a:spcAft>
              <a:buClr>
                <a:schemeClr val="dk1"/>
              </a:buClr>
              <a:buSzPts val="1200"/>
              <a:buFont typeface="Calibri"/>
              <a:buNone/>
            </a:pPr>
            <a:r>
              <a:rPr lang="en-US" b="0"/>
              <a:t>In the course of the work in Doodle G and this ensuing discussion, kids should begin piecing together the model, which really boils down to the following:</a:t>
            </a:r>
            <a:endParaRPr/>
          </a:p>
          <a:p>
            <a:pPr marL="0" marR="0" lvl="0" indent="0" algn="l" rtl="0">
              <a:lnSpc>
                <a:spcPct val="100000"/>
              </a:lnSpc>
              <a:spcBef>
                <a:spcPts val="0"/>
              </a:spcBef>
              <a:spcAft>
                <a:spcPts val="0"/>
              </a:spcAft>
              <a:buClr>
                <a:schemeClr val="dk1"/>
              </a:buClr>
              <a:buSzPts val="1200"/>
              <a:buFont typeface="Calibri"/>
              <a:buNone/>
            </a:pPr>
            <a:r>
              <a:rPr lang="en-US"/>
              <a:t>When the number of organisms that are born and survive is greater than the number of deaths, the population </a:t>
            </a:r>
            <a:r>
              <a:rPr lang="en-US" i="1"/>
              <a:t>increases</a:t>
            </a:r>
            <a:r>
              <a:rPr lang="en-US"/>
              <a:t>. When the number deaths exceeds the number that are born and survive the population </a:t>
            </a:r>
            <a:r>
              <a:rPr lang="en-US" i="1"/>
              <a:t>decreases</a:t>
            </a:r>
            <a:r>
              <a:rPr lang="en-US"/>
              <a:t>.</a:t>
            </a:r>
            <a:endParaRPr b="0"/>
          </a:p>
          <a:p>
            <a:pPr marL="0" lvl="0" indent="0" algn="l" rtl="0">
              <a:spcBef>
                <a:spcPts val="0"/>
              </a:spcBef>
              <a:spcAft>
                <a:spcPts val="0"/>
              </a:spcAft>
              <a:buNone/>
            </a:pPr>
            <a:endParaRPr/>
          </a:p>
          <a:p>
            <a:pPr marL="0" lvl="0" indent="0" algn="l" rtl="0">
              <a:spcBef>
                <a:spcPts val="0"/>
              </a:spcBef>
              <a:spcAft>
                <a:spcPts val="0"/>
              </a:spcAft>
              <a:buNone/>
            </a:pPr>
            <a:r>
              <a:rPr lang="en-US"/>
              <a:t>If you’d like to scaffold the lead-up to the discussion a bit, you could—for example—first pair groups that chose different sections and have them cross-pollinate before pulling the whole class together. Decide thoughtfully whether you will have every group share or if you plan to just highlight a few groups. Don’t spend so much time on presentations that the class loses focus on pattern. Students should be having a bit of an “a-ha” moment here.</a:t>
            </a:r>
            <a:endParaRPr b="0"/>
          </a:p>
          <a:p>
            <a:pPr marL="0" lvl="0" indent="0" algn="l" rtl="0">
              <a:spcBef>
                <a:spcPts val="0"/>
              </a:spcBef>
              <a:spcAft>
                <a:spcPts val="0"/>
              </a:spcAft>
              <a:buNone/>
            </a:pPr>
            <a:endParaRPr/>
          </a:p>
          <a:p>
            <a:pPr marL="0" lvl="0" indent="0" algn="l" rtl="0">
              <a:spcBef>
                <a:spcPts val="0"/>
              </a:spcBef>
              <a:spcAft>
                <a:spcPts val="0"/>
              </a:spcAft>
              <a:buNone/>
            </a:pPr>
            <a:r>
              <a:rPr lang="en-US"/>
              <a:t>SOURCE</a:t>
            </a:r>
            <a:endParaRPr/>
          </a:p>
          <a:p>
            <a:pPr marL="0" marR="0" lvl="0" indent="0" algn="l" rtl="0">
              <a:lnSpc>
                <a:spcPct val="100000"/>
              </a:lnSpc>
              <a:spcBef>
                <a:spcPts val="0"/>
              </a:spcBef>
              <a:spcAft>
                <a:spcPts val="0"/>
              </a:spcAft>
              <a:buClr>
                <a:schemeClr val="dk1"/>
              </a:buClr>
              <a:buSzPts val="1200"/>
              <a:buFont typeface="Calibri"/>
              <a:buNone/>
            </a:pPr>
            <a:r>
              <a:rPr lang="en-US" b="0"/>
              <a:t>Data from “The Wolves and Moose of Isle Royale” - http://www.isleroyalewolf.org/</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1078" name="Google Shape;1078;p9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93</a:t>
            </a:fld>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6"/>
        <p:cNvGrpSpPr/>
        <p:nvPr/>
      </p:nvGrpSpPr>
      <p:grpSpPr>
        <a:xfrm>
          <a:off x="0" y="0"/>
          <a:ext cx="0" cy="0"/>
          <a:chOff x="0" y="0"/>
          <a:chExt cx="0" cy="0"/>
        </a:xfrm>
      </p:grpSpPr>
      <p:sp>
        <p:nvSpPr>
          <p:cNvPr id="1097" name="Google Shape;1097;p9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98" name="Google Shape;1098;p9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b="1"/>
              <a:t>On the next student slide you will record your class’s version of the birth-death model, but this is a quiet moment where you hope many students reach the “a-ha” regarding the relative weight of birth and death as key to our understanding population dynamics. If you think it may be helpful, have students pair-share with an elbow partner or their group here.</a:t>
            </a:r>
            <a:endParaRPr/>
          </a:p>
          <a:p>
            <a:pPr marL="0" lvl="0" indent="0" algn="l" rtl="0">
              <a:spcBef>
                <a:spcPts val="0"/>
              </a:spcBef>
              <a:spcAft>
                <a:spcPts val="0"/>
              </a:spcAft>
              <a:buNone/>
            </a:pPr>
            <a:endParaRPr b="1"/>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1099" name="Google Shape;1099;p9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94</a:t>
            </a:fld>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5"/>
        <p:cNvGrpSpPr/>
        <p:nvPr/>
      </p:nvGrpSpPr>
      <p:grpSpPr>
        <a:xfrm>
          <a:off x="0" y="0"/>
          <a:ext cx="0" cy="0"/>
          <a:chOff x="0" y="0"/>
          <a:chExt cx="0" cy="0"/>
        </a:xfrm>
      </p:grpSpPr>
      <p:sp>
        <p:nvSpPr>
          <p:cNvPr id="1106" name="Google Shape;1106;p9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07" name="Google Shape;1107;p9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Not meant for students. Intended to help you navigate to the next learning segment.</a:t>
            </a:r>
            <a:endParaRPr/>
          </a:p>
        </p:txBody>
      </p:sp>
      <p:sp>
        <p:nvSpPr>
          <p:cNvPr id="1108" name="Google Shape;1108;p9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95</a:t>
            </a:fld>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9"/>
        <p:cNvGrpSpPr/>
        <p:nvPr/>
      </p:nvGrpSpPr>
      <p:grpSpPr>
        <a:xfrm>
          <a:off x="0" y="0"/>
          <a:ext cx="0" cy="0"/>
          <a:chOff x="0" y="0"/>
          <a:chExt cx="0" cy="0"/>
        </a:xfrm>
      </p:grpSpPr>
      <p:sp>
        <p:nvSpPr>
          <p:cNvPr id="1120" name="Google Shape;1120;p9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21" name="Google Shape;1121;p9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Not meant for students. This slide connects you to the description for the learning segment at hand.</a:t>
            </a:r>
            <a:endParaRPr/>
          </a:p>
        </p:txBody>
      </p:sp>
      <p:sp>
        <p:nvSpPr>
          <p:cNvPr id="1122" name="Google Shape;1122;p9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96</a:t>
            </a:fld>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5"/>
        <p:cNvGrpSpPr/>
        <p:nvPr/>
      </p:nvGrpSpPr>
      <p:grpSpPr>
        <a:xfrm>
          <a:off x="0" y="0"/>
          <a:ext cx="0" cy="0"/>
          <a:chOff x="0" y="0"/>
          <a:chExt cx="0" cy="0"/>
        </a:xfrm>
      </p:grpSpPr>
      <p:sp>
        <p:nvSpPr>
          <p:cNvPr id="1136" name="Google Shape;1136;p9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7" name="Google Shape;1137;p9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Continued Teacher Notes. Not meant for students.</a:t>
            </a:r>
            <a:endParaRPr/>
          </a:p>
        </p:txBody>
      </p:sp>
      <p:sp>
        <p:nvSpPr>
          <p:cNvPr id="1138" name="Google Shape;1138;p9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97</a:t>
            </a:fld>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2"/>
        <p:cNvGrpSpPr/>
        <p:nvPr/>
      </p:nvGrpSpPr>
      <p:grpSpPr>
        <a:xfrm>
          <a:off x="0" y="0"/>
          <a:ext cx="0" cy="0"/>
          <a:chOff x="0" y="0"/>
          <a:chExt cx="0" cy="0"/>
        </a:xfrm>
      </p:grpSpPr>
      <p:sp>
        <p:nvSpPr>
          <p:cNvPr id="1143" name="Google Shape;1143;p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44" name="Google Shape;1144;p9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Continued Teacher Notes. Not meant for students.</a:t>
            </a:r>
            <a:endParaRPr/>
          </a:p>
        </p:txBody>
      </p:sp>
      <p:sp>
        <p:nvSpPr>
          <p:cNvPr id="1145" name="Google Shape;1145;p9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98</a:t>
            </a:fld>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9"/>
        <p:cNvGrpSpPr/>
        <p:nvPr/>
      </p:nvGrpSpPr>
      <p:grpSpPr>
        <a:xfrm>
          <a:off x="0" y="0"/>
          <a:ext cx="0" cy="0"/>
          <a:chOff x="0" y="0"/>
          <a:chExt cx="0" cy="0"/>
        </a:xfrm>
      </p:grpSpPr>
      <p:sp>
        <p:nvSpPr>
          <p:cNvPr id="1150" name="Google Shape;1150;p9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51" name="Google Shape;1151;p9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Continued Teacher Notes. Not meant for students.</a:t>
            </a:r>
            <a:endParaRPr/>
          </a:p>
        </p:txBody>
      </p:sp>
      <p:sp>
        <p:nvSpPr>
          <p:cNvPr id="1152" name="Google Shape;1152;p9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158"/>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158"/>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8" name="Google Shape;18;p15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15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20" name="Google Shape;20;p158"/>
          <p:cNvPicPr preferRelativeResize="0"/>
          <p:nvPr/>
        </p:nvPicPr>
        <p:blipFill rotWithShape="1">
          <a:blip r:embed="rId2">
            <a:alphaModFix/>
          </a:blip>
          <a:srcRect/>
          <a:stretch/>
        </p:blipFill>
        <p:spPr>
          <a:xfrm>
            <a:off x="8283267" y="6271259"/>
            <a:ext cx="733302" cy="344334"/>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78"/>
        <p:cNvGrpSpPr/>
        <p:nvPr/>
      </p:nvGrpSpPr>
      <p:grpSpPr>
        <a:xfrm>
          <a:off x="0" y="0"/>
          <a:ext cx="0" cy="0"/>
          <a:chOff x="0" y="0"/>
          <a:chExt cx="0" cy="0"/>
        </a:xfrm>
      </p:grpSpPr>
      <p:sp>
        <p:nvSpPr>
          <p:cNvPr id="79" name="Google Shape;79;p166"/>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166"/>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rm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81" name="Google Shape;81;p166"/>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82" name="Google Shape;82;p16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6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84" name="Google Shape;84;p166"/>
          <p:cNvPicPr preferRelativeResize="0"/>
          <p:nvPr/>
        </p:nvPicPr>
        <p:blipFill rotWithShape="1">
          <a:blip r:embed="rId2">
            <a:alphaModFix/>
          </a:blip>
          <a:srcRect/>
          <a:stretch/>
        </p:blipFill>
        <p:spPr>
          <a:xfrm>
            <a:off x="8283267" y="6271259"/>
            <a:ext cx="733302" cy="344334"/>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86"/>
        <p:cNvGrpSpPr/>
        <p:nvPr/>
      </p:nvGrpSpPr>
      <p:grpSpPr>
        <a:xfrm>
          <a:off x="0" y="0"/>
          <a:ext cx="0" cy="0"/>
          <a:chOff x="0" y="0"/>
          <a:chExt cx="0" cy="0"/>
        </a:xfrm>
      </p:grpSpPr>
      <p:sp>
        <p:nvSpPr>
          <p:cNvPr id="87" name="Google Shape;87;p167"/>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8" name="Google Shape;88;p167"/>
          <p:cNvSpPr>
            <a:spLocks noGrp="1"/>
          </p:cNvSpPr>
          <p:nvPr>
            <p:ph type="pic" idx="2"/>
          </p:nvPr>
        </p:nvSpPr>
        <p:spPr>
          <a:xfrm>
            <a:off x="1792288" y="612775"/>
            <a:ext cx="5486400" cy="4114800"/>
          </a:xfrm>
          <a:prstGeom prst="rect">
            <a:avLst/>
          </a:prstGeom>
          <a:noFill/>
          <a:ln>
            <a:noFill/>
          </a:ln>
        </p:spPr>
      </p:sp>
      <p:sp>
        <p:nvSpPr>
          <p:cNvPr id="89" name="Google Shape;89;p167"/>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90" name="Google Shape;90;p16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1" name="Google Shape;91;p16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92" name="Google Shape;92;p167"/>
          <p:cNvPicPr preferRelativeResize="0"/>
          <p:nvPr/>
        </p:nvPicPr>
        <p:blipFill rotWithShape="1">
          <a:blip r:embed="rId2">
            <a:alphaModFix/>
          </a:blip>
          <a:srcRect/>
          <a:stretch/>
        </p:blipFill>
        <p:spPr>
          <a:xfrm>
            <a:off x="8283267" y="6271259"/>
            <a:ext cx="733302" cy="344334"/>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94"/>
        <p:cNvGrpSpPr/>
        <p:nvPr/>
      </p:nvGrpSpPr>
      <p:grpSpPr>
        <a:xfrm>
          <a:off x="0" y="0"/>
          <a:ext cx="0" cy="0"/>
          <a:chOff x="0" y="0"/>
          <a:chExt cx="0" cy="0"/>
        </a:xfrm>
      </p:grpSpPr>
      <p:sp>
        <p:nvSpPr>
          <p:cNvPr id="95" name="Google Shape;95;p16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6" name="Google Shape;96;p168"/>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97" name="Google Shape;97;p16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8" name="Google Shape;98;p16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99" name="Google Shape;99;p168"/>
          <p:cNvPicPr preferRelativeResize="0"/>
          <p:nvPr/>
        </p:nvPicPr>
        <p:blipFill rotWithShape="1">
          <a:blip r:embed="rId2">
            <a:alphaModFix/>
          </a:blip>
          <a:srcRect/>
          <a:stretch/>
        </p:blipFill>
        <p:spPr>
          <a:xfrm>
            <a:off x="8283267" y="6271259"/>
            <a:ext cx="733302" cy="344334"/>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01"/>
        <p:cNvGrpSpPr/>
        <p:nvPr/>
      </p:nvGrpSpPr>
      <p:grpSpPr>
        <a:xfrm>
          <a:off x="0" y="0"/>
          <a:ext cx="0" cy="0"/>
          <a:chOff x="0" y="0"/>
          <a:chExt cx="0" cy="0"/>
        </a:xfrm>
      </p:grpSpPr>
      <p:sp>
        <p:nvSpPr>
          <p:cNvPr id="102" name="Google Shape;102;p169"/>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3" name="Google Shape;103;p169"/>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04" name="Google Shape;104;p16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5" name="Google Shape;105;p16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106" name="Google Shape;106;p169"/>
          <p:cNvPicPr preferRelativeResize="0"/>
          <p:nvPr/>
        </p:nvPicPr>
        <p:blipFill rotWithShape="1">
          <a:blip r:embed="rId2">
            <a:alphaModFix/>
          </a:blip>
          <a:srcRect/>
          <a:stretch/>
        </p:blipFill>
        <p:spPr>
          <a:xfrm>
            <a:off x="8283267" y="6271259"/>
            <a:ext cx="733302" cy="34433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 Center copy 1" type="tx">
  <p:cSld name="TITLE_AND_BODY">
    <p:spTree>
      <p:nvGrpSpPr>
        <p:cNvPr id="1" name="Shape 22"/>
        <p:cNvGrpSpPr/>
        <p:nvPr/>
      </p:nvGrpSpPr>
      <p:grpSpPr>
        <a:xfrm>
          <a:off x="0" y="0"/>
          <a:ext cx="0" cy="0"/>
          <a:chOff x="0" y="0"/>
          <a:chExt cx="0" cy="0"/>
        </a:xfrm>
      </p:grpSpPr>
      <p:sp>
        <p:nvSpPr>
          <p:cNvPr id="23" name="Google Shape;23;p159"/>
          <p:cNvSpPr/>
          <p:nvPr/>
        </p:nvSpPr>
        <p:spPr>
          <a:xfrm>
            <a:off x="2070" y="-21667"/>
            <a:ext cx="9144001" cy="582491"/>
          </a:xfrm>
          <a:prstGeom prst="rect">
            <a:avLst/>
          </a:prstGeom>
          <a:solidFill>
            <a:srgbClr val="5FAF29"/>
          </a:solidFill>
          <a:ln>
            <a:noFill/>
          </a:ln>
        </p:spPr>
        <p:txBody>
          <a:bodyPr spcFirstLastPara="1" wrap="square" lIns="35700" tIns="35700" rIns="35700" bIns="35700" anchor="ctr" anchorCtr="0">
            <a:noAutofit/>
          </a:bodyPr>
          <a:lstStyle/>
          <a:p>
            <a:pPr marL="0" marR="0" lvl="0" indent="0" algn="l" rtl="0">
              <a:spcBef>
                <a:spcPts val="0"/>
              </a:spcBef>
              <a:spcAft>
                <a:spcPts val="0"/>
              </a:spcAft>
              <a:buNone/>
            </a:pPr>
            <a:endParaRPr sz="1687" b="0" i="0" u="none" strike="noStrike" cap="none">
              <a:solidFill>
                <a:schemeClr val="dk1"/>
              </a:solidFill>
              <a:latin typeface="Calibri"/>
              <a:ea typeface="Calibri"/>
              <a:cs typeface="Calibri"/>
              <a:sym typeface="Calibri"/>
            </a:endParaRPr>
          </a:p>
        </p:txBody>
      </p:sp>
      <p:sp>
        <p:nvSpPr>
          <p:cNvPr id="24" name="Google Shape;24;p159"/>
          <p:cNvSpPr txBox="1">
            <a:spLocks noGrp="1"/>
          </p:cNvSpPr>
          <p:nvPr>
            <p:ph type="title"/>
          </p:nvPr>
        </p:nvSpPr>
        <p:spPr>
          <a:xfrm>
            <a:off x="87703" y="70484"/>
            <a:ext cx="8932876" cy="469627"/>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rgbClr val="FFFFFF"/>
              </a:buClr>
              <a:buSzPts val="2672"/>
              <a:buFont typeface="Arial"/>
              <a:buNone/>
              <a:defRPr sz="2672">
                <a:solidFill>
                  <a:srgbClr val="FFFFF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25" name="Google Shape;25;p159"/>
          <p:cNvPicPr preferRelativeResize="0"/>
          <p:nvPr/>
        </p:nvPicPr>
        <p:blipFill rotWithShape="1">
          <a:blip r:embed="rId2">
            <a:alphaModFix/>
          </a:blip>
          <a:srcRect/>
          <a:stretch/>
        </p:blipFill>
        <p:spPr>
          <a:xfrm>
            <a:off x="8283267" y="6271259"/>
            <a:ext cx="733302" cy="344334"/>
          </a:xfrm>
          <a:prstGeom prst="rect">
            <a:avLst/>
          </a:prstGeom>
          <a:noFill/>
          <a:ln>
            <a:noFill/>
          </a:ln>
        </p:spPr>
      </p:pic>
      <p:cxnSp>
        <p:nvCxnSpPr>
          <p:cNvPr id="26" name="Google Shape;26;p159"/>
          <p:cNvCxnSpPr/>
          <p:nvPr/>
        </p:nvCxnSpPr>
        <p:spPr>
          <a:xfrm>
            <a:off x="88562" y="6253969"/>
            <a:ext cx="8931158" cy="1"/>
          </a:xfrm>
          <a:prstGeom prst="straightConnector1">
            <a:avLst/>
          </a:prstGeom>
          <a:noFill/>
          <a:ln w="9525" cap="flat" cmpd="sng">
            <a:solidFill>
              <a:srgbClr val="583F34"/>
            </a:solidFill>
            <a:prstDash val="solid"/>
            <a:miter lim="400000"/>
            <a:headEnd type="none" w="sm" len="sm"/>
            <a:tailEnd type="none" w="sm" len="sm"/>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Center copy 1 1">
  <p:cSld name="TITLE_AND_BODY_1">
    <p:spTree>
      <p:nvGrpSpPr>
        <p:cNvPr id="1" name="Shape 28"/>
        <p:cNvGrpSpPr/>
        <p:nvPr/>
      </p:nvGrpSpPr>
      <p:grpSpPr>
        <a:xfrm>
          <a:off x="0" y="0"/>
          <a:ext cx="0" cy="0"/>
          <a:chOff x="0" y="0"/>
          <a:chExt cx="0" cy="0"/>
        </a:xfrm>
      </p:grpSpPr>
      <p:sp>
        <p:nvSpPr>
          <p:cNvPr id="29" name="Google Shape;29;g2ed40960a10_0_6"/>
          <p:cNvSpPr/>
          <p:nvPr/>
        </p:nvSpPr>
        <p:spPr>
          <a:xfrm>
            <a:off x="2070" y="-21667"/>
            <a:ext cx="9144000" cy="582600"/>
          </a:xfrm>
          <a:prstGeom prst="rect">
            <a:avLst/>
          </a:prstGeom>
          <a:solidFill>
            <a:srgbClr val="5FAF29"/>
          </a:solidFill>
          <a:ln>
            <a:noFill/>
          </a:ln>
        </p:spPr>
        <p:txBody>
          <a:bodyPr spcFirstLastPara="1" wrap="square" lIns="35700" tIns="35700" rIns="35700" bIns="35700" anchor="ctr" anchorCtr="0">
            <a:noAutofit/>
          </a:bodyPr>
          <a:lstStyle/>
          <a:p>
            <a:pPr marL="0" marR="0" lvl="0" indent="0" algn="l" rtl="0">
              <a:spcBef>
                <a:spcPts val="0"/>
              </a:spcBef>
              <a:spcAft>
                <a:spcPts val="0"/>
              </a:spcAft>
              <a:buNone/>
            </a:pPr>
            <a:endParaRPr sz="1687" b="0" i="0" u="none" strike="noStrike" cap="none">
              <a:solidFill>
                <a:schemeClr val="dk1"/>
              </a:solidFill>
              <a:latin typeface="Calibri"/>
              <a:ea typeface="Calibri"/>
              <a:cs typeface="Calibri"/>
              <a:sym typeface="Calibri"/>
            </a:endParaRPr>
          </a:p>
        </p:txBody>
      </p:sp>
      <p:sp>
        <p:nvSpPr>
          <p:cNvPr id="30" name="Google Shape;30;g2ed40960a10_0_6"/>
          <p:cNvSpPr txBox="1">
            <a:spLocks noGrp="1"/>
          </p:cNvSpPr>
          <p:nvPr>
            <p:ph type="title"/>
          </p:nvPr>
        </p:nvSpPr>
        <p:spPr>
          <a:xfrm>
            <a:off x="87703" y="70484"/>
            <a:ext cx="8932800" cy="469500"/>
          </a:xfrm>
          <a:prstGeom prst="rect">
            <a:avLst/>
          </a:prstGeom>
          <a:noFill/>
          <a:ln>
            <a:noFill/>
          </a:ln>
        </p:spPr>
        <p:txBody>
          <a:bodyPr spcFirstLastPara="1" wrap="square" lIns="91425" tIns="45700" rIns="91425" bIns="45700" anchor="ctr" anchorCtr="0">
            <a:normAutofit/>
          </a:bodyPr>
          <a:lstStyle>
            <a:lvl1pPr lvl="0" algn="l" rtl="0">
              <a:spcBef>
                <a:spcPts val="0"/>
              </a:spcBef>
              <a:spcAft>
                <a:spcPts val="0"/>
              </a:spcAft>
              <a:buClr>
                <a:srgbClr val="FFFFFF"/>
              </a:buClr>
              <a:buSzPts val="2672"/>
              <a:buFont typeface="Arial"/>
              <a:buNone/>
              <a:defRPr sz="2672">
                <a:solidFill>
                  <a:srgbClr val="FFFFFF"/>
                </a:solidFill>
                <a:latin typeface="Arial"/>
                <a:ea typeface="Arial"/>
                <a:cs typeface="Arial"/>
                <a:sym typeface="Aria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pic>
        <p:nvPicPr>
          <p:cNvPr id="31" name="Google Shape;31;g2ed40960a10_0_6"/>
          <p:cNvPicPr preferRelativeResize="0"/>
          <p:nvPr/>
        </p:nvPicPr>
        <p:blipFill rotWithShape="1">
          <a:blip r:embed="rId2">
            <a:alphaModFix/>
          </a:blip>
          <a:srcRect/>
          <a:stretch/>
        </p:blipFill>
        <p:spPr>
          <a:xfrm>
            <a:off x="8283267" y="6271259"/>
            <a:ext cx="733302" cy="344334"/>
          </a:xfrm>
          <a:prstGeom prst="rect">
            <a:avLst/>
          </a:prstGeom>
          <a:noFill/>
          <a:ln>
            <a:noFill/>
          </a:ln>
        </p:spPr>
      </p:pic>
      <p:cxnSp>
        <p:nvCxnSpPr>
          <p:cNvPr id="32" name="Google Shape;32;g2ed40960a10_0_6"/>
          <p:cNvCxnSpPr/>
          <p:nvPr/>
        </p:nvCxnSpPr>
        <p:spPr>
          <a:xfrm>
            <a:off x="88562" y="6253969"/>
            <a:ext cx="8931300" cy="0"/>
          </a:xfrm>
          <a:prstGeom prst="straightConnector1">
            <a:avLst/>
          </a:prstGeom>
          <a:noFill/>
          <a:ln w="9525" cap="flat" cmpd="sng">
            <a:solidFill>
              <a:srgbClr val="583F34"/>
            </a:solidFill>
            <a:prstDash val="solid"/>
            <a:miter lim="400000"/>
            <a:headEnd type="none" w="sm" len="sm"/>
            <a:tailEnd type="none" w="sm" len="sm"/>
          </a:ln>
        </p:spPr>
      </p:cxnSp>
      <p:pic>
        <p:nvPicPr>
          <p:cNvPr id="34" name="Google Shape;34;g2ed40960a10_0_6"/>
          <p:cNvPicPr preferRelativeResize="0"/>
          <p:nvPr/>
        </p:nvPicPr>
        <p:blipFill rotWithShape="1">
          <a:blip r:embed="rId3">
            <a:alphaModFix/>
          </a:blip>
          <a:srcRect/>
          <a:stretch/>
        </p:blipFill>
        <p:spPr>
          <a:xfrm>
            <a:off x="230565" y="6418481"/>
            <a:ext cx="937618" cy="330399"/>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5"/>
        <p:cNvGrpSpPr/>
        <p:nvPr/>
      </p:nvGrpSpPr>
      <p:grpSpPr>
        <a:xfrm>
          <a:off x="0" y="0"/>
          <a:ext cx="0" cy="0"/>
          <a:chOff x="0" y="0"/>
          <a:chExt cx="0" cy="0"/>
        </a:xfrm>
      </p:grpSpPr>
      <p:sp>
        <p:nvSpPr>
          <p:cNvPr id="36" name="Google Shape;36;p160"/>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7" name="Google Shape;37;p160"/>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8" name="Google Shape;38;p16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16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40" name="Google Shape;40;p160"/>
          <p:cNvPicPr preferRelativeResize="0"/>
          <p:nvPr/>
        </p:nvPicPr>
        <p:blipFill rotWithShape="1">
          <a:blip r:embed="rId2">
            <a:alphaModFix/>
          </a:blip>
          <a:srcRect/>
          <a:stretch/>
        </p:blipFill>
        <p:spPr>
          <a:xfrm>
            <a:off x="8283267" y="6271259"/>
            <a:ext cx="733302" cy="344334"/>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2"/>
        <p:cNvGrpSpPr/>
        <p:nvPr/>
      </p:nvGrpSpPr>
      <p:grpSpPr>
        <a:xfrm>
          <a:off x="0" y="0"/>
          <a:ext cx="0" cy="0"/>
          <a:chOff x="0" y="0"/>
          <a:chExt cx="0" cy="0"/>
        </a:xfrm>
      </p:grpSpPr>
      <p:sp>
        <p:nvSpPr>
          <p:cNvPr id="43" name="Google Shape;43;p16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 name="Google Shape;44;p16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16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46" name="Google Shape;46;p161"/>
          <p:cNvPicPr preferRelativeResize="0"/>
          <p:nvPr/>
        </p:nvPicPr>
        <p:blipFill rotWithShape="1">
          <a:blip r:embed="rId2">
            <a:alphaModFix/>
          </a:blip>
          <a:srcRect/>
          <a:stretch/>
        </p:blipFill>
        <p:spPr>
          <a:xfrm>
            <a:off x="8283267" y="6271259"/>
            <a:ext cx="733302" cy="344334"/>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8"/>
        <p:cNvGrpSpPr/>
        <p:nvPr/>
      </p:nvGrpSpPr>
      <p:grpSpPr>
        <a:xfrm>
          <a:off x="0" y="0"/>
          <a:ext cx="0" cy="0"/>
          <a:chOff x="0" y="0"/>
          <a:chExt cx="0" cy="0"/>
        </a:xfrm>
      </p:grpSpPr>
      <p:sp>
        <p:nvSpPr>
          <p:cNvPr id="49" name="Google Shape;49;p162"/>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4000"/>
              <a:buFont typeface="Calibri"/>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0" name="Google Shape;50;p162"/>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rm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51" name="Google Shape;51;p16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16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53" name="Google Shape;53;p162"/>
          <p:cNvPicPr preferRelativeResize="0"/>
          <p:nvPr/>
        </p:nvPicPr>
        <p:blipFill rotWithShape="1">
          <a:blip r:embed="rId2">
            <a:alphaModFix/>
          </a:blip>
          <a:srcRect/>
          <a:stretch/>
        </p:blipFill>
        <p:spPr>
          <a:xfrm>
            <a:off x="8283267" y="6271259"/>
            <a:ext cx="733302" cy="344334"/>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5"/>
        <p:cNvGrpSpPr/>
        <p:nvPr/>
      </p:nvGrpSpPr>
      <p:grpSpPr>
        <a:xfrm>
          <a:off x="0" y="0"/>
          <a:ext cx="0" cy="0"/>
          <a:chOff x="0" y="0"/>
          <a:chExt cx="0" cy="0"/>
        </a:xfrm>
      </p:grpSpPr>
      <p:sp>
        <p:nvSpPr>
          <p:cNvPr id="56" name="Google Shape;56;p16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7" name="Google Shape;57;p163"/>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58" name="Google Shape;58;p163"/>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59" name="Google Shape;59;p16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16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61" name="Google Shape;61;p163"/>
          <p:cNvPicPr preferRelativeResize="0"/>
          <p:nvPr/>
        </p:nvPicPr>
        <p:blipFill rotWithShape="1">
          <a:blip r:embed="rId2">
            <a:alphaModFix/>
          </a:blip>
          <a:srcRect/>
          <a:stretch/>
        </p:blipFill>
        <p:spPr>
          <a:xfrm>
            <a:off x="8283267" y="6271259"/>
            <a:ext cx="733302" cy="344334"/>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63"/>
        <p:cNvGrpSpPr/>
        <p:nvPr/>
      </p:nvGrpSpPr>
      <p:grpSpPr>
        <a:xfrm>
          <a:off x="0" y="0"/>
          <a:ext cx="0" cy="0"/>
          <a:chOff x="0" y="0"/>
          <a:chExt cx="0" cy="0"/>
        </a:xfrm>
      </p:grpSpPr>
      <p:sp>
        <p:nvSpPr>
          <p:cNvPr id="64" name="Google Shape;64;p16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5" name="Google Shape;65;p164"/>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66" name="Google Shape;66;p164"/>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67" name="Google Shape;67;p164"/>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68" name="Google Shape;68;p164"/>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69" name="Google Shape;69;p16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6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71" name="Google Shape;71;p164"/>
          <p:cNvPicPr preferRelativeResize="0"/>
          <p:nvPr/>
        </p:nvPicPr>
        <p:blipFill rotWithShape="1">
          <a:blip r:embed="rId2">
            <a:alphaModFix/>
          </a:blip>
          <a:srcRect/>
          <a:stretch/>
        </p:blipFill>
        <p:spPr>
          <a:xfrm>
            <a:off x="8283267" y="6271259"/>
            <a:ext cx="733302" cy="344334"/>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3"/>
        <p:cNvGrpSpPr/>
        <p:nvPr/>
      </p:nvGrpSpPr>
      <p:grpSpPr>
        <a:xfrm>
          <a:off x="0" y="0"/>
          <a:ext cx="0" cy="0"/>
          <a:chOff x="0" y="0"/>
          <a:chExt cx="0" cy="0"/>
        </a:xfrm>
      </p:grpSpPr>
      <p:sp>
        <p:nvSpPr>
          <p:cNvPr id="74" name="Google Shape;74;p16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 name="Google Shape;75;p16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76" name="Google Shape;76;p165"/>
          <p:cNvPicPr preferRelativeResize="0"/>
          <p:nvPr/>
        </p:nvPicPr>
        <p:blipFill rotWithShape="1">
          <a:blip r:embed="rId2">
            <a:alphaModFix/>
          </a:blip>
          <a:srcRect/>
          <a:stretch/>
        </p:blipFill>
        <p:spPr>
          <a:xfrm>
            <a:off x="8283267" y="6271259"/>
            <a:ext cx="733302" cy="344334"/>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5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57"/>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15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5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5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1.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6.xml"/><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7.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10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8.xml"/><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hyperlink" Target="http://www.isleroyalewolf.org/" TargetMode="External"/><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113.xml"/><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45.jpg"/><Relationship Id="rId4" Type="http://schemas.openxmlformats.org/officeDocument/2006/relationships/image" Target="../media/image42.jpg"/></Relationships>
</file>

<file path=ppt/slides/_rels/slide1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4.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119.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120.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5.png"/></Relationships>
</file>

<file path=ppt/slides/_rels/slide12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21.xml"/><Relationship Id="rId1" Type="http://schemas.openxmlformats.org/officeDocument/2006/relationships/slideLayout" Target="../slideLayouts/slideLayout4.xml"/><Relationship Id="rId4" Type="http://schemas.openxmlformats.org/officeDocument/2006/relationships/image" Target="../media/image67.jpg"/></Relationships>
</file>

<file path=ppt/slides/_rels/slide1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2.xml"/><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123.xml"/><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124.xml"/><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125.xml"/><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6.xml"/><Relationship Id="rId1" Type="http://schemas.openxmlformats.org/officeDocument/2006/relationships/slideLayout" Target="../slideLayouts/slideLayout4.xml"/></Relationships>
</file>

<file path=ppt/slides/_rels/slide127.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127.xml"/><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28.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2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73.png"/><Relationship Id="rId7" Type="http://schemas.openxmlformats.org/officeDocument/2006/relationships/image" Target="../media/image5.png"/><Relationship Id="rId2" Type="http://schemas.openxmlformats.org/officeDocument/2006/relationships/notesSlide" Target="../notesSlides/notesSlide129.xml"/><Relationship Id="rId1" Type="http://schemas.openxmlformats.org/officeDocument/2006/relationships/slideLayout" Target="../slideLayouts/slideLayout4.xml"/><Relationship Id="rId6" Type="http://schemas.openxmlformats.org/officeDocument/2006/relationships/image" Target="../media/image76.jpg"/><Relationship Id="rId5" Type="http://schemas.openxmlformats.org/officeDocument/2006/relationships/image" Target="../media/image75.png"/><Relationship Id="rId4" Type="http://schemas.openxmlformats.org/officeDocument/2006/relationships/image" Target="../media/image74.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130.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35.xml"/><Relationship Id="rId1" Type="http://schemas.openxmlformats.org/officeDocument/2006/relationships/slideLayout" Target="../slideLayouts/slideLayout5.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4.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4.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41.xml"/><Relationship Id="rId1" Type="http://schemas.openxmlformats.org/officeDocument/2006/relationships/slideLayout" Target="../slideLayouts/slideLayout5.xml"/><Relationship Id="rId5" Type="http://schemas.openxmlformats.org/officeDocument/2006/relationships/image" Target="../media/image4.png"/><Relationship Id="rId4" Type="http://schemas.openxmlformats.org/officeDocument/2006/relationships/image" Target="../media/image42.jpg"/></Relationships>
</file>

<file path=ppt/slides/_rels/slide14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42.xml"/><Relationship Id="rId1" Type="http://schemas.openxmlformats.org/officeDocument/2006/relationships/slideLayout" Target="../slideLayouts/slideLayout5.xml"/><Relationship Id="rId5" Type="http://schemas.openxmlformats.org/officeDocument/2006/relationships/image" Target="../media/image4.png"/><Relationship Id="rId4" Type="http://schemas.openxmlformats.org/officeDocument/2006/relationships/image" Target="../media/image42.jpg"/></Relationships>
</file>

<file path=ppt/slides/_rels/slide143.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143.xml"/><Relationship Id="rId1" Type="http://schemas.openxmlformats.org/officeDocument/2006/relationships/slideLayout" Target="../slideLayouts/slideLayout5.xml"/><Relationship Id="rId5" Type="http://schemas.openxmlformats.org/officeDocument/2006/relationships/image" Target="../media/image4.png"/><Relationship Id="rId4" Type="http://schemas.openxmlformats.org/officeDocument/2006/relationships/image" Target="../media/image42.jpg"/></Relationships>
</file>

<file path=ppt/slides/_rels/slide144.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144.xml"/><Relationship Id="rId1" Type="http://schemas.openxmlformats.org/officeDocument/2006/relationships/slideLayout" Target="../slideLayouts/slideLayout5.xml"/><Relationship Id="rId5" Type="http://schemas.openxmlformats.org/officeDocument/2006/relationships/image" Target="../media/image42.jpg"/><Relationship Id="rId4" Type="http://schemas.openxmlformats.org/officeDocument/2006/relationships/image" Target="../media/image4.png"/></Relationships>
</file>

<file path=ppt/slides/_rels/slide145.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145.xml"/><Relationship Id="rId1" Type="http://schemas.openxmlformats.org/officeDocument/2006/relationships/slideLayout" Target="../slideLayouts/slideLayout4.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49.xml"/><Relationship Id="rId1" Type="http://schemas.openxmlformats.org/officeDocument/2006/relationships/slideLayout" Target="../slideLayouts/slideLayout5.xml"/><Relationship Id="rId4" Type="http://schemas.openxmlformats.org/officeDocument/2006/relationships/image" Target="../media/image42.jpg"/></Relationships>
</file>

<file path=ppt/slides/_rels/slide1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50.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150.xml"/><Relationship Id="rId1" Type="http://schemas.openxmlformats.org/officeDocument/2006/relationships/slideLayout" Target="../slideLayouts/slideLayout4.xml"/><Relationship Id="rId4" Type="http://schemas.openxmlformats.org/officeDocument/2006/relationships/image" Target="../media/image45.jpg"/></Relationships>
</file>

<file path=ppt/slides/_rels/slide151.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151.xml"/><Relationship Id="rId1" Type="http://schemas.openxmlformats.org/officeDocument/2006/relationships/slideLayout" Target="../slideLayouts/slideLayout4.xml"/><Relationship Id="rId5" Type="http://schemas.openxmlformats.org/officeDocument/2006/relationships/image" Target="../media/image45.jpg"/><Relationship Id="rId4" Type="http://schemas.openxmlformats.org/officeDocument/2006/relationships/image" Target="../media/image42.jpg"/></Relationships>
</file>

<file path=ppt/slides/_rels/slide152.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152.xml"/><Relationship Id="rId1" Type="http://schemas.openxmlformats.org/officeDocument/2006/relationships/slideLayout" Target="../slideLayouts/slideLayout4.xml"/></Relationships>
</file>

<file path=ppt/slides/_rels/slide153.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153.xml"/><Relationship Id="rId1" Type="http://schemas.openxmlformats.org/officeDocument/2006/relationships/slideLayout" Target="../slideLayouts/slideLayout4.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27.jpg"/></Relationships>
</file>

<file path=ppt/slides/_rels/slide1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29.jpg"/></Relationships>
</file>

<file path=ppt/slides/_rels/slide1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0.xml"/><Relationship Id="rId1" Type="http://schemas.openxmlformats.org/officeDocument/2006/relationships/slideLayout" Target="../slideLayouts/slideLayout4.xml"/><Relationship Id="rId5" Type="http://schemas.openxmlformats.org/officeDocument/2006/relationships/chart" Target="../charts/chart3.xml"/><Relationship Id="rId4" Type="http://schemas.openxmlformats.org/officeDocument/2006/relationships/chart" Target="../charts/char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5.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39.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40.xml"/><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image" Target="../media/image3.png"/></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45.xml"/><Relationship Id="rId1" Type="http://schemas.openxmlformats.org/officeDocument/2006/relationships/slideLayout" Target="../slideLayouts/slideLayout4.xml"/><Relationship Id="rId4" Type="http://schemas.openxmlformats.org/officeDocument/2006/relationships/image" Target="../media/image41.jpg"/></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50.xml"/><Relationship Id="rId1" Type="http://schemas.openxmlformats.org/officeDocument/2006/relationships/slideLayout" Target="../slideLayouts/slideLayout1.xml"/><Relationship Id="rId5" Type="http://schemas.openxmlformats.org/officeDocument/2006/relationships/image" Target="../media/image44.jpg"/><Relationship Id="rId4" Type="http://schemas.openxmlformats.org/officeDocument/2006/relationships/image" Target="../media/image43.jpg"/></Relationships>
</file>

<file path=ppt/slides/_rels/slide51.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51.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image" Target="../media/image4.png"/></Relationships>
</file>

<file path=ppt/slides/_rels/slide52.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52.xml"/><Relationship Id="rId1" Type="http://schemas.openxmlformats.org/officeDocument/2006/relationships/slideLayout" Target="../slideLayouts/slideLayout4.xml"/><Relationship Id="rId4" Type="http://schemas.openxmlformats.org/officeDocument/2006/relationships/image" Target="../media/image45.jpg"/></Relationships>
</file>

<file path=ppt/slides/_rels/slide53.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53.xml"/><Relationship Id="rId1" Type="http://schemas.openxmlformats.org/officeDocument/2006/relationships/slideLayout" Target="../slideLayouts/slideLayout4.xml"/><Relationship Id="rId6" Type="http://schemas.openxmlformats.org/officeDocument/2006/relationships/image" Target="../media/image48.jpg"/><Relationship Id="rId5" Type="http://schemas.openxmlformats.org/officeDocument/2006/relationships/image" Target="../media/image47.jpg"/><Relationship Id="rId4" Type="http://schemas.openxmlformats.org/officeDocument/2006/relationships/image" Target="../media/image45.jpg"/></Relationships>
</file>

<file path=ppt/slides/_rels/slide5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4.xml"/><Relationship Id="rId1" Type="http://schemas.openxmlformats.org/officeDocument/2006/relationships/slideLayout" Target="../slideLayouts/slideLayout4.xml"/><Relationship Id="rId4" Type="http://schemas.openxmlformats.org/officeDocument/2006/relationships/image" Target="../media/image50.jpg"/></Relationships>
</file>

<file path=ppt/slides/_rels/slide5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56.xml"/><Relationship Id="rId1" Type="http://schemas.openxmlformats.org/officeDocument/2006/relationships/slideLayout" Target="../slideLayouts/slideLayout4.xml"/><Relationship Id="rId5" Type="http://schemas.openxmlformats.org/officeDocument/2006/relationships/image" Target="../media/image52.png"/><Relationship Id="rId4" Type="http://schemas.openxmlformats.org/officeDocument/2006/relationships/image" Target="../media/image43.jpg"/></Relationships>
</file>

<file path=ppt/slides/_rels/slide57.xml.rels><?xml version="1.0" encoding="UTF-8" standalone="yes"?>
<Relationships xmlns="http://schemas.openxmlformats.org/package/2006/relationships"><Relationship Id="rId3" Type="http://schemas.openxmlformats.org/officeDocument/2006/relationships/image" Target="../media/image53.jpg"/><Relationship Id="rId7" Type="http://schemas.openxmlformats.org/officeDocument/2006/relationships/image" Target="../media/image6.png"/><Relationship Id="rId2" Type="http://schemas.openxmlformats.org/officeDocument/2006/relationships/notesSlide" Target="../notesSlides/notesSlide57.xml"/><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42.jp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62.xml"/><Relationship Id="rId1" Type="http://schemas.openxmlformats.org/officeDocument/2006/relationships/slideLayout" Target="../slideLayouts/slideLayout4.xml"/><Relationship Id="rId5" Type="http://schemas.openxmlformats.org/officeDocument/2006/relationships/image" Target="../media/image45.jpg"/><Relationship Id="rId4" Type="http://schemas.openxmlformats.org/officeDocument/2006/relationships/image" Target="../media/image42.jpg"/></Relationships>
</file>

<file path=ppt/slides/_rels/slide63.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63.xml"/><Relationship Id="rId1" Type="http://schemas.openxmlformats.org/officeDocument/2006/relationships/slideLayout" Target="../slideLayouts/slideLayout4.xml"/><Relationship Id="rId5" Type="http://schemas.openxmlformats.org/officeDocument/2006/relationships/image" Target="../media/image42.jpg"/><Relationship Id="rId4" Type="http://schemas.openxmlformats.org/officeDocument/2006/relationships/image" Target="../media/image45.jpg"/></Relationships>
</file>

<file path=ppt/slides/_rels/slide6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4.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6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69.xml"/><Relationship Id="rId1" Type="http://schemas.openxmlformats.org/officeDocument/2006/relationships/slideLayout" Target="../slideLayouts/slideLayout4.xml"/><Relationship Id="rId4" Type="http://schemas.openxmlformats.org/officeDocument/2006/relationships/image" Target="../media/image55.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70.xml"/><Relationship Id="rId1" Type="http://schemas.openxmlformats.org/officeDocument/2006/relationships/slideLayout" Target="../slideLayouts/slideLayout4.xml"/><Relationship Id="rId4" Type="http://schemas.openxmlformats.org/officeDocument/2006/relationships/image" Target="../media/image55.jpg"/></Relationships>
</file>

<file path=ppt/slides/_rels/slide7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74.xml"/><Relationship Id="rId1" Type="http://schemas.openxmlformats.org/officeDocument/2006/relationships/slideLayout" Target="../slideLayouts/slideLayout4.xml"/><Relationship Id="rId5" Type="http://schemas.openxmlformats.org/officeDocument/2006/relationships/image" Target="../media/image58.jpg"/><Relationship Id="rId4" Type="http://schemas.openxmlformats.org/officeDocument/2006/relationships/image" Target="../media/image57.jpg"/></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76.xml"/><Relationship Id="rId1" Type="http://schemas.openxmlformats.org/officeDocument/2006/relationships/slideLayout" Target="../slideLayouts/slideLayout4.xml"/><Relationship Id="rId4" Type="http://schemas.openxmlformats.org/officeDocument/2006/relationships/image" Target="../media/image60.jpg"/></Relationships>
</file>

<file path=ppt/slides/_rels/slide77.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77.xml"/><Relationship Id="rId1" Type="http://schemas.openxmlformats.org/officeDocument/2006/relationships/slideLayout" Target="../slideLayouts/slideLayout5.xml"/><Relationship Id="rId5" Type="http://schemas.openxmlformats.org/officeDocument/2006/relationships/image" Target="../media/image59.jpg"/><Relationship Id="rId4" Type="http://schemas.openxmlformats.org/officeDocument/2006/relationships/image" Target="../media/image42.jpg"/></Relationships>
</file>

<file path=ppt/slides/_rels/slide78.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78.xml"/><Relationship Id="rId1"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image" Target="../media/image5.png"/></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jpg"/><Relationship Id="rId18" Type="http://schemas.openxmlformats.org/officeDocument/2006/relationships/image" Target="../media/image22.jpg"/><Relationship Id="rId3" Type="http://schemas.openxmlformats.org/officeDocument/2006/relationships/image" Target="../media/image7.jpg"/><Relationship Id="rId7" Type="http://schemas.openxmlformats.org/officeDocument/2006/relationships/image" Target="../media/image11.jpg"/><Relationship Id="rId12" Type="http://schemas.openxmlformats.org/officeDocument/2006/relationships/image" Target="../media/image16.jpg"/><Relationship Id="rId17" Type="http://schemas.openxmlformats.org/officeDocument/2006/relationships/image" Target="../media/image21.jpg"/><Relationship Id="rId2" Type="http://schemas.openxmlformats.org/officeDocument/2006/relationships/notesSlide" Target="../notesSlides/notesSlide8.xml"/><Relationship Id="rId16" Type="http://schemas.openxmlformats.org/officeDocument/2006/relationships/image" Target="../media/image20.jpg"/><Relationship Id="rId1" Type="http://schemas.openxmlformats.org/officeDocument/2006/relationships/slideLayout" Target="../slideLayouts/slideLayout4.xml"/><Relationship Id="rId6" Type="http://schemas.openxmlformats.org/officeDocument/2006/relationships/image" Target="../media/image10.jpg"/><Relationship Id="rId11" Type="http://schemas.openxmlformats.org/officeDocument/2006/relationships/image" Target="../media/image15.jpg"/><Relationship Id="rId5" Type="http://schemas.openxmlformats.org/officeDocument/2006/relationships/image" Target="../media/image9.jpg"/><Relationship Id="rId15" Type="http://schemas.openxmlformats.org/officeDocument/2006/relationships/image" Target="../media/image19.jpg"/><Relationship Id="rId10" Type="http://schemas.openxmlformats.org/officeDocument/2006/relationships/image" Target="../media/image14.jpg"/><Relationship Id="rId19" Type="http://schemas.openxmlformats.org/officeDocument/2006/relationships/image" Target="../media/image23.jpg"/><Relationship Id="rId4" Type="http://schemas.openxmlformats.org/officeDocument/2006/relationships/image" Target="../media/image8.jpg"/><Relationship Id="rId9" Type="http://schemas.openxmlformats.org/officeDocument/2006/relationships/image" Target="../media/image13.jpg"/><Relationship Id="rId14" Type="http://schemas.openxmlformats.org/officeDocument/2006/relationships/image" Target="../media/image18.jp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3.xml"/><Relationship Id="rId1" Type="http://schemas.openxmlformats.org/officeDocument/2006/relationships/slideLayout" Target="../slideLayouts/slideLayout4.xml"/><Relationship Id="rId4" Type="http://schemas.openxmlformats.org/officeDocument/2006/relationships/image" Target="../media/image63.png"/></Relationships>
</file>

<file path=ppt/slides/_rels/slide84.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84.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6.png"/></Relationships>
</file>

<file path=ppt/slides/_rels/slide90.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90.xml"/><Relationship Id="rId1" Type="http://schemas.openxmlformats.org/officeDocument/2006/relationships/slideLayout" Target="../slideLayouts/slideLayout5.xml"/><Relationship Id="rId5" Type="http://schemas.openxmlformats.org/officeDocument/2006/relationships/image" Target="../media/image59.jpg"/><Relationship Id="rId4" Type="http://schemas.openxmlformats.org/officeDocument/2006/relationships/image" Target="../media/image42.jpg"/></Relationships>
</file>

<file path=ppt/slides/_rels/slide91.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91.xml"/><Relationship Id="rId1" Type="http://schemas.openxmlformats.org/officeDocument/2006/relationships/slideLayout" Target="../slideLayouts/slideLayout5.xml"/><Relationship Id="rId6" Type="http://schemas.openxmlformats.org/officeDocument/2006/relationships/image" Target="../media/image42.jpg"/><Relationship Id="rId5" Type="http://schemas.openxmlformats.org/officeDocument/2006/relationships/image" Target="../media/image5.png"/><Relationship Id="rId4" Type="http://schemas.openxmlformats.org/officeDocument/2006/relationships/image" Target="../media/image59.jpg"/></Relationships>
</file>

<file path=ppt/slides/_rels/slide92.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92.xml"/><Relationship Id="rId1" Type="http://schemas.openxmlformats.org/officeDocument/2006/relationships/slideLayout" Target="../slideLayouts/slideLayout5.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5.png"/></Relationships>
</file>

<file path=ppt/slides/_rels/slide93.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93.xml"/><Relationship Id="rId1" Type="http://schemas.openxmlformats.org/officeDocument/2006/relationships/slideLayout" Target="../slideLayouts/slideLayout5.xml"/><Relationship Id="rId6" Type="http://schemas.openxmlformats.org/officeDocument/2006/relationships/image" Target="../media/image42.jpg"/><Relationship Id="rId5" Type="http://schemas.openxmlformats.org/officeDocument/2006/relationships/image" Target="../media/image6.png"/><Relationship Id="rId4" Type="http://schemas.openxmlformats.org/officeDocument/2006/relationships/image" Target="../media/image59.jpg"/></Relationships>
</file>

<file path=ppt/slides/_rels/slide9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4.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hyperlink" Target="https://www.modelbasedbiology.com/content/faq-and-tips-finalizing-model" TargetMode="External"/><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1"/>
          <p:cNvSpPr/>
          <p:nvPr/>
        </p:nvSpPr>
        <p:spPr>
          <a:xfrm>
            <a:off x="1742536" y="701124"/>
            <a:ext cx="5771072" cy="4975062"/>
          </a:xfrm>
          <a:prstGeom prst="triangle">
            <a:avLst>
              <a:gd name="adj" fmla="val 50000"/>
            </a:avLst>
          </a:prstGeom>
          <a:solidFill>
            <a:srgbClr val="5FAF29">
              <a:alpha val="49803"/>
            </a:srgbClr>
          </a:solidFill>
          <a:ln w="25400" cap="flat" cmpd="sng">
            <a:solidFill>
              <a:srgbClr val="5FAF2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14" name="Google Shape;114;p1"/>
          <p:cNvSpPr txBox="1">
            <a:spLocks noGrp="1"/>
          </p:cNvSpPr>
          <p:nvPr>
            <p:ph type="ctrTitle"/>
          </p:nvPr>
        </p:nvSpPr>
        <p:spPr>
          <a:xfrm>
            <a:off x="685800" y="1472703"/>
            <a:ext cx="7772400" cy="1470025"/>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5FAF29"/>
              </a:buClr>
              <a:buSzPts val="4000"/>
              <a:buFont typeface="Arial"/>
              <a:buNone/>
            </a:pPr>
            <a:r>
              <a:rPr lang="en-US" sz="4000">
                <a:solidFill>
                  <a:srgbClr val="5FAF29"/>
                </a:solidFill>
                <a:latin typeface="Arial"/>
                <a:ea typeface="Arial"/>
                <a:cs typeface="Arial"/>
                <a:sym typeface="Arial"/>
              </a:rPr>
              <a:t> </a:t>
            </a:r>
            <a:r>
              <a:rPr lang="en-US" sz="4000">
                <a:solidFill>
                  <a:srgbClr val="583F34"/>
                </a:solidFill>
                <a:latin typeface="Arial"/>
                <a:ea typeface="Arial"/>
                <a:cs typeface="Arial"/>
                <a:sym typeface="Arial"/>
              </a:rPr>
              <a:t>Population Dynamics</a:t>
            </a:r>
            <a:br>
              <a:rPr lang="en-US" sz="4000">
                <a:solidFill>
                  <a:srgbClr val="583F34"/>
                </a:solidFill>
                <a:latin typeface="Arial"/>
                <a:ea typeface="Arial"/>
                <a:cs typeface="Arial"/>
                <a:sym typeface="Arial"/>
              </a:rPr>
            </a:br>
            <a:r>
              <a:rPr lang="en-US" sz="4000">
                <a:solidFill>
                  <a:srgbClr val="583F34"/>
                </a:solidFill>
                <a:latin typeface="Arial"/>
                <a:ea typeface="Arial"/>
                <a:cs typeface="Arial"/>
                <a:sym typeface="Arial"/>
              </a:rPr>
              <a:t>and Extinction</a:t>
            </a:r>
            <a:endParaRPr sz="4000">
              <a:solidFill>
                <a:srgbClr val="583F34"/>
              </a:solidFill>
              <a:latin typeface="Arial"/>
              <a:ea typeface="Arial"/>
              <a:cs typeface="Arial"/>
              <a:sym typeface="Arial"/>
            </a:endParaRPr>
          </a:p>
        </p:txBody>
      </p:sp>
      <p:sp>
        <p:nvSpPr>
          <p:cNvPr id="115" name="Google Shape;115;p1"/>
          <p:cNvSpPr txBox="1">
            <a:spLocks noGrp="1"/>
          </p:cNvSpPr>
          <p:nvPr>
            <p:ph type="subTitle" idx="1"/>
          </p:nvPr>
        </p:nvSpPr>
        <p:spPr>
          <a:xfrm>
            <a:off x="279400" y="4072701"/>
            <a:ext cx="8432799" cy="1752600"/>
          </a:xfrm>
          <a:prstGeom prst="rect">
            <a:avLst/>
          </a:prstGeom>
          <a:noFill/>
          <a:ln>
            <a:noFill/>
          </a:ln>
        </p:spPr>
        <p:txBody>
          <a:bodyPr spcFirstLastPara="1" wrap="square" lIns="91425" tIns="45700" rIns="91425" bIns="45700" anchor="t" anchorCtr="0">
            <a:normAutofit fontScale="92500"/>
          </a:bodyPr>
          <a:lstStyle/>
          <a:p>
            <a:pPr marL="0" lvl="0" indent="0" algn="ctr" rtl="0">
              <a:spcBef>
                <a:spcPts val="0"/>
              </a:spcBef>
              <a:spcAft>
                <a:spcPts val="0"/>
              </a:spcAft>
              <a:buClr>
                <a:srgbClr val="583F34"/>
              </a:buClr>
              <a:buSzPct val="100000"/>
              <a:buNone/>
            </a:pPr>
            <a:r>
              <a:rPr lang="en-US" sz="2800">
                <a:solidFill>
                  <a:srgbClr val="583F34"/>
                </a:solidFill>
                <a:latin typeface="Arial"/>
                <a:ea typeface="Arial"/>
                <a:cs typeface="Arial"/>
                <a:sym typeface="Arial"/>
              </a:rPr>
              <a:t>Extinction and Reasoning about Loss of Biodiversity</a:t>
            </a:r>
            <a:endParaRPr/>
          </a:p>
          <a:p>
            <a:pPr marL="0" lvl="0" indent="0" algn="ctr" rtl="0">
              <a:spcBef>
                <a:spcPts val="518"/>
              </a:spcBef>
              <a:spcAft>
                <a:spcPts val="0"/>
              </a:spcAft>
              <a:buClr>
                <a:srgbClr val="583F34"/>
              </a:buClr>
              <a:buSzPct val="100000"/>
              <a:buNone/>
            </a:pPr>
            <a:r>
              <a:rPr lang="en-US" sz="2800">
                <a:solidFill>
                  <a:srgbClr val="583F34"/>
                </a:solidFill>
                <a:latin typeface="Arial"/>
                <a:ea typeface="Arial"/>
                <a:cs typeface="Arial"/>
                <a:sym typeface="Arial"/>
              </a:rPr>
              <a:t>Population Dynamics: Wolves and Moose of Isle Royale</a:t>
            </a:r>
            <a:endParaRPr/>
          </a:p>
          <a:p>
            <a:pPr marL="0" lvl="0" indent="0" algn="ctr" rtl="0">
              <a:spcBef>
                <a:spcPts val="518"/>
              </a:spcBef>
              <a:spcAft>
                <a:spcPts val="0"/>
              </a:spcAft>
              <a:buClr>
                <a:srgbClr val="583F34"/>
              </a:buClr>
              <a:buSzPct val="100000"/>
              <a:buNone/>
            </a:pPr>
            <a:r>
              <a:rPr lang="en-US" sz="2800">
                <a:solidFill>
                  <a:srgbClr val="583F34"/>
                </a:solidFill>
                <a:latin typeface="Arial"/>
                <a:ea typeface="Arial"/>
                <a:cs typeface="Arial"/>
                <a:sym typeface="Arial"/>
              </a:rPr>
              <a:t>(Optional: Introduction to Extinction Project)</a:t>
            </a:r>
            <a:endParaRPr/>
          </a:p>
        </p:txBody>
      </p:sp>
      <p:sp>
        <p:nvSpPr>
          <p:cNvPr id="116" name="Google Shape;116;p1"/>
          <p:cNvSpPr txBox="1"/>
          <p:nvPr/>
        </p:nvSpPr>
        <p:spPr>
          <a:xfrm>
            <a:off x="3809810" y="5693936"/>
            <a:ext cx="4206210" cy="561890"/>
          </a:xfrm>
          <a:prstGeom prst="rect">
            <a:avLst/>
          </a:prstGeom>
          <a:noFill/>
          <a:ln>
            <a:noFill/>
          </a:ln>
        </p:spPr>
        <p:txBody>
          <a:bodyPr spcFirstLastPara="1" wrap="square" lIns="91425" tIns="45700" rIns="91425" bIns="45700" anchor="t" anchorCtr="0">
            <a:normAutofit/>
          </a:bodyPr>
          <a:lstStyle/>
          <a:p>
            <a:pPr marL="0" marR="0" lvl="0" indent="0" algn="ctr" rtl="0">
              <a:spcBef>
                <a:spcPts val="0"/>
              </a:spcBef>
              <a:spcAft>
                <a:spcPts val="0"/>
              </a:spcAft>
              <a:buClr>
                <a:srgbClr val="5FAF29"/>
              </a:buClr>
              <a:buSzPts val="2800"/>
              <a:buFont typeface="Arial"/>
              <a:buNone/>
            </a:pPr>
            <a:r>
              <a:rPr lang="en-US" sz="2800" b="0" i="1" u="none" strike="noStrike" cap="none">
                <a:solidFill>
                  <a:srgbClr val="5FAF29"/>
                </a:solidFill>
                <a:latin typeface="Arial"/>
                <a:ea typeface="Arial"/>
                <a:cs typeface="Arial"/>
                <a:sym typeface="Arial"/>
              </a:rPr>
              <a:t>Version September 2018</a:t>
            </a:r>
            <a:endParaRPr sz="2800" b="0" i="1" u="none" strike="noStrike" cap="none">
              <a:solidFill>
                <a:srgbClr val="5FAF29"/>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10"/>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rgbClr val="583F34"/>
              </a:buClr>
              <a:buSzPts val="3600"/>
              <a:buFont typeface="Calibri"/>
              <a:buNone/>
            </a:pPr>
            <a:r>
              <a:rPr lang="en-US" sz="3600">
                <a:solidFill>
                  <a:srgbClr val="583F34"/>
                </a:solidFill>
              </a:rPr>
              <a:t>Why should we care about biodiversity? </a:t>
            </a:r>
            <a:br>
              <a:rPr lang="en-US" sz="3600">
                <a:solidFill>
                  <a:srgbClr val="583F34"/>
                </a:solidFill>
              </a:rPr>
            </a:br>
            <a:r>
              <a:rPr lang="en-US" sz="3600">
                <a:solidFill>
                  <a:srgbClr val="583F34"/>
                </a:solidFill>
              </a:rPr>
              <a:t>Why does it matter?</a:t>
            </a:r>
            <a:endParaRPr/>
          </a:p>
        </p:txBody>
      </p:sp>
      <p:sp>
        <p:nvSpPr>
          <p:cNvPr id="229" name="Google Shape;229;p10"/>
          <p:cNvSpPr txBox="1">
            <a:spLocks noGrp="1"/>
          </p:cNvSpPr>
          <p:nvPr>
            <p:ph type="body" idx="1"/>
          </p:nvPr>
        </p:nvSpPr>
        <p:spPr>
          <a:xfrm>
            <a:off x="457200" y="1591734"/>
            <a:ext cx="8229599" cy="4534430"/>
          </a:xfrm>
          <a:prstGeom prst="rect">
            <a:avLst/>
          </a:prstGeom>
          <a:noFill/>
          <a:ln>
            <a:noFill/>
          </a:ln>
        </p:spPr>
        <p:txBody>
          <a:bodyPr spcFirstLastPara="1" wrap="square" lIns="91425" tIns="45700" rIns="91425" bIns="45700" anchor="t" anchorCtr="0">
            <a:normAutofit/>
          </a:bodyPr>
          <a:lstStyle/>
          <a:p>
            <a:pPr marL="0" lvl="0" indent="0" algn="ctr" rtl="0">
              <a:spcBef>
                <a:spcPts val="0"/>
              </a:spcBef>
              <a:spcAft>
                <a:spcPts val="0"/>
              </a:spcAft>
              <a:buClr>
                <a:srgbClr val="00B0F0"/>
              </a:buClr>
              <a:buSzPts val="3200"/>
              <a:buNone/>
            </a:pPr>
            <a:r>
              <a:rPr lang="en-US">
                <a:solidFill>
                  <a:srgbClr val="00B0F0"/>
                </a:solidFill>
              </a:rPr>
              <a:t>[insert class list here or post in the room]</a:t>
            </a:r>
            <a:endParaRPr>
              <a:solidFill>
                <a:srgbClr val="00B0F0"/>
              </a:solidFill>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Shape 1162"/>
        <p:cNvGrpSpPr/>
        <p:nvPr/>
      </p:nvGrpSpPr>
      <p:grpSpPr>
        <a:xfrm>
          <a:off x="0" y="0"/>
          <a:ext cx="0" cy="0"/>
          <a:chOff x="0" y="0"/>
          <a:chExt cx="0" cy="0"/>
        </a:xfrm>
      </p:grpSpPr>
      <p:sp>
        <p:nvSpPr>
          <p:cNvPr id="1163" name="Google Shape;1163;p100"/>
          <p:cNvSpPr txBox="1">
            <a:spLocks noGrp="1"/>
          </p:cNvSpPr>
          <p:nvPr>
            <p:ph type="title"/>
          </p:nvPr>
        </p:nvSpPr>
        <p:spPr>
          <a:xfrm>
            <a:off x="370611" y="15498"/>
            <a:ext cx="8437573"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2B7C01"/>
              </a:buClr>
              <a:buSzPts val="4800"/>
              <a:buFont typeface="Calibri"/>
              <a:buNone/>
            </a:pPr>
            <a:r>
              <a:rPr lang="en-US" sz="4800" b="1">
                <a:solidFill>
                  <a:srgbClr val="2B7C01"/>
                </a:solidFill>
              </a:rPr>
              <a:t>Our Model</a:t>
            </a:r>
            <a:endParaRPr sz="4800" b="1">
              <a:solidFill>
                <a:srgbClr val="2B7C01"/>
              </a:solidFill>
            </a:endParaRPr>
          </a:p>
        </p:txBody>
      </p:sp>
      <p:sp>
        <p:nvSpPr>
          <p:cNvPr id="1164" name="Google Shape;1164;p100"/>
          <p:cNvSpPr txBox="1">
            <a:spLocks noGrp="1"/>
          </p:cNvSpPr>
          <p:nvPr>
            <p:ph type="body" idx="1"/>
          </p:nvPr>
        </p:nvSpPr>
        <p:spPr>
          <a:xfrm>
            <a:off x="256584" y="1143000"/>
            <a:ext cx="8887416" cy="4827494"/>
          </a:xfrm>
          <a:prstGeom prst="rect">
            <a:avLst/>
          </a:prstGeom>
          <a:noFill/>
          <a:ln>
            <a:noFill/>
          </a:ln>
        </p:spPr>
        <p:txBody>
          <a:bodyPr spcFirstLastPara="1" wrap="square" lIns="91425" tIns="45700" rIns="91425" bIns="45700" anchor="t" anchorCtr="0">
            <a:normAutofit/>
          </a:bodyPr>
          <a:lstStyle/>
          <a:p>
            <a:pPr marL="0" lvl="0" indent="0" algn="ctr" rtl="0">
              <a:spcBef>
                <a:spcPts val="0"/>
              </a:spcBef>
              <a:spcAft>
                <a:spcPts val="0"/>
              </a:spcAft>
              <a:buClr>
                <a:srgbClr val="00B0F0"/>
              </a:buClr>
              <a:buSzPts val="3200"/>
              <a:buNone/>
            </a:pPr>
            <a:r>
              <a:rPr lang="en-US">
                <a:solidFill>
                  <a:srgbClr val="00B0F0"/>
                </a:solidFill>
              </a:rPr>
              <a:t>[develop model with students here]</a:t>
            </a:r>
            <a:endParaRPr>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6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Shape 1169"/>
        <p:cNvGrpSpPr/>
        <p:nvPr/>
      </p:nvGrpSpPr>
      <p:grpSpPr>
        <a:xfrm>
          <a:off x="0" y="0"/>
          <a:ext cx="0" cy="0"/>
          <a:chOff x="0" y="0"/>
          <a:chExt cx="0" cy="0"/>
        </a:xfrm>
      </p:grpSpPr>
      <p:pic>
        <p:nvPicPr>
          <p:cNvPr id="1170" name="Google Shape;1170;p101"/>
          <p:cNvPicPr preferRelativeResize="0"/>
          <p:nvPr/>
        </p:nvPicPr>
        <p:blipFill rotWithShape="1">
          <a:blip r:embed="rId3">
            <a:alphaModFix/>
          </a:blip>
          <a:srcRect/>
          <a:stretch/>
        </p:blipFill>
        <p:spPr>
          <a:xfrm>
            <a:off x="414257" y="4400633"/>
            <a:ext cx="790724" cy="802378"/>
          </a:xfrm>
          <a:prstGeom prst="rect">
            <a:avLst/>
          </a:prstGeom>
          <a:noFill/>
          <a:ln>
            <a:noFill/>
          </a:ln>
        </p:spPr>
      </p:pic>
      <p:cxnSp>
        <p:nvCxnSpPr>
          <p:cNvPr id="1171" name="Google Shape;1171;p101"/>
          <p:cNvCxnSpPr/>
          <p:nvPr/>
        </p:nvCxnSpPr>
        <p:spPr>
          <a:xfrm>
            <a:off x="1347315" y="4298828"/>
            <a:ext cx="2697743" cy="0"/>
          </a:xfrm>
          <a:prstGeom prst="straightConnector1">
            <a:avLst/>
          </a:prstGeom>
          <a:noFill/>
          <a:ln w="25400" cap="flat" cmpd="sng">
            <a:solidFill>
              <a:schemeClr val="dk1"/>
            </a:solidFill>
            <a:prstDash val="solid"/>
            <a:round/>
            <a:headEnd type="none" w="sm" len="sm"/>
            <a:tailEnd type="none" w="sm" len="sm"/>
          </a:ln>
          <a:effectLst>
            <a:outerShdw blurRad="40000" dist="20000" dir="5400000" rotWithShape="0">
              <a:srgbClr val="000000">
                <a:alpha val="37647"/>
              </a:srgbClr>
            </a:outerShdw>
          </a:effectLst>
        </p:spPr>
      </p:cxnSp>
      <p:cxnSp>
        <p:nvCxnSpPr>
          <p:cNvPr id="1172" name="Google Shape;1172;p101"/>
          <p:cNvCxnSpPr/>
          <p:nvPr/>
        </p:nvCxnSpPr>
        <p:spPr>
          <a:xfrm rot="10800000" flipH="1">
            <a:off x="1347315" y="2091101"/>
            <a:ext cx="19119" cy="2244671"/>
          </a:xfrm>
          <a:prstGeom prst="straightConnector1">
            <a:avLst/>
          </a:prstGeom>
          <a:noFill/>
          <a:ln w="25400" cap="flat" cmpd="sng">
            <a:solidFill>
              <a:schemeClr val="dk1"/>
            </a:solidFill>
            <a:prstDash val="solid"/>
            <a:round/>
            <a:headEnd type="none" w="sm" len="sm"/>
            <a:tailEnd type="none" w="sm" len="sm"/>
          </a:ln>
          <a:effectLst>
            <a:outerShdw blurRad="40000" dist="20000" dir="5400000" rotWithShape="0">
              <a:srgbClr val="000000">
                <a:alpha val="37647"/>
              </a:srgbClr>
            </a:outerShdw>
          </a:effectLst>
        </p:spPr>
      </p:cxnSp>
      <p:cxnSp>
        <p:nvCxnSpPr>
          <p:cNvPr id="1173" name="Google Shape;1173;p101"/>
          <p:cNvCxnSpPr/>
          <p:nvPr/>
        </p:nvCxnSpPr>
        <p:spPr>
          <a:xfrm>
            <a:off x="4769858" y="4298828"/>
            <a:ext cx="2697743" cy="0"/>
          </a:xfrm>
          <a:prstGeom prst="straightConnector1">
            <a:avLst/>
          </a:prstGeom>
          <a:noFill/>
          <a:ln w="25400" cap="flat" cmpd="sng">
            <a:solidFill>
              <a:schemeClr val="dk1"/>
            </a:solidFill>
            <a:prstDash val="solid"/>
            <a:round/>
            <a:headEnd type="none" w="sm" len="sm"/>
            <a:tailEnd type="none" w="sm" len="sm"/>
          </a:ln>
          <a:effectLst>
            <a:outerShdw blurRad="40000" dist="20000" dir="5400000" rotWithShape="0">
              <a:srgbClr val="000000">
                <a:alpha val="37647"/>
              </a:srgbClr>
            </a:outerShdw>
          </a:effectLst>
        </p:spPr>
      </p:cxnSp>
      <p:cxnSp>
        <p:nvCxnSpPr>
          <p:cNvPr id="1174" name="Google Shape;1174;p101"/>
          <p:cNvCxnSpPr/>
          <p:nvPr/>
        </p:nvCxnSpPr>
        <p:spPr>
          <a:xfrm rot="10800000" flipH="1">
            <a:off x="4769858" y="2091101"/>
            <a:ext cx="19119" cy="2244671"/>
          </a:xfrm>
          <a:prstGeom prst="straightConnector1">
            <a:avLst/>
          </a:prstGeom>
          <a:noFill/>
          <a:ln w="25400" cap="flat" cmpd="sng">
            <a:solidFill>
              <a:schemeClr val="dk1"/>
            </a:solidFill>
            <a:prstDash val="solid"/>
            <a:round/>
            <a:headEnd type="none" w="sm" len="sm"/>
            <a:tailEnd type="none" w="sm" len="sm"/>
          </a:ln>
          <a:effectLst>
            <a:outerShdw blurRad="40000" dist="20000" dir="5400000" rotWithShape="0">
              <a:srgbClr val="000000">
                <a:alpha val="37647"/>
              </a:srgbClr>
            </a:outerShdw>
          </a:effectLst>
        </p:spPr>
      </p:cxnSp>
      <p:cxnSp>
        <p:nvCxnSpPr>
          <p:cNvPr id="1175" name="Google Shape;1175;p101"/>
          <p:cNvCxnSpPr/>
          <p:nvPr/>
        </p:nvCxnSpPr>
        <p:spPr>
          <a:xfrm rot="10800000" flipH="1">
            <a:off x="1347315" y="2091100"/>
            <a:ext cx="2697743" cy="1508409"/>
          </a:xfrm>
          <a:prstGeom prst="straightConnector1">
            <a:avLst/>
          </a:prstGeom>
          <a:noFill/>
          <a:ln w="25400" cap="flat" cmpd="sng">
            <a:solidFill>
              <a:srgbClr val="256800"/>
            </a:solidFill>
            <a:prstDash val="solid"/>
            <a:round/>
            <a:headEnd type="none" w="sm" len="sm"/>
            <a:tailEnd type="none" w="sm" len="sm"/>
          </a:ln>
          <a:effectLst>
            <a:outerShdw blurRad="40000" dist="20000" dir="5400000" rotWithShape="0">
              <a:srgbClr val="000000">
                <a:alpha val="37647"/>
              </a:srgbClr>
            </a:outerShdw>
          </a:effectLst>
        </p:spPr>
      </p:cxnSp>
      <p:cxnSp>
        <p:nvCxnSpPr>
          <p:cNvPr id="1176" name="Google Shape;1176;p101"/>
          <p:cNvCxnSpPr/>
          <p:nvPr/>
        </p:nvCxnSpPr>
        <p:spPr>
          <a:xfrm>
            <a:off x="4769858" y="2382986"/>
            <a:ext cx="2678624" cy="1216523"/>
          </a:xfrm>
          <a:prstGeom prst="straightConnector1">
            <a:avLst/>
          </a:prstGeom>
          <a:noFill/>
          <a:ln w="25400" cap="flat" cmpd="sng">
            <a:solidFill>
              <a:srgbClr val="256800"/>
            </a:solidFill>
            <a:prstDash val="solid"/>
            <a:round/>
            <a:headEnd type="none" w="sm" len="sm"/>
            <a:tailEnd type="none" w="sm" len="sm"/>
          </a:ln>
          <a:effectLst>
            <a:outerShdw blurRad="40000" dist="20000" dir="5400000" rotWithShape="0">
              <a:srgbClr val="000000">
                <a:alpha val="37647"/>
              </a:srgbClr>
            </a:outerShdw>
          </a:effectLst>
        </p:spPr>
      </p:cxnSp>
      <p:sp>
        <p:nvSpPr>
          <p:cNvPr id="1177" name="Google Shape;1177;p101"/>
          <p:cNvSpPr txBox="1">
            <a:spLocks noGrp="1"/>
          </p:cNvSpPr>
          <p:nvPr>
            <p:ph type="title"/>
          </p:nvPr>
        </p:nvSpPr>
        <p:spPr>
          <a:xfrm>
            <a:off x="370611" y="15498"/>
            <a:ext cx="8437573"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2B7C01"/>
              </a:buClr>
              <a:buSzPts val="4800"/>
              <a:buFont typeface="Calibri"/>
              <a:buNone/>
            </a:pPr>
            <a:r>
              <a:rPr lang="en-US" sz="4800" b="1">
                <a:solidFill>
                  <a:srgbClr val="2B7C01"/>
                </a:solidFill>
              </a:rPr>
              <a:t>Our Model</a:t>
            </a:r>
            <a:endParaRPr sz="4800" b="1">
              <a:solidFill>
                <a:srgbClr val="2B7C01"/>
              </a:solidFill>
            </a:endParaRPr>
          </a:p>
        </p:txBody>
      </p:sp>
      <p:sp>
        <p:nvSpPr>
          <p:cNvPr id="1178" name="Google Shape;1178;p101"/>
          <p:cNvSpPr txBox="1"/>
          <p:nvPr/>
        </p:nvSpPr>
        <p:spPr>
          <a:xfrm>
            <a:off x="4788977" y="966403"/>
            <a:ext cx="3227043" cy="92333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00B0F0"/>
                </a:solidFill>
                <a:latin typeface="Calibri"/>
                <a:ea typeface="Calibri"/>
                <a:cs typeface="Calibri"/>
                <a:sym typeface="Calibri"/>
              </a:rPr>
              <a:t>[insert model ideas associated with decreasing populations]</a:t>
            </a:r>
            <a:endParaRPr sz="1800">
              <a:solidFill>
                <a:srgbClr val="00B0F0"/>
              </a:solidFill>
              <a:latin typeface="Calibri"/>
              <a:ea typeface="Calibri"/>
              <a:cs typeface="Calibri"/>
              <a:sym typeface="Calibri"/>
            </a:endParaRPr>
          </a:p>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79" name="Google Shape;1179;p101"/>
          <p:cNvSpPr txBox="1"/>
          <p:nvPr/>
        </p:nvSpPr>
        <p:spPr>
          <a:xfrm>
            <a:off x="1366434" y="966403"/>
            <a:ext cx="3227043" cy="92333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00B0F0"/>
                </a:solidFill>
                <a:latin typeface="Calibri"/>
                <a:ea typeface="Calibri"/>
                <a:cs typeface="Calibri"/>
                <a:sym typeface="Calibri"/>
              </a:rPr>
              <a:t>[insert model ideas associated with increasing populations]</a:t>
            </a:r>
            <a:endParaRPr sz="1800">
              <a:solidFill>
                <a:srgbClr val="00B0F0"/>
              </a:solidFill>
              <a:latin typeface="Calibri"/>
              <a:ea typeface="Calibri"/>
              <a:cs typeface="Calibri"/>
              <a:sym typeface="Calibri"/>
            </a:endParaRPr>
          </a:p>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80" name="Google Shape;1180;p101"/>
          <p:cNvSpPr txBox="1"/>
          <p:nvPr/>
        </p:nvSpPr>
        <p:spPr>
          <a:xfrm>
            <a:off x="1284232" y="4493381"/>
            <a:ext cx="7219688" cy="138499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a:solidFill>
                  <a:srgbClr val="583F34"/>
                </a:solidFill>
                <a:latin typeface="Calibri"/>
                <a:ea typeface="Calibri"/>
                <a:cs typeface="Calibri"/>
                <a:sym typeface="Calibri"/>
              </a:rPr>
              <a:t>So… what is true about birth and death when the population is increasing? Decreasing? Staying the same?</a:t>
            </a:r>
            <a:endParaRPr sz="2800">
              <a:solidFill>
                <a:srgbClr val="583F34"/>
              </a:solidFill>
              <a:latin typeface="Calibri"/>
              <a:ea typeface="Calibri"/>
              <a:cs typeface="Calibri"/>
              <a:sym typeface="Calibri"/>
            </a:endParaRPr>
          </a:p>
        </p:txBody>
      </p:sp>
      <p:sp>
        <p:nvSpPr>
          <p:cNvPr id="1181" name="Google Shape;1181;p101"/>
          <p:cNvSpPr txBox="1"/>
          <p:nvPr/>
        </p:nvSpPr>
        <p:spPr>
          <a:xfrm>
            <a:off x="1284231" y="5996226"/>
            <a:ext cx="6961993"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dirty="0">
                <a:solidFill>
                  <a:srgbClr val="2B7C01"/>
                </a:solidFill>
                <a:latin typeface="Calibri"/>
                <a:ea typeface="Calibri"/>
                <a:cs typeface="Calibri"/>
                <a:sym typeface="Calibri"/>
              </a:rPr>
              <a:t>Record our class model in Doodle Box H.</a:t>
            </a:r>
            <a:endParaRPr sz="3200" dirty="0">
              <a:solidFill>
                <a:srgbClr val="2B7C01"/>
              </a:solidFill>
              <a:latin typeface="Calibri"/>
              <a:ea typeface="Calibri"/>
              <a:cs typeface="Calibri"/>
              <a:sym typeface="Calibri"/>
            </a:endParaRPr>
          </a:p>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pic>
        <p:nvPicPr>
          <p:cNvPr id="1182" name="Google Shape;1182;p101"/>
          <p:cNvPicPr preferRelativeResize="0"/>
          <p:nvPr/>
        </p:nvPicPr>
        <p:blipFill rotWithShape="1">
          <a:blip r:embed="rId4">
            <a:alphaModFix/>
          </a:blip>
          <a:srcRect/>
          <a:stretch/>
        </p:blipFill>
        <p:spPr>
          <a:xfrm>
            <a:off x="707133" y="5933550"/>
            <a:ext cx="577099" cy="58183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7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80">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8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81">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8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Shape 1187"/>
        <p:cNvGrpSpPr/>
        <p:nvPr/>
      </p:nvGrpSpPr>
      <p:grpSpPr>
        <a:xfrm>
          <a:off x="0" y="0"/>
          <a:ext cx="0" cy="0"/>
          <a:chOff x="0" y="0"/>
          <a:chExt cx="0" cy="0"/>
        </a:xfrm>
      </p:grpSpPr>
      <p:sp>
        <p:nvSpPr>
          <p:cNvPr id="1188" name="Google Shape;1188;p102"/>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LS10 Teacher Resource: What did we figure out?</a:t>
            </a:r>
            <a:endParaRPr sz="2400" b="0" i="0" u="none" strike="noStrike" cap="none">
              <a:solidFill>
                <a:srgbClr val="FFFFFF"/>
              </a:solidFill>
              <a:latin typeface="Arial"/>
              <a:ea typeface="Arial"/>
              <a:cs typeface="Arial"/>
              <a:sym typeface="Arial"/>
            </a:endParaRPr>
          </a:p>
        </p:txBody>
      </p:sp>
      <p:sp>
        <p:nvSpPr>
          <p:cNvPr id="1189" name="Google Shape;1189;p102"/>
          <p:cNvSpPr txBox="1"/>
          <p:nvPr/>
        </p:nvSpPr>
        <p:spPr>
          <a:xfrm>
            <a:off x="467668" y="1179354"/>
            <a:ext cx="5810118" cy="193472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2000"/>
              <a:buFont typeface="Arial"/>
              <a:buNone/>
            </a:pPr>
            <a:r>
              <a:rPr lang="en-US" sz="2000" b="1">
                <a:solidFill>
                  <a:srgbClr val="583F34"/>
                </a:solidFill>
                <a:latin typeface="Calibri"/>
                <a:ea typeface="Calibri"/>
                <a:cs typeface="Calibri"/>
                <a:sym typeface="Calibri"/>
              </a:rPr>
              <a:t>What did we figure out? </a:t>
            </a:r>
            <a:endParaRPr/>
          </a:p>
          <a:p>
            <a:pPr marL="0" marR="0" lvl="0" indent="0" algn="l" rtl="0">
              <a:spcBef>
                <a:spcPts val="0"/>
              </a:spcBef>
              <a:spcAft>
                <a:spcPts val="0"/>
              </a:spcAft>
              <a:buClr>
                <a:srgbClr val="583F34"/>
              </a:buClr>
              <a:buSzPts val="1800"/>
              <a:buFont typeface="Arial"/>
              <a:buNone/>
            </a:pPr>
            <a:r>
              <a:rPr lang="en-US" sz="1800">
                <a:solidFill>
                  <a:srgbClr val="583F34"/>
                </a:solidFill>
                <a:latin typeface="Calibri"/>
                <a:ea typeface="Calibri"/>
                <a:cs typeface="Calibri"/>
                <a:sym typeface="Calibri"/>
              </a:rPr>
              <a:t>Now we have a working model for Change in Population Size. Populations increase when the number born and survive exceed the number of deaths and the population decreases when the number born and survive are less than those that die. If births and deaths happen to be equal, the population doesn’t change.</a:t>
            </a:r>
            <a:endParaRPr sz="1800">
              <a:solidFill>
                <a:srgbClr val="583F34"/>
              </a:solidFill>
              <a:latin typeface="Calibri"/>
              <a:ea typeface="Calibri"/>
              <a:cs typeface="Calibri"/>
              <a:sym typeface="Calibri"/>
            </a:endParaRPr>
          </a:p>
          <a:p>
            <a:pPr marL="0" marR="0" lvl="0" indent="0" algn="l" rtl="0">
              <a:spcBef>
                <a:spcPts val="60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p:txBody>
      </p:sp>
      <p:grpSp>
        <p:nvGrpSpPr>
          <p:cNvPr id="1190" name="Google Shape;1190;p102"/>
          <p:cNvGrpSpPr/>
          <p:nvPr/>
        </p:nvGrpSpPr>
        <p:grpSpPr>
          <a:xfrm>
            <a:off x="6277786" y="710685"/>
            <a:ext cx="2571024" cy="2190241"/>
            <a:chOff x="1029484" y="1311626"/>
            <a:chExt cx="2571024" cy="2190241"/>
          </a:xfrm>
        </p:grpSpPr>
        <p:sp>
          <p:nvSpPr>
            <p:cNvPr id="1191" name="Google Shape;1191;p102"/>
            <p:cNvSpPr/>
            <p:nvPr/>
          </p:nvSpPr>
          <p:spPr>
            <a:xfrm>
              <a:off x="2065319" y="1311626"/>
              <a:ext cx="404278"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M</a:t>
              </a:r>
              <a:endParaRPr/>
            </a:p>
          </p:txBody>
        </p:sp>
        <p:sp>
          <p:nvSpPr>
            <p:cNvPr id="1192" name="Google Shape;1192;p102"/>
            <p:cNvSpPr/>
            <p:nvPr/>
          </p:nvSpPr>
          <p:spPr>
            <a:xfrm>
              <a:off x="1029484" y="3101757"/>
              <a:ext cx="317716"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P</a:t>
              </a:r>
              <a:endParaRPr/>
            </a:p>
          </p:txBody>
        </p:sp>
        <p:sp>
          <p:nvSpPr>
            <p:cNvPr id="1193" name="Google Shape;1193;p102"/>
            <p:cNvSpPr/>
            <p:nvPr/>
          </p:nvSpPr>
          <p:spPr>
            <a:xfrm>
              <a:off x="3074737" y="3101756"/>
              <a:ext cx="525771"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Q</a:t>
              </a:r>
              <a:endParaRPr/>
            </a:p>
          </p:txBody>
        </p:sp>
      </p:grpSp>
      <p:sp>
        <p:nvSpPr>
          <p:cNvPr id="1194" name="Google Shape;1194;p102"/>
          <p:cNvSpPr txBox="1"/>
          <p:nvPr/>
        </p:nvSpPr>
        <p:spPr>
          <a:xfrm>
            <a:off x="434145" y="3224212"/>
            <a:ext cx="8414665" cy="302200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1600"/>
              <a:buFont typeface="Arial"/>
              <a:buNone/>
            </a:pPr>
            <a:r>
              <a:rPr lang="en-US" sz="1600" b="1">
                <a:solidFill>
                  <a:srgbClr val="583F34"/>
                </a:solidFill>
                <a:latin typeface="Calibri"/>
                <a:ea typeface="Calibri"/>
                <a:cs typeface="Calibri"/>
                <a:sym typeface="Calibri"/>
              </a:rPr>
              <a:t>PD LS10 Teacher Reflection Notes:</a:t>
            </a:r>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a:p>
            <a:pPr marL="0" marR="0" lvl="0" indent="0" algn="l" rtl="0">
              <a:spcBef>
                <a:spcPts val="320"/>
              </a:spcBef>
              <a:spcAft>
                <a:spcPts val="0"/>
              </a:spcAft>
              <a:buClr>
                <a:srgbClr val="583F34"/>
              </a:buClr>
              <a:buSzPts val="1600"/>
              <a:buFont typeface="Arial"/>
              <a:buNone/>
            </a:pPr>
            <a:r>
              <a:rPr lang="en-US" sz="1600" i="1">
                <a:solidFill>
                  <a:srgbClr val="583F34"/>
                </a:solidFill>
                <a:latin typeface="Calibri"/>
                <a:ea typeface="Calibri"/>
                <a:cs typeface="Calibri"/>
                <a:sym typeface="Calibri"/>
              </a:rPr>
              <a:t>Things that went well…</a:t>
            </a:r>
            <a:endParaRPr/>
          </a:p>
          <a:p>
            <a:pPr marL="0" marR="0" lvl="0" indent="0" algn="l" rtl="0">
              <a:spcBef>
                <a:spcPts val="320"/>
              </a:spcBef>
              <a:spcAft>
                <a:spcPts val="0"/>
              </a:spcAft>
              <a:buClr>
                <a:schemeClr val="dk1"/>
              </a:buClr>
              <a:buSzPts val="1600"/>
              <a:buFont typeface="Arial"/>
              <a:buNone/>
            </a:pPr>
            <a:endParaRPr sz="1600" i="1">
              <a:solidFill>
                <a:srgbClr val="583F34"/>
              </a:solidFill>
              <a:latin typeface="Calibri"/>
              <a:ea typeface="Calibri"/>
              <a:cs typeface="Calibri"/>
              <a:sym typeface="Calibri"/>
            </a:endParaRPr>
          </a:p>
          <a:p>
            <a:pPr marL="0" marR="0" lvl="0" indent="0" algn="l" rtl="0">
              <a:spcBef>
                <a:spcPts val="320"/>
              </a:spcBef>
              <a:spcAft>
                <a:spcPts val="0"/>
              </a:spcAft>
              <a:buClr>
                <a:srgbClr val="583F34"/>
              </a:buClr>
              <a:buSzPts val="1600"/>
              <a:buFont typeface="Arial"/>
              <a:buNone/>
            </a:pPr>
            <a:r>
              <a:rPr lang="en-US" sz="1600" i="1">
                <a:solidFill>
                  <a:srgbClr val="583F34"/>
                </a:solidFill>
                <a:latin typeface="Calibri"/>
                <a:ea typeface="Calibri"/>
                <a:cs typeface="Calibri"/>
                <a:sym typeface="Calibri"/>
              </a:rPr>
              <a:t>Things I would change…</a:t>
            </a:r>
            <a:endParaRPr/>
          </a:p>
          <a:p>
            <a:pPr marL="0" marR="0" lvl="0" indent="0" algn="l" rtl="0">
              <a:spcBef>
                <a:spcPts val="320"/>
              </a:spcBef>
              <a:spcAft>
                <a:spcPts val="0"/>
              </a:spcAft>
              <a:buClr>
                <a:schemeClr val="dk1"/>
              </a:buClr>
              <a:buSzPts val="1600"/>
              <a:buFont typeface="Arial"/>
              <a:buNone/>
            </a:pPr>
            <a:endParaRPr sz="1600" i="1">
              <a:solidFill>
                <a:srgbClr val="583F34"/>
              </a:solidFill>
              <a:latin typeface="Calibri"/>
              <a:ea typeface="Calibri"/>
              <a:cs typeface="Calibri"/>
              <a:sym typeface="Calibri"/>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p:txBody>
      </p:sp>
      <p:sp>
        <p:nvSpPr>
          <p:cNvPr id="1195" name="Google Shape;1195;p102"/>
          <p:cNvSpPr/>
          <p:nvPr/>
        </p:nvSpPr>
        <p:spPr>
          <a:xfrm>
            <a:off x="6633970" y="1085190"/>
            <a:ext cx="1757169" cy="1484854"/>
          </a:xfrm>
          <a:prstGeom prst="triangle">
            <a:avLst>
              <a:gd name="adj" fmla="val 50000"/>
            </a:avLst>
          </a:prstGeom>
          <a:noFill/>
          <a:ln w="19050" cap="flat" cmpd="sng">
            <a:solidFill>
              <a:srgbClr val="5FAF29"/>
            </a:solidFill>
            <a:prstDash val="solid"/>
            <a:miter lim="400000"/>
            <a:headEnd type="none" w="sm" len="sm"/>
            <a:tailEnd type="none" w="sm" len="sm"/>
          </a:ln>
          <a:effectLst>
            <a:outerShdw blurRad="50800" dist="50800" dir="5400000" sx="1000" sy="1000" algn="ctr" rotWithShape="0">
              <a:srgbClr val="000000">
                <a:alpha val="42745"/>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chemeClr val="dk1"/>
              </a:buClr>
              <a:buSzPts val="2400"/>
              <a:buFont typeface="Calibri"/>
              <a:buNone/>
            </a:pPr>
            <a:endParaRPr sz="2400" b="0" i="0" u="none" strike="noStrike" cap="none">
              <a:solidFill>
                <a:srgbClr val="FFFFFF"/>
              </a:solidFill>
              <a:latin typeface="Calibri"/>
              <a:ea typeface="Calibri"/>
              <a:cs typeface="Calibri"/>
              <a:sym typeface="Calibri"/>
            </a:endParaRPr>
          </a:p>
        </p:txBody>
      </p:sp>
      <p:sp>
        <p:nvSpPr>
          <p:cNvPr id="1196" name="Google Shape;1196;p102"/>
          <p:cNvSpPr/>
          <p:nvPr/>
        </p:nvSpPr>
        <p:spPr>
          <a:xfrm>
            <a:off x="7279326" y="677696"/>
            <a:ext cx="466455" cy="466455"/>
          </a:xfrm>
          <a:prstGeom prst="ellipse">
            <a:avLst/>
          </a:prstGeom>
          <a:noFill/>
          <a:ln w="19050" cap="flat" cmpd="sng">
            <a:solidFill>
              <a:srgbClr val="5FAF2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Shape 1201"/>
        <p:cNvGrpSpPr/>
        <p:nvPr/>
      </p:nvGrpSpPr>
      <p:grpSpPr>
        <a:xfrm>
          <a:off x="0" y="0"/>
          <a:ext cx="0" cy="0"/>
          <a:chOff x="0" y="0"/>
          <a:chExt cx="0" cy="0"/>
        </a:xfrm>
      </p:grpSpPr>
      <p:sp>
        <p:nvSpPr>
          <p:cNvPr id="1202" name="Google Shape;1202;p103"/>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LS11 Teacher Resource: Learning Segment Overview</a:t>
            </a:r>
            <a:endParaRPr sz="2400" b="0" i="0" u="none" strike="noStrike" cap="none">
              <a:solidFill>
                <a:srgbClr val="FFFFFF"/>
              </a:solidFill>
              <a:latin typeface="Arial"/>
              <a:ea typeface="Arial"/>
              <a:cs typeface="Arial"/>
              <a:sym typeface="Arial"/>
            </a:endParaRPr>
          </a:p>
        </p:txBody>
      </p:sp>
      <p:sp>
        <p:nvSpPr>
          <p:cNvPr id="1203" name="Google Shape;1203;p103"/>
          <p:cNvSpPr txBox="1"/>
          <p:nvPr/>
        </p:nvSpPr>
        <p:spPr>
          <a:xfrm>
            <a:off x="3022333" y="1436441"/>
            <a:ext cx="5810118" cy="1783911"/>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Clr>
                <a:srgbClr val="583F34"/>
              </a:buClr>
              <a:buSzPts val="2000"/>
              <a:buFont typeface="Arial"/>
              <a:buNone/>
            </a:pPr>
            <a:r>
              <a:rPr lang="en-US" sz="2000" b="1">
                <a:solidFill>
                  <a:srgbClr val="583F34"/>
                </a:solidFill>
                <a:latin typeface="Calibri"/>
                <a:ea typeface="Calibri"/>
                <a:cs typeface="Calibri"/>
                <a:sym typeface="Calibri"/>
              </a:rPr>
              <a:t>M→P: We now apply the general model to the specific information we have learned about the Isle Royale ecosystem in order to formally connect the model to our ideas about what is happening with moose and wolf populations.</a:t>
            </a:r>
            <a:endParaRPr sz="2000" b="1">
              <a:solidFill>
                <a:srgbClr val="583F34"/>
              </a:solidFill>
              <a:latin typeface="Calibri"/>
              <a:ea typeface="Calibri"/>
              <a:cs typeface="Calibri"/>
              <a:sym typeface="Calibri"/>
            </a:endParaRPr>
          </a:p>
        </p:txBody>
      </p:sp>
      <p:sp>
        <p:nvSpPr>
          <p:cNvPr id="1204" name="Google Shape;1204;p103"/>
          <p:cNvSpPr txBox="1"/>
          <p:nvPr/>
        </p:nvSpPr>
        <p:spPr>
          <a:xfrm>
            <a:off x="3022333" y="891563"/>
            <a:ext cx="222700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583F34"/>
                </a:solidFill>
                <a:latin typeface="Calibri"/>
                <a:ea typeface="Calibri"/>
                <a:cs typeface="Calibri"/>
                <a:sym typeface="Calibri"/>
              </a:rPr>
              <a:t>Time: 20 minutes</a:t>
            </a:r>
            <a:endParaRPr sz="1800">
              <a:solidFill>
                <a:srgbClr val="583F34"/>
              </a:solidFill>
              <a:latin typeface="Calibri"/>
              <a:ea typeface="Calibri"/>
              <a:cs typeface="Calibri"/>
              <a:sym typeface="Calibri"/>
            </a:endParaRPr>
          </a:p>
        </p:txBody>
      </p:sp>
      <p:sp>
        <p:nvSpPr>
          <p:cNvPr id="1205" name="Google Shape;1205;p103"/>
          <p:cNvSpPr/>
          <p:nvPr/>
        </p:nvSpPr>
        <p:spPr>
          <a:xfrm>
            <a:off x="282908" y="3454961"/>
            <a:ext cx="4558616" cy="280076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Resources you will need:</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PD Doodle Sheet – Isle Royale</a:t>
            </a:r>
            <a:endParaRPr/>
          </a:p>
          <a:p>
            <a:pPr marL="0" marR="0" lvl="0" indent="0" algn="l" rtl="0">
              <a:spcBef>
                <a:spcPts val="0"/>
              </a:spcBef>
              <a:spcAft>
                <a:spcPts val="0"/>
              </a:spcAft>
              <a:buNone/>
            </a:pPr>
            <a:endParaRPr sz="1600">
              <a:solidFill>
                <a:srgbClr val="583F34"/>
              </a:solidFill>
              <a:latin typeface="Calibri"/>
              <a:ea typeface="Calibri"/>
              <a:cs typeface="Calibri"/>
              <a:sym typeface="Calibri"/>
            </a:endParaRPr>
          </a:p>
          <a:p>
            <a:pPr marL="0" marR="0" lvl="0" indent="0" algn="l" rtl="0">
              <a:spcBef>
                <a:spcPts val="0"/>
              </a:spcBef>
              <a:spcAft>
                <a:spcPts val="0"/>
              </a:spcAft>
              <a:buNone/>
            </a:pPr>
            <a:endParaRPr sz="1600">
              <a:solidFill>
                <a:srgbClr val="583F34"/>
              </a:solidFill>
              <a:latin typeface="Calibri"/>
              <a:ea typeface="Calibri"/>
              <a:cs typeface="Calibri"/>
              <a:sym typeface="Calibri"/>
            </a:endParaRPr>
          </a:p>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Websites of interest:</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Check individual slides for resources. </a:t>
            </a:r>
            <a:endParaRPr sz="1600">
              <a:solidFill>
                <a:srgbClr val="583F34"/>
              </a:solidFill>
              <a:latin typeface="Calibri"/>
              <a:ea typeface="Calibri"/>
              <a:cs typeface="Calibri"/>
              <a:sym typeface="Calibri"/>
            </a:endParaRPr>
          </a:p>
          <a:p>
            <a:pPr marL="0" marR="0" lvl="0" indent="0" algn="l" rtl="0">
              <a:spcBef>
                <a:spcPts val="0"/>
              </a:spcBef>
              <a:spcAft>
                <a:spcPts val="0"/>
              </a:spcAft>
              <a:buNone/>
            </a:pPr>
            <a:endParaRPr sz="1600">
              <a:solidFill>
                <a:srgbClr val="583F34"/>
              </a:solidFill>
              <a:latin typeface="Calibri"/>
              <a:ea typeface="Calibri"/>
              <a:cs typeface="Calibri"/>
              <a:sym typeface="Calibri"/>
            </a:endParaRPr>
          </a:p>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MBER Essentials: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Doodle Sheets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Whiteboards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Norms of Conversation</a:t>
            </a:r>
            <a:endParaRPr sz="1600">
              <a:solidFill>
                <a:srgbClr val="583F34"/>
              </a:solidFill>
              <a:latin typeface="Calibri"/>
              <a:ea typeface="Calibri"/>
              <a:cs typeface="Calibri"/>
              <a:sym typeface="Calibri"/>
            </a:endParaRPr>
          </a:p>
        </p:txBody>
      </p:sp>
      <p:sp>
        <p:nvSpPr>
          <p:cNvPr id="1206" name="Google Shape;1206;p103"/>
          <p:cNvSpPr txBox="1"/>
          <p:nvPr/>
        </p:nvSpPr>
        <p:spPr>
          <a:xfrm>
            <a:off x="4197659" y="3460800"/>
            <a:ext cx="4520582" cy="256103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1600"/>
              <a:buFont typeface="Arial"/>
              <a:buNone/>
            </a:pPr>
            <a:r>
              <a:rPr lang="en-US" sz="1600" b="1" dirty="0">
                <a:solidFill>
                  <a:srgbClr val="583F34"/>
                </a:solidFill>
                <a:latin typeface="Calibri"/>
                <a:ea typeface="Calibri"/>
                <a:cs typeface="Calibri"/>
                <a:sym typeface="Calibri"/>
              </a:rPr>
              <a:t>Notes and Details:</a:t>
            </a:r>
            <a:endParaRPr dirty="0"/>
          </a:p>
          <a:p>
            <a:pPr marL="0" marR="0" lvl="0" indent="0" algn="l" rtl="0">
              <a:spcBef>
                <a:spcPts val="32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Now that the class has developed a general (likely mathematical) model for how birth and death regulate populations, we want to be sure to explicitly connect the model back to our thinking about the factors that affect both the moose and wolf populations.</a:t>
            </a:r>
            <a:endParaRPr dirty="0"/>
          </a:p>
          <a:p>
            <a:pPr marL="0" marR="0" lvl="0" indent="0" algn="l" rtl="0">
              <a:spcBef>
                <a:spcPts val="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		&lt;continued on next slide&gt;</a:t>
            </a:r>
            <a:endParaRPr sz="1600" dirty="0">
              <a:solidFill>
                <a:srgbClr val="583F34"/>
              </a:solidFill>
              <a:latin typeface="Calibri"/>
              <a:ea typeface="Calibri"/>
              <a:cs typeface="Calibri"/>
              <a:sym typeface="Calibri"/>
            </a:endParaRPr>
          </a:p>
        </p:txBody>
      </p:sp>
      <p:grpSp>
        <p:nvGrpSpPr>
          <p:cNvPr id="1207" name="Google Shape;1207;p103"/>
          <p:cNvGrpSpPr/>
          <p:nvPr/>
        </p:nvGrpSpPr>
        <p:grpSpPr>
          <a:xfrm>
            <a:off x="282908" y="1071222"/>
            <a:ext cx="2571024" cy="2190241"/>
            <a:chOff x="1029484" y="1311626"/>
            <a:chExt cx="2571024" cy="2190241"/>
          </a:xfrm>
        </p:grpSpPr>
        <p:sp>
          <p:nvSpPr>
            <p:cNvPr id="1208" name="Google Shape;1208;p103"/>
            <p:cNvSpPr/>
            <p:nvPr/>
          </p:nvSpPr>
          <p:spPr>
            <a:xfrm>
              <a:off x="1385668" y="1689784"/>
              <a:ext cx="1757169" cy="1484854"/>
            </a:xfrm>
            <a:prstGeom prst="triangle">
              <a:avLst>
                <a:gd name="adj" fmla="val 50000"/>
              </a:avLst>
            </a:prstGeom>
            <a:noFill/>
            <a:ln w="19050" cap="flat" cmpd="sng">
              <a:solidFill>
                <a:srgbClr val="5FAF29"/>
              </a:solidFill>
              <a:prstDash val="solid"/>
              <a:miter lim="400000"/>
              <a:headEnd type="none" w="sm" len="sm"/>
              <a:tailEnd type="none" w="sm" len="sm"/>
            </a:ln>
            <a:effectLst>
              <a:outerShdw blurRad="50800" dist="50800" dir="5400000" sx="1000" sy="1000" algn="ctr" rotWithShape="0">
                <a:srgbClr val="000000">
                  <a:alpha val="42745"/>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chemeClr val="dk1"/>
                </a:buClr>
                <a:buSzPts val="2400"/>
                <a:buFont typeface="Calibri"/>
                <a:buNone/>
              </a:pPr>
              <a:endParaRPr sz="2400" b="0" i="0" u="none" strike="noStrike" cap="none">
                <a:solidFill>
                  <a:srgbClr val="FFFFFF"/>
                </a:solidFill>
                <a:latin typeface="Calibri"/>
                <a:ea typeface="Calibri"/>
                <a:cs typeface="Calibri"/>
                <a:sym typeface="Calibri"/>
              </a:endParaRPr>
            </a:p>
          </p:txBody>
        </p:sp>
        <p:sp>
          <p:nvSpPr>
            <p:cNvPr id="1209" name="Google Shape;1209;p103"/>
            <p:cNvSpPr/>
            <p:nvPr/>
          </p:nvSpPr>
          <p:spPr>
            <a:xfrm>
              <a:off x="2065319" y="1311626"/>
              <a:ext cx="404278"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M</a:t>
              </a:r>
              <a:endParaRPr/>
            </a:p>
          </p:txBody>
        </p:sp>
        <p:sp>
          <p:nvSpPr>
            <p:cNvPr id="1210" name="Google Shape;1210;p103"/>
            <p:cNvSpPr/>
            <p:nvPr/>
          </p:nvSpPr>
          <p:spPr>
            <a:xfrm>
              <a:off x="1029484" y="3101757"/>
              <a:ext cx="317716"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P</a:t>
              </a:r>
              <a:endParaRPr/>
            </a:p>
          </p:txBody>
        </p:sp>
        <p:sp>
          <p:nvSpPr>
            <p:cNvPr id="1211" name="Google Shape;1211;p103"/>
            <p:cNvSpPr/>
            <p:nvPr/>
          </p:nvSpPr>
          <p:spPr>
            <a:xfrm>
              <a:off x="3074737" y="3101756"/>
              <a:ext cx="525771"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Q</a:t>
              </a:r>
              <a:endParaRPr/>
            </a:p>
          </p:txBody>
        </p:sp>
      </p:grpSp>
      <p:cxnSp>
        <p:nvCxnSpPr>
          <p:cNvPr id="1212" name="Google Shape;1212;p103"/>
          <p:cNvCxnSpPr/>
          <p:nvPr/>
        </p:nvCxnSpPr>
        <p:spPr>
          <a:xfrm rot="10800000" flipH="1">
            <a:off x="537213" y="1445802"/>
            <a:ext cx="839189" cy="1411972"/>
          </a:xfrm>
          <a:prstGeom prst="straightConnector1">
            <a:avLst/>
          </a:prstGeom>
          <a:noFill/>
          <a:ln w="31750" cap="flat" cmpd="sng">
            <a:solidFill>
              <a:srgbClr val="5FAF29"/>
            </a:solidFill>
            <a:prstDash val="solid"/>
            <a:miter lim="400000"/>
            <a:headEnd type="triangle" w="med" len="med"/>
            <a:tailEnd type="none" w="sm" len="sm"/>
          </a:ln>
        </p:spPr>
      </p:cxn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Shape 1217"/>
        <p:cNvGrpSpPr/>
        <p:nvPr/>
      </p:nvGrpSpPr>
      <p:grpSpPr>
        <a:xfrm>
          <a:off x="0" y="0"/>
          <a:ext cx="0" cy="0"/>
          <a:chOff x="0" y="0"/>
          <a:chExt cx="0" cy="0"/>
        </a:xfrm>
      </p:grpSpPr>
      <p:sp>
        <p:nvSpPr>
          <p:cNvPr id="1218" name="Google Shape;1218;p104"/>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LS11 Teacher Resource: Notes</a:t>
            </a:r>
            <a:endParaRPr sz="2400" b="0" i="0" u="none" strike="noStrike" cap="none">
              <a:solidFill>
                <a:srgbClr val="FFFFFF"/>
              </a:solidFill>
              <a:latin typeface="Arial"/>
              <a:ea typeface="Arial"/>
              <a:cs typeface="Arial"/>
              <a:sym typeface="Arial"/>
            </a:endParaRPr>
          </a:p>
        </p:txBody>
      </p:sp>
      <p:sp>
        <p:nvSpPr>
          <p:cNvPr id="1219" name="Google Shape;1219;p104"/>
          <p:cNvSpPr txBox="1"/>
          <p:nvPr/>
        </p:nvSpPr>
        <p:spPr>
          <a:xfrm>
            <a:off x="439340" y="829922"/>
            <a:ext cx="8229600" cy="5236618"/>
          </a:xfrm>
          <a:prstGeom prst="rect">
            <a:avLst/>
          </a:prstGeom>
          <a:noFill/>
          <a:ln>
            <a:noFill/>
          </a:ln>
        </p:spPr>
        <p:txBody>
          <a:bodyPr spcFirstLastPara="1" wrap="square" lIns="91425" tIns="45700" rIns="91425" bIns="45700" anchor="t" anchorCtr="0">
            <a:normAutofit lnSpcReduction="10000"/>
          </a:bodyPr>
          <a:lstStyle/>
          <a:p>
            <a:pPr marL="0" marR="0" lvl="0" indent="0" algn="l" rtl="0">
              <a:lnSpc>
                <a:spcPct val="100000"/>
              </a:lnSpc>
              <a:spcBef>
                <a:spcPts val="0"/>
              </a:spcBef>
              <a:spcAft>
                <a:spcPts val="0"/>
              </a:spcAft>
              <a:buClr>
                <a:srgbClr val="583F34"/>
              </a:buClr>
              <a:buSzPts val="1600"/>
              <a:buFont typeface="Arial"/>
              <a:buNone/>
            </a:pPr>
            <a:r>
              <a:rPr lang="en-US" sz="1600">
                <a:solidFill>
                  <a:srgbClr val="583F34"/>
                </a:solidFill>
                <a:latin typeface="Calibri"/>
                <a:ea typeface="Calibri"/>
                <a:cs typeface="Calibri"/>
                <a:sym typeface="Calibri"/>
              </a:rPr>
              <a:t>This learning segment asks us to help students reconcile the general model with the information we have about the specific populations we’ve been examining. Just knowing that birth and death are important doesn’t on its own connect a harsh winter to a decline in the moose population, for example. The ecology and natural history of the organisms involved determine how each of these factors connect to the processes of birth and death and how these contributions in sum result in a net increase or decrease in the population year-to-year.</a:t>
            </a:r>
            <a:endParaRPr/>
          </a:p>
          <a:p>
            <a:pPr marL="0" marR="0" lvl="0" indent="0" algn="l" rtl="0">
              <a:lnSpc>
                <a:spcPct val="100000"/>
              </a:lnSpc>
              <a:spcBef>
                <a:spcPts val="600"/>
              </a:spcBef>
              <a:spcAft>
                <a:spcPts val="0"/>
              </a:spcAft>
              <a:buClr>
                <a:srgbClr val="583F34"/>
              </a:buClr>
              <a:buSzPts val="1600"/>
              <a:buFont typeface="Arial"/>
              <a:buNone/>
            </a:pPr>
            <a:r>
              <a:rPr lang="en-US" sz="1600">
                <a:solidFill>
                  <a:srgbClr val="583F34"/>
                </a:solidFill>
                <a:latin typeface="Calibri"/>
                <a:ea typeface="Calibri"/>
                <a:cs typeface="Calibri"/>
                <a:sym typeface="Calibri"/>
              </a:rPr>
              <a:t>We also want students to recognize that it’s complicated. A single factor may very likely affect birth and death rates in opposing directions, which amplifies the effect on the population. This move from general back to the specific cases also requires students to be very explicit in their thinking. Taking again the example of harsh winters, this condition means not only bitter cold, but a lack of food for the moose. Harsh winters thus may increase the death rate through death by hypothermia and by malnutrition. The lack of food may also decrease birth rates as those cows (females) that survive may have a difficult time maintaining a pregnancy. Students may also assert that it may be harder to find a mate under these conditions (though you may want to open that idea to evaluation by other students as moose mate in the fall).</a:t>
            </a:r>
            <a:endParaRPr/>
          </a:p>
          <a:p>
            <a:pPr marL="0" marR="0" lvl="0" indent="0" algn="l" rtl="0">
              <a:lnSpc>
                <a:spcPct val="100000"/>
              </a:lnSpc>
              <a:spcBef>
                <a:spcPts val="600"/>
              </a:spcBef>
              <a:spcAft>
                <a:spcPts val="0"/>
              </a:spcAft>
              <a:buClr>
                <a:srgbClr val="583F34"/>
              </a:buClr>
              <a:buSzPts val="1600"/>
              <a:buFont typeface="Arial"/>
              <a:buNone/>
            </a:pPr>
            <a:r>
              <a:rPr lang="en-US" sz="1600">
                <a:solidFill>
                  <a:srgbClr val="583F34"/>
                </a:solidFill>
                <a:latin typeface="Calibri"/>
                <a:ea typeface="Calibri"/>
                <a:cs typeface="Calibri"/>
                <a:sym typeface="Calibri"/>
              </a:rPr>
              <a:t>These are complicated, rich connections. You may have discussed them to some extent up to this point in verbalizing how the factors might affect the populations, but here you want kids to use the language of the general model to make the connections explicit.</a:t>
            </a:r>
            <a:endParaRPr/>
          </a:p>
          <a:p>
            <a:pPr marL="0" marR="0" lvl="0" indent="0" algn="l" rtl="0">
              <a:lnSpc>
                <a:spcPct val="100000"/>
              </a:lnSpc>
              <a:spcBef>
                <a:spcPts val="600"/>
              </a:spcBef>
              <a:spcAft>
                <a:spcPts val="0"/>
              </a:spcAft>
              <a:buClr>
                <a:srgbClr val="583F34"/>
              </a:buClr>
              <a:buSzPts val="1600"/>
              <a:buFont typeface="Arial"/>
              <a:buNone/>
            </a:pPr>
            <a:r>
              <a:rPr lang="en-US" sz="1600">
                <a:solidFill>
                  <a:srgbClr val="583F34"/>
                </a:solidFill>
                <a:latin typeface="Calibri"/>
                <a:ea typeface="Calibri"/>
                <a:cs typeface="Calibri"/>
                <a:sym typeface="Calibri"/>
              </a:rPr>
              <a:t>The following slides provide a possible route to connecting the general model back to Isle Royale, but (as always) feel free to modify the activities and scaffold differently for your particular students. </a:t>
            </a:r>
            <a:r>
              <a:rPr lang="en-US" sz="1600" i="1">
                <a:solidFill>
                  <a:srgbClr val="583F34"/>
                </a:solidFill>
                <a:latin typeface="Calibri"/>
                <a:ea typeface="Calibri"/>
                <a:cs typeface="Calibri"/>
                <a:sym typeface="Calibri"/>
              </a:rPr>
              <a:t>How</a:t>
            </a:r>
            <a:r>
              <a:rPr lang="en-US" sz="1600">
                <a:solidFill>
                  <a:srgbClr val="583F34"/>
                </a:solidFill>
                <a:latin typeface="Calibri"/>
                <a:ea typeface="Calibri"/>
                <a:cs typeface="Calibri"/>
                <a:sym typeface="Calibri"/>
              </a:rPr>
              <a:t> you do this move is up to you. </a:t>
            </a:r>
            <a:r>
              <a:rPr lang="en-US" sz="1600" i="1">
                <a:solidFill>
                  <a:srgbClr val="583F34"/>
                </a:solidFill>
                <a:latin typeface="Calibri"/>
                <a:ea typeface="Calibri"/>
                <a:cs typeface="Calibri"/>
                <a:sym typeface="Calibri"/>
              </a:rPr>
              <a:t>That</a:t>
            </a:r>
            <a:r>
              <a:rPr lang="en-US" sz="1600">
                <a:solidFill>
                  <a:srgbClr val="583F34"/>
                </a:solidFill>
                <a:latin typeface="Calibri"/>
                <a:ea typeface="Calibri"/>
                <a:cs typeface="Calibri"/>
                <a:sym typeface="Calibri"/>
              </a:rPr>
              <a:t> you do it is imperative.</a:t>
            </a:r>
            <a:endParaRPr sz="1600">
              <a:solidFill>
                <a:srgbClr val="583F34"/>
              </a:solidFill>
              <a:latin typeface="Calibri"/>
              <a:ea typeface="Calibri"/>
              <a:cs typeface="Calibri"/>
              <a:sym typeface="Calibri"/>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Shape 1224"/>
        <p:cNvGrpSpPr/>
        <p:nvPr/>
      </p:nvGrpSpPr>
      <p:grpSpPr>
        <a:xfrm>
          <a:off x="0" y="0"/>
          <a:ext cx="0" cy="0"/>
          <a:chOff x="0" y="0"/>
          <a:chExt cx="0" cy="0"/>
        </a:xfrm>
      </p:grpSpPr>
      <p:sp>
        <p:nvSpPr>
          <p:cNvPr id="1225" name="Google Shape;1225;p105"/>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LS11 Teacher Resource: Notes</a:t>
            </a:r>
            <a:endParaRPr sz="2400" b="0" i="0" u="none" strike="noStrike" cap="none">
              <a:solidFill>
                <a:srgbClr val="FFFFFF"/>
              </a:solidFill>
              <a:latin typeface="Arial"/>
              <a:ea typeface="Arial"/>
              <a:cs typeface="Arial"/>
              <a:sym typeface="Arial"/>
            </a:endParaRPr>
          </a:p>
        </p:txBody>
      </p:sp>
      <p:grpSp>
        <p:nvGrpSpPr>
          <p:cNvPr id="1226" name="Google Shape;1226;p105"/>
          <p:cNvGrpSpPr/>
          <p:nvPr/>
        </p:nvGrpSpPr>
        <p:grpSpPr>
          <a:xfrm>
            <a:off x="304122" y="2006600"/>
            <a:ext cx="8525435" cy="4279651"/>
            <a:chOff x="251012" y="2662517"/>
            <a:chExt cx="8525435" cy="1928254"/>
          </a:xfrm>
        </p:grpSpPr>
        <p:sp>
          <p:nvSpPr>
            <p:cNvPr id="1227" name="Google Shape;1227;p105"/>
            <p:cNvSpPr/>
            <p:nvPr/>
          </p:nvSpPr>
          <p:spPr>
            <a:xfrm>
              <a:off x="251012" y="2662517"/>
              <a:ext cx="8525435" cy="1882589"/>
            </a:xfrm>
            <a:prstGeom prst="rect">
              <a:avLst/>
            </a:prstGeom>
            <a:solidFill>
              <a:schemeClr val="lt1"/>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228" name="Google Shape;1228;p105"/>
            <p:cNvSpPr txBox="1"/>
            <p:nvPr/>
          </p:nvSpPr>
          <p:spPr>
            <a:xfrm>
              <a:off x="251012" y="2788024"/>
              <a:ext cx="4195482" cy="157832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83F34"/>
                  </a:solidFill>
                  <a:latin typeface="Calibri"/>
                  <a:ea typeface="Calibri"/>
                  <a:cs typeface="Calibri"/>
                  <a:sym typeface="Calibri"/>
                </a:rPr>
                <a:t>Factors that might affect the wolf population:</a:t>
              </a:r>
              <a:endParaRPr sz="1400" b="1">
                <a:solidFill>
                  <a:srgbClr val="583F34"/>
                </a:solidFill>
                <a:latin typeface="Calibri"/>
                <a:ea typeface="Calibri"/>
                <a:cs typeface="Calibri"/>
                <a:sym typeface="Calibri"/>
              </a:endParaRPr>
            </a:p>
            <a:p>
              <a:pPr marL="0" marR="0" lvl="0" indent="0" algn="l" rtl="0">
                <a:spcBef>
                  <a:spcPts val="0"/>
                </a:spcBef>
                <a:spcAft>
                  <a:spcPts val="0"/>
                </a:spcAft>
                <a:buNone/>
              </a:pPr>
              <a:r>
                <a:rPr lang="en-US" sz="1400" b="1">
                  <a:solidFill>
                    <a:srgbClr val="583F34"/>
                  </a:solidFill>
                  <a:latin typeface="Calibri"/>
                  <a:ea typeface="Calibri"/>
                  <a:cs typeface="Calibri"/>
                  <a:sym typeface="Calibri"/>
                </a:rPr>
                <a:t>-no prey</a:t>
              </a:r>
              <a:endParaRPr/>
            </a:p>
            <a:p>
              <a:pPr marL="0" marR="0" lvl="0" indent="0" algn="l" rtl="0">
                <a:spcBef>
                  <a:spcPts val="0"/>
                </a:spcBef>
                <a:spcAft>
                  <a:spcPts val="0"/>
                </a:spcAft>
                <a:buNone/>
              </a:pPr>
              <a:r>
                <a:rPr lang="en-US" sz="1400" b="1">
                  <a:solidFill>
                    <a:srgbClr val="583F34"/>
                  </a:solidFill>
                  <a:latin typeface="Calibri"/>
                  <a:ea typeface="Calibri"/>
                  <a:cs typeface="Calibri"/>
                  <a:sym typeface="Calibri"/>
                </a:rPr>
                <a:t>-snow</a:t>
              </a:r>
              <a:endParaRPr/>
            </a:p>
            <a:p>
              <a:pPr marL="0" marR="0" lvl="0" indent="0" algn="l" rtl="0">
                <a:spcBef>
                  <a:spcPts val="0"/>
                </a:spcBef>
                <a:spcAft>
                  <a:spcPts val="0"/>
                </a:spcAft>
                <a:buNone/>
              </a:pPr>
              <a:r>
                <a:rPr lang="en-US" sz="1400" b="1">
                  <a:solidFill>
                    <a:srgbClr val="583F34"/>
                  </a:solidFill>
                  <a:latin typeface="Calibri"/>
                  <a:ea typeface="Calibri"/>
                  <a:cs typeface="Calibri"/>
                  <a:sym typeface="Calibri"/>
                </a:rPr>
                <a:t>-humans still hunting (=poaching)</a:t>
              </a:r>
              <a:endParaRPr/>
            </a:p>
            <a:p>
              <a:pPr marL="0" marR="0" lvl="0" indent="0" algn="l" rtl="0">
                <a:spcBef>
                  <a:spcPts val="0"/>
                </a:spcBef>
                <a:spcAft>
                  <a:spcPts val="0"/>
                </a:spcAft>
                <a:buNone/>
              </a:pPr>
              <a:r>
                <a:rPr lang="en-US" sz="1400" b="1">
                  <a:solidFill>
                    <a:srgbClr val="583F34"/>
                  </a:solidFill>
                  <a:latin typeface="Calibri"/>
                  <a:ea typeface="Calibri"/>
                  <a:cs typeface="Calibri"/>
                  <a:sym typeface="Calibri"/>
                </a:rPr>
                <a:t>-diseases</a:t>
              </a:r>
              <a:endParaRPr/>
            </a:p>
            <a:p>
              <a:pPr marL="0" marR="0" lvl="0" indent="0" algn="l" rtl="0">
                <a:spcBef>
                  <a:spcPts val="0"/>
                </a:spcBef>
                <a:spcAft>
                  <a:spcPts val="0"/>
                </a:spcAft>
                <a:buNone/>
              </a:pPr>
              <a:endParaRPr sz="1200" b="1">
                <a:solidFill>
                  <a:srgbClr val="583F34"/>
                </a:solidFill>
                <a:latin typeface="Calibri"/>
                <a:ea typeface="Calibri"/>
                <a:cs typeface="Calibri"/>
                <a:sym typeface="Calibri"/>
              </a:endParaRPr>
            </a:p>
            <a:p>
              <a:pPr marL="0" marR="0" lvl="0" indent="0" algn="l" rtl="0">
                <a:spcBef>
                  <a:spcPts val="0"/>
                </a:spcBef>
                <a:spcAft>
                  <a:spcPts val="0"/>
                </a:spcAft>
                <a:buNone/>
              </a:pPr>
              <a:endParaRPr sz="1200" b="1">
                <a:solidFill>
                  <a:srgbClr val="583F34"/>
                </a:solidFill>
                <a:latin typeface="Calibri"/>
                <a:ea typeface="Calibri"/>
                <a:cs typeface="Calibri"/>
                <a:sym typeface="Calibri"/>
              </a:endParaRPr>
            </a:p>
            <a:p>
              <a:pPr marL="0" marR="0" lvl="0" indent="0" algn="l" rtl="0">
                <a:spcBef>
                  <a:spcPts val="0"/>
                </a:spcBef>
                <a:spcAft>
                  <a:spcPts val="0"/>
                </a:spcAft>
                <a:buNone/>
              </a:pPr>
              <a:endParaRPr sz="1200" b="1">
                <a:solidFill>
                  <a:srgbClr val="583F34"/>
                </a:solidFill>
                <a:latin typeface="Calibri"/>
                <a:ea typeface="Calibri"/>
                <a:cs typeface="Calibri"/>
                <a:sym typeface="Calibri"/>
              </a:endParaRPr>
            </a:p>
            <a:p>
              <a:pPr marL="0" marR="0" lvl="0" indent="0" algn="l" rtl="0">
                <a:spcBef>
                  <a:spcPts val="0"/>
                </a:spcBef>
                <a:spcAft>
                  <a:spcPts val="0"/>
                </a:spcAft>
                <a:buNone/>
              </a:pPr>
              <a:endParaRPr sz="1200" b="1">
                <a:solidFill>
                  <a:srgbClr val="583F34"/>
                </a:solidFill>
                <a:latin typeface="Calibri"/>
                <a:ea typeface="Calibri"/>
                <a:cs typeface="Calibri"/>
                <a:sym typeface="Calibri"/>
              </a:endParaRPr>
            </a:p>
            <a:p>
              <a:pPr marL="0" marR="0" lvl="0" indent="0" algn="l" rtl="0">
                <a:spcBef>
                  <a:spcPts val="0"/>
                </a:spcBef>
                <a:spcAft>
                  <a:spcPts val="0"/>
                </a:spcAft>
                <a:buNone/>
              </a:pPr>
              <a:r>
                <a:rPr lang="en-US" sz="1600" b="1">
                  <a:solidFill>
                    <a:srgbClr val="583F34"/>
                  </a:solidFill>
                  <a:latin typeface="Calibri"/>
                  <a:ea typeface="Calibri"/>
                  <a:cs typeface="Calibri"/>
                  <a:sym typeface="Calibri"/>
                </a:rPr>
                <a:t>Factors that might affect the moose population</a:t>
              </a:r>
              <a:r>
                <a:rPr lang="en-US" sz="1400" b="1">
                  <a:solidFill>
                    <a:srgbClr val="583F34"/>
                  </a:solidFill>
                  <a:latin typeface="Calibri"/>
                  <a:ea typeface="Calibri"/>
                  <a:cs typeface="Calibri"/>
                  <a:sym typeface="Calibri"/>
                </a:rPr>
                <a:t>:</a:t>
              </a:r>
              <a:endParaRPr/>
            </a:p>
            <a:p>
              <a:pPr marL="0" marR="0" lvl="0" indent="0" algn="l" rtl="0">
                <a:spcBef>
                  <a:spcPts val="0"/>
                </a:spcBef>
                <a:spcAft>
                  <a:spcPts val="0"/>
                </a:spcAft>
                <a:buNone/>
              </a:pPr>
              <a:endParaRPr sz="1400" b="1">
                <a:solidFill>
                  <a:srgbClr val="583F34"/>
                </a:solidFill>
                <a:latin typeface="Calibri"/>
                <a:ea typeface="Calibri"/>
                <a:cs typeface="Calibri"/>
                <a:sym typeface="Calibri"/>
              </a:endParaRPr>
            </a:p>
            <a:p>
              <a:pPr marL="0" marR="0" lvl="0" indent="0" algn="l" rtl="0">
                <a:spcBef>
                  <a:spcPts val="0"/>
                </a:spcBef>
                <a:spcAft>
                  <a:spcPts val="0"/>
                </a:spcAft>
                <a:buNone/>
              </a:pPr>
              <a:r>
                <a:rPr lang="en-US" sz="1400" b="1">
                  <a:solidFill>
                    <a:srgbClr val="583F34"/>
                  </a:solidFill>
                  <a:latin typeface="Calibri"/>
                  <a:ea typeface="Calibri"/>
                  <a:cs typeface="Calibri"/>
                  <a:sym typeface="Calibri"/>
                </a:rPr>
                <a:t>- amount of snow (prevents escape in water and covers food)</a:t>
              </a:r>
              <a:endParaRPr sz="1400" b="1">
                <a:solidFill>
                  <a:srgbClr val="583F34"/>
                </a:solidFill>
                <a:latin typeface="Calibri"/>
                <a:ea typeface="Calibri"/>
                <a:cs typeface="Calibri"/>
                <a:sym typeface="Calibri"/>
              </a:endParaRPr>
            </a:p>
            <a:p>
              <a:pPr marL="0" marR="0" lvl="0" indent="0" algn="l" rtl="0">
                <a:spcBef>
                  <a:spcPts val="0"/>
                </a:spcBef>
                <a:spcAft>
                  <a:spcPts val="0"/>
                </a:spcAft>
                <a:buNone/>
              </a:pPr>
              <a:r>
                <a:rPr lang="en-US" sz="1400" b="1">
                  <a:solidFill>
                    <a:srgbClr val="583F34"/>
                  </a:solidFill>
                  <a:latin typeface="Calibri"/>
                  <a:ea typeface="Calibri"/>
                  <a:cs typeface="Calibri"/>
                  <a:sym typeface="Calibri"/>
                </a:rPr>
                <a:t>-diseases</a:t>
              </a:r>
              <a:endParaRPr/>
            </a:p>
            <a:p>
              <a:pPr marL="0" marR="0" lvl="0" indent="0" algn="l" rtl="0">
                <a:spcBef>
                  <a:spcPts val="0"/>
                </a:spcBef>
                <a:spcAft>
                  <a:spcPts val="0"/>
                </a:spcAft>
                <a:buNone/>
              </a:pPr>
              <a:r>
                <a:rPr lang="en-US" sz="1400" b="1">
                  <a:solidFill>
                    <a:srgbClr val="583F34"/>
                  </a:solidFill>
                  <a:latin typeface="Calibri"/>
                  <a:ea typeface="Calibri"/>
                  <a:cs typeface="Calibri"/>
                  <a:sym typeface="Calibri"/>
                </a:rPr>
                <a:t>-nutrition: the amount of grass or other things the moose eat in a particular year</a:t>
              </a:r>
              <a:endParaRPr sz="1400" b="1">
                <a:solidFill>
                  <a:srgbClr val="583F34"/>
                </a:solidFill>
                <a:latin typeface="Calibri"/>
                <a:ea typeface="Calibri"/>
                <a:cs typeface="Calibri"/>
                <a:sym typeface="Calibri"/>
              </a:endParaRPr>
            </a:p>
            <a:p>
              <a:pPr marL="0" marR="0" lvl="0" indent="0" algn="l" rtl="0">
                <a:spcBef>
                  <a:spcPts val="0"/>
                </a:spcBef>
                <a:spcAft>
                  <a:spcPts val="0"/>
                </a:spcAft>
                <a:buNone/>
              </a:pPr>
              <a:endParaRPr sz="1400" b="1">
                <a:solidFill>
                  <a:srgbClr val="583F34"/>
                </a:solidFill>
                <a:latin typeface="Calibri"/>
                <a:ea typeface="Calibri"/>
                <a:cs typeface="Calibri"/>
                <a:sym typeface="Calibri"/>
              </a:endParaRPr>
            </a:p>
          </p:txBody>
        </p:sp>
        <p:sp>
          <p:nvSpPr>
            <p:cNvPr id="1229" name="Google Shape;1229;p105"/>
            <p:cNvSpPr txBox="1"/>
            <p:nvPr/>
          </p:nvSpPr>
          <p:spPr>
            <a:xfrm>
              <a:off x="4446495" y="2788024"/>
              <a:ext cx="4329952" cy="180274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83F34"/>
                  </a:solidFill>
                  <a:latin typeface="Calibri"/>
                  <a:ea typeface="Calibri"/>
                  <a:cs typeface="Calibri"/>
                  <a:sym typeface="Calibri"/>
                </a:rPr>
                <a:t>Questions we have about the wolves: / </a:t>
              </a:r>
              <a:endParaRPr/>
            </a:p>
            <a:p>
              <a:pPr marL="0" marR="0" lvl="0" indent="0" algn="l" rtl="0">
                <a:spcBef>
                  <a:spcPts val="0"/>
                </a:spcBef>
                <a:spcAft>
                  <a:spcPts val="0"/>
                </a:spcAft>
                <a:buNone/>
              </a:pPr>
              <a:r>
                <a:rPr lang="en-US" sz="1600" b="1">
                  <a:solidFill>
                    <a:srgbClr val="583F34"/>
                  </a:solidFill>
                  <a:latin typeface="Calibri"/>
                  <a:ea typeface="Calibri"/>
                  <a:cs typeface="Calibri"/>
                  <a:sym typeface="Calibri"/>
                </a:rPr>
                <a:t>Data we’d like:</a:t>
              </a:r>
              <a:endParaRPr sz="1800" b="1">
                <a:solidFill>
                  <a:srgbClr val="583F34"/>
                </a:solidFill>
                <a:latin typeface="Calibri"/>
                <a:ea typeface="Calibri"/>
                <a:cs typeface="Calibri"/>
                <a:sym typeface="Calibri"/>
              </a:endParaRPr>
            </a:p>
            <a:p>
              <a:pPr marL="0" marR="0" lvl="0" indent="0" algn="l" rtl="0">
                <a:spcBef>
                  <a:spcPts val="0"/>
                </a:spcBef>
                <a:spcAft>
                  <a:spcPts val="0"/>
                </a:spcAft>
                <a:buNone/>
              </a:pPr>
              <a:r>
                <a:rPr lang="en-US" sz="1400" b="1">
                  <a:solidFill>
                    <a:srgbClr val="583F34"/>
                  </a:solidFill>
                  <a:latin typeface="Calibri"/>
                  <a:ea typeface="Calibri"/>
                  <a:cs typeface="Calibri"/>
                  <a:sym typeface="Calibri"/>
                </a:rPr>
                <a:t>-what do they eat on the island?</a:t>
              </a:r>
              <a:endParaRPr/>
            </a:p>
            <a:p>
              <a:pPr marL="0" marR="0" lvl="0" indent="0" algn="l" rtl="0">
                <a:spcBef>
                  <a:spcPts val="0"/>
                </a:spcBef>
                <a:spcAft>
                  <a:spcPts val="0"/>
                </a:spcAft>
                <a:buNone/>
              </a:pPr>
              <a:r>
                <a:rPr lang="en-US" sz="1400" b="1">
                  <a:solidFill>
                    <a:srgbClr val="583F34"/>
                  </a:solidFill>
                  <a:latin typeface="Calibri"/>
                  <a:ea typeface="Calibri"/>
                  <a:cs typeface="Calibri"/>
                  <a:sym typeface="Calibri"/>
                </a:rPr>
                <a:t>-what happened with the weather in the 1970s?</a:t>
              </a:r>
              <a:endParaRPr/>
            </a:p>
            <a:p>
              <a:pPr marL="0" marR="0" lvl="0" indent="0" algn="l" rtl="0">
                <a:spcBef>
                  <a:spcPts val="0"/>
                </a:spcBef>
                <a:spcAft>
                  <a:spcPts val="0"/>
                </a:spcAft>
                <a:buNone/>
              </a:pPr>
              <a:r>
                <a:rPr lang="en-US" sz="1400" b="1">
                  <a:solidFill>
                    <a:srgbClr val="583F34"/>
                  </a:solidFill>
                  <a:latin typeface="Calibri"/>
                  <a:ea typeface="Calibri"/>
                  <a:cs typeface="Calibri"/>
                  <a:sym typeface="Calibri"/>
                </a:rPr>
                <a:t>-were humans somehow still hunting them?</a:t>
              </a:r>
              <a:endParaRPr/>
            </a:p>
            <a:p>
              <a:pPr marL="0" marR="0" lvl="0" indent="0" algn="l" rtl="0">
                <a:spcBef>
                  <a:spcPts val="0"/>
                </a:spcBef>
                <a:spcAft>
                  <a:spcPts val="0"/>
                </a:spcAft>
                <a:buNone/>
              </a:pPr>
              <a:r>
                <a:rPr lang="en-US" sz="1400" b="1">
                  <a:solidFill>
                    <a:srgbClr val="583F34"/>
                  </a:solidFill>
                  <a:latin typeface="Calibri"/>
                  <a:ea typeface="Calibri"/>
                  <a:cs typeface="Calibri"/>
                  <a:sym typeface="Calibri"/>
                </a:rPr>
                <a:t>-would want some weather data</a:t>
              </a:r>
              <a:endParaRPr/>
            </a:p>
            <a:p>
              <a:pPr marL="0" marR="0" lvl="0" indent="0" algn="l" rtl="0">
                <a:spcBef>
                  <a:spcPts val="0"/>
                </a:spcBef>
                <a:spcAft>
                  <a:spcPts val="0"/>
                </a:spcAft>
                <a:buNone/>
              </a:pPr>
              <a:endParaRPr sz="1200" b="1">
                <a:solidFill>
                  <a:srgbClr val="583F34"/>
                </a:solidFill>
                <a:latin typeface="Calibri"/>
                <a:ea typeface="Calibri"/>
                <a:cs typeface="Calibri"/>
                <a:sym typeface="Calibri"/>
              </a:endParaRPr>
            </a:p>
            <a:p>
              <a:pPr marL="0" marR="0" lvl="0" indent="0" algn="l" rtl="0">
                <a:spcBef>
                  <a:spcPts val="0"/>
                </a:spcBef>
                <a:spcAft>
                  <a:spcPts val="0"/>
                </a:spcAft>
                <a:buNone/>
              </a:pPr>
              <a:endParaRPr sz="1200" b="1">
                <a:solidFill>
                  <a:srgbClr val="583F34"/>
                </a:solidFill>
                <a:latin typeface="Calibri"/>
                <a:ea typeface="Calibri"/>
                <a:cs typeface="Calibri"/>
                <a:sym typeface="Calibri"/>
              </a:endParaRPr>
            </a:p>
            <a:p>
              <a:pPr marL="0" marR="0" lvl="0" indent="0" algn="l" rtl="0">
                <a:spcBef>
                  <a:spcPts val="0"/>
                </a:spcBef>
                <a:spcAft>
                  <a:spcPts val="0"/>
                </a:spcAft>
                <a:buNone/>
              </a:pPr>
              <a:r>
                <a:rPr lang="en-US" sz="1600" i="1">
                  <a:solidFill>
                    <a:srgbClr val="583F34"/>
                  </a:solidFill>
                  <a:latin typeface="Calibri"/>
                  <a:ea typeface="Calibri"/>
                  <a:cs typeface="Calibri"/>
                  <a:sym typeface="Calibri"/>
                </a:rPr>
                <a:t>You </a:t>
              </a:r>
              <a:r>
                <a:rPr lang="en-US" sz="1600" i="1" u="sng">
                  <a:solidFill>
                    <a:srgbClr val="583F34"/>
                  </a:solidFill>
                  <a:latin typeface="Calibri"/>
                  <a:ea typeface="Calibri"/>
                  <a:cs typeface="Calibri"/>
                  <a:sym typeface="Calibri"/>
                </a:rPr>
                <a:t>may</a:t>
              </a:r>
              <a:r>
                <a:rPr lang="en-US" sz="1600" i="1">
                  <a:solidFill>
                    <a:srgbClr val="583F34"/>
                  </a:solidFill>
                  <a:latin typeface="Calibri"/>
                  <a:ea typeface="Calibri"/>
                  <a:cs typeface="Calibri"/>
                  <a:sym typeface="Calibri"/>
                </a:rPr>
                <a:t> also have question about the moose.</a:t>
              </a:r>
              <a:endParaRPr/>
            </a:p>
            <a:p>
              <a:pPr marL="0" marR="0" lvl="0" indent="0" algn="l" rtl="0">
                <a:spcBef>
                  <a:spcPts val="0"/>
                </a:spcBef>
                <a:spcAft>
                  <a:spcPts val="0"/>
                </a:spcAft>
                <a:buNone/>
              </a:pPr>
              <a:r>
                <a:rPr lang="en-US" sz="1600" b="1">
                  <a:solidFill>
                    <a:srgbClr val="583F34"/>
                  </a:solidFill>
                  <a:latin typeface="Calibri"/>
                  <a:ea typeface="Calibri"/>
                  <a:cs typeface="Calibri"/>
                  <a:sym typeface="Calibri"/>
                </a:rPr>
                <a:t>Questions we have about the moose: / </a:t>
              </a:r>
              <a:endParaRPr sz="1600" b="1">
                <a:solidFill>
                  <a:srgbClr val="583F34"/>
                </a:solidFill>
                <a:latin typeface="Calibri"/>
                <a:ea typeface="Calibri"/>
                <a:cs typeface="Calibri"/>
                <a:sym typeface="Calibri"/>
              </a:endParaRPr>
            </a:p>
            <a:p>
              <a:pPr marL="0" marR="0" lvl="0" indent="0" algn="l" rtl="0">
                <a:spcBef>
                  <a:spcPts val="0"/>
                </a:spcBef>
                <a:spcAft>
                  <a:spcPts val="0"/>
                </a:spcAft>
                <a:buNone/>
              </a:pPr>
              <a:r>
                <a:rPr lang="en-US" sz="1600" b="1">
                  <a:solidFill>
                    <a:srgbClr val="583F34"/>
                  </a:solidFill>
                  <a:latin typeface="Calibri"/>
                  <a:ea typeface="Calibri"/>
                  <a:cs typeface="Calibri"/>
                  <a:sym typeface="Calibri"/>
                </a:rPr>
                <a:t>Data we’d like:</a:t>
              </a:r>
              <a:endParaRPr sz="1600" b="1">
                <a:solidFill>
                  <a:srgbClr val="583F34"/>
                </a:solidFill>
                <a:latin typeface="Calibri"/>
                <a:ea typeface="Calibri"/>
                <a:cs typeface="Calibri"/>
                <a:sym typeface="Calibri"/>
              </a:endParaRPr>
            </a:p>
            <a:p>
              <a:pPr marL="0" marR="0" lvl="0" indent="0" algn="l" rtl="0">
                <a:spcBef>
                  <a:spcPts val="0"/>
                </a:spcBef>
                <a:spcAft>
                  <a:spcPts val="0"/>
                </a:spcAft>
                <a:buNone/>
              </a:pPr>
              <a:endParaRPr sz="1200" b="1">
                <a:solidFill>
                  <a:srgbClr val="583F34"/>
                </a:solidFill>
                <a:latin typeface="Calibri"/>
                <a:ea typeface="Calibri"/>
                <a:cs typeface="Calibri"/>
                <a:sym typeface="Calibri"/>
              </a:endParaRPr>
            </a:p>
            <a:p>
              <a:pPr marL="0" marR="0" lvl="0" indent="0" algn="l" rtl="0">
                <a:spcBef>
                  <a:spcPts val="0"/>
                </a:spcBef>
                <a:spcAft>
                  <a:spcPts val="0"/>
                </a:spcAft>
                <a:buNone/>
              </a:pPr>
              <a:r>
                <a:rPr lang="en-US" sz="1400" b="1">
                  <a:solidFill>
                    <a:srgbClr val="583F34"/>
                  </a:solidFill>
                  <a:latin typeface="Calibri"/>
                  <a:ea typeface="Calibri"/>
                  <a:cs typeface="Calibri"/>
                  <a:sym typeface="Calibri"/>
                </a:rPr>
                <a:t>-how fast can they run?</a:t>
              </a:r>
              <a:endParaRPr sz="1400" b="1">
                <a:solidFill>
                  <a:srgbClr val="583F34"/>
                </a:solidFill>
                <a:latin typeface="Calibri"/>
                <a:ea typeface="Calibri"/>
                <a:cs typeface="Calibri"/>
                <a:sym typeface="Calibri"/>
              </a:endParaRPr>
            </a:p>
            <a:p>
              <a:pPr marL="0" marR="0" lvl="0" indent="0" algn="l" rtl="0">
                <a:spcBef>
                  <a:spcPts val="0"/>
                </a:spcBef>
                <a:spcAft>
                  <a:spcPts val="0"/>
                </a:spcAft>
                <a:buNone/>
              </a:pPr>
              <a:r>
                <a:rPr lang="en-US" sz="1400" b="1">
                  <a:solidFill>
                    <a:srgbClr val="583F34"/>
                  </a:solidFill>
                  <a:latin typeface="Calibri"/>
                  <a:ea typeface="Calibri"/>
                  <a:cs typeface="Calibri"/>
                  <a:sym typeface="Calibri"/>
                </a:rPr>
                <a:t>-do they survive the colder winters better than moose?</a:t>
              </a:r>
              <a:endParaRPr sz="1400" b="1">
                <a:solidFill>
                  <a:srgbClr val="583F34"/>
                </a:solidFill>
                <a:latin typeface="Calibri"/>
                <a:ea typeface="Calibri"/>
                <a:cs typeface="Calibri"/>
                <a:sym typeface="Calibri"/>
              </a:endParaRPr>
            </a:p>
            <a:p>
              <a:pPr marL="0" marR="0" lvl="0" indent="0" algn="l" rtl="0">
                <a:spcBef>
                  <a:spcPts val="0"/>
                </a:spcBef>
                <a:spcAft>
                  <a:spcPts val="0"/>
                </a:spcAft>
                <a:buNone/>
              </a:pPr>
              <a:r>
                <a:rPr lang="en-US" sz="1400" b="1">
                  <a:solidFill>
                    <a:srgbClr val="583F34"/>
                  </a:solidFill>
                  <a:latin typeface="Calibri"/>
                  <a:ea typeface="Calibri"/>
                  <a:cs typeface="Calibri"/>
                  <a:sym typeface="Calibri"/>
                </a:rPr>
                <a:t>-can ticks kill a moose?</a:t>
              </a:r>
              <a:endParaRPr/>
            </a:p>
            <a:p>
              <a:pPr marL="0" marR="0" lvl="0" indent="0" algn="l" rtl="0">
                <a:spcBef>
                  <a:spcPts val="0"/>
                </a:spcBef>
                <a:spcAft>
                  <a:spcPts val="0"/>
                </a:spcAft>
                <a:buNone/>
              </a:pPr>
              <a:r>
                <a:rPr lang="en-US" sz="1400" b="1">
                  <a:solidFill>
                    <a:srgbClr val="583F34"/>
                  </a:solidFill>
                  <a:latin typeface="Calibri"/>
                  <a:ea typeface="Calibri"/>
                  <a:cs typeface="Calibri"/>
                  <a:sym typeface="Calibri"/>
                </a:rPr>
                <a:t>-we would want some more info about ticks and whether they carry lime disease</a:t>
              </a:r>
              <a:endParaRPr sz="1400" b="1">
                <a:solidFill>
                  <a:srgbClr val="583F34"/>
                </a:solidFill>
                <a:latin typeface="Calibri"/>
                <a:ea typeface="Calibri"/>
                <a:cs typeface="Calibri"/>
                <a:sym typeface="Calibri"/>
              </a:endParaRPr>
            </a:p>
            <a:p>
              <a:pPr marL="0" marR="0" lvl="0" indent="0" algn="l" rtl="0">
                <a:spcBef>
                  <a:spcPts val="0"/>
                </a:spcBef>
                <a:spcAft>
                  <a:spcPts val="0"/>
                </a:spcAft>
                <a:buNone/>
              </a:pPr>
              <a:endParaRPr sz="1200" b="1">
                <a:solidFill>
                  <a:srgbClr val="583F34"/>
                </a:solidFill>
                <a:latin typeface="Calibri"/>
                <a:ea typeface="Calibri"/>
                <a:cs typeface="Calibri"/>
                <a:sym typeface="Calibri"/>
              </a:endParaRPr>
            </a:p>
          </p:txBody>
        </p:sp>
        <p:cxnSp>
          <p:nvCxnSpPr>
            <p:cNvPr id="1230" name="Google Shape;1230;p105"/>
            <p:cNvCxnSpPr/>
            <p:nvPr/>
          </p:nvCxnSpPr>
          <p:spPr>
            <a:xfrm>
              <a:off x="4357594" y="2736905"/>
              <a:ext cx="0" cy="1750979"/>
            </a:xfrm>
            <a:prstGeom prst="straightConnector1">
              <a:avLst/>
            </a:prstGeom>
            <a:noFill/>
            <a:ln w="25400" cap="flat" cmpd="sng">
              <a:solidFill>
                <a:srgbClr val="583F34"/>
              </a:solidFill>
              <a:prstDash val="solid"/>
              <a:round/>
              <a:headEnd type="none" w="sm" len="sm"/>
              <a:tailEnd type="none" w="sm" len="sm"/>
            </a:ln>
            <a:effectLst>
              <a:outerShdw blurRad="40000" dist="20000" dir="5400000" rotWithShape="0">
                <a:srgbClr val="000000">
                  <a:alpha val="37647"/>
                </a:srgbClr>
              </a:outerShdw>
            </a:effectLst>
          </p:spPr>
        </p:cxnSp>
      </p:grpSp>
      <p:sp>
        <p:nvSpPr>
          <p:cNvPr id="1231" name="Google Shape;1231;p105"/>
          <p:cNvSpPr txBox="1"/>
          <p:nvPr/>
        </p:nvSpPr>
        <p:spPr>
          <a:xfrm>
            <a:off x="439340" y="818668"/>
            <a:ext cx="8229600" cy="1265578"/>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Clr>
                <a:srgbClr val="583F34"/>
              </a:buClr>
              <a:buSzPts val="1700"/>
              <a:buFont typeface="Arial"/>
              <a:buNone/>
            </a:pPr>
            <a:r>
              <a:rPr lang="en-US" sz="1700">
                <a:solidFill>
                  <a:srgbClr val="583F34"/>
                </a:solidFill>
                <a:latin typeface="Calibri"/>
                <a:ea typeface="Calibri"/>
                <a:cs typeface="Calibri"/>
                <a:sym typeface="Calibri"/>
              </a:rPr>
              <a:t>Sample of the “factors” and “questions” that you should have posted in the classroom. </a:t>
            </a:r>
            <a:endParaRPr/>
          </a:p>
          <a:p>
            <a:pPr marL="0" marR="0" lvl="0" indent="0" algn="l" rtl="0">
              <a:spcBef>
                <a:spcPts val="600"/>
              </a:spcBef>
              <a:spcAft>
                <a:spcPts val="0"/>
              </a:spcAft>
              <a:buClr>
                <a:srgbClr val="583F34"/>
              </a:buClr>
              <a:buSzPts val="1700"/>
              <a:buFont typeface="Arial"/>
              <a:buNone/>
            </a:pPr>
            <a:r>
              <a:rPr lang="en-US" sz="1700">
                <a:solidFill>
                  <a:srgbClr val="583F34"/>
                </a:solidFill>
                <a:latin typeface="Calibri"/>
                <a:ea typeface="Calibri"/>
                <a:cs typeface="Calibri"/>
                <a:sym typeface="Calibri"/>
              </a:rPr>
              <a:t>Since these ideas have been brainstormed independently in each of your classes—and not evaluated for the most part, you might think about how to synthesize, consolidate, and evaluate them in order to create one list across all periods you teach.</a:t>
            </a:r>
            <a:endParaRPr/>
          </a:p>
          <a:p>
            <a:pPr marL="0" marR="0" lvl="0" indent="0" algn="l" rtl="0">
              <a:lnSpc>
                <a:spcPct val="100000"/>
              </a:lnSpc>
              <a:spcBef>
                <a:spcPts val="600"/>
              </a:spcBef>
              <a:spcAft>
                <a:spcPts val="0"/>
              </a:spcAft>
              <a:buClr>
                <a:schemeClr val="dk1"/>
              </a:buClr>
              <a:buSzPts val="1600"/>
              <a:buFont typeface="Arial"/>
              <a:buNone/>
            </a:pPr>
            <a:endParaRPr sz="1600">
              <a:solidFill>
                <a:srgbClr val="583F34"/>
              </a:solidFill>
              <a:latin typeface="Arial"/>
              <a:ea typeface="Arial"/>
              <a:cs typeface="Arial"/>
              <a:sym typeface="Arial"/>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Shape 1236"/>
        <p:cNvGrpSpPr/>
        <p:nvPr/>
      </p:nvGrpSpPr>
      <p:grpSpPr>
        <a:xfrm>
          <a:off x="0" y="0"/>
          <a:ext cx="0" cy="0"/>
          <a:chOff x="0" y="0"/>
          <a:chExt cx="0" cy="0"/>
        </a:xfrm>
      </p:grpSpPr>
      <p:pic>
        <p:nvPicPr>
          <p:cNvPr id="1237" name="Google Shape;1237;p106"/>
          <p:cNvPicPr preferRelativeResize="0"/>
          <p:nvPr/>
        </p:nvPicPr>
        <p:blipFill rotWithShape="1">
          <a:blip r:embed="rId3">
            <a:alphaModFix/>
          </a:blip>
          <a:srcRect/>
          <a:stretch/>
        </p:blipFill>
        <p:spPr>
          <a:xfrm>
            <a:off x="556591" y="5016751"/>
            <a:ext cx="790724" cy="802378"/>
          </a:xfrm>
          <a:prstGeom prst="rect">
            <a:avLst/>
          </a:prstGeom>
          <a:noFill/>
          <a:ln>
            <a:noFill/>
          </a:ln>
        </p:spPr>
      </p:pic>
      <p:cxnSp>
        <p:nvCxnSpPr>
          <p:cNvPr id="1238" name="Google Shape;1238;p106"/>
          <p:cNvCxnSpPr/>
          <p:nvPr/>
        </p:nvCxnSpPr>
        <p:spPr>
          <a:xfrm>
            <a:off x="1347315" y="4695987"/>
            <a:ext cx="2697743" cy="0"/>
          </a:xfrm>
          <a:prstGeom prst="straightConnector1">
            <a:avLst/>
          </a:prstGeom>
          <a:noFill/>
          <a:ln w="25400" cap="flat" cmpd="sng">
            <a:solidFill>
              <a:schemeClr val="dk1"/>
            </a:solidFill>
            <a:prstDash val="solid"/>
            <a:round/>
            <a:headEnd type="none" w="sm" len="sm"/>
            <a:tailEnd type="none" w="sm" len="sm"/>
          </a:ln>
          <a:effectLst>
            <a:outerShdw blurRad="40000" dist="20000" dir="5400000" rotWithShape="0">
              <a:srgbClr val="000000">
                <a:alpha val="37647"/>
              </a:srgbClr>
            </a:outerShdw>
          </a:effectLst>
        </p:spPr>
      </p:cxnSp>
      <p:cxnSp>
        <p:nvCxnSpPr>
          <p:cNvPr id="1239" name="Google Shape;1239;p106"/>
          <p:cNvCxnSpPr/>
          <p:nvPr/>
        </p:nvCxnSpPr>
        <p:spPr>
          <a:xfrm rot="10800000" flipH="1">
            <a:off x="1347315" y="2451316"/>
            <a:ext cx="19119" cy="2244671"/>
          </a:xfrm>
          <a:prstGeom prst="straightConnector1">
            <a:avLst/>
          </a:prstGeom>
          <a:noFill/>
          <a:ln w="25400" cap="flat" cmpd="sng">
            <a:solidFill>
              <a:schemeClr val="dk1"/>
            </a:solidFill>
            <a:prstDash val="solid"/>
            <a:round/>
            <a:headEnd type="none" w="sm" len="sm"/>
            <a:tailEnd type="none" w="sm" len="sm"/>
          </a:ln>
          <a:effectLst>
            <a:outerShdw blurRad="40000" dist="20000" dir="5400000" rotWithShape="0">
              <a:srgbClr val="000000">
                <a:alpha val="37647"/>
              </a:srgbClr>
            </a:outerShdw>
          </a:effectLst>
        </p:spPr>
      </p:cxnSp>
      <p:cxnSp>
        <p:nvCxnSpPr>
          <p:cNvPr id="1240" name="Google Shape;1240;p106"/>
          <p:cNvCxnSpPr/>
          <p:nvPr/>
        </p:nvCxnSpPr>
        <p:spPr>
          <a:xfrm>
            <a:off x="4769858" y="4695987"/>
            <a:ext cx="2697743" cy="0"/>
          </a:xfrm>
          <a:prstGeom prst="straightConnector1">
            <a:avLst/>
          </a:prstGeom>
          <a:noFill/>
          <a:ln w="25400" cap="flat" cmpd="sng">
            <a:solidFill>
              <a:schemeClr val="dk1"/>
            </a:solidFill>
            <a:prstDash val="solid"/>
            <a:round/>
            <a:headEnd type="none" w="sm" len="sm"/>
            <a:tailEnd type="none" w="sm" len="sm"/>
          </a:ln>
          <a:effectLst>
            <a:outerShdw blurRad="40000" dist="20000" dir="5400000" rotWithShape="0">
              <a:srgbClr val="000000">
                <a:alpha val="37647"/>
              </a:srgbClr>
            </a:outerShdw>
          </a:effectLst>
        </p:spPr>
      </p:cxnSp>
      <p:cxnSp>
        <p:nvCxnSpPr>
          <p:cNvPr id="1241" name="Google Shape;1241;p106"/>
          <p:cNvCxnSpPr/>
          <p:nvPr/>
        </p:nvCxnSpPr>
        <p:spPr>
          <a:xfrm rot="10800000" flipH="1">
            <a:off x="4769858" y="2451316"/>
            <a:ext cx="19119" cy="2244671"/>
          </a:xfrm>
          <a:prstGeom prst="straightConnector1">
            <a:avLst/>
          </a:prstGeom>
          <a:noFill/>
          <a:ln w="25400" cap="flat" cmpd="sng">
            <a:solidFill>
              <a:schemeClr val="dk1"/>
            </a:solidFill>
            <a:prstDash val="solid"/>
            <a:round/>
            <a:headEnd type="none" w="sm" len="sm"/>
            <a:tailEnd type="none" w="sm" len="sm"/>
          </a:ln>
          <a:effectLst>
            <a:outerShdw blurRad="40000" dist="20000" dir="5400000" rotWithShape="0">
              <a:srgbClr val="000000">
                <a:alpha val="37647"/>
              </a:srgbClr>
            </a:outerShdw>
          </a:effectLst>
        </p:spPr>
      </p:cxnSp>
      <p:cxnSp>
        <p:nvCxnSpPr>
          <p:cNvPr id="1242" name="Google Shape;1242;p106"/>
          <p:cNvCxnSpPr/>
          <p:nvPr/>
        </p:nvCxnSpPr>
        <p:spPr>
          <a:xfrm rot="10800000" flipH="1">
            <a:off x="1347315" y="2451315"/>
            <a:ext cx="2697743" cy="1508409"/>
          </a:xfrm>
          <a:prstGeom prst="straightConnector1">
            <a:avLst/>
          </a:prstGeom>
          <a:noFill/>
          <a:ln w="25400" cap="flat" cmpd="sng">
            <a:solidFill>
              <a:srgbClr val="256800"/>
            </a:solidFill>
            <a:prstDash val="solid"/>
            <a:round/>
            <a:headEnd type="none" w="sm" len="sm"/>
            <a:tailEnd type="none" w="sm" len="sm"/>
          </a:ln>
          <a:effectLst>
            <a:outerShdw blurRad="40000" dist="20000" dir="5400000" rotWithShape="0">
              <a:srgbClr val="000000">
                <a:alpha val="37647"/>
              </a:srgbClr>
            </a:outerShdw>
          </a:effectLst>
        </p:spPr>
      </p:cxnSp>
      <p:cxnSp>
        <p:nvCxnSpPr>
          <p:cNvPr id="1243" name="Google Shape;1243;p106"/>
          <p:cNvCxnSpPr/>
          <p:nvPr/>
        </p:nvCxnSpPr>
        <p:spPr>
          <a:xfrm>
            <a:off x="4769858" y="2743201"/>
            <a:ext cx="2678624" cy="1216523"/>
          </a:xfrm>
          <a:prstGeom prst="straightConnector1">
            <a:avLst/>
          </a:prstGeom>
          <a:noFill/>
          <a:ln w="25400" cap="flat" cmpd="sng">
            <a:solidFill>
              <a:srgbClr val="256800"/>
            </a:solidFill>
            <a:prstDash val="solid"/>
            <a:round/>
            <a:headEnd type="none" w="sm" len="sm"/>
            <a:tailEnd type="none" w="sm" len="sm"/>
          </a:ln>
          <a:effectLst>
            <a:outerShdw blurRad="40000" dist="20000" dir="5400000" rotWithShape="0">
              <a:srgbClr val="000000">
                <a:alpha val="37647"/>
              </a:srgbClr>
            </a:outerShdw>
          </a:effectLst>
        </p:spPr>
      </p:cxnSp>
      <p:sp>
        <p:nvSpPr>
          <p:cNvPr id="1244" name="Google Shape;1244;p106"/>
          <p:cNvSpPr txBox="1">
            <a:spLocks noGrp="1"/>
          </p:cNvSpPr>
          <p:nvPr>
            <p:ph type="title"/>
          </p:nvPr>
        </p:nvSpPr>
        <p:spPr>
          <a:xfrm>
            <a:off x="370611" y="15498"/>
            <a:ext cx="8437573"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2B7C01"/>
              </a:buClr>
              <a:buSzPts val="4800"/>
              <a:buFont typeface="Calibri"/>
              <a:buNone/>
            </a:pPr>
            <a:r>
              <a:rPr lang="en-US" sz="4800" b="1">
                <a:solidFill>
                  <a:srgbClr val="2B7C01"/>
                </a:solidFill>
              </a:rPr>
              <a:t>Our Model and the Moose</a:t>
            </a:r>
            <a:endParaRPr sz="4800" b="1">
              <a:solidFill>
                <a:srgbClr val="2B7C01"/>
              </a:solidFill>
            </a:endParaRPr>
          </a:p>
        </p:txBody>
      </p:sp>
      <p:sp>
        <p:nvSpPr>
          <p:cNvPr id="1245" name="Google Shape;1245;p106"/>
          <p:cNvSpPr txBox="1"/>
          <p:nvPr/>
        </p:nvSpPr>
        <p:spPr>
          <a:xfrm>
            <a:off x="4788977" y="1326618"/>
            <a:ext cx="3227043" cy="92333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00B0F0"/>
                </a:solidFill>
                <a:latin typeface="Calibri"/>
                <a:ea typeface="Calibri"/>
                <a:cs typeface="Calibri"/>
                <a:sym typeface="Calibri"/>
              </a:rPr>
              <a:t>[insert model ideas associated with decreasing populations]</a:t>
            </a:r>
            <a:endParaRPr sz="1800">
              <a:solidFill>
                <a:srgbClr val="00B0F0"/>
              </a:solidFill>
              <a:latin typeface="Calibri"/>
              <a:ea typeface="Calibri"/>
              <a:cs typeface="Calibri"/>
              <a:sym typeface="Calibri"/>
            </a:endParaRPr>
          </a:p>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46" name="Google Shape;1246;p106"/>
          <p:cNvSpPr txBox="1"/>
          <p:nvPr/>
        </p:nvSpPr>
        <p:spPr>
          <a:xfrm>
            <a:off x="1366434" y="1326618"/>
            <a:ext cx="3227043" cy="92333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00B0F0"/>
                </a:solidFill>
                <a:latin typeface="Calibri"/>
                <a:ea typeface="Calibri"/>
                <a:cs typeface="Calibri"/>
                <a:sym typeface="Calibri"/>
              </a:rPr>
              <a:t>[insert model ideas associated with increasing populations]</a:t>
            </a:r>
            <a:endParaRPr sz="1800">
              <a:solidFill>
                <a:srgbClr val="00B0F0"/>
              </a:solidFill>
              <a:latin typeface="Calibri"/>
              <a:ea typeface="Calibri"/>
              <a:cs typeface="Calibri"/>
              <a:sym typeface="Calibri"/>
            </a:endParaRPr>
          </a:p>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47" name="Google Shape;1247;p106"/>
          <p:cNvSpPr txBox="1"/>
          <p:nvPr/>
        </p:nvSpPr>
        <p:spPr>
          <a:xfrm>
            <a:off x="1639200" y="5016751"/>
            <a:ext cx="6528407" cy="95410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a:solidFill>
                  <a:srgbClr val="583F34"/>
                </a:solidFill>
                <a:latin typeface="Calibri"/>
                <a:ea typeface="Calibri"/>
                <a:cs typeface="Calibri"/>
                <a:sym typeface="Calibri"/>
              </a:rPr>
              <a:t>How do all of the factors we said control the moose population relate to our model?</a:t>
            </a:r>
            <a:endParaRPr sz="2800">
              <a:solidFill>
                <a:srgbClr val="583F34"/>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3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4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Shape 1252"/>
        <p:cNvGrpSpPr/>
        <p:nvPr/>
      </p:nvGrpSpPr>
      <p:grpSpPr>
        <a:xfrm>
          <a:off x="0" y="0"/>
          <a:ext cx="0" cy="0"/>
          <a:chOff x="0" y="0"/>
          <a:chExt cx="0" cy="0"/>
        </a:xfrm>
      </p:grpSpPr>
      <p:sp>
        <p:nvSpPr>
          <p:cNvPr id="1253" name="Google Shape;1253;p107"/>
          <p:cNvSpPr txBox="1">
            <a:spLocks noGrp="1"/>
          </p:cNvSpPr>
          <p:nvPr>
            <p:ph type="title"/>
          </p:nvPr>
        </p:nvSpPr>
        <p:spPr>
          <a:xfrm>
            <a:off x="370611" y="15498"/>
            <a:ext cx="8437573"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2B7C01"/>
              </a:buClr>
              <a:buSzPts val="4800"/>
              <a:buFont typeface="Calibri"/>
              <a:buNone/>
            </a:pPr>
            <a:r>
              <a:rPr lang="en-US" sz="4800" b="1">
                <a:solidFill>
                  <a:srgbClr val="2B7C01"/>
                </a:solidFill>
              </a:rPr>
              <a:t>Our Model and the Moose</a:t>
            </a:r>
            <a:endParaRPr sz="4800" b="1">
              <a:solidFill>
                <a:srgbClr val="2B7C01"/>
              </a:solidFill>
            </a:endParaRPr>
          </a:p>
        </p:txBody>
      </p:sp>
      <p:pic>
        <p:nvPicPr>
          <p:cNvPr id="1254" name="Google Shape;1254;p107"/>
          <p:cNvPicPr preferRelativeResize="0"/>
          <p:nvPr/>
        </p:nvPicPr>
        <p:blipFill rotWithShape="1">
          <a:blip r:embed="rId3">
            <a:alphaModFix/>
          </a:blip>
          <a:srcRect/>
          <a:stretch/>
        </p:blipFill>
        <p:spPr>
          <a:xfrm>
            <a:off x="513957" y="2808557"/>
            <a:ext cx="901900" cy="901900"/>
          </a:xfrm>
          <a:prstGeom prst="rect">
            <a:avLst/>
          </a:prstGeom>
          <a:noFill/>
          <a:ln>
            <a:noFill/>
          </a:ln>
        </p:spPr>
      </p:pic>
      <p:sp>
        <p:nvSpPr>
          <p:cNvPr id="1255" name="Google Shape;1255;p107"/>
          <p:cNvSpPr txBox="1"/>
          <p:nvPr/>
        </p:nvSpPr>
        <p:spPr>
          <a:xfrm>
            <a:off x="1703338" y="986634"/>
            <a:ext cx="7063737" cy="538609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a:solidFill>
                  <a:srgbClr val="583F34"/>
                </a:solidFill>
                <a:latin typeface="Calibri"/>
                <a:ea typeface="Calibri"/>
                <a:cs typeface="Calibri"/>
                <a:sym typeface="Calibri"/>
              </a:rPr>
              <a:t>How do all of those specific factors we said control the moose population relate to our model?</a:t>
            </a:r>
            <a:endParaRPr/>
          </a:p>
          <a:p>
            <a:pPr marL="0" marR="0" lvl="0" indent="0" algn="l" rtl="0">
              <a:spcBef>
                <a:spcPts val="0"/>
              </a:spcBef>
              <a:spcAft>
                <a:spcPts val="0"/>
              </a:spcAft>
              <a:buNone/>
            </a:pPr>
            <a:endParaRPr sz="2800">
              <a:solidFill>
                <a:srgbClr val="583F34"/>
              </a:solidFill>
              <a:latin typeface="Calibri"/>
              <a:ea typeface="Calibri"/>
              <a:cs typeface="Calibri"/>
              <a:sym typeface="Calibri"/>
            </a:endParaRPr>
          </a:p>
          <a:p>
            <a:pPr marL="0" marR="0" lvl="0" indent="0" algn="l" rtl="0">
              <a:spcBef>
                <a:spcPts val="0"/>
              </a:spcBef>
              <a:spcAft>
                <a:spcPts val="0"/>
              </a:spcAft>
              <a:buNone/>
            </a:pPr>
            <a:r>
              <a:rPr lang="en-US" sz="2800" u="sng">
                <a:solidFill>
                  <a:srgbClr val="256800"/>
                </a:solidFill>
                <a:latin typeface="Calibri"/>
                <a:ea typeface="Calibri"/>
                <a:cs typeface="Calibri"/>
                <a:sym typeface="Calibri"/>
              </a:rPr>
              <a:t>Pick 3 </a:t>
            </a:r>
            <a:r>
              <a:rPr lang="en-US" sz="2800">
                <a:solidFill>
                  <a:srgbClr val="256800"/>
                </a:solidFill>
                <a:latin typeface="Calibri"/>
                <a:ea typeface="Calibri"/>
                <a:cs typeface="Calibri"/>
                <a:sym typeface="Calibri"/>
              </a:rPr>
              <a:t>of the factors that we’ve agreed affect the moose population. (See our class list!)</a:t>
            </a:r>
            <a:endParaRPr sz="1800">
              <a:solidFill>
                <a:srgbClr val="583F34"/>
              </a:solidFill>
              <a:latin typeface="Calibri"/>
              <a:ea typeface="Calibri"/>
              <a:cs typeface="Calibri"/>
              <a:sym typeface="Calibri"/>
            </a:endParaRPr>
          </a:p>
          <a:p>
            <a:pPr marL="0" marR="0" lvl="0" indent="0" algn="l" rtl="0">
              <a:spcBef>
                <a:spcPts val="0"/>
              </a:spcBef>
              <a:spcAft>
                <a:spcPts val="0"/>
              </a:spcAft>
              <a:buNone/>
            </a:pPr>
            <a:endParaRPr sz="1800">
              <a:solidFill>
                <a:srgbClr val="583F34"/>
              </a:solidFill>
              <a:latin typeface="Calibri"/>
              <a:ea typeface="Calibri"/>
              <a:cs typeface="Calibri"/>
              <a:sym typeface="Calibri"/>
            </a:endParaRPr>
          </a:p>
          <a:p>
            <a:pPr marL="0" marR="0" lvl="0" indent="0" algn="l" rtl="0">
              <a:spcBef>
                <a:spcPts val="0"/>
              </a:spcBef>
              <a:spcAft>
                <a:spcPts val="0"/>
              </a:spcAft>
              <a:buNone/>
            </a:pPr>
            <a:r>
              <a:rPr lang="en-US" sz="2800">
                <a:solidFill>
                  <a:srgbClr val="583F34"/>
                </a:solidFill>
                <a:latin typeface="Calibri"/>
                <a:ea typeface="Calibri"/>
                <a:cs typeface="Calibri"/>
                <a:sym typeface="Calibri"/>
              </a:rPr>
              <a:t>With your group, create a representation that clearly relates each of factors to (1) birth, (2) death, or (3) both. </a:t>
            </a:r>
            <a:endParaRPr sz="2800">
              <a:solidFill>
                <a:srgbClr val="583F34"/>
              </a:solidFill>
              <a:latin typeface="Calibri"/>
              <a:ea typeface="Calibri"/>
              <a:cs typeface="Calibri"/>
              <a:sym typeface="Calibri"/>
            </a:endParaRPr>
          </a:p>
          <a:p>
            <a:pPr marL="0" marR="0" lvl="0" indent="0" algn="l" rtl="0">
              <a:spcBef>
                <a:spcPts val="0"/>
              </a:spcBef>
              <a:spcAft>
                <a:spcPts val="0"/>
              </a:spcAft>
              <a:buNone/>
            </a:pPr>
            <a:r>
              <a:rPr lang="en-US" sz="2800">
                <a:solidFill>
                  <a:srgbClr val="583F34"/>
                </a:solidFill>
                <a:latin typeface="Calibri"/>
                <a:ea typeface="Calibri"/>
                <a:cs typeface="Calibri"/>
                <a:sym typeface="Calibri"/>
              </a:rPr>
              <a:t>Would the factor cause the population to increase or decrease? How can you tell?</a:t>
            </a:r>
            <a:endParaRPr sz="2800">
              <a:solidFill>
                <a:srgbClr val="583F34"/>
              </a:solidFill>
              <a:latin typeface="Calibri"/>
              <a:ea typeface="Calibri"/>
              <a:cs typeface="Calibri"/>
              <a:sym typeface="Calibri"/>
            </a:endParaRPr>
          </a:p>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1256" name="Google Shape;1256;p107"/>
          <p:cNvPicPr preferRelativeResize="0"/>
          <p:nvPr/>
        </p:nvPicPr>
        <p:blipFill rotWithShape="1">
          <a:blip r:embed="rId4">
            <a:alphaModFix/>
          </a:blip>
          <a:srcRect/>
          <a:stretch/>
        </p:blipFill>
        <p:spPr>
          <a:xfrm>
            <a:off x="513957" y="986634"/>
            <a:ext cx="790724" cy="80237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Shape 1261"/>
        <p:cNvGrpSpPr/>
        <p:nvPr/>
      </p:nvGrpSpPr>
      <p:grpSpPr>
        <a:xfrm>
          <a:off x="0" y="0"/>
          <a:ext cx="0" cy="0"/>
          <a:chOff x="0" y="0"/>
          <a:chExt cx="0" cy="0"/>
        </a:xfrm>
      </p:grpSpPr>
      <p:sp>
        <p:nvSpPr>
          <p:cNvPr id="1262" name="Google Shape;1262;p108"/>
          <p:cNvSpPr txBox="1">
            <a:spLocks noGrp="1"/>
          </p:cNvSpPr>
          <p:nvPr>
            <p:ph type="title"/>
          </p:nvPr>
        </p:nvSpPr>
        <p:spPr>
          <a:xfrm>
            <a:off x="370611" y="15498"/>
            <a:ext cx="8437573"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2B7C01"/>
              </a:buClr>
              <a:buSzPts val="4800"/>
              <a:buFont typeface="Calibri"/>
              <a:buNone/>
            </a:pPr>
            <a:r>
              <a:rPr lang="en-US" sz="4800" b="1">
                <a:solidFill>
                  <a:srgbClr val="2B7C01"/>
                </a:solidFill>
              </a:rPr>
              <a:t>Our Model and the Wolves</a:t>
            </a:r>
            <a:endParaRPr sz="4800" b="1">
              <a:solidFill>
                <a:srgbClr val="2B7C01"/>
              </a:solidFill>
            </a:endParaRPr>
          </a:p>
        </p:txBody>
      </p:sp>
      <p:sp>
        <p:nvSpPr>
          <p:cNvPr id="1263" name="Google Shape;1263;p108"/>
          <p:cNvSpPr txBox="1"/>
          <p:nvPr/>
        </p:nvSpPr>
        <p:spPr>
          <a:xfrm>
            <a:off x="1790706" y="1688335"/>
            <a:ext cx="6714386" cy="310854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a:solidFill>
                  <a:srgbClr val="583F34"/>
                </a:solidFill>
                <a:latin typeface="Calibri"/>
                <a:ea typeface="Calibri"/>
                <a:cs typeface="Calibri"/>
                <a:sym typeface="Calibri"/>
              </a:rPr>
              <a:t>With your group, do the same thing for the wolves that we did with the moose. Create a representation that clearly relates each factor the model.</a:t>
            </a:r>
            <a:endParaRPr/>
          </a:p>
          <a:p>
            <a:pPr marL="0" marR="0" lvl="0" indent="0" algn="l" rtl="0">
              <a:spcBef>
                <a:spcPts val="0"/>
              </a:spcBef>
              <a:spcAft>
                <a:spcPts val="0"/>
              </a:spcAft>
              <a:buNone/>
            </a:pPr>
            <a:endParaRPr sz="2800">
              <a:solidFill>
                <a:srgbClr val="583F34"/>
              </a:solidFill>
              <a:latin typeface="Calibri"/>
              <a:ea typeface="Calibri"/>
              <a:cs typeface="Calibri"/>
              <a:sym typeface="Calibri"/>
            </a:endParaRPr>
          </a:p>
          <a:p>
            <a:pPr marL="0" marR="0" lvl="0" indent="0" algn="l" rtl="0">
              <a:spcBef>
                <a:spcPts val="0"/>
              </a:spcBef>
              <a:spcAft>
                <a:spcPts val="0"/>
              </a:spcAft>
              <a:buNone/>
            </a:pPr>
            <a:r>
              <a:rPr lang="en-US" sz="2800">
                <a:solidFill>
                  <a:srgbClr val="583F34"/>
                </a:solidFill>
                <a:latin typeface="Calibri"/>
                <a:ea typeface="Calibri"/>
                <a:cs typeface="Calibri"/>
                <a:sym typeface="Calibri"/>
              </a:rPr>
              <a:t>You may use some of the same factors if they also apply to the wolf population.</a:t>
            </a:r>
            <a:endParaRPr sz="2800">
              <a:solidFill>
                <a:srgbClr val="583F34"/>
              </a:solidFill>
              <a:latin typeface="Calibri"/>
              <a:ea typeface="Calibri"/>
              <a:cs typeface="Calibri"/>
              <a:sym typeface="Calibri"/>
            </a:endParaRPr>
          </a:p>
        </p:txBody>
      </p:sp>
      <p:pic>
        <p:nvPicPr>
          <p:cNvPr id="1264" name="Google Shape;1264;p108"/>
          <p:cNvPicPr preferRelativeResize="0"/>
          <p:nvPr/>
        </p:nvPicPr>
        <p:blipFill rotWithShape="1">
          <a:blip r:embed="rId3">
            <a:alphaModFix/>
          </a:blip>
          <a:srcRect/>
          <a:stretch/>
        </p:blipFill>
        <p:spPr>
          <a:xfrm>
            <a:off x="647414" y="2145326"/>
            <a:ext cx="901900" cy="901900"/>
          </a:xfrm>
          <a:prstGeom prst="rect">
            <a:avLst/>
          </a:prstGeom>
          <a:noFill/>
          <a:ln>
            <a:noFill/>
          </a:ln>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Shape 1269"/>
        <p:cNvGrpSpPr/>
        <p:nvPr/>
      </p:nvGrpSpPr>
      <p:grpSpPr>
        <a:xfrm>
          <a:off x="0" y="0"/>
          <a:ext cx="0" cy="0"/>
          <a:chOff x="0" y="0"/>
          <a:chExt cx="0" cy="0"/>
        </a:xfrm>
      </p:grpSpPr>
      <p:sp>
        <p:nvSpPr>
          <p:cNvPr id="1270" name="Google Shape;1270;p109"/>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LS11 Teacher Resource: What did we figure out?</a:t>
            </a:r>
            <a:endParaRPr sz="2400" b="0" i="0" u="none" strike="noStrike" cap="none">
              <a:solidFill>
                <a:srgbClr val="FFFFFF"/>
              </a:solidFill>
              <a:latin typeface="Arial"/>
              <a:ea typeface="Arial"/>
              <a:cs typeface="Arial"/>
              <a:sym typeface="Arial"/>
            </a:endParaRPr>
          </a:p>
        </p:txBody>
      </p:sp>
      <p:sp>
        <p:nvSpPr>
          <p:cNvPr id="1271" name="Google Shape;1271;p109"/>
          <p:cNvSpPr txBox="1"/>
          <p:nvPr/>
        </p:nvSpPr>
        <p:spPr>
          <a:xfrm>
            <a:off x="467668" y="1179354"/>
            <a:ext cx="5765492" cy="191436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2000"/>
              <a:buFont typeface="Arial"/>
              <a:buNone/>
            </a:pPr>
            <a:r>
              <a:rPr lang="en-US" sz="2000" b="1">
                <a:solidFill>
                  <a:srgbClr val="583F34"/>
                </a:solidFill>
                <a:latin typeface="Calibri"/>
                <a:ea typeface="Calibri"/>
                <a:cs typeface="Calibri"/>
                <a:sym typeface="Calibri"/>
              </a:rPr>
              <a:t>What did we figure out? </a:t>
            </a:r>
            <a:endParaRPr/>
          </a:p>
          <a:p>
            <a:pPr marL="0" marR="0" lvl="0" indent="0" algn="l" rtl="0">
              <a:spcBef>
                <a:spcPts val="0"/>
              </a:spcBef>
              <a:spcAft>
                <a:spcPts val="0"/>
              </a:spcAft>
              <a:buClr>
                <a:srgbClr val="583F34"/>
              </a:buClr>
              <a:buSzPts val="1800"/>
              <a:buFont typeface="Arial"/>
              <a:buNone/>
            </a:pPr>
            <a:r>
              <a:rPr lang="en-US" sz="1800">
                <a:solidFill>
                  <a:srgbClr val="583F34"/>
                </a:solidFill>
                <a:latin typeface="Calibri"/>
                <a:ea typeface="Calibri"/>
                <a:cs typeface="Calibri"/>
                <a:sym typeface="Calibri"/>
              </a:rPr>
              <a:t>We’ve connected out general birth-death model back to the specifics of the wolves and moose on Isle Royale. Mapping individual factors on to birth and death and reasoning through their combined effect on population growth has helped us to recognize that the model only comes to life in the particulars of any population or ecosystem.</a:t>
            </a:r>
            <a:endParaRPr sz="1600">
              <a:solidFill>
                <a:srgbClr val="583F34"/>
              </a:solidFill>
              <a:latin typeface="Calibri"/>
              <a:ea typeface="Calibri"/>
              <a:cs typeface="Calibri"/>
              <a:sym typeface="Calibri"/>
            </a:endParaRPr>
          </a:p>
        </p:txBody>
      </p:sp>
      <p:sp>
        <p:nvSpPr>
          <p:cNvPr id="1272" name="Google Shape;1272;p109"/>
          <p:cNvSpPr txBox="1"/>
          <p:nvPr/>
        </p:nvSpPr>
        <p:spPr>
          <a:xfrm>
            <a:off x="434145" y="3224212"/>
            <a:ext cx="8414665" cy="302200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1600"/>
              <a:buFont typeface="Arial"/>
              <a:buNone/>
            </a:pPr>
            <a:r>
              <a:rPr lang="en-US" sz="1600" b="1">
                <a:solidFill>
                  <a:srgbClr val="583F34"/>
                </a:solidFill>
                <a:latin typeface="Calibri"/>
                <a:ea typeface="Calibri"/>
                <a:cs typeface="Calibri"/>
                <a:sym typeface="Calibri"/>
              </a:rPr>
              <a:t>PD LS11 Teacher Reflection Notes:</a:t>
            </a:r>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a:p>
            <a:pPr marL="0" marR="0" lvl="0" indent="0" algn="l" rtl="0">
              <a:spcBef>
                <a:spcPts val="320"/>
              </a:spcBef>
              <a:spcAft>
                <a:spcPts val="0"/>
              </a:spcAft>
              <a:buClr>
                <a:srgbClr val="583F34"/>
              </a:buClr>
              <a:buSzPts val="1600"/>
              <a:buFont typeface="Arial"/>
              <a:buNone/>
            </a:pPr>
            <a:r>
              <a:rPr lang="en-US" sz="1600" i="1">
                <a:solidFill>
                  <a:srgbClr val="583F34"/>
                </a:solidFill>
                <a:latin typeface="Calibri"/>
                <a:ea typeface="Calibri"/>
                <a:cs typeface="Calibri"/>
                <a:sym typeface="Calibri"/>
              </a:rPr>
              <a:t>Things that went well…</a:t>
            </a:r>
            <a:endParaRPr/>
          </a:p>
          <a:p>
            <a:pPr marL="0" marR="0" lvl="0" indent="0" algn="l" rtl="0">
              <a:spcBef>
                <a:spcPts val="320"/>
              </a:spcBef>
              <a:spcAft>
                <a:spcPts val="0"/>
              </a:spcAft>
              <a:buClr>
                <a:schemeClr val="dk1"/>
              </a:buClr>
              <a:buSzPts val="1600"/>
              <a:buFont typeface="Arial"/>
              <a:buNone/>
            </a:pPr>
            <a:endParaRPr sz="1600" i="1">
              <a:solidFill>
                <a:srgbClr val="583F34"/>
              </a:solidFill>
              <a:latin typeface="Calibri"/>
              <a:ea typeface="Calibri"/>
              <a:cs typeface="Calibri"/>
              <a:sym typeface="Calibri"/>
            </a:endParaRPr>
          </a:p>
          <a:p>
            <a:pPr marL="0" marR="0" lvl="0" indent="0" algn="l" rtl="0">
              <a:spcBef>
                <a:spcPts val="320"/>
              </a:spcBef>
              <a:spcAft>
                <a:spcPts val="0"/>
              </a:spcAft>
              <a:buClr>
                <a:srgbClr val="583F34"/>
              </a:buClr>
              <a:buSzPts val="1600"/>
              <a:buFont typeface="Arial"/>
              <a:buNone/>
            </a:pPr>
            <a:r>
              <a:rPr lang="en-US" sz="1600" i="1">
                <a:solidFill>
                  <a:srgbClr val="583F34"/>
                </a:solidFill>
                <a:latin typeface="Calibri"/>
                <a:ea typeface="Calibri"/>
                <a:cs typeface="Calibri"/>
                <a:sym typeface="Calibri"/>
              </a:rPr>
              <a:t>Things I would change…</a:t>
            </a:r>
            <a:endParaRPr/>
          </a:p>
          <a:p>
            <a:pPr marL="0" marR="0" lvl="0" indent="0" algn="l" rtl="0">
              <a:spcBef>
                <a:spcPts val="320"/>
              </a:spcBef>
              <a:spcAft>
                <a:spcPts val="0"/>
              </a:spcAft>
              <a:buClr>
                <a:schemeClr val="dk1"/>
              </a:buClr>
              <a:buSzPts val="1600"/>
              <a:buFont typeface="Arial"/>
              <a:buNone/>
            </a:pPr>
            <a:endParaRPr sz="1600" i="1">
              <a:solidFill>
                <a:srgbClr val="583F34"/>
              </a:solidFill>
              <a:latin typeface="Calibri"/>
              <a:ea typeface="Calibri"/>
              <a:cs typeface="Calibri"/>
              <a:sym typeface="Calibri"/>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p:txBody>
      </p:sp>
      <p:grpSp>
        <p:nvGrpSpPr>
          <p:cNvPr id="1273" name="Google Shape;1273;p109"/>
          <p:cNvGrpSpPr/>
          <p:nvPr/>
        </p:nvGrpSpPr>
        <p:grpSpPr>
          <a:xfrm>
            <a:off x="6277786" y="710685"/>
            <a:ext cx="2571024" cy="2190241"/>
            <a:chOff x="1029484" y="1311626"/>
            <a:chExt cx="2571024" cy="2190241"/>
          </a:xfrm>
        </p:grpSpPr>
        <p:sp>
          <p:nvSpPr>
            <p:cNvPr id="1274" name="Google Shape;1274;p109"/>
            <p:cNvSpPr/>
            <p:nvPr/>
          </p:nvSpPr>
          <p:spPr>
            <a:xfrm>
              <a:off x="1385668" y="1689784"/>
              <a:ext cx="1757169" cy="1484854"/>
            </a:xfrm>
            <a:prstGeom prst="triangle">
              <a:avLst>
                <a:gd name="adj" fmla="val 50000"/>
              </a:avLst>
            </a:prstGeom>
            <a:noFill/>
            <a:ln w="19050" cap="flat" cmpd="sng">
              <a:solidFill>
                <a:srgbClr val="5FAF29"/>
              </a:solidFill>
              <a:prstDash val="solid"/>
              <a:miter lim="400000"/>
              <a:headEnd type="none" w="sm" len="sm"/>
              <a:tailEnd type="none" w="sm" len="sm"/>
            </a:ln>
            <a:effectLst>
              <a:outerShdw blurRad="50800" dist="50800" dir="5400000" sx="1000" sy="1000" algn="ctr" rotWithShape="0">
                <a:srgbClr val="000000">
                  <a:alpha val="42745"/>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chemeClr val="dk1"/>
                </a:buClr>
                <a:buSzPts val="2400"/>
                <a:buFont typeface="Calibri"/>
                <a:buNone/>
              </a:pPr>
              <a:endParaRPr sz="2400" b="0" i="0" u="none" strike="noStrike" cap="none">
                <a:solidFill>
                  <a:srgbClr val="FFFFFF"/>
                </a:solidFill>
                <a:latin typeface="Calibri"/>
                <a:ea typeface="Calibri"/>
                <a:cs typeface="Calibri"/>
                <a:sym typeface="Calibri"/>
              </a:endParaRPr>
            </a:p>
          </p:txBody>
        </p:sp>
        <p:sp>
          <p:nvSpPr>
            <p:cNvPr id="1275" name="Google Shape;1275;p109"/>
            <p:cNvSpPr/>
            <p:nvPr/>
          </p:nvSpPr>
          <p:spPr>
            <a:xfrm>
              <a:off x="2065319" y="1311626"/>
              <a:ext cx="404278"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M</a:t>
              </a:r>
              <a:endParaRPr/>
            </a:p>
          </p:txBody>
        </p:sp>
        <p:sp>
          <p:nvSpPr>
            <p:cNvPr id="1276" name="Google Shape;1276;p109"/>
            <p:cNvSpPr/>
            <p:nvPr/>
          </p:nvSpPr>
          <p:spPr>
            <a:xfrm>
              <a:off x="1029484" y="3101757"/>
              <a:ext cx="317716"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P</a:t>
              </a:r>
              <a:endParaRPr/>
            </a:p>
          </p:txBody>
        </p:sp>
        <p:sp>
          <p:nvSpPr>
            <p:cNvPr id="1277" name="Google Shape;1277;p109"/>
            <p:cNvSpPr/>
            <p:nvPr/>
          </p:nvSpPr>
          <p:spPr>
            <a:xfrm>
              <a:off x="3074737" y="3101756"/>
              <a:ext cx="525771"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Q</a:t>
              </a:r>
              <a:endParaRPr/>
            </a:p>
          </p:txBody>
        </p:sp>
      </p:grpSp>
      <p:cxnSp>
        <p:nvCxnSpPr>
          <p:cNvPr id="1278" name="Google Shape;1278;p109"/>
          <p:cNvCxnSpPr/>
          <p:nvPr/>
        </p:nvCxnSpPr>
        <p:spPr>
          <a:xfrm rot="10800000" flipH="1">
            <a:off x="6532091" y="1085265"/>
            <a:ext cx="839189" cy="1411972"/>
          </a:xfrm>
          <a:prstGeom prst="straightConnector1">
            <a:avLst/>
          </a:prstGeom>
          <a:noFill/>
          <a:ln w="31750" cap="flat" cmpd="sng">
            <a:solidFill>
              <a:srgbClr val="5FAF29"/>
            </a:solidFill>
            <a:prstDash val="solid"/>
            <a:miter lim="400000"/>
            <a:headEnd type="triangle" w="med" len="med"/>
            <a:tailEnd type="none" w="sm" len="sm"/>
          </a:ln>
        </p:spPr>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11"/>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LS01 Teacher Resource: What did we figure out?</a:t>
            </a:r>
            <a:endParaRPr sz="2400" b="0" i="0" u="none" strike="noStrike" cap="none">
              <a:solidFill>
                <a:srgbClr val="FFFFFF"/>
              </a:solidFill>
              <a:latin typeface="Arial"/>
              <a:ea typeface="Arial"/>
              <a:cs typeface="Arial"/>
              <a:sym typeface="Arial"/>
            </a:endParaRPr>
          </a:p>
        </p:txBody>
      </p:sp>
      <p:sp>
        <p:nvSpPr>
          <p:cNvPr id="236" name="Google Shape;236;p11"/>
          <p:cNvSpPr txBox="1"/>
          <p:nvPr/>
        </p:nvSpPr>
        <p:spPr>
          <a:xfrm>
            <a:off x="467668" y="1179354"/>
            <a:ext cx="5810118" cy="193472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2000"/>
              <a:buFont typeface="Arial"/>
              <a:buNone/>
            </a:pPr>
            <a:r>
              <a:rPr lang="en-US" sz="2000" b="1">
                <a:solidFill>
                  <a:srgbClr val="583F34"/>
                </a:solidFill>
                <a:latin typeface="Calibri"/>
                <a:ea typeface="Calibri"/>
                <a:cs typeface="Calibri"/>
                <a:sym typeface="Calibri"/>
              </a:rPr>
              <a:t>What did we figure out? </a:t>
            </a:r>
            <a:endParaRPr/>
          </a:p>
          <a:p>
            <a:pPr marL="0" marR="0" lvl="0" indent="0" algn="l" rtl="0">
              <a:spcBef>
                <a:spcPts val="400"/>
              </a:spcBef>
              <a:spcAft>
                <a:spcPts val="0"/>
              </a:spcAft>
              <a:buClr>
                <a:srgbClr val="583F34"/>
              </a:buClr>
              <a:buSzPts val="2000"/>
              <a:buFont typeface="Arial"/>
              <a:buNone/>
            </a:pPr>
            <a:r>
              <a:rPr lang="en-US" sz="2000">
                <a:solidFill>
                  <a:srgbClr val="583F34"/>
                </a:solidFill>
                <a:latin typeface="Calibri"/>
                <a:ea typeface="Calibri"/>
                <a:cs typeface="Calibri"/>
                <a:sym typeface="Calibri"/>
              </a:rPr>
              <a:t>We learned that biodiversity matters! We generated several reasons why biodiversity is important to the planet and these ideas are posted in the classroom.</a:t>
            </a:r>
            <a:endParaRPr sz="2000">
              <a:solidFill>
                <a:srgbClr val="583F34"/>
              </a:solidFill>
              <a:latin typeface="Calibri"/>
              <a:ea typeface="Calibri"/>
              <a:cs typeface="Calibri"/>
              <a:sym typeface="Calibri"/>
            </a:endParaRPr>
          </a:p>
        </p:txBody>
      </p:sp>
      <p:grpSp>
        <p:nvGrpSpPr>
          <p:cNvPr id="237" name="Google Shape;237;p11"/>
          <p:cNvGrpSpPr/>
          <p:nvPr/>
        </p:nvGrpSpPr>
        <p:grpSpPr>
          <a:xfrm>
            <a:off x="6277786" y="710685"/>
            <a:ext cx="2571024" cy="2190241"/>
            <a:chOff x="1029484" y="1311626"/>
            <a:chExt cx="2571024" cy="2190241"/>
          </a:xfrm>
        </p:grpSpPr>
        <p:sp>
          <p:nvSpPr>
            <p:cNvPr id="238" name="Google Shape;238;p11"/>
            <p:cNvSpPr/>
            <p:nvPr/>
          </p:nvSpPr>
          <p:spPr>
            <a:xfrm>
              <a:off x="1385668" y="1689784"/>
              <a:ext cx="1757169" cy="1484854"/>
            </a:xfrm>
            <a:prstGeom prst="triangle">
              <a:avLst>
                <a:gd name="adj" fmla="val 50000"/>
              </a:avLst>
            </a:prstGeom>
            <a:noFill/>
            <a:ln w="19050" cap="flat" cmpd="sng">
              <a:solidFill>
                <a:srgbClr val="5FAF29"/>
              </a:solidFill>
              <a:prstDash val="solid"/>
              <a:miter lim="400000"/>
              <a:headEnd type="none" w="sm" len="sm"/>
              <a:tailEnd type="none" w="sm" len="sm"/>
            </a:ln>
            <a:effectLst>
              <a:outerShdw blurRad="50800" dist="50800" dir="5400000" sx="1000" sy="1000" algn="ctr" rotWithShape="0">
                <a:srgbClr val="000000">
                  <a:alpha val="42745"/>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chemeClr val="dk1"/>
                </a:buClr>
                <a:buSzPts val="2400"/>
                <a:buFont typeface="Calibri"/>
                <a:buNone/>
              </a:pPr>
              <a:endParaRPr sz="2400" b="0" i="0" u="none" strike="noStrike" cap="none">
                <a:solidFill>
                  <a:srgbClr val="FFFFFF"/>
                </a:solidFill>
                <a:latin typeface="Calibri"/>
                <a:ea typeface="Calibri"/>
                <a:cs typeface="Calibri"/>
                <a:sym typeface="Calibri"/>
              </a:endParaRPr>
            </a:p>
          </p:txBody>
        </p:sp>
        <p:sp>
          <p:nvSpPr>
            <p:cNvPr id="239" name="Google Shape;239;p11"/>
            <p:cNvSpPr/>
            <p:nvPr/>
          </p:nvSpPr>
          <p:spPr>
            <a:xfrm>
              <a:off x="2065319" y="1311626"/>
              <a:ext cx="404278"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M</a:t>
              </a:r>
              <a:endParaRPr/>
            </a:p>
          </p:txBody>
        </p:sp>
        <p:sp>
          <p:nvSpPr>
            <p:cNvPr id="240" name="Google Shape;240;p11"/>
            <p:cNvSpPr/>
            <p:nvPr/>
          </p:nvSpPr>
          <p:spPr>
            <a:xfrm>
              <a:off x="1029484" y="3101757"/>
              <a:ext cx="317716"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P</a:t>
              </a:r>
              <a:endParaRPr/>
            </a:p>
          </p:txBody>
        </p:sp>
        <p:sp>
          <p:nvSpPr>
            <p:cNvPr id="241" name="Google Shape;241;p11"/>
            <p:cNvSpPr/>
            <p:nvPr/>
          </p:nvSpPr>
          <p:spPr>
            <a:xfrm>
              <a:off x="3074737" y="3101756"/>
              <a:ext cx="525771"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Q</a:t>
              </a:r>
              <a:endParaRPr/>
            </a:p>
          </p:txBody>
        </p:sp>
      </p:grpSp>
      <p:cxnSp>
        <p:nvCxnSpPr>
          <p:cNvPr id="242" name="Google Shape;242;p11"/>
          <p:cNvCxnSpPr/>
          <p:nvPr/>
        </p:nvCxnSpPr>
        <p:spPr>
          <a:xfrm rot="10800000">
            <a:off x="7634634" y="1084579"/>
            <a:ext cx="824419" cy="1378986"/>
          </a:xfrm>
          <a:prstGeom prst="straightConnector1">
            <a:avLst/>
          </a:prstGeom>
          <a:noFill/>
          <a:ln w="38100" cap="flat" cmpd="sng">
            <a:solidFill>
              <a:srgbClr val="5FAF29"/>
            </a:solidFill>
            <a:prstDash val="solid"/>
            <a:miter lim="400000"/>
            <a:headEnd type="none" w="sm" len="sm"/>
            <a:tailEnd type="triangle" w="med" len="med"/>
          </a:ln>
        </p:spPr>
      </p:cxnSp>
      <p:sp>
        <p:nvSpPr>
          <p:cNvPr id="243" name="Google Shape;243;p11"/>
          <p:cNvSpPr txBox="1"/>
          <p:nvPr/>
        </p:nvSpPr>
        <p:spPr>
          <a:xfrm>
            <a:off x="434145" y="3224212"/>
            <a:ext cx="8414665" cy="302200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1600"/>
              <a:buFont typeface="Arial"/>
              <a:buNone/>
            </a:pPr>
            <a:r>
              <a:rPr lang="en-US" sz="1600" b="1">
                <a:solidFill>
                  <a:srgbClr val="583F34"/>
                </a:solidFill>
                <a:latin typeface="Calibri"/>
                <a:ea typeface="Calibri"/>
                <a:cs typeface="Calibri"/>
                <a:sym typeface="Calibri"/>
              </a:rPr>
              <a:t>PD LS01 Teacher Reflection Notes:</a:t>
            </a:r>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a:p>
            <a:pPr marL="0" marR="0" lvl="0" indent="0" algn="l" rtl="0">
              <a:spcBef>
                <a:spcPts val="320"/>
              </a:spcBef>
              <a:spcAft>
                <a:spcPts val="0"/>
              </a:spcAft>
              <a:buClr>
                <a:srgbClr val="583F34"/>
              </a:buClr>
              <a:buSzPts val="1600"/>
              <a:buFont typeface="Arial"/>
              <a:buNone/>
            </a:pPr>
            <a:r>
              <a:rPr lang="en-US" sz="1600" i="1">
                <a:solidFill>
                  <a:srgbClr val="583F34"/>
                </a:solidFill>
                <a:latin typeface="Calibri"/>
                <a:ea typeface="Calibri"/>
                <a:cs typeface="Calibri"/>
                <a:sym typeface="Calibri"/>
              </a:rPr>
              <a:t>Things that went well…</a:t>
            </a:r>
            <a:endParaRPr/>
          </a:p>
          <a:p>
            <a:pPr marL="0" marR="0" lvl="0" indent="0" algn="l" rtl="0">
              <a:spcBef>
                <a:spcPts val="320"/>
              </a:spcBef>
              <a:spcAft>
                <a:spcPts val="0"/>
              </a:spcAft>
              <a:buClr>
                <a:schemeClr val="dk1"/>
              </a:buClr>
              <a:buSzPts val="1600"/>
              <a:buFont typeface="Arial"/>
              <a:buNone/>
            </a:pPr>
            <a:endParaRPr sz="1600" i="1">
              <a:solidFill>
                <a:srgbClr val="583F34"/>
              </a:solidFill>
              <a:latin typeface="Calibri"/>
              <a:ea typeface="Calibri"/>
              <a:cs typeface="Calibri"/>
              <a:sym typeface="Calibri"/>
            </a:endParaRPr>
          </a:p>
          <a:p>
            <a:pPr marL="0" marR="0" lvl="0" indent="0" algn="l" rtl="0">
              <a:spcBef>
                <a:spcPts val="320"/>
              </a:spcBef>
              <a:spcAft>
                <a:spcPts val="0"/>
              </a:spcAft>
              <a:buClr>
                <a:srgbClr val="583F34"/>
              </a:buClr>
              <a:buSzPts val="1600"/>
              <a:buFont typeface="Arial"/>
              <a:buNone/>
            </a:pPr>
            <a:r>
              <a:rPr lang="en-US" sz="1600" i="1">
                <a:solidFill>
                  <a:srgbClr val="583F34"/>
                </a:solidFill>
                <a:latin typeface="Calibri"/>
                <a:ea typeface="Calibri"/>
                <a:cs typeface="Calibri"/>
                <a:sym typeface="Calibri"/>
              </a:rPr>
              <a:t>Things I would change…</a:t>
            </a:r>
            <a:endParaRPr/>
          </a:p>
          <a:p>
            <a:pPr marL="0" marR="0" lvl="0" indent="0" algn="l" rtl="0">
              <a:spcBef>
                <a:spcPts val="320"/>
              </a:spcBef>
              <a:spcAft>
                <a:spcPts val="0"/>
              </a:spcAft>
              <a:buClr>
                <a:schemeClr val="dk1"/>
              </a:buClr>
              <a:buSzPts val="1600"/>
              <a:buFont typeface="Arial"/>
              <a:buNone/>
            </a:pPr>
            <a:endParaRPr sz="1600" i="1">
              <a:solidFill>
                <a:srgbClr val="583F34"/>
              </a:solidFill>
              <a:latin typeface="Calibri"/>
              <a:ea typeface="Calibri"/>
              <a:cs typeface="Calibri"/>
              <a:sym typeface="Calibri"/>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Shape 1283"/>
        <p:cNvGrpSpPr/>
        <p:nvPr/>
      </p:nvGrpSpPr>
      <p:grpSpPr>
        <a:xfrm>
          <a:off x="0" y="0"/>
          <a:ext cx="0" cy="0"/>
          <a:chOff x="0" y="0"/>
          <a:chExt cx="0" cy="0"/>
        </a:xfrm>
      </p:grpSpPr>
      <p:sp>
        <p:nvSpPr>
          <p:cNvPr id="1284" name="Google Shape;1284;p110"/>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LS12 Teacher Resource: Learning Segment Overview</a:t>
            </a:r>
            <a:endParaRPr sz="2400" b="0" i="0" u="none" strike="noStrike" cap="none">
              <a:solidFill>
                <a:srgbClr val="FFFFFF"/>
              </a:solidFill>
              <a:latin typeface="Arial"/>
              <a:ea typeface="Arial"/>
              <a:cs typeface="Arial"/>
              <a:sym typeface="Arial"/>
            </a:endParaRPr>
          </a:p>
        </p:txBody>
      </p:sp>
      <p:sp>
        <p:nvSpPr>
          <p:cNvPr id="1285" name="Google Shape;1285;p110"/>
          <p:cNvSpPr txBox="1"/>
          <p:nvPr/>
        </p:nvSpPr>
        <p:spPr>
          <a:xfrm>
            <a:off x="3022333" y="1436441"/>
            <a:ext cx="5810118" cy="1783911"/>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Clr>
                <a:srgbClr val="583F34"/>
              </a:buClr>
              <a:buSzPts val="2000"/>
              <a:buFont typeface="Arial"/>
              <a:buNone/>
            </a:pPr>
            <a:r>
              <a:rPr lang="en-US" sz="2000" b="1">
                <a:solidFill>
                  <a:srgbClr val="583F34"/>
                </a:solidFill>
                <a:latin typeface="Calibri"/>
                <a:ea typeface="Calibri"/>
                <a:cs typeface="Calibri"/>
                <a:sym typeface="Calibri"/>
              </a:rPr>
              <a:t>M→Q: We return to our driving question to wrap-up our thinking about both the general model and the wolf population on the island.</a:t>
            </a:r>
            <a:endParaRPr sz="2000" b="1">
              <a:solidFill>
                <a:srgbClr val="583F34"/>
              </a:solidFill>
              <a:latin typeface="Calibri"/>
              <a:ea typeface="Calibri"/>
              <a:cs typeface="Calibri"/>
              <a:sym typeface="Calibri"/>
            </a:endParaRPr>
          </a:p>
        </p:txBody>
      </p:sp>
      <p:sp>
        <p:nvSpPr>
          <p:cNvPr id="1286" name="Google Shape;1286;p110"/>
          <p:cNvSpPr txBox="1"/>
          <p:nvPr/>
        </p:nvSpPr>
        <p:spPr>
          <a:xfrm>
            <a:off x="3022333" y="891563"/>
            <a:ext cx="222700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583F34"/>
                </a:solidFill>
                <a:latin typeface="Calibri"/>
                <a:ea typeface="Calibri"/>
                <a:cs typeface="Calibri"/>
                <a:sym typeface="Calibri"/>
              </a:rPr>
              <a:t>Time: 10 minutes</a:t>
            </a:r>
            <a:endParaRPr sz="1800">
              <a:solidFill>
                <a:srgbClr val="583F34"/>
              </a:solidFill>
              <a:latin typeface="Calibri"/>
              <a:ea typeface="Calibri"/>
              <a:cs typeface="Calibri"/>
              <a:sym typeface="Calibri"/>
            </a:endParaRPr>
          </a:p>
        </p:txBody>
      </p:sp>
      <p:sp>
        <p:nvSpPr>
          <p:cNvPr id="1287" name="Google Shape;1287;p110"/>
          <p:cNvSpPr/>
          <p:nvPr/>
        </p:nvSpPr>
        <p:spPr>
          <a:xfrm>
            <a:off x="282908" y="3454961"/>
            <a:ext cx="4558616" cy="280076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Resources you will need:</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PD Doodle Sheet – Isle Royale</a:t>
            </a:r>
            <a:endParaRPr/>
          </a:p>
          <a:p>
            <a:pPr marL="0" marR="0" lvl="0" indent="0" algn="l" rtl="0">
              <a:spcBef>
                <a:spcPts val="0"/>
              </a:spcBef>
              <a:spcAft>
                <a:spcPts val="0"/>
              </a:spcAft>
              <a:buNone/>
            </a:pPr>
            <a:endParaRPr sz="1600">
              <a:solidFill>
                <a:srgbClr val="583F34"/>
              </a:solidFill>
              <a:latin typeface="Calibri"/>
              <a:ea typeface="Calibri"/>
              <a:cs typeface="Calibri"/>
              <a:sym typeface="Calibri"/>
            </a:endParaRPr>
          </a:p>
          <a:p>
            <a:pPr marL="0" marR="0" lvl="0" indent="0" algn="l" rtl="0">
              <a:spcBef>
                <a:spcPts val="0"/>
              </a:spcBef>
              <a:spcAft>
                <a:spcPts val="0"/>
              </a:spcAft>
              <a:buNone/>
            </a:pPr>
            <a:endParaRPr sz="1600">
              <a:solidFill>
                <a:srgbClr val="583F34"/>
              </a:solidFill>
              <a:latin typeface="Calibri"/>
              <a:ea typeface="Calibri"/>
              <a:cs typeface="Calibri"/>
              <a:sym typeface="Calibri"/>
            </a:endParaRPr>
          </a:p>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Websites of interest:</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Check individual slides for resources. </a:t>
            </a:r>
            <a:endParaRPr sz="1600">
              <a:solidFill>
                <a:srgbClr val="583F34"/>
              </a:solidFill>
              <a:latin typeface="Calibri"/>
              <a:ea typeface="Calibri"/>
              <a:cs typeface="Calibri"/>
              <a:sym typeface="Calibri"/>
            </a:endParaRPr>
          </a:p>
          <a:p>
            <a:pPr marL="0" marR="0" lvl="0" indent="0" algn="l" rtl="0">
              <a:spcBef>
                <a:spcPts val="0"/>
              </a:spcBef>
              <a:spcAft>
                <a:spcPts val="0"/>
              </a:spcAft>
              <a:buNone/>
            </a:pPr>
            <a:endParaRPr sz="1600">
              <a:solidFill>
                <a:srgbClr val="583F34"/>
              </a:solidFill>
              <a:latin typeface="Calibri"/>
              <a:ea typeface="Calibri"/>
              <a:cs typeface="Calibri"/>
              <a:sym typeface="Calibri"/>
            </a:endParaRPr>
          </a:p>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MBER Essentials: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Finalizing the Model</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Whiteboards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Norms of Conversation</a:t>
            </a:r>
            <a:endParaRPr sz="1600">
              <a:solidFill>
                <a:srgbClr val="583F34"/>
              </a:solidFill>
              <a:latin typeface="Calibri"/>
              <a:ea typeface="Calibri"/>
              <a:cs typeface="Calibri"/>
              <a:sym typeface="Calibri"/>
            </a:endParaRPr>
          </a:p>
        </p:txBody>
      </p:sp>
      <p:sp>
        <p:nvSpPr>
          <p:cNvPr id="1288" name="Google Shape;1288;p110"/>
          <p:cNvSpPr txBox="1"/>
          <p:nvPr/>
        </p:nvSpPr>
        <p:spPr>
          <a:xfrm>
            <a:off x="4029720" y="2934233"/>
            <a:ext cx="4520700" cy="320096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1600"/>
              <a:buFont typeface="Arial"/>
              <a:buNone/>
            </a:pPr>
            <a:r>
              <a:rPr lang="en-US" sz="1600" b="1" dirty="0">
                <a:solidFill>
                  <a:srgbClr val="583F34"/>
                </a:solidFill>
                <a:latin typeface="Calibri"/>
                <a:ea typeface="Calibri"/>
                <a:cs typeface="Calibri"/>
                <a:sym typeface="Calibri"/>
              </a:rPr>
              <a:t>Notes and Details:</a:t>
            </a:r>
            <a:endParaRPr dirty="0"/>
          </a:p>
          <a:p>
            <a:pPr marL="0" marR="0" lvl="0" indent="0" algn="l" rtl="0">
              <a:spcBef>
                <a:spcPts val="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Now that we understand how the birth-death model drives changes in populations through a number of specific factors, we revisit our driving question to see if we have a satisfying answer for what has caused the ups and downs in the wolf population on Isle Royale. We may realize that we aren’t yet satisfied we really know the “right” answer for what caused the change year-to-year, but we have an appreciation for how different factors can affect birth, death, and the overall direction of change.</a:t>
            </a:r>
            <a:endParaRPr dirty="0"/>
          </a:p>
          <a:p>
            <a:pPr marL="0" marR="0" lvl="0" indent="0" algn="l" rtl="0">
              <a:spcBef>
                <a:spcPts val="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		&lt;continued on next slide&gt;</a:t>
            </a:r>
            <a:endParaRPr sz="1600" dirty="0">
              <a:solidFill>
                <a:srgbClr val="583F34"/>
              </a:solidFill>
              <a:latin typeface="Calibri"/>
              <a:ea typeface="Calibri"/>
              <a:cs typeface="Calibri"/>
              <a:sym typeface="Calibri"/>
            </a:endParaRPr>
          </a:p>
        </p:txBody>
      </p:sp>
      <p:grpSp>
        <p:nvGrpSpPr>
          <p:cNvPr id="1289" name="Google Shape;1289;p110"/>
          <p:cNvGrpSpPr/>
          <p:nvPr/>
        </p:nvGrpSpPr>
        <p:grpSpPr>
          <a:xfrm>
            <a:off x="282908" y="1071222"/>
            <a:ext cx="2571024" cy="2190241"/>
            <a:chOff x="1029484" y="1311626"/>
            <a:chExt cx="2571024" cy="2190241"/>
          </a:xfrm>
        </p:grpSpPr>
        <p:sp>
          <p:nvSpPr>
            <p:cNvPr id="1290" name="Google Shape;1290;p110"/>
            <p:cNvSpPr/>
            <p:nvPr/>
          </p:nvSpPr>
          <p:spPr>
            <a:xfrm>
              <a:off x="1385668" y="1689784"/>
              <a:ext cx="1757169" cy="1484854"/>
            </a:xfrm>
            <a:prstGeom prst="triangle">
              <a:avLst>
                <a:gd name="adj" fmla="val 50000"/>
              </a:avLst>
            </a:prstGeom>
            <a:noFill/>
            <a:ln w="19050" cap="flat" cmpd="sng">
              <a:solidFill>
                <a:srgbClr val="5FAF29"/>
              </a:solidFill>
              <a:prstDash val="solid"/>
              <a:miter lim="400000"/>
              <a:headEnd type="none" w="sm" len="sm"/>
              <a:tailEnd type="none" w="sm" len="sm"/>
            </a:ln>
            <a:effectLst>
              <a:outerShdw blurRad="50800" dist="50800" dir="5400000" sx="1000" sy="1000" algn="ctr" rotWithShape="0">
                <a:srgbClr val="000000">
                  <a:alpha val="42745"/>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chemeClr val="dk1"/>
                </a:buClr>
                <a:buSzPts val="2400"/>
                <a:buFont typeface="Calibri"/>
                <a:buNone/>
              </a:pPr>
              <a:endParaRPr sz="2400" b="0" i="0" u="none" strike="noStrike" cap="none">
                <a:solidFill>
                  <a:srgbClr val="FFFFFF"/>
                </a:solidFill>
                <a:latin typeface="Calibri"/>
                <a:ea typeface="Calibri"/>
                <a:cs typeface="Calibri"/>
                <a:sym typeface="Calibri"/>
              </a:endParaRPr>
            </a:p>
          </p:txBody>
        </p:sp>
        <p:sp>
          <p:nvSpPr>
            <p:cNvPr id="1291" name="Google Shape;1291;p110"/>
            <p:cNvSpPr/>
            <p:nvPr/>
          </p:nvSpPr>
          <p:spPr>
            <a:xfrm>
              <a:off x="2065319" y="1311626"/>
              <a:ext cx="404278"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M</a:t>
              </a:r>
              <a:endParaRPr/>
            </a:p>
          </p:txBody>
        </p:sp>
        <p:sp>
          <p:nvSpPr>
            <p:cNvPr id="1292" name="Google Shape;1292;p110"/>
            <p:cNvSpPr/>
            <p:nvPr/>
          </p:nvSpPr>
          <p:spPr>
            <a:xfrm>
              <a:off x="1029484" y="3101757"/>
              <a:ext cx="317716"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P</a:t>
              </a:r>
              <a:endParaRPr/>
            </a:p>
          </p:txBody>
        </p:sp>
        <p:sp>
          <p:nvSpPr>
            <p:cNvPr id="1293" name="Google Shape;1293;p110"/>
            <p:cNvSpPr/>
            <p:nvPr/>
          </p:nvSpPr>
          <p:spPr>
            <a:xfrm>
              <a:off x="3074737" y="3101756"/>
              <a:ext cx="525771"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Q</a:t>
              </a:r>
              <a:endParaRPr/>
            </a:p>
          </p:txBody>
        </p:sp>
      </p:grpSp>
      <p:grpSp>
        <p:nvGrpSpPr>
          <p:cNvPr id="1294" name="Google Shape;1294;p110"/>
          <p:cNvGrpSpPr/>
          <p:nvPr/>
        </p:nvGrpSpPr>
        <p:grpSpPr>
          <a:xfrm>
            <a:off x="282908" y="1076181"/>
            <a:ext cx="2571024" cy="2190241"/>
            <a:chOff x="1029484" y="1311626"/>
            <a:chExt cx="2571024" cy="2190241"/>
          </a:xfrm>
        </p:grpSpPr>
        <p:sp>
          <p:nvSpPr>
            <p:cNvPr id="1295" name="Google Shape;1295;p110"/>
            <p:cNvSpPr/>
            <p:nvPr/>
          </p:nvSpPr>
          <p:spPr>
            <a:xfrm>
              <a:off x="2065319" y="1311626"/>
              <a:ext cx="404278"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M</a:t>
              </a:r>
              <a:endParaRPr/>
            </a:p>
          </p:txBody>
        </p:sp>
        <p:sp>
          <p:nvSpPr>
            <p:cNvPr id="1296" name="Google Shape;1296;p110"/>
            <p:cNvSpPr/>
            <p:nvPr/>
          </p:nvSpPr>
          <p:spPr>
            <a:xfrm>
              <a:off x="1029484" y="3101757"/>
              <a:ext cx="317716"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P</a:t>
              </a:r>
              <a:endParaRPr/>
            </a:p>
          </p:txBody>
        </p:sp>
        <p:sp>
          <p:nvSpPr>
            <p:cNvPr id="1297" name="Google Shape;1297;p110"/>
            <p:cNvSpPr/>
            <p:nvPr/>
          </p:nvSpPr>
          <p:spPr>
            <a:xfrm>
              <a:off x="3074737" y="3101756"/>
              <a:ext cx="525771"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Q</a:t>
              </a:r>
              <a:endParaRPr/>
            </a:p>
          </p:txBody>
        </p:sp>
      </p:grpSp>
      <p:cxnSp>
        <p:nvCxnSpPr>
          <p:cNvPr id="1298" name="Google Shape;1298;p110"/>
          <p:cNvCxnSpPr/>
          <p:nvPr/>
        </p:nvCxnSpPr>
        <p:spPr>
          <a:xfrm>
            <a:off x="1642956" y="1449932"/>
            <a:ext cx="816808" cy="1386715"/>
          </a:xfrm>
          <a:prstGeom prst="straightConnector1">
            <a:avLst/>
          </a:prstGeom>
          <a:noFill/>
          <a:ln w="31750" cap="flat" cmpd="sng">
            <a:solidFill>
              <a:srgbClr val="5FAF29"/>
            </a:solidFill>
            <a:prstDash val="solid"/>
            <a:miter lim="400000"/>
            <a:headEnd type="none" w="sm" len="sm"/>
            <a:tailEnd type="triangle" w="med" len="med"/>
          </a:ln>
        </p:spPr>
      </p:cxn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Shape 1303"/>
        <p:cNvGrpSpPr/>
        <p:nvPr/>
      </p:nvGrpSpPr>
      <p:grpSpPr>
        <a:xfrm>
          <a:off x="0" y="0"/>
          <a:ext cx="0" cy="0"/>
          <a:chOff x="0" y="0"/>
          <a:chExt cx="0" cy="0"/>
        </a:xfrm>
      </p:grpSpPr>
      <p:sp>
        <p:nvSpPr>
          <p:cNvPr id="1304" name="Google Shape;1304;p111"/>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LS12 Teacher Resource: Notes</a:t>
            </a:r>
            <a:endParaRPr sz="2400" b="0" i="0" u="none" strike="noStrike" cap="none">
              <a:solidFill>
                <a:srgbClr val="FFFFFF"/>
              </a:solidFill>
              <a:latin typeface="Arial"/>
              <a:ea typeface="Arial"/>
              <a:cs typeface="Arial"/>
              <a:sym typeface="Arial"/>
            </a:endParaRPr>
          </a:p>
        </p:txBody>
      </p:sp>
      <p:sp>
        <p:nvSpPr>
          <p:cNvPr id="1305" name="Google Shape;1305;p111"/>
          <p:cNvSpPr txBox="1"/>
          <p:nvPr/>
        </p:nvSpPr>
        <p:spPr>
          <a:xfrm>
            <a:off x="439350" y="637774"/>
            <a:ext cx="8229600" cy="554040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583F34"/>
              </a:buClr>
              <a:buSzPts val="1600"/>
              <a:buFont typeface="Arial"/>
              <a:buNone/>
            </a:pPr>
            <a:r>
              <a:rPr lang="en-US" sz="1600">
                <a:solidFill>
                  <a:srgbClr val="583F34"/>
                </a:solidFill>
                <a:latin typeface="Calibri"/>
                <a:ea typeface="Calibri"/>
                <a:cs typeface="Calibri"/>
                <a:sym typeface="Calibri"/>
              </a:rPr>
              <a:t>This wrap up on the wolves may not seems like a satisfying answer or conclusion for you or your students, but understanding all of the details of the changes in the wolf population is not really the point of this unit. The point, rather, is to develop an understanding of how populations are affected in complex ways through the processes of birth and death (and immigration and emigration if your class went there).</a:t>
            </a:r>
            <a:endParaRPr/>
          </a:p>
          <a:p>
            <a:pPr marL="0" marR="0" lvl="0" indent="0" algn="l" rtl="0">
              <a:lnSpc>
                <a:spcPct val="100000"/>
              </a:lnSpc>
              <a:spcBef>
                <a:spcPts val="600"/>
              </a:spcBef>
              <a:spcAft>
                <a:spcPts val="0"/>
              </a:spcAft>
              <a:buClr>
                <a:srgbClr val="583F34"/>
              </a:buClr>
              <a:buSzPts val="1600"/>
              <a:buFont typeface="Arial"/>
              <a:buNone/>
            </a:pPr>
            <a:r>
              <a:rPr lang="en-US" sz="1600">
                <a:solidFill>
                  <a:srgbClr val="583F34"/>
                </a:solidFill>
                <a:latin typeface="Calibri"/>
                <a:ea typeface="Calibri"/>
                <a:cs typeface="Calibri"/>
                <a:sym typeface="Calibri"/>
              </a:rPr>
              <a:t>That said, there are a number of options (outlined on the next page) for exploring the wolves now, or perhaps more productively getting to a point where you can pick the story up again later. We have designed some transition materials here that allow classes to reconsider what might be happening with the wolf population after other units. Browse carefully through these slides as you may have to re-sequence or modify them to lead the class where it is you would specifically like to go.</a:t>
            </a:r>
            <a:endParaRPr sz="1600">
              <a:solidFill>
                <a:srgbClr val="583F34"/>
              </a:solidFill>
              <a:latin typeface="Calibri"/>
              <a:ea typeface="Calibri"/>
              <a:cs typeface="Calibri"/>
              <a:sym typeface="Calibri"/>
            </a:endParaRPr>
          </a:p>
          <a:p>
            <a:pPr marL="0" marR="0" lvl="0" indent="0" algn="l" rtl="0">
              <a:lnSpc>
                <a:spcPct val="100000"/>
              </a:lnSpc>
              <a:spcBef>
                <a:spcPts val="600"/>
              </a:spcBef>
              <a:spcAft>
                <a:spcPts val="0"/>
              </a:spcAft>
              <a:buClr>
                <a:srgbClr val="583F34"/>
              </a:buClr>
              <a:buSzPts val="1600"/>
              <a:buFont typeface="Arial"/>
              <a:buNone/>
            </a:pPr>
            <a:r>
              <a:rPr lang="en-US" sz="1600">
                <a:solidFill>
                  <a:srgbClr val="583F34"/>
                </a:solidFill>
                <a:latin typeface="Calibri"/>
                <a:ea typeface="Calibri"/>
                <a:cs typeface="Calibri"/>
                <a:sym typeface="Calibri"/>
              </a:rPr>
              <a:t>In addition, there are many resources and further datasets available on the Isle Royale education site: </a:t>
            </a:r>
            <a:r>
              <a:rPr lang="en-US" sz="1600" u="sng">
                <a:solidFill>
                  <a:srgbClr val="583F34"/>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http://www.isleroyalewolf.org/</a:t>
            </a:r>
            <a:endParaRPr sz="1600">
              <a:solidFill>
                <a:srgbClr val="583F34"/>
              </a:solidFill>
              <a:latin typeface="Calibri"/>
              <a:ea typeface="Calibri"/>
              <a:cs typeface="Calibri"/>
              <a:sym typeface="Calibri"/>
            </a:endParaRPr>
          </a:p>
          <a:p>
            <a:pPr marL="0" marR="0" lvl="0" indent="0" algn="l" rtl="0">
              <a:lnSpc>
                <a:spcPct val="100000"/>
              </a:lnSpc>
              <a:spcBef>
                <a:spcPts val="600"/>
              </a:spcBef>
              <a:spcAft>
                <a:spcPts val="0"/>
              </a:spcAft>
              <a:buClr>
                <a:srgbClr val="583F34"/>
              </a:buClr>
              <a:buSzPts val="1600"/>
              <a:buFont typeface="Arial"/>
              <a:buNone/>
            </a:pPr>
            <a:r>
              <a:rPr lang="en-US" sz="1600">
                <a:solidFill>
                  <a:srgbClr val="583F34"/>
                </a:solidFill>
                <a:latin typeface="Calibri"/>
                <a:ea typeface="Calibri"/>
                <a:cs typeface="Calibri"/>
                <a:sym typeface="Calibri"/>
              </a:rPr>
              <a:t>At the end of this PowerPoint you will find </a:t>
            </a:r>
            <a:r>
              <a:rPr lang="en-US" sz="1600" b="1">
                <a:solidFill>
                  <a:srgbClr val="583F34"/>
                </a:solidFill>
                <a:latin typeface="Calibri"/>
                <a:ea typeface="Calibri"/>
                <a:cs typeface="Calibri"/>
                <a:sym typeface="Calibri"/>
              </a:rPr>
              <a:t>Optional Resources A</a:t>
            </a:r>
            <a:r>
              <a:rPr lang="en-US" sz="1600">
                <a:solidFill>
                  <a:srgbClr val="583F34"/>
                </a:solidFill>
                <a:latin typeface="Calibri"/>
                <a:ea typeface="Calibri"/>
                <a:cs typeface="Calibri"/>
                <a:sym typeface="Calibri"/>
              </a:rPr>
              <a:t>, a place where you may choose to continue your exploration of the wolves and to coherently track the class’s thinking about their story on Isle Royale.</a:t>
            </a:r>
            <a:endParaRPr/>
          </a:p>
          <a:p>
            <a:pPr marL="0" marR="0" lvl="0" indent="0" algn="l" rtl="0">
              <a:lnSpc>
                <a:spcPct val="100000"/>
              </a:lnSpc>
              <a:spcBef>
                <a:spcPts val="600"/>
              </a:spcBef>
              <a:spcAft>
                <a:spcPts val="0"/>
              </a:spcAft>
              <a:buClr>
                <a:srgbClr val="583F34"/>
              </a:buClr>
              <a:buSzPts val="1600"/>
              <a:buFont typeface="Arial"/>
              <a:buNone/>
            </a:pPr>
            <a:r>
              <a:rPr lang="en-US" sz="1600">
                <a:solidFill>
                  <a:srgbClr val="583F34"/>
                </a:solidFill>
                <a:latin typeface="Calibri"/>
                <a:ea typeface="Calibri"/>
                <a:cs typeface="Calibri"/>
                <a:sym typeface="Calibri"/>
              </a:rPr>
              <a:t>In particular, there are two additional lines of reasoning to follow:</a:t>
            </a:r>
            <a:endParaRPr/>
          </a:p>
          <a:p>
            <a:pPr marL="0" marR="0" lvl="0" indent="0" algn="l" rtl="0">
              <a:lnSpc>
                <a:spcPct val="100000"/>
              </a:lnSpc>
              <a:spcBef>
                <a:spcPts val="600"/>
              </a:spcBef>
              <a:spcAft>
                <a:spcPts val="0"/>
              </a:spcAft>
              <a:buClr>
                <a:srgbClr val="583F34"/>
              </a:buClr>
              <a:buSzPts val="1600"/>
              <a:buFont typeface="Arial"/>
              <a:buNone/>
            </a:pPr>
            <a:r>
              <a:rPr lang="en-US" sz="1600">
                <a:solidFill>
                  <a:srgbClr val="583F34"/>
                </a:solidFill>
                <a:latin typeface="Calibri"/>
                <a:ea typeface="Calibri"/>
                <a:cs typeface="Calibri"/>
                <a:sym typeface="Calibri"/>
              </a:rPr>
              <a:t>(1) </a:t>
            </a:r>
            <a:r>
              <a:rPr lang="en-US" sz="1600" b="1">
                <a:solidFill>
                  <a:srgbClr val="583F34"/>
                </a:solidFill>
                <a:latin typeface="Calibri"/>
                <a:ea typeface="Calibri"/>
                <a:cs typeface="Calibri"/>
                <a:sym typeface="Calibri"/>
              </a:rPr>
              <a:t>Are changes in the wolf population tied to shifts in the numbers of moose?</a:t>
            </a:r>
            <a:endParaRPr/>
          </a:p>
          <a:p>
            <a:pPr marL="0" marR="0" lvl="0" indent="0" algn="l" rtl="0">
              <a:lnSpc>
                <a:spcPct val="100000"/>
              </a:lnSpc>
              <a:spcBef>
                <a:spcPts val="600"/>
              </a:spcBef>
              <a:spcAft>
                <a:spcPts val="0"/>
              </a:spcAft>
              <a:buClr>
                <a:srgbClr val="583F34"/>
              </a:buClr>
              <a:buSzPts val="1600"/>
              <a:buFont typeface="Arial"/>
              <a:buNone/>
            </a:pPr>
            <a:r>
              <a:rPr lang="en-US" sz="1600">
                <a:solidFill>
                  <a:srgbClr val="583F34"/>
                </a:solidFill>
                <a:latin typeface="Calibri"/>
                <a:ea typeface="Calibri"/>
                <a:cs typeface="Calibri"/>
                <a:sym typeface="Calibri"/>
              </a:rPr>
              <a:t>And a related question,</a:t>
            </a:r>
            <a:endParaRPr/>
          </a:p>
          <a:p>
            <a:pPr marL="0" marR="0" lvl="0" indent="0" algn="l" rtl="0">
              <a:lnSpc>
                <a:spcPct val="100000"/>
              </a:lnSpc>
              <a:spcBef>
                <a:spcPts val="600"/>
              </a:spcBef>
              <a:spcAft>
                <a:spcPts val="0"/>
              </a:spcAft>
              <a:buClr>
                <a:srgbClr val="583F34"/>
              </a:buClr>
              <a:buSzPts val="1600"/>
              <a:buFont typeface="Arial"/>
              <a:buNone/>
            </a:pPr>
            <a:r>
              <a:rPr lang="en-US" sz="1600">
                <a:solidFill>
                  <a:srgbClr val="583F34"/>
                </a:solidFill>
                <a:latin typeface="Calibri"/>
                <a:ea typeface="Calibri"/>
                <a:cs typeface="Calibri"/>
                <a:sym typeface="Calibri"/>
              </a:rPr>
              <a:t>(2) What’s going on with the wolves in recent years? </a:t>
            </a:r>
            <a:r>
              <a:rPr lang="en-US" sz="1600" b="1">
                <a:solidFill>
                  <a:srgbClr val="583F34"/>
                </a:solidFill>
                <a:latin typeface="Calibri"/>
                <a:ea typeface="Calibri"/>
                <a:cs typeface="Calibri"/>
                <a:sym typeface="Calibri"/>
              </a:rPr>
              <a:t>Why are they on the decline?</a:t>
            </a:r>
            <a:endParaRPr sz="1600">
              <a:solidFill>
                <a:srgbClr val="583F34"/>
              </a:solidFill>
              <a:latin typeface="Calibri"/>
              <a:ea typeface="Calibri"/>
              <a:cs typeface="Calibri"/>
              <a:sym typeface="Calibri"/>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Shape 1310"/>
        <p:cNvGrpSpPr/>
        <p:nvPr/>
      </p:nvGrpSpPr>
      <p:grpSpPr>
        <a:xfrm>
          <a:off x="0" y="0"/>
          <a:ext cx="0" cy="0"/>
          <a:chOff x="0" y="0"/>
          <a:chExt cx="0" cy="0"/>
        </a:xfrm>
      </p:grpSpPr>
      <p:sp>
        <p:nvSpPr>
          <p:cNvPr id="1311" name="Google Shape;1311;p112"/>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LS12 Teacher Resource: Notes About the Optional Resources</a:t>
            </a:r>
            <a:endParaRPr sz="2400" b="0" i="0" u="none" strike="noStrike" cap="none">
              <a:solidFill>
                <a:srgbClr val="FFFFFF"/>
              </a:solidFill>
              <a:latin typeface="Arial"/>
              <a:ea typeface="Arial"/>
              <a:cs typeface="Arial"/>
              <a:sym typeface="Arial"/>
            </a:endParaRPr>
          </a:p>
        </p:txBody>
      </p:sp>
      <p:sp>
        <p:nvSpPr>
          <p:cNvPr id="1312" name="Google Shape;1312;p112"/>
          <p:cNvSpPr txBox="1"/>
          <p:nvPr/>
        </p:nvSpPr>
        <p:spPr>
          <a:xfrm>
            <a:off x="439350" y="604626"/>
            <a:ext cx="8229600" cy="592830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583F34"/>
              </a:buClr>
              <a:buSzPts val="1600"/>
              <a:buFont typeface="Arial"/>
              <a:buNone/>
            </a:pPr>
            <a:r>
              <a:rPr lang="en-US" sz="1500">
                <a:solidFill>
                  <a:srgbClr val="583F34"/>
                </a:solidFill>
                <a:latin typeface="Calibri"/>
                <a:ea typeface="Calibri"/>
                <a:cs typeface="Calibri"/>
                <a:sym typeface="Calibri"/>
              </a:rPr>
              <a:t>We have intentionally designed this unit and even the optional resources as a bit of a cliff-hanger: teachers who want to return to Isle Royale </a:t>
            </a:r>
            <a:r>
              <a:rPr lang="en-US" sz="1500" b="1">
                <a:solidFill>
                  <a:srgbClr val="583F34"/>
                </a:solidFill>
                <a:latin typeface="Calibri"/>
                <a:ea typeface="Calibri"/>
                <a:cs typeface="Calibri"/>
                <a:sym typeface="Calibri"/>
              </a:rPr>
              <a:t>after studying Energy Flow </a:t>
            </a:r>
            <a:r>
              <a:rPr lang="en-US" sz="1500">
                <a:solidFill>
                  <a:srgbClr val="583F34"/>
                </a:solidFill>
                <a:latin typeface="Calibri"/>
                <a:ea typeface="Calibri"/>
                <a:cs typeface="Calibri"/>
                <a:sym typeface="Calibri"/>
              </a:rPr>
              <a:t>in ecosystems and/or </a:t>
            </a:r>
            <a:r>
              <a:rPr lang="en-US" sz="1500" b="1">
                <a:solidFill>
                  <a:srgbClr val="583F34"/>
                </a:solidFill>
                <a:latin typeface="Calibri"/>
                <a:ea typeface="Calibri"/>
                <a:cs typeface="Calibri"/>
                <a:sym typeface="Calibri"/>
              </a:rPr>
              <a:t>Population Variation </a:t>
            </a:r>
            <a:r>
              <a:rPr lang="en-US" sz="1500">
                <a:solidFill>
                  <a:srgbClr val="583F34"/>
                </a:solidFill>
                <a:latin typeface="Calibri"/>
                <a:ea typeface="Calibri"/>
                <a:cs typeface="Calibri"/>
                <a:sym typeface="Calibri"/>
              </a:rPr>
              <a:t>(population genetics) can take up some of these ideas in a conversation about the evolution of populations later in the year. The under-explained decline of the wolves provides a very rich and motivating phenomenon. (See the Isle Royale connection on the page for the model for Population Variation.)</a:t>
            </a:r>
            <a:endParaRPr sz="1500">
              <a:latin typeface="Calibri"/>
              <a:ea typeface="Calibri"/>
              <a:cs typeface="Calibri"/>
              <a:sym typeface="Calibri"/>
            </a:endParaRPr>
          </a:p>
          <a:p>
            <a:pPr marL="0" marR="0" lvl="0" indent="0" algn="l" rtl="0">
              <a:lnSpc>
                <a:spcPct val="100000"/>
              </a:lnSpc>
              <a:spcBef>
                <a:spcPts val="600"/>
              </a:spcBef>
              <a:spcAft>
                <a:spcPts val="0"/>
              </a:spcAft>
              <a:buClr>
                <a:srgbClr val="583F34"/>
              </a:buClr>
              <a:buSzPts val="1600"/>
              <a:buFont typeface="Arial"/>
              <a:buNone/>
            </a:pPr>
            <a:r>
              <a:rPr lang="en-US" sz="1500">
                <a:solidFill>
                  <a:srgbClr val="583F34"/>
                </a:solidFill>
                <a:latin typeface="Calibri"/>
                <a:ea typeface="Calibri"/>
                <a:cs typeface="Calibri"/>
                <a:sym typeface="Calibri"/>
              </a:rPr>
              <a:t>If, however, you feel as though you’d like to “reveal” some of what researchers think may have been driving the wolf population (or both populations), you should consult the Wolves and Moose of Isle Royale website for further information. A number of the shifts in both populations over the 50+ year study period are well-understood. Others are not. Even relatively simple ecosystems are rather complex (as will be evident when you dive into the website). We encourage you to refrain from giving students over-simplified answers “just so they can understand”. A big part of science is NOT understanding, having more questions and driving investigation forward!</a:t>
            </a:r>
            <a:endParaRPr sz="1500">
              <a:latin typeface="Calibri"/>
              <a:ea typeface="Calibri"/>
              <a:cs typeface="Calibri"/>
              <a:sym typeface="Calibri"/>
            </a:endParaRPr>
          </a:p>
          <a:p>
            <a:pPr marL="0" marR="0" lvl="0" indent="0" algn="l" rtl="0">
              <a:lnSpc>
                <a:spcPct val="100000"/>
              </a:lnSpc>
              <a:spcBef>
                <a:spcPts val="600"/>
              </a:spcBef>
              <a:spcAft>
                <a:spcPts val="0"/>
              </a:spcAft>
              <a:buClr>
                <a:schemeClr val="dk1"/>
              </a:buClr>
              <a:buSzPts val="1600"/>
              <a:buFont typeface="Arial"/>
              <a:buNone/>
            </a:pPr>
            <a:endParaRPr sz="1500">
              <a:solidFill>
                <a:srgbClr val="583F34"/>
              </a:solidFill>
              <a:latin typeface="Calibri"/>
              <a:ea typeface="Calibri"/>
              <a:cs typeface="Calibri"/>
              <a:sym typeface="Calibri"/>
            </a:endParaRPr>
          </a:p>
          <a:p>
            <a:pPr marL="0" marR="0" lvl="0" indent="0" algn="l" rtl="0">
              <a:lnSpc>
                <a:spcPct val="100000"/>
              </a:lnSpc>
              <a:spcBef>
                <a:spcPts val="600"/>
              </a:spcBef>
              <a:spcAft>
                <a:spcPts val="0"/>
              </a:spcAft>
              <a:buClr>
                <a:srgbClr val="583F34"/>
              </a:buClr>
              <a:buSzPts val="1600"/>
              <a:buFont typeface="Arial"/>
              <a:buNone/>
            </a:pPr>
            <a:r>
              <a:rPr lang="en-US" sz="1500">
                <a:solidFill>
                  <a:srgbClr val="583F34"/>
                </a:solidFill>
                <a:latin typeface="Calibri"/>
                <a:ea typeface="Calibri"/>
                <a:cs typeface="Calibri"/>
                <a:sym typeface="Calibri"/>
              </a:rPr>
              <a:t>You may choose to make yet another turn in your classroom by delving into the materials in </a:t>
            </a:r>
            <a:r>
              <a:rPr lang="en-US" sz="1500" b="1">
                <a:solidFill>
                  <a:srgbClr val="583F34"/>
                </a:solidFill>
                <a:latin typeface="Calibri"/>
                <a:ea typeface="Calibri"/>
                <a:cs typeface="Calibri"/>
                <a:sym typeface="Calibri"/>
              </a:rPr>
              <a:t>Optional Resources B</a:t>
            </a:r>
            <a:r>
              <a:rPr lang="en-US" sz="1500">
                <a:solidFill>
                  <a:srgbClr val="583F34"/>
                </a:solidFill>
                <a:latin typeface="Calibri"/>
                <a:ea typeface="Calibri"/>
                <a:cs typeface="Calibri"/>
                <a:sym typeface="Calibri"/>
              </a:rPr>
              <a:t> (at the end of this PowerPoint). Here we reveal a little more about the story of wolves in North America and the effort to recover wolves. You may also have you students consider a recent solution to the demise of the wolf population on Isle Royale—the introduction of new wolves to the ecosystem! How do conservation biologists make these choices and do you agree?</a:t>
            </a:r>
            <a:endParaRPr sz="1500">
              <a:latin typeface="Calibri"/>
              <a:ea typeface="Calibri"/>
              <a:cs typeface="Calibri"/>
              <a:sym typeface="Calibri"/>
            </a:endParaRPr>
          </a:p>
          <a:p>
            <a:pPr marL="0" marR="0" lvl="0" indent="0" algn="l" rtl="0">
              <a:lnSpc>
                <a:spcPct val="100000"/>
              </a:lnSpc>
              <a:spcBef>
                <a:spcPts val="600"/>
              </a:spcBef>
              <a:spcAft>
                <a:spcPts val="0"/>
              </a:spcAft>
              <a:buClr>
                <a:srgbClr val="583F34"/>
              </a:buClr>
              <a:buSzPts val="1600"/>
              <a:buFont typeface="Arial"/>
              <a:buNone/>
            </a:pPr>
            <a:r>
              <a:rPr lang="en-US" sz="1500">
                <a:solidFill>
                  <a:srgbClr val="583F34"/>
                </a:solidFill>
                <a:latin typeface="Calibri"/>
                <a:ea typeface="Calibri"/>
                <a:cs typeface="Calibri"/>
                <a:sym typeface="Calibri"/>
              </a:rPr>
              <a:t>Taking your students through the ideas outlined in Optional Resources B may require that you draw upon ideas in Optional Resources A. In this current version of the optional resources, then, do take care to re-design for your particular needs and to help drive productive sense-making in your classroom.</a:t>
            </a:r>
            <a:endParaRPr sz="1500">
              <a:solidFill>
                <a:srgbClr val="C00000"/>
              </a:solidFill>
              <a:latin typeface="Calibri"/>
              <a:ea typeface="Calibri"/>
              <a:cs typeface="Calibri"/>
              <a:sym typeface="Calibri"/>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Shape 1317"/>
        <p:cNvGrpSpPr/>
        <p:nvPr/>
      </p:nvGrpSpPr>
      <p:grpSpPr>
        <a:xfrm>
          <a:off x="0" y="0"/>
          <a:ext cx="0" cy="0"/>
          <a:chOff x="0" y="0"/>
          <a:chExt cx="0" cy="0"/>
        </a:xfrm>
      </p:grpSpPr>
      <p:pic>
        <p:nvPicPr>
          <p:cNvPr id="1318" name="Google Shape;1318;p113"/>
          <p:cNvPicPr preferRelativeResize="0"/>
          <p:nvPr/>
        </p:nvPicPr>
        <p:blipFill rotWithShape="1">
          <a:blip r:embed="rId3">
            <a:alphaModFix/>
          </a:blip>
          <a:srcRect l="1596" t="1543" r="1264" b="1684"/>
          <a:stretch/>
        </p:blipFill>
        <p:spPr>
          <a:xfrm>
            <a:off x="304801" y="364836"/>
            <a:ext cx="8630652" cy="5759116"/>
          </a:xfrm>
          <a:prstGeom prst="rect">
            <a:avLst/>
          </a:prstGeom>
          <a:noFill/>
          <a:ln>
            <a:noFill/>
          </a:ln>
        </p:spPr>
      </p:pic>
      <p:pic>
        <p:nvPicPr>
          <p:cNvPr id="1319" name="Google Shape;1319;p113"/>
          <p:cNvPicPr preferRelativeResize="0"/>
          <p:nvPr/>
        </p:nvPicPr>
        <p:blipFill rotWithShape="1">
          <a:blip r:embed="rId4">
            <a:alphaModFix/>
          </a:blip>
          <a:srcRect/>
          <a:stretch/>
        </p:blipFill>
        <p:spPr>
          <a:xfrm>
            <a:off x="5296586" y="6123939"/>
            <a:ext cx="1541689" cy="648374"/>
          </a:xfrm>
          <a:prstGeom prst="rect">
            <a:avLst/>
          </a:prstGeom>
          <a:noFill/>
          <a:ln>
            <a:noFill/>
          </a:ln>
        </p:spPr>
      </p:pic>
      <p:sp>
        <p:nvSpPr>
          <p:cNvPr id="1320" name="Google Shape;1320;p113"/>
          <p:cNvSpPr txBox="1"/>
          <p:nvPr/>
        </p:nvSpPr>
        <p:spPr>
          <a:xfrm>
            <a:off x="1098393" y="4356072"/>
            <a:ext cx="7323086"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rgbClr val="D06A28"/>
                </a:solidFill>
                <a:latin typeface="Calibri"/>
                <a:ea typeface="Calibri"/>
                <a:cs typeface="Calibri"/>
                <a:sym typeface="Calibri"/>
              </a:rPr>
              <a:t>Can we explain the changes in the wolf population now?</a:t>
            </a:r>
            <a:endParaRPr sz="2400">
              <a:solidFill>
                <a:srgbClr val="D06A28"/>
              </a:solidFill>
              <a:latin typeface="Calibri"/>
              <a:ea typeface="Calibri"/>
              <a:cs typeface="Calibri"/>
              <a:sym typeface="Calibri"/>
            </a:endParaRPr>
          </a:p>
        </p:txBody>
      </p:sp>
      <p:sp>
        <p:nvSpPr>
          <p:cNvPr id="1321" name="Google Shape;1321;p113"/>
          <p:cNvSpPr txBox="1"/>
          <p:nvPr/>
        </p:nvSpPr>
        <p:spPr>
          <a:xfrm>
            <a:off x="4559300" y="550270"/>
            <a:ext cx="3341116" cy="1516274"/>
          </a:xfrm>
          <a:prstGeom prst="rect">
            <a:avLst/>
          </a:prstGeom>
          <a:noFill/>
          <a:ln>
            <a:noFill/>
          </a:ln>
        </p:spPr>
        <p:txBody>
          <a:bodyPr spcFirstLastPara="1" wrap="square" lIns="91425" tIns="45700" rIns="91425" bIns="45700" anchor="ctr" anchorCtr="0">
            <a:normAutofit/>
          </a:bodyPr>
          <a:lstStyle/>
          <a:p>
            <a:pPr marL="0" marR="0" lvl="0" indent="0" algn="l" rtl="0">
              <a:spcBef>
                <a:spcPts val="0"/>
              </a:spcBef>
              <a:spcAft>
                <a:spcPts val="0"/>
              </a:spcAft>
              <a:buClr>
                <a:srgbClr val="2B7C01"/>
              </a:buClr>
              <a:buSzPts val="3200"/>
              <a:buFont typeface="Calibri"/>
              <a:buNone/>
            </a:pPr>
            <a:r>
              <a:rPr lang="en-US" sz="3200">
                <a:solidFill>
                  <a:srgbClr val="2B7C01"/>
                </a:solidFill>
                <a:latin typeface="Calibri"/>
                <a:ea typeface="Calibri"/>
                <a:cs typeface="Calibri"/>
                <a:sym typeface="Calibri"/>
              </a:rPr>
              <a:t>Back to our driving question…</a:t>
            </a:r>
            <a:endParaRPr sz="3200">
              <a:solidFill>
                <a:srgbClr val="2B7C01"/>
              </a:solidFill>
              <a:latin typeface="Calibri"/>
              <a:ea typeface="Calibri"/>
              <a:cs typeface="Calibri"/>
              <a:sym typeface="Calibri"/>
            </a:endParaRPr>
          </a:p>
        </p:txBody>
      </p:sp>
      <p:pic>
        <p:nvPicPr>
          <p:cNvPr id="1322" name="Google Shape;1322;p113"/>
          <p:cNvPicPr preferRelativeResize="0"/>
          <p:nvPr/>
        </p:nvPicPr>
        <p:blipFill rotWithShape="1">
          <a:blip r:embed="rId5">
            <a:alphaModFix/>
          </a:blip>
          <a:srcRect/>
          <a:stretch/>
        </p:blipFill>
        <p:spPr>
          <a:xfrm>
            <a:off x="1381382" y="550270"/>
            <a:ext cx="1588146" cy="1058764"/>
          </a:xfrm>
          <a:prstGeom prst="rect">
            <a:avLst/>
          </a:prstGeom>
          <a:noFill/>
          <a:ln>
            <a:noFill/>
          </a:ln>
        </p:spPr>
      </p:pic>
      <p:sp>
        <p:nvSpPr>
          <p:cNvPr id="1323" name="Google Shape;1323;p113"/>
          <p:cNvSpPr txBox="1"/>
          <p:nvPr/>
        </p:nvSpPr>
        <p:spPr>
          <a:xfrm>
            <a:off x="2416419" y="4813582"/>
            <a:ext cx="6519034" cy="80021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a:solidFill>
                  <a:srgbClr val="2B7C01"/>
                </a:solidFill>
                <a:latin typeface="Calibri"/>
                <a:ea typeface="Calibri"/>
                <a:cs typeface="Calibri"/>
                <a:sym typeface="Calibri"/>
              </a:rPr>
              <a:t>Record your thoughts in Doodle Box I.</a:t>
            </a:r>
            <a:endParaRPr/>
          </a:p>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1324" name="Google Shape;1324;p113"/>
          <p:cNvPicPr preferRelativeResize="0"/>
          <p:nvPr/>
        </p:nvPicPr>
        <p:blipFill rotWithShape="1">
          <a:blip r:embed="rId6">
            <a:alphaModFix/>
          </a:blip>
          <a:srcRect/>
          <a:stretch/>
        </p:blipFill>
        <p:spPr>
          <a:xfrm>
            <a:off x="1739455" y="4813582"/>
            <a:ext cx="560336" cy="564937"/>
          </a:xfrm>
          <a:prstGeom prst="rect">
            <a:avLst/>
          </a:prstGeom>
          <a:noFill/>
          <a:ln>
            <a:noFill/>
          </a:ln>
        </p:spPr>
      </p:pic>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Shape 1329"/>
        <p:cNvGrpSpPr/>
        <p:nvPr/>
      </p:nvGrpSpPr>
      <p:grpSpPr>
        <a:xfrm>
          <a:off x="0" y="0"/>
          <a:ext cx="0" cy="0"/>
          <a:chOff x="0" y="0"/>
          <a:chExt cx="0" cy="0"/>
        </a:xfrm>
      </p:grpSpPr>
      <p:sp>
        <p:nvSpPr>
          <p:cNvPr id="1330" name="Google Shape;1330;p11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583F34"/>
              </a:buClr>
              <a:buSzPts val="4400"/>
              <a:buFont typeface="Calibri"/>
              <a:buNone/>
            </a:pPr>
            <a:r>
              <a:rPr lang="en-US">
                <a:solidFill>
                  <a:srgbClr val="583F34"/>
                </a:solidFill>
              </a:rPr>
              <a:t>Wrapping It Up</a:t>
            </a:r>
            <a:endParaRPr/>
          </a:p>
        </p:txBody>
      </p:sp>
      <p:sp>
        <p:nvSpPr>
          <p:cNvPr id="1331" name="Google Shape;1331;p114"/>
          <p:cNvSpPr txBox="1">
            <a:spLocks noGrp="1"/>
          </p:cNvSpPr>
          <p:nvPr>
            <p:ph type="body" idx="1"/>
          </p:nvPr>
        </p:nvSpPr>
        <p:spPr>
          <a:xfrm>
            <a:off x="546951" y="3802566"/>
            <a:ext cx="8229600" cy="2646983"/>
          </a:xfrm>
          <a:prstGeom prst="rect">
            <a:avLst/>
          </a:prstGeom>
          <a:noFill/>
          <a:ln>
            <a:noFill/>
          </a:ln>
        </p:spPr>
        <p:txBody>
          <a:bodyPr spcFirstLastPara="1" wrap="square" lIns="91425" tIns="45700" rIns="91425" bIns="45700" anchor="t" anchorCtr="0">
            <a:normAutofit lnSpcReduction="10000"/>
          </a:bodyPr>
          <a:lstStyle/>
          <a:p>
            <a:pPr marL="342900" lvl="0" indent="-342900" algn="l" rtl="0">
              <a:spcBef>
                <a:spcPts val="0"/>
              </a:spcBef>
              <a:spcAft>
                <a:spcPts val="0"/>
              </a:spcAft>
              <a:buClr>
                <a:srgbClr val="583F34"/>
              </a:buClr>
              <a:buSzPts val="2800"/>
              <a:buChar char="•"/>
            </a:pPr>
            <a:r>
              <a:rPr lang="en-US" sz="2800">
                <a:solidFill>
                  <a:srgbClr val="583F34"/>
                </a:solidFill>
              </a:rPr>
              <a:t>We have a pretty decent understanding of our model and how it broadly helps us to explain changes in the number of wolves over time.</a:t>
            </a:r>
            <a:endParaRPr sz="2800">
              <a:solidFill>
                <a:srgbClr val="583F34"/>
              </a:solidFill>
            </a:endParaRPr>
          </a:p>
          <a:p>
            <a:pPr marL="342900" lvl="0" indent="-165100" algn="l" rtl="0">
              <a:spcBef>
                <a:spcPts val="560"/>
              </a:spcBef>
              <a:spcAft>
                <a:spcPts val="0"/>
              </a:spcAft>
              <a:buClr>
                <a:schemeClr val="dk1"/>
              </a:buClr>
              <a:buSzPts val="2800"/>
              <a:buNone/>
            </a:pPr>
            <a:endParaRPr sz="2800">
              <a:solidFill>
                <a:srgbClr val="583F34"/>
              </a:solidFill>
            </a:endParaRPr>
          </a:p>
          <a:p>
            <a:pPr marL="342900" lvl="0" indent="-342900" algn="l" rtl="0">
              <a:spcBef>
                <a:spcPts val="560"/>
              </a:spcBef>
              <a:spcAft>
                <a:spcPts val="0"/>
              </a:spcAft>
              <a:buClr>
                <a:srgbClr val="583F34"/>
              </a:buClr>
              <a:buSzPts val="2800"/>
              <a:buChar char="•"/>
            </a:pPr>
            <a:r>
              <a:rPr lang="en-US" sz="2800">
                <a:solidFill>
                  <a:srgbClr val="583F34"/>
                </a:solidFill>
              </a:rPr>
              <a:t>But we know there are some things we still cannot explain…</a:t>
            </a:r>
            <a:endParaRPr/>
          </a:p>
          <a:p>
            <a:pPr marL="0" lvl="0" indent="0" algn="l" rtl="0">
              <a:spcBef>
                <a:spcPts val="640"/>
              </a:spcBef>
              <a:spcAft>
                <a:spcPts val="0"/>
              </a:spcAft>
              <a:buClr>
                <a:schemeClr val="dk1"/>
              </a:buClr>
              <a:buSzPts val="3200"/>
              <a:buNone/>
            </a:pPr>
            <a:endParaRPr>
              <a:solidFill>
                <a:srgbClr val="FF0000"/>
              </a:solidFill>
            </a:endParaRPr>
          </a:p>
        </p:txBody>
      </p:sp>
      <p:sp>
        <p:nvSpPr>
          <p:cNvPr id="1332" name="Google Shape;1332;p114"/>
          <p:cNvSpPr txBox="1"/>
          <p:nvPr/>
        </p:nvSpPr>
        <p:spPr>
          <a:xfrm>
            <a:off x="1495006" y="1205765"/>
            <a:ext cx="7281545" cy="206210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a:solidFill>
                  <a:srgbClr val="D06A28"/>
                </a:solidFill>
                <a:latin typeface="Calibri"/>
                <a:ea typeface="Calibri"/>
                <a:cs typeface="Calibri"/>
                <a:sym typeface="Calibri"/>
              </a:rPr>
              <a:t>How does our model help us here?</a:t>
            </a:r>
            <a:endParaRPr/>
          </a:p>
          <a:p>
            <a:pPr marL="0" marR="0" lvl="0" indent="0" algn="l" rtl="0">
              <a:spcBef>
                <a:spcPts val="0"/>
              </a:spcBef>
              <a:spcAft>
                <a:spcPts val="0"/>
              </a:spcAft>
              <a:buNone/>
            </a:pPr>
            <a:r>
              <a:rPr lang="en-US" sz="3200">
                <a:solidFill>
                  <a:srgbClr val="D06A28"/>
                </a:solidFill>
                <a:latin typeface="Calibri"/>
                <a:ea typeface="Calibri"/>
                <a:cs typeface="Calibri"/>
                <a:sym typeface="Calibri"/>
              </a:rPr>
              <a:t>What questions do we still have?</a:t>
            </a:r>
            <a:endParaRPr sz="3200">
              <a:solidFill>
                <a:schemeClr val="dk1"/>
              </a:solidFill>
              <a:latin typeface="Calibri"/>
              <a:ea typeface="Calibri"/>
              <a:cs typeface="Calibri"/>
              <a:sym typeface="Calibri"/>
            </a:endParaRPr>
          </a:p>
          <a:p>
            <a:pPr marL="0" marR="0" lvl="0" indent="0" algn="l" rtl="0">
              <a:spcBef>
                <a:spcPts val="0"/>
              </a:spcBef>
              <a:spcAft>
                <a:spcPts val="0"/>
              </a:spcAft>
              <a:buNone/>
            </a:pPr>
            <a:endParaRPr sz="3200">
              <a:solidFill>
                <a:srgbClr val="2B7C01"/>
              </a:solidFill>
              <a:latin typeface="Calibri"/>
              <a:ea typeface="Calibri"/>
              <a:cs typeface="Calibri"/>
              <a:sym typeface="Calibri"/>
            </a:endParaRPr>
          </a:p>
          <a:p>
            <a:pPr marL="0" marR="0" lvl="0" indent="0" algn="l" rtl="0">
              <a:spcBef>
                <a:spcPts val="0"/>
              </a:spcBef>
              <a:spcAft>
                <a:spcPts val="0"/>
              </a:spcAft>
              <a:buNone/>
            </a:pPr>
            <a:r>
              <a:rPr lang="en-US" sz="3200">
                <a:solidFill>
                  <a:srgbClr val="2B7C01"/>
                </a:solidFill>
                <a:latin typeface="Calibri"/>
                <a:ea typeface="Calibri"/>
                <a:cs typeface="Calibri"/>
                <a:sym typeface="Calibri"/>
              </a:rPr>
              <a:t>Add any ideas that came up just now.</a:t>
            </a:r>
            <a:endParaRPr sz="3200">
              <a:solidFill>
                <a:srgbClr val="2B7C01"/>
              </a:solidFill>
              <a:latin typeface="Calibri"/>
              <a:ea typeface="Calibri"/>
              <a:cs typeface="Calibri"/>
              <a:sym typeface="Calibri"/>
            </a:endParaRPr>
          </a:p>
        </p:txBody>
      </p:sp>
      <p:pic>
        <p:nvPicPr>
          <p:cNvPr id="1333" name="Google Shape;1333;p114"/>
          <p:cNvPicPr preferRelativeResize="0"/>
          <p:nvPr/>
        </p:nvPicPr>
        <p:blipFill rotWithShape="1">
          <a:blip r:embed="rId3">
            <a:alphaModFix/>
          </a:blip>
          <a:srcRect/>
          <a:stretch/>
        </p:blipFill>
        <p:spPr>
          <a:xfrm>
            <a:off x="618271" y="2546327"/>
            <a:ext cx="715664" cy="721541"/>
          </a:xfrm>
          <a:prstGeom prst="rect">
            <a:avLst/>
          </a:prstGeom>
          <a:noFill/>
          <a:ln>
            <a:noFill/>
          </a:ln>
        </p:spPr>
      </p:pic>
      <p:pic>
        <p:nvPicPr>
          <p:cNvPr id="1334" name="Google Shape;1334;p114"/>
          <p:cNvPicPr preferRelativeResize="0"/>
          <p:nvPr/>
        </p:nvPicPr>
        <p:blipFill rotWithShape="1">
          <a:blip r:embed="rId4">
            <a:alphaModFix/>
          </a:blip>
          <a:srcRect/>
          <a:stretch/>
        </p:blipFill>
        <p:spPr>
          <a:xfrm>
            <a:off x="558466" y="1205765"/>
            <a:ext cx="775469" cy="987007"/>
          </a:xfrm>
          <a:prstGeom prst="rect">
            <a:avLst/>
          </a:prstGeom>
          <a:noFill/>
          <a:ln>
            <a:noFill/>
          </a:ln>
        </p:spPr>
      </p:pic>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Shape 1339"/>
        <p:cNvGrpSpPr/>
        <p:nvPr/>
      </p:nvGrpSpPr>
      <p:grpSpPr>
        <a:xfrm>
          <a:off x="0" y="0"/>
          <a:ext cx="0" cy="0"/>
          <a:chOff x="0" y="0"/>
          <a:chExt cx="0" cy="0"/>
        </a:xfrm>
      </p:grpSpPr>
      <p:sp>
        <p:nvSpPr>
          <p:cNvPr id="1340" name="Google Shape;1340;p115"/>
          <p:cNvSpPr txBox="1">
            <a:spLocks noGrp="1"/>
          </p:cNvSpPr>
          <p:nvPr>
            <p:ph type="title"/>
          </p:nvPr>
        </p:nvSpPr>
        <p:spPr>
          <a:xfrm>
            <a:off x="0" y="262286"/>
            <a:ext cx="9144000" cy="804160"/>
          </a:xfrm>
          <a:prstGeom prst="rect">
            <a:avLst/>
          </a:prstGeom>
          <a:noFill/>
          <a:ln>
            <a:noFill/>
          </a:ln>
        </p:spPr>
        <p:txBody>
          <a:bodyPr spcFirstLastPara="1" wrap="square" lIns="91425" tIns="45700" rIns="91425" bIns="45700" anchor="ctr" anchorCtr="0">
            <a:normAutofit fontScale="90000"/>
          </a:bodyPr>
          <a:lstStyle/>
          <a:p>
            <a:pPr marL="0" lvl="0" indent="0" algn="ctr" rtl="0">
              <a:spcBef>
                <a:spcPts val="0"/>
              </a:spcBef>
              <a:spcAft>
                <a:spcPts val="0"/>
              </a:spcAft>
              <a:buClr>
                <a:srgbClr val="D06A28"/>
              </a:buClr>
              <a:buSzPct val="100000"/>
              <a:buFont typeface="Arial"/>
              <a:buNone/>
            </a:pPr>
            <a:r>
              <a:rPr lang="en-US" sz="2800" i="1">
                <a:solidFill>
                  <a:srgbClr val="D06A28"/>
                </a:solidFill>
                <a:latin typeface="Arial"/>
                <a:ea typeface="Arial"/>
                <a:cs typeface="Arial"/>
                <a:sym typeface="Arial"/>
              </a:rPr>
              <a:t>What ideas do we now have to make sense of </a:t>
            </a:r>
            <a:br>
              <a:rPr lang="en-US" sz="2800" i="1">
                <a:solidFill>
                  <a:srgbClr val="D06A28"/>
                </a:solidFill>
                <a:latin typeface="Arial"/>
                <a:ea typeface="Arial"/>
                <a:cs typeface="Arial"/>
                <a:sym typeface="Arial"/>
              </a:rPr>
            </a:br>
            <a:r>
              <a:rPr lang="en-US" sz="2800" i="1">
                <a:solidFill>
                  <a:srgbClr val="D06A28"/>
                </a:solidFill>
                <a:latin typeface="Arial"/>
                <a:ea typeface="Arial"/>
                <a:cs typeface="Arial"/>
                <a:sym typeface="Arial"/>
              </a:rPr>
              <a:t>how populations change in size over time?</a:t>
            </a:r>
            <a:endParaRPr/>
          </a:p>
        </p:txBody>
      </p:sp>
      <p:sp>
        <p:nvSpPr>
          <p:cNvPr id="1341" name="Google Shape;1341;p115"/>
          <p:cNvSpPr txBox="1"/>
          <p:nvPr/>
        </p:nvSpPr>
        <p:spPr>
          <a:xfrm>
            <a:off x="362994" y="1184104"/>
            <a:ext cx="8418012" cy="156966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rgbClr val="00B0F0"/>
                </a:solidFill>
                <a:latin typeface="Calibri"/>
                <a:ea typeface="Calibri"/>
                <a:cs typeface="Calibri"/>
                <a:sym typeface="Calibri"/>
              </a:rPr>
              <a:t>[use this space or the records you have posted in your classroom to review the phenomenon and question with your students and then to summarize and “finalize” the model; skip this step if you’ve already completed this task]</a:t>
            </a:r>
            <a:endParaRPr sz="2400">
              <a:solidFill>
                <a:srgbClr val="00B0F0"/>
              </a:solidFill>
              <a:latin typeface="Calibri"/>
              <a:ea typeface="Calibri"/>
              <a:cs typeface="Calibri"/>
              <a:sym typeface="Calibri"/>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Shape 1346"/>
        <p:cNvGrpSpPr/>
        <p:nvPr/>
      </p:nvGrpSpPr>
      <p:grpSpPr>
        <a:xfrm>
          <a:off x="0" y="0"/>
          <a:ext cx="0" cy="0"/>
          <a:chOff x="0" y="0"/>
          <a:chExt cx="0" cy="0"/>
        </a:xfrm>
      </p:grpSpPr>
      <p:sp>
        <p:nvSpPr>
          <p:cNvPr id="1347" name="Google Shape;1347;p116"/>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LS12 Teacher Resource: What did we figure out?</a:t>
            </a:r>
            <a:endParaRPr sz="2400" b="0" i="0" u="none" strike="noStrike" cap="none">
              <a:solidFill>
                <a:srgbClr val="FFFFFF"/>
              </a:solidFill>
              <a:latin typeface="Arial"/>
              <a:ea typeface="Arial"/>
              <a:cs typeface="Arial"/>
              <a:sym typeface="Arial"/>
            </a:endParaRPr>
          </a:p>
        </p:txBody>
      </p:sp>
      <p:sp>
        <p:nvSpPr>
          <p:cNvPr id="1348" name="Google Shape;1348;p116"/>
          <p:cNvSpPr txBox="1"/>
          <p:nvPr/>
        </p:nvSpPr>
        <p:spPr>
          <a:xfrm>
            <a:off x="467668" y="1179354"/>
            <a:ext cx="5765492" cy="191436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2000"/>
              <a:buFont typeface="Arial"/>
              <a:buNone/>
            </a:pPr>
            <a:r>
              <a:rPr lang="en-US" sz="2000" b="1">
                <a:solidFill>
                  <a:srgbClr val="583F34"/>
                </a:solidFill>
                <a:latin typeface="Calibri"/>
                <a:ea typeface="Calibri"/>
                <a:cs typeface="Calibri"/>
                <a:sym typeface="Calibri"/>
              </a:rPr>
              <a:t>What did we figure out? </a:t>
            </a:r>
            <a:endParaRPr/>
          </a:p>
          <a:p>
            <a:pPr marL="0" marR="0" lvl="0" indent="0" algn="l" rtl="0">
              <a:spcBef>
                <a:spcPts val="0"/>
              </a:spcBef>
              <a:spcAft>
                <a:spcPts val="0"/>
              </a:spcAft>
              <a:buClr>
                <a:srgbClr val="583F34"/>
              </a:buClr>
              <a:buSzPts val="1800"/>
              <a:buFont typeface="Arial"/>
              <a:buNone/>
            </a:pPr>
            <a:r>
              <a:rPr lang="en-US" sz="1800">
                <a:solidFill>
                  <a:srgbClr val="583F34"/>
                </a:solidFill>
                <a:latin typeface="Calibri"/>
                <a:ea typeface="Calibri"/>
                <a:cs typeface="Calibri"/>
                <a:sym typeface="Calibri"/>
              </a:rPr>
              <a:t>We may still have questions about the specific causes of each annual change in the wolf population, but we’ve answered our driving question using the birth-death model.</a:t>
            </a:r>
            <a:endParaRPr sz="1600">
              <a:solidFill>
                <a:srgbClr val="583F34"/>
              </a:solidFill>
              <a:latin typeface="Calibri"/>
              <a:ea typeface="Calibri"/>
              <a:cs typeface="Calibri"/>
              <a:sym typeface="Calibri"/>
            </a:endParaRPr>
          </a:p>
        </p:txBody>
      </p:sp>
      <p:sp>
        <p:nvSpPr>
          <p:cNvPr id="1349" name="Google Shape;1349;p116"/>
          <p:cNvSpPr txBox="1"/>
          <p:nvPr/>
        </p:nvSpPr>
        <p:spPr>
          <a:xfrm>
            <a:off x="434145" y="3224212"/>
            <a:ext cx="8414665" cy="302200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1600"/>
              <a:buFont typeface="Arial"/>
              <a:buNone/>
            </a:pPr>
            <a:r>
              <a:rPr lang="en-US" sz="1600" b="1">
                <a:solidFill>
                  <a:srgbClr val="583F34"/>
                </a:solidFill>
                <a:latin typeface="Calibri"/>
                <a:ea typeface="Calibri"/>
                <a:cs typeface="Calibri"/>
                <a:sym typeface="Calibri"/>
              </a:rPr>
              <a:t>PD LS12 Teacher Reflection Notes:</a:t>
            </a:r>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a:p>
            <a:pPr marL="0" marR="0" lvl="0" indent="0" algn="l" rtl="0">
              <a:spcBef>
                <a:spcPts val="320"/>
              </a:spcBef>
              <a:spcAft>
                <a:spcPts val="0"/>
              </a:spcAft>
              <a:buClr>
                <a:srgbClr val="583F34"/>
              </a:buClr>
              <a:buSzPts val="1600"/>
              <a:buFont typeface="Arial"/>
              <a:buNone/>
            </a:pPr>
            <a:r>
              <a:rPr lang="en-US" sz="1600" i="1">
                <a:solidFill>
                  <a:srgbClr val="583F34"/>
                </a:solidFill>
                <a:latin typeface="Calibri"/>
                <a:ea typeface="Calibri"/>
                <a:cs typeface="Calibri"/>
                <a:sym typeface="Calibri"/>
              </a:rPr>
              <a:t>Things that went well…</a:t>
            </a:r>
            <a:endParaRPr/>
          </a:p>
          <a:p>
            <a:pPr marL="0" marR="0" lvl="0" indent="0" algn="l" rtl="0">
              <a:spcBef>
                <a:spcPts val="320"/>
              </a:spcBef>
              <a:spcAft>
                <a:spcPts val="0"/>
              </a:spcAft>
              <a:buClr>
                <a:schemeClr val="dk1"/>
              </a:buClr>
              <a:buSzPts val="1600"/>
              <a:buFont typeface="Arial"/>
              <a:buNone/>
            </a:pPr>
            <a:endParaRPr sz="1600" i="1">
              <a:solidFill>
                <a:srgbClr val="583F34"/>
              </a:solidFill>
              <a:latin typeface="Calibri"/>
              <a:ea typeface="Calibri"/>
              <a:cs typeface="Calibri"/>
              <a:sym typeface="Calibri"/>
            </a:endParaRPr>
          </a:p>
          <a:p>
            <a:pPr marL="0" marR="0" lvl="0" indent="0" algn="l" rtl="0">
              <a:spcBef>
                <a:spcPts val="320"/>
              </a:spcBef>
              <a:spcAft>
                <a:spcPts val="0"/>
              </a:spcAft>
              <a:buClr>
                <a:srgbClr val="583F34"/>
              </a:buClr>
              <a:buSzPts val="1600"/>
              <a:buFont typeface="Arial"/>
              <a:buNone/>
            </a:pPr>
            <a:r>
              <a:rPr lang="en-US" sz="1600" i="1">
                <a:solidFill>
                  <a:srgbClr val="583F34"/>
                </a:solidFill>
                <a:latin typeface="Calibri"/>
                <a:ea typeface="Calibri"/>
                <a:cs typeface="Calibri"/>
                <a:sym typeface="Calibri"/>
              </a:rPr>
              <a:t>Things I would change…</a:t>
            </a:r>
            <a:endParaRPr/>
          </a:p>
          <a:p>
            <a:pPr marL="0" marR="0" lvl="0" indent="0" algn="l" rtl="0">
              <a:spcBef>
                <a:spcPts val="320"/>
              </a:spcBef>
              <a:spcAft>
                <a:spcPts val="0"/>
              </a:spcAft>
              <a:buClr>
                <a:schemeClr val="dk1"/>
              </a:buClr>
              <a:buSzPts val="1600"/>
              <a:buFont typeface="Arial"/>
              <a:buNone/>
            </a:pPr>
            <a:endParaRPr sz="1600" i="1">
              <a:solidFill>
                <a:srgbClr val="583F34"/>
              </a:solidFill>
              <a:latin typeface="Calibri"/>
              <a:ea typeface="Calibri"/>
              <a:cs typeface="Calibri"/>
              <a:sym typeface="Calibri"/>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p:txBody>
      </p:sp>
      <p:grpSp>
        <p:nvGrpSpPr>
          <p:cNvPr id="1350" name="Google Shape;1350;p116"/>
          <p:cNvGrpSpPr/>
          <p:nvPr/>
        </p:nvGrpSpPr>
        <p:grpSpPr>
          <a:xfrm>
            <a:off x="6277786" y="710685"/>
            <a:ext cx="2571024" cy="2190241"/>
            <a:chOff x="1029484" y="1311626"/>
            <a:chExt cx="2571024" cy="2190241"/>
          </a:xfrm>
        </p:grpSpPr>
        <p:sp>
          <p:nvSpPr>
            <p:cNvPr id="1351" name="Google Shape;1351;p116"/>
            <p:cNvSpPr/>
            <p:nvPr/>
          </p:nvSpPr>
          <p:spPr>
            <a:xfrm>
              <a:off x="1385668" y="1689784"/>
              <a:ext cx="1757169" cy="1484854"/>
            </a:xfrm>
            <a:prstGeom prst="triangle">
              <a:avLst>
                <a:gd name="adj" fmla="val 50000"/>
              </a:avLst>
            </a:prstGeom>
            <a:noFill/>
            <a:ln w="19050" cap="flat" cmpd="sng">
              <a:solidFill>
                <a:srgbClr val="5FAF29"/>
              </a:solidFill>
              <a:prstDash val="solid"/>
              <a:miter lim="400000"/>
              <a:headEnd type="none" w="sm" len="sm"/>
              <a:tailEnd type="none" w="sm" len="sm"/>
            </a:ln>
            <a:effectLst>
              <a:outerShdw blurRad="50800" dist="50800" dir="5400000" sx="1000" sy="1000" algn="ctr" rotWithShape="0">
                <a:srgbClr val="000000">
                  <a:alpha val="42745"/>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chemeClr val="dk1"/>
                </a:buClr>
                <a:buSzPts val="2400"/>
                <a:buFont typeface="Calibri"/>
                <a:buNone/>
              </a:pPr>
              <a:endParaRPr sz="2400" b="0" i="0" u="none" strike="noStrike" cap="none">
                <a:solidFill>
                  <a:srgbClr val="FFFFFF"/>
                </a:solidFill>
                <a:latin typeface="Calibri"/>
                <a:ea typeface="Calibri"/>
                <a:cs typeface="Calibri"/>
                <a:sym typeface="Calibri"/>
              </a:endParaRPr>
            </a:p>
          </p:txBody>
        </p:sp>
        <p:sp>
          <p:nvSpPr>
            <p:cNvPr id="1352" name="Google Shape;1352;p116"/>
            <p:cNvSpPr/>
            <p:nvPr/>
          </p:nvSpPr>
          <p:spPr>
            <a:xfrm>
              <a:off x="2065319" y="1311626"/>
              <a:ext cx="404278"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M</a:t>
              </a:r>
              <a:endParaRPr/>
            </a:p>
          </p:txBody>
        </p:sp>
        <p:sp>
          <p:nvSpPr>
            <p:cNvPr id="1353" name="Google Shape;1353;p116"/>
            <p:cNvSpPr/>
            <p:nvPr/>
          </p:nvSpPr>
          <p:spPr>
            <a:xfrm>
              <a:off x="1029484" y="3101757"/>
              <a:ext cx="317716"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P</a:t>
              </a:r>
              <a:endParaRPr/>
            </a:p>
          </p:txBody>
        </p:sp>
        <p:sp>
          <p:nvSpPr>
            <p:cNvPr id="1354" name="Google Shape;1354;p116"/>
            <p:cNvSpPr/>
            <p:nvPr/>
          </p:nvSpPr>
          <p:spPr>
            <a:xfrm>
              <a:off x="3074737" y="3101756"/>
              <a:ext cx="525771"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Q</a:t>
              </a:r>
              <a:endParaRPr/>
            </a:p>
          </p:txBody>
        </p:sp>
      </p:grpSp>
      <p:grpSp>
        <p:nvGrpSpPr>
          <p:cNvPr id="1355" name="Google Shape;1355;p116"/>
          <p:cNvGrpSpPr/>
          <p:nvPr/>
        </p:nvGrpSpPr>
        <p:grpSpPr>
          <a:xfrm>
            <a:off x="6277786" y="706234"/>
            <a:ext cx="2571024" cy="2190241"/>
            <a:chOff x="1029484" y="1311626"/>
            <a:chExt cx="2571024" cy="2190241"/>
          </a:xfrm>
        </p:grpSpPr>
        <p:sp>
          <p:nvSpPr>
            <p:cNvPr id="1356" name="Google Shape;1356;p116"/>
            <p:cNvSpPr/>
            <p:nvPr/>
          </p:nvSpPr>
          <p:spPr>
            <a:xfrm>
              <a:off x="2065319" y="1311626"/>
              <a:ext cx="404278"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M</a:t>
              </a:r>
              <a:endParaRPr/>
            </a:p>
          </p:txBody>
        </p:sp>
        <p:sp>
          <p:nvSpPr>
            <p:cNvPr id="1357" name="Google Shape;1357;p116"/>
            <p:cNvSpPr/>
            <p:nvPr/>
          </p:nvSpPr>
          <p:spPr>
            <a:xfrm>
              <a:off x="1029484" y="3101757"/>
              <a:ext cx="317716"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P</a:t>
              </a:r>
              <a:endParaRPr/>
            </a:p>
          </p:txBody>
        </p:sp>
        <p:sp>
          <p:nvSpPr>
            <p:cNvPr id="1358" name="Google Shape;1358;p116"/>
            <p:cNvSpPr/>
            <p:nvPr/>
          </p:nvSpPr>
          <p:spPr>
            <a:xfrm>
              <a:off x="3074737" y="3101756"/>
              <a:ext cx="525771"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Q</a:t>
              </a:r>
              <a:endParaRPr/>
            </a:p>
          </p:txBody>
        </p:sp>
      </p:grpSp>
      <p:cxnSp>
        <p:nvCxnSpPr>
          <p:cNvPr id="1359" name="Google Shape;1359;p116"/>
          <p:cNvCxnSpPr/>
          <p:nvPr/>
        </p:nvCxnSpPr>
        <p:spPr>
          <a:xfrm>
            <a:off x="7637834" y="1079985"/>
            <a:ext cx="816808" cy="1386715"/>
          </a:xfrm>
          <a:prstGeom prst="straightConnector1">
            <a:avLst/>
          </a:prstGeom>
          <a:noFill/>
          <a:ln w="31750" cap="flat" cmpd="sng">
            <a:solidFill>
              <a:srgbClr val="5FAF29"/>
            </a:solidFill>
            <a:prstDash val="solid"/>
            <a:miter lim="400000"/>
            <a:headEnd type="none" w="sm" len="sm"/>
            <a:tailEnd type="triangle" w="med" len="med"/>
          </a:ln>
        </p:spPr>
      </p:cxn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Shape 1364"/>
        <p:cNvGrpSpPr/>
        <p:nvPr/>
      </p:nvGrpSpPr>
      <p:grpSpPr>
        <a:xfrm>
          <a:off x="0" y="0"/>
          <a:ext cx="0" cy="0"/>
          <a:chOff x="0" y="0"/>
          <a:chExt cx="0" cy="0"/>
        </a:xfrm>
      </p:grpSpPr>
      <p:sp>
        <p:nvSpPr>
          <p:cNvPr id="1365" name="Google Shape;1365;p117"/>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LS13 Teacher Resource: Learning Segment Overview</a:t>
            </a:r>
            <a:endParaRPr sz="2400" b="0" i="0" u="none" strike="noStrike" cap="none">
              <a:solidFill>
                <a:srgbClr val="FFFFFF"/>
              </a:solidFill>
              <a:latin typeface="Arial"/>
              <a:ea typeface="Arial"/>
              <a:cs typeface="Arial"/>
              <a:sym typeface="Arial"/>
            </a:endParaRPr>
          </a:p>
        </p:txBody>
      </p:sp>
      <p:sp>
        <p:nvSpPr>
          <p:cNvPr id="1366" name="Google Shape;1366;p117"/>
          <p:cNvSpPr txBox="1"/>
          <p:nvPr/>
        </p:nvSpPr>
        <p:spPr>
          <a:xfrm>
            <a:off x="3022333" y="1436441"/>
            <a:ext cx="5810118" cy="1783911"/>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Clr>
                <a:srgbClr val="583F34"/>
              </a:buClr>
              <a:buSzPts val="2000"/>
              <a:buFont typeface="Arial"/>
              <a:buNone/>
            </a:pPr>
            <a:r>
              <a:rPr lang="en-US" sz="2000" b="1">
                <a:solidFill>
                  <a:srgbClr val="583F34"/>
                </a:solidFill>
                <a:latin typeface="Calibri"/>
                <a:ea typeface="Calibri"/>
                <a:cs typeface="Calibri"/>
                <a:sym typeface="Calibri"/>
              </a:rPr>
              <a:t>P→M: We use the case of the wolves of Isle Royale to transition back to the phenomenon of extinction and revise our ideas a bit more.</a:t>
            </a:r>
            <a:endParaRPr sz="2000" b="1">
              <a:solidFill>
                <a:srgbClr val="583F34"/>
              </a:solidFill>
              <a:latin typeface="Calibri"/>
              <a:ea typeface="Calibri"/>
              <a:cs typeface="Calibri"/>
              <a:sym typeface="Calibri"/>
            </a:endParaRPr>
          </a:p>
        </p:txBody>
      </p:sp>
      <p:sp>
        <p:nvSpPr>
          <p:cNvPr id="1367" name="Google Shape;1367;p117"/>
          <p:cNvSpPr txBox="1"/>
          <p:nvPr/>
        </p:nvSpPr>
        <p:spPr>
          <a:xfrm>
            <a:off x="3022333" y="891563"/>
            <a:ext cx="222700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583F34"/>
                </a:solidFill>
                <a:latin typeface="Calibri"/>
                <a:ea typeface="Calibri"/>
                <a:cs typeface="Calibri"/>
                <a:sym typeface="Calibri"/>
              </a:rPr>
              <a:t>Time: 25 minutes</a:t>
            </a:r>
            <a:endParaRPr sz="1800">
              <a:solidFill>
                <a:srgbClr val="583F34"/>
              </a:solidFill>
              <a:latin typeface="Calibri"/>
              <a:ea typeface="Calibri"/>
              <a:cs typeface="Calibri"/>
              <a:sym typeface="Calibri"/>
            </a:endParaRPr>
          </a:p>
        </p:txBody>
      </p:sp>
      <p:sp>
        <p:nvSpPr>
          <p:cNvPr id="1368" name="Google Shape;1368;p117"/>
          <p:cNvSpPr/>
          <p:nvPr/>
        </p:nvSpPr>
        <p:spPr>
          <a:xfrm>
            <a:off x="282908" y="3454961"/>
            <a:ext cx="4558616" cy="280076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Resources you will need:</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PD Doodle Sheet – Extinction</a:t>
            </a:r>
            <a:endParaRPr/>
          </a:p>
          <a:p>
            <a:pPr marL="0" marR="0" lvl="0" indent="0" algn="l" rtl="0">
              <a:spcBef>
                <a:spcPts val="0"/>
              </a:spcBef>
              <a:spcAft>
                <a:spcPts val="0"/>
              </a:spcAft>
              <a:buNone/>
            </a:pPr>
            <a:endParaRPr sz="1600">
              <a:solidFill>
                <a:srgbClr val="583F34"/>
              </a:solidFill>
              <a:latin typeface="Calibri"/>
              <a:ea typeface="Calibri"/>
              <a:cs typeface="Calibri"/>
              <a:sym typeface="Calibri"/>
            </a:endParaRPr>
          </a:p>
          <a:p>
            <a:pPr marL="0" marR="0" lvl="0" indent="0" algn="l" rtl="0">
              <a:spcBef>
                <a:spcPts val="0"/>
              </a:spcBef>
              <a:spcAft>
                <a:spcPts val="0"/>
              </a:spcAft>
              <a:buNone/>
            </a:pPr>
            <a:endParaRPr sz="1600">
              <a:solidFill>
                <a:srgbClr val="583F34"/>
              </a:solidFill>
              <a:latin typeface="Calibri"/>
              <a:ea typeface="Calibri"/>
              <a:cs typeface="Calibri"/>
              <a:sym typeface="Calibri"/>
            </a:endParaRPr>
          </a:p>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Websites of interest:</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Check individual slides for resources. </a:t>
            </a:r>
            <a:endParaRPr sz="1600">
              <a:solidFill>
                <a:srgbClr val="583F34"/>
              </a:solidFill>
              <a:latin typeface="Calibri"/>
              <a:ea typeface="Calibri"/>
              <a:cs typeface="Calibri"/>
              <a:sym typeface="Calibri"/>
            </a:endParaRPr>
          </a:p>
          <a:p>
            <a:pPr marL="0" marR="0" lvl="0" indent="0" algn="l" rtl="0">
              <a:spcBef>
                <a:spcPts val="0"/>
              </a:spcBef>
              <a:spcAft>
                <a:spcPts val="0"/>
              </a:spcAft>
              <a:buNone/>
            </a:pPr>
            <a:endParaRPr sz="1600">
              <a:solidFill>
                <a:srgbClr val="583F34"/>
              </a:solidFill>
              <a:latin typeface="Calibri"/>
              <a:ea typeface="Calibri"/>
              <a:cs typeface="Calibri"/>
              <a:sym typeface="Calibri"/>
            </a:endParaRPr>
          </a:p>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MBER Essentials: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Doodle Sheets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Whiteboards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Norms of Conversation</a:t>
            </a:r>
            <a:endParaRPr sz="1600">
              <a:solidFill>
                <a:srgbClr val="583F34"/>
              </a:solidFill>
              <a:latin typeface="Calibri"/>
              <a:ea typeface="Calibri"/>
              <a:cs typeface="Calibri"/>
              <a:sym typeface="Calibri"/>
            </a:endParaRPr>
          </a:p>
        </p:txBody>
      </p:sp>
      <p:sp>
        <p:nvSpPr>
          <p:cNvPr id="1369" name="Google Shape;1369;p117"/>
          <p:cNvSpPr txBox="1"/>
          <p:nvPr/>
        </p:nvSpPr>
        <p:spPr>
          <a:xfrm>
            <a:off x="4197659" y="3460801"/>
            <a:ext cx="4520582" cy="206716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1600"/>
              <a:buFont typeface="Arial"/>
              <a:buNone/>
            </a:pPr>
            <a:r>
              <a:rPr lang="en-US" sz="1600" b="1" dirty="0">
                <a:solidFill>
                  <a:srgbClr val="583F34"/>
                </a:solidFill>
                <a:latin typeface="Calibri"/>
                <a:ea typeface="Calibri"/>
                <a:cs typeface="Calibri"/>
                <a:sym typeface="Calibri"/>
              </a:rPr>
              <a:t>Notes and Details:</a:t>
            </a:r>
            <a:endParaRPr dirty="0"/>
          </a:p>
          <a:p>
            <a:pPr marL="0" marR="0" lvl="0" indent="0" algn="l" rtl="0">
              <a:spcBef>
                <a:spcPts val="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Following Isle Royale, students are asked to re-consider their definition of extinction in the context of local extinction, something that seems to be imminent on Isle Royale. Students explore some of the difficulties in knowing whether a species has gone fully extinct if not on</a:t>
            </a:r>
            <a:r>
              <a:rPr lang="en-US" sz="1600" b="1" dirty="0">
                <a:solidFill>
                  <a:srgbClr val="583F34"/>
                </a:solidFill>
                <a:latin typeface="Calibri"/>
                <a:ea typeface="Calibri"/>
                <a:cs typeface="Calibri"/>
                <a:sym typeface="Calibri"/>
              </a:rPr>
              <a:t> </a:t>
            </a:r>
            <a:r>
              <a:rPr lang="en-US" sz="1600" dirty="0">
                <a:solidFill>
                  <a:srgbClr val="583F34"/>
                </a:solidFill>
                <a:latin typeface="Calibri"/>
                <a:ea typeface="Calibri"/>
                <a:cs typeface="Calibri"/>
                <a:sym typeface="Calibri"/>
              </a:rPr>
              <a:t>an island</a:t>
            </a:r>
            <a:r>
              <a:rPr lang="en-US" sz="1600" b="1" dirty="0">
                <a:solidFill>
                  <a:srgbClr val="583F34"/>
                </a:solidFill>
                <a:latin typeface="Calibri"/>
                <a:ea typeface="Calibri"/>
                <a:cs typeface="Calibri"/>
                <a:sym typeface="Calibri"/>
              </a:rPr>
              <a:t>.</a:t>
            </a:r>
            <a:r>
              <a:rPr lang="en-US" sz="1600" dirty="0">
                <a:solidFill>
                  <a:srgbClr val="583F34"/>
                </a:solidFill>
                <a:latin typeface="Calibri"/>
                <a:ea typeface="Calibri"/>
                <a:cs typeface="Calibri"/>
                <a:sym typeface="Calibri"/>
              </a:rPr>
              <a:t> </a:t>
            </a:r>
            <a:endParaRPr lang="en-US" dirty="0">
              <a:ea typeface="Calibri"/>
            </a:endParaRPr>
          </a:p>
          <a:p>
            <a:pPr marL="0" marR="0" lvl="0" indent="0" algn="l" rtl="0">
              <a:spcBef>
                <a:spcPts val="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                                               &lt;continued on next slide&gt;</a:t>
            </a:r>
            <a:endParaRPr sz="1600" dirty="0">
              <a:solidFill>
                <a:srgbClr val="583F34"/>
              </a:solidFill>
              <a:latin typeface="Calibri"/>
              <a:ea typeface="Calibri"/>
              <a:cs typeface="Calibri"/>
              <a:sym typeface="Calibri"/>
            </a:endParaRPr>
          </a:p>
        </p:txBody>
      </p:sp>
      <p:grpSp>
        <p:nvGrpSpPr>
          <p:cNvPr id="1370" name="Google Shape;1370;p117"/>
          <p:cNvGrpSpPr/>
          <p:nvPr/>
        </p:nvGrpSpPr>
        <p:grpSpPr>
          <a:xfrm>
            <a:off x="282908" y="1071222"/>
            <a:ext cx="2571024" cy="2190241"/>
            <a:chOff x="1029484" y="1311626"/>
            <a:chExt cx="2571024" cy="2190241"/>
          </a:xfrm>
        </p:grpSpPr>
        <p:sp>
          <p:nvSpPr>
            <p:cNvPr id="1371" name="Google Shape;1371;p117"/>
            <p:cNvSpPr/>
            <p:nvPr/>
          </p:nvSpPr>
          <p:spPr>
            <a:xfrm>
              <a:off x="1385668" y="1689784"/>
              <a:ext cx="1757169" cy="1484854"/>
            </a:xfrm>
            <a:prstGeom prst="triangle">
              <a:avLst>
                <a:gd name="adj" fmla="val 50000"/>
              </a:avLst>
            </a:prstGeom>
            <a:noFill/>
            <a:ln w="19050" cap="flat" cmpd="sng">
              <a:solidFill>
                <a:srgbClr val="5FAF29"/>
              </a:solidFill>
              <a:prstDash val="solid"/>
              <a:miter lim="400000"/>
              <a:headEnd type="none" w="sm" len="sm"/>
              <a:tailEnd type="none" w="sm" len="sm"/>
            </a:ln>
            <a:effectLst>
              <a:outerShdw blurRad="50800" dist="50800" dir="5400000" sx="1000" sy="1000" algn="ctr" rotWithShape="0">
                <a:srgbClr val="000000">
                  <a:alpha val="42745"/>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chemeClr val="dk1"/>
                </a:buClr>
                <a:buSzPts val="2400"/>
                <a:buFont typeface="Calibri"/>
                <a:buNone/>
              </a:pPr>
              <a:endParaRPr sz="2400" b="0" i="0" u="none" strike="noStrike" cap="none">
                <a:solidFill>
                  <a:srgbClr val="FFFFFF"/>
                </a:solidFill>
                <a:latin typeface="Calibri"/>
                <a:ea typeface="Calibri"/>
                <a:cs typeface="Calibri"/>
                <a:sym typeface="Calibri"/>
              </a:endParaRPr>
            </a:p>
          </p:txBody>
        </p:sp>
        <p:sp>
          <p:nvSpPr>
            <p:cNvPr id="1372" name="Google Shape;1372;p117"/>
            <p:cNvSpPr/>
            <p:nvPr/>
          </p:nvSpPr>
          <p:spPr>
            <a:xfrm>
              <a:off x="2065319" y="1311626"/>
              <a:ext cx="404278"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M</a:t>
              </a:r>
              <a:endParaRPr/>
            </a:p>
          </p:txBody>
        </p:sp>
        <p:sp>
          <p:nvSpPr>
            <p:cNvPr id="1373" name="Google Shape;1373;p117"/>
            <p:cNvSpPr/>
            <p:nvPr/>
          </p:nvSpPr>
          <p:spPr>
            <a:xfrm>
              <a:off x="1029484" y="3101757"/>
              <a:ext cx="317716"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P</a:t>
              </a:r>
              <a:endParaRPr/>
            </a:p>
          </p:txBody>
        </p:sp>
        <p:sp>
          <p:nvSpPr>
            <p:cNvPr id="1374" name="Google Shape;1374;p117"/>
            <p:cNvSpPr/>
            <p:nvPr/>
          </p:nvSpPr>
          <p:spPr>
            <a:xfrm>
              <a:off x="3074737" y="3101756"/>
              <a:ext cx="525771"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Q</a:t>
              </a:r>
              <a:endParaRPr/>
            </a:p>
          </p:txBody>
        </p:sp>
      </p:grpSp>
      <p:cxnSp>
        <p:nvCxnSpPr>
          <p:cNvPr id="1375" name="Google Shape;1375;p117"/>
          <p:cNvCxnSpPr/>
          <p:nvPr/>
        </p:nvCxnSpPr>
        <p:spPr>
          <a:xfrm rot="10800000" flipH="1">
            <a:off x="537213" y="1445802"/>
            <a:ext cx="839189" cy="1411972"/>
          </a:xfrm>
          <a:prstGeom prst="straightConnector1">
            <a:avLst/>
          </a:prstGeom>
          <a:noFill/>
          <a:ln w="31750" cap="flat" cmpd="sng">
            <a:solidFill>
              <a:srgbClr val="5FAF29"/>
            </a:solidFill>
            <a:prstDash val="solid"/>
            <a:miter lim="400000"/>
            <a:headEnd type="none" w="sm" len="sm"/>
            <a:tailEnd type="triangle" w="med" len="med"/>
          </a:ln>
        </p:spPr>
      </p:cxn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Shape 1380"/>
        <p:cNvGrpSpPr/>
        <p:nvPr/>
      </p:nvGrpSpPr>
      <p:grpSpPr>
        <a:xfrm>
          <a:off x="0" y="0"/>
          <a:ext cx="0" cy="0"/>
          <a:chOff x="0" y="0"/>
          <a:chExt cx="0" cy="0"/>
        </a:xfrm>
      </p:grpSpPr>
      <p:sp>
        <p:nvSpPr>
          <p:cNvPr id="1381" name="Google Shape;1381;p118"/>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LS13 Teacher Resource: Notes</a:t>
            </a:r>
            <a:endParaRPr sz="2400" b="0" i="0" u="none" strike="noStrike" cap="none">
              <a:solidFill>
                <a:srgbClr val="FFFFFF"/>
              </a:solidFill>
              <a:latin typeface="Arial"/>
              <a:ea typeface="Arial"/>
              <a:cs typeface="Arial"/>
              <a:sym typeface="Arial"/>
            </a:endParaRPr>
          </a:p>
        </p:txBody>
      </p:sp>
      <p:sp>
        <p:nvSpPr>
          <p:cNvPr id="1382" name="Google Shape;1382;p118"/>
          <p:cNvSpPr txBox="1"/>
          <p:nvPr/>
        </p:nvSpPr>
        <p:spPr>
          <a:xfrm>
            <a:off x="439340" y="829922"/>
            <a:ext cx="8229600" cy="5236618"/>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We are now coming back to this idea of extinction and what it means when something is extinct, locally and globally. </a:t>
            </a:r>
            <a:endParaRPr dirty="0"/>
          </a:p>
          <a:p>
            <a:pPr marL="0" marR="0" lvl="0" indent="0" algn="l" rtl="0">
              <a:lnSpc>
                <a:spcPct val="100000"/>
              </a:lnSpc>
              <a:spcBef>
                <a:spcPts val="60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We find that this notion of extinction may not be that simple, as there are several species thought to be extinct, but are not.</a:t>
            </a:r>
            <a:endParaRPr dirty="0"/>
          </a:p>
          <a:p>
            <a:pPr marL="0" marR="0" lvl="0" indent="0" algn="l" rtl="0">
              <a:lnSpc>
                <a:spcPct val="100000"/>
              </a:lnSpc>
              <a:spcBef>
                <a:spcPts val="600"/>
              </a:spcBef>
              <a:spcAft>
                <a:spcPts val="0"/>
              </a:spcAft>
              <a:buClr>
                <a:schemeClr val="dk1"/>
              </a:buClr>
              <a:buSzPts val="1600"/>
              <a:buFont typeface="Arial"/>
              <a:buNone/>
            </a:pPr>
            <a:endParaRPr sz="1600" dirty="0">
              <a:solidFill>
                <a:srgbClr val="583F34"/>
              </a:solidFill>
              <a:latin typeface="Calibri"/>
              <a:ea typeface="Calibri"/>
              <a:cs typeface="Calibri"/>
              <a:sym typeface="Calibri"/>
            </a:endParaRPr>
          </a:p>
          <a:p>
            <a:pPr marL="0" marR="0" lvl="0" indent="0" algn="l" rtl="0">
              <a:lnSpc>
                <a:spcPct val="100000"/>
              </a:lnSpc>
              <a:spcBef>
                <a:spcPts val="60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We also look at where extinctions occur in the world and notice that island are a hot spot for extinctions. So many places for rich discussions.  The overall goal is to have a good working definition of extinction. </a:t>
            </a:r>
            <a:endParaRPr dirty="0"/>
          </a:p>
          <a:p>
            <a:pPr marL="0" marR="0" lvl="0" indent="0" algn="l" rtl="0">
              <a:lnSpc>
                <a:spcPct val="100000"/>
              </a:lnSpc>
              <a:spcBef>
                <a:spcPts val="60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If your class will complete the Extinction Project, then you will transfer to the power point for the Extinction Project. If you are not completing the project, then you will transfer to the next model: Natural Selection.</a:t>
            </a:r>
            <a:endParaRPr dirty="0"/>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Shape 1387"/>
        <p:cNvGrpSpPr/>
        <p:nvPr/>
      </p:nvGrpSpPr>
      <p:grpSpPr>
        <a:xfrm>
          <a:off x="0" y="0"/>
          <a:ext cx="0" cy="0"/>
          <a:chOff x="0" y="0"/>
          <a:chExt cx="0" cy="0"/>
        </a:xfrm>
      </p:grpSpPr>
      <p:pic>
        <p:nvPicPr>
          <p:cNvPr id="1388" name="Google Shape;1388;p119"/>
          <p:cNvPicPr preferRelativeResize="0"/>
          <p:nvPr/>
        </p:nvPicPr>
        <p:blipFill rotWithShape="1">
          <a:blip r:embed="rId3">
            <a:alphaModFix/>
          </a:blip>
          <a:srcRect l="6270" t="1543" r="1263" b="1684"/>
          <a:stretch/>
        </p:blipFill>
        <p:spPr>
          <a:xfrm>
            <a:off x="1678329" y="2968943"/>
            <a:ext cx="5736537" cy="2281157"/>
          </a:xfrm>
          <a:prstGeom prst="rect">
            <a:avLst/>
          </a:prstGeom>
          <a:noFill/>
          <a:ln>
            <a:noFill/>
          </a:ln>
        </p:spPr>
      </p:pic>
      <p:sp>
        <p:nvSpPr>
          <p:cNvPr id="1389" name="Google Shape;1389;p119"/>
          <p:cNvSpPr txBox="1">
            <a:spLocks noGrp="1"/>
          </p:cNvSpPr>
          <p:nvPr>
            <p:ph type="title"/>
          </p:nvPr>
        </p:nvSpPr>
        <p:spPr>
          <a:xfrm>
            <a:off x="457200" y="91295"/>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583F34"/>
              </a:buClr>
              <a:buSzPct val="100000"/>
              <a:buFont typeface="Calibri"/>
              <a:buNone/>
            </a:pPr>
            <a:r>
              <a:rPr lang="en-US" sz="4000">
                <a:solidFill>
                  <a:srgbClr val="583F34"/>
                </a:solidFill>
              </a:rPr>
              <a:t>Let’s revisit extinction…</a:t>
            </a:r>
            <a:endParaRPr sz="4000">
              <a:solidFill>
                <a:srgbClr val="583F34"/>
              </a:solidFill>
            </a:endParaRPr>
          </a:p>
        </p:txBody>
      </p:sp>
      <p:sp>
        <p:nvSpPr>
          <p:cNvPr id="1390" name="Google Shape;1390;p119"/>
          <p:cNvSpPr txBox="1">
            <a:spLocks noGrp="1"/>
          </p:cNvSpPr>
          <p:nvPr>
            <p:ph type="body" idx="1"/>
          </p:nvPr>
        </p:nvSpPr>
        <p:spPr>
          <a:xfrm>
            <a:off x="607036" y="2259705"/>
            <a:ext cx="8536964" cy="2194243"/>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rgbClr val="583F34"/>
              </a:buClr>
              <a:buSzPts val="3200"/>
              <a:buNone/>
            </a:pPr>
            <a:r>
              <a:rPr lang="en-US">
                <a:solidFill>
                  <a:srgbClr val="583F34"/>
                </a:solidFill>
              </a:rPr>
              <a:t>We’ve seen that gray wolves on Isle Royale are in real trouble…</a:t>
            </a:r>
            <a:endParaRPr/>
          </a:p>
        </p:txBody>
      </p:sp>
      <p:sp>
        <p:nvSpPr>
          <p:cNvPr id="1391" name="Google Shape;1391;p119" descr="https://encrypted-tbn3.gstatic.com/images?q=tbn:ANd9GcR4MRSjZQ9fPmRbCaUZpuA2lI1LKo-jLuzjbym4yF5s0kB4s0YL4Q"/>
          <p:cNvSpPr/>
          <p:nvPr/>
        </p:nvSpPr>
        <p:spPr>
          <a:xfrm>
            <a:off x="155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92" name="Google Shape;1392;p119"/>
          <p:cNvSpPr txBox="1"/>
          <p:nvPr/>
        </p:nvSpPr>
        <p:spPr>
          <a:xfrm>
            <a:off x="1706879" y="1116705"/>
            <a:ext cx="7281545" cy="107721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a:solidFill>
                  <a:srgbClr val="2B7C01"/>
                </a:solidFill>
                <a:latin typeface="Calibri"/>
                <a:ea typeface="Calibri"/>
                <a:cs typeface="Calibri"/>
                <a:sym typeface="Calibri"/>
              </a:rPr>
              <a:t>So, what does it mean to “go extinct”?</a:t>
            </a:r>
            <a:endParaRPr/>
          </a:p>
          <a:p>
            <a:pPr marL="0" marR="0" lvl="0" indent="0" algn="l" rtl="0">
              <a:spcBef>
                <a:spcPts val="0"/>
              </a:spcBef>
              <a:spcAft>
                <a:spcPts val="0"/>
              </a:spcAft>
              <a:buNone/>
            </a:pPr>
            <a:r>
              <a:rPr lang="en-US" sz="3200">
                <a:solidFill>
                  <a:srgbClr val="2B7C01"/>
                </a:solidFill>
                <a:latin typeface="Calibri"/>
                <a:ea typeface="Calibri"/>
                <a:cs typeface="Calibri"/>
                <a:sym typeface="Calibri"/>
              </a:rPr>
              <a:t>Maybe we need to revisit our definition…</a:t>
            </a:r>
            <a:endParaRPr sz="3200">
              <a:solidFill>
                <a:srgbClr val="2B7C01"/>
              </a:solidFill>
              <a:latin typeface="Calibri"/>
              <a:ea typeface="Calibri"/>
              <a:cs typeface="Calibri"/>
              <a:sym typeface="Calibri"/>
            </a:endParaRPr>
          </a:p>
        </p:txBody>
      </p:sp>
      <p:pic>
        <p:nvPicPr>
          <p:cNvPr id="1393" name="Google Shape;1393;p119"/>
          <p:cNvPicPr preferRelativeResize="0"/>
          <p:nvPr/>
        </p:nvPicPr>
        <p:blipFill rotWithShape="1">
          <a:blip r:embed="rId4">
            <a:alphaModFix/>
          </a:blip>
          <a:srcRect/>
          <a:stretch/>
        </p:blipFill>
        <p:spPr>
          <a:xfrm>
            <a:off x="394441" y="800532"/>
            <a:ext cx="1126400" cy="1143001"/>
          </a:xfrm>
          <a:prstGeom prst="rect">
            <a:avLst/>
          </a:prstGeom>
          <a:noFill/>
          <a:ln>
            <a:noFill/>
          </a:ln>
        </p:spPr>
      </p:pic>
      <p:sp>
        <p:nvSpPr>
          <p:cNvPr id="1394" name="Google Shape;1394;p119"/>
          <p:cNvSpPr txBox="1"/>
          <p:nvPr/>
        </p:nvSpPr>
        <p:spPr>
          <a:xfrm>
            <a:off x="1706879" y="5426138"/>
            <a:ext cx="6309141" cy="1295581"/>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Clr>
                <a:srgbClr val="583F34"/>
              </a:buClr>
              <a:buSzPts val="3200"/>
              <a:buFont typeface="Arial"/>
              <a:buNone/>
            </a:pPr>
            <a:r>
              <a:rPr lang="en-US" sz="3200">
                <a:solidFill>
                  <a:srgbClr val="583F34"/>
                </a:solidFill>
                <a:latin typeface="Calibri"/>
                <a:ea typeface="Calibri"/>
                <a:cs typeface="Calibri"/>
                <a:sym typeface="Calibri"/>
              </a:rPr>
              <a:t>But were gray wolves ever in danger of going extinct? Why or why not?</a:t>
            </a:r>
            <a:endParaRPr sz="3200">
              <a:solidFill>
                <a:srgbClr val="583F34"/>
              </a:solidFill>
              <a:latin typeface="Calibri"/>
              <a:ea typeface="Calibri"/>
              <a:cs typeface="Calibri"/>
              <a:sym typeface="Calibri"/>
            </a:endParaRPr>
          </a:p>
        </p:txBody>
      </p:sp>
      <p:pic>
        <p:nvPicPr>
          <p:cNvPr id="1395" name="Google Shape;1395;p119"/>
          <p:cNvPicPr preferRelativeResize="0"/>
          <p:nvPr/>
        </p:nvPicPr>
        <p:blipFill rotWithShape="1">
          <a:blip r:embed="rId4">
            <a:alphaModFix/>
          </a:blip>
          <a:srcRect/>
          <a:stretch/>
        </p:blipFill>
        <p:spPr>
          <a:xfrm>
            <a:off x="394441" y="5250100"/>
            <a:ext cx="1126400" cy="114300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9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9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12"/>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LS02 Teacher Resource: Learning Segment Overview</a:t>
            </a:r>
            <a:endParaRPr sz="2400" b="0" i="0" u="none" strike="noStrike" cap="none">
              <a:solidFill>
                <a:srgbClr val="FFFFFF"/>
              </a:solidFill>
              <a:latin typeface="Arial"/>
              <a:ea typeface="Arial"/>
              <a:cs typeface="Arial"/>
              <a:sym typeface="Arial"/>
            </a:endParaRPr>
          </a:p>
        </p:txBody>
      </p:sp>
      <p:sp>
        <p:nvSpPr>
          <p:cNvPr id="250" name="Google Shape;250;p12"/>
          <p:cNvSpPr txBox="1"/>
          <p:nvPr/>
        </p:nvSpPr>
        <p:spPr>
          <a:xfrm>
            <a:off x="3022333" y="1436441"/>
            <a:ext cx="5810118" cy="1783911"/>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Clr>
                <a:srgbClr val="583F34"/>
              </a:buClr>
              <a:buSzPts val="2000"/>
              <a:buFont typeface="Arial"/>
              <a:buNone/>
            </a:pPr>
            <a:r>
              <a:rPr lang="en-US" sz="2000" b="1">
                <a:solidFill>
                  <a:srgbClr val="583F34"/>
                </a:solidFill>
                <a:latin typeface="Calibri"/>
                <a:ea typeface="Calibri"/>
                <a:cs typeface="Calibri"/>
                <a:sym typeface="Calibri"/>
              </a:rPr>
              <a:t>P: We explore the phenomenon of recent extinctions.</a:t>
            </a:r>
            <a:endParaRPr sz="2000" b="1">
              <a:solidFill>
                <a:srgbClr val="583F34"/>
              </a:solidFill>
              <a:latin typeface="Calibri"/>
              <a:ea typeface="Calibri"/>
              <a:cs typeface="Calibri"/>
              <a:sym typeface="Calibri"/>
            </a:endParaRPr>
          </a:p>
        </p:txBody>
      </p:sp>
      <p:sp>
        <p:nvSpPr>
          <p:cNvPr id="251" name="Google Shape;251;p12"/>
          <p:cNvSpPr txBox="1"/>
          <p:nvPr/>
        </p:nvSpPr>
        <p:spPr>
          <a:xfrm>
            <a:off x="3022333" y="891563"/>
            <a:ext cx="222700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583F34"/>
                </a:solidFill>
                <a:latin typeface="Calibri"/>
                <a:ea typeface="Calibri"/>
                <a:cs typeface="Calibri"/>
                <a:sym typeface="Calibri"/>
              </a:rPr>
              <a:t>Time: 20-30 minutes</a:t>
            </a:r>
            <a:endParaRPr sz="1800">
              <a:solidFill>
                <a:srgbClr val="583F34"/>
              </a:solidFill>
              <a:latin typeface="Calibri"/>
              <a:ea typeface="Calibri"/>
              <a:cs typeface="Calibri"/>
              <a:sym typeface="Calibri"/>
            </a:endParaRPr>
          </a:p>
        </p:txBody>
      </p:sp>
      <p:sp>
        <p:nvSpPr>
          <p:cNvPr id="252" name="Google Shape;252;p12"/>
          <p:cNvSpPr/>
          <p:nvPr/>
        </p:nvSpPr>
        <p:spPr>
          <a:xfrm>
            <a:off x="282908" y="3454961"/>
            <a:ext cx="4558616" cy="255454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Resources you will need:</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PD Doodle Sheet - Extinction</a:t>
            </a:r>
            <a:endParaRPr/>
          </a:p>
          <a:p>
            <a:pPr marL="0" marR="0" lvl="0" indent="0" algn="l" rtl="0">
              <a:spcBef>
                <a:spcPts val="0"/>
              </a:spcBef>
              <a:spcAft>
                <a:spcPts val="0"/>
              </a:spcAft>
              <a:buNone/>
            </a:pPr>
            <a:endParaRPr sz="1600">
              <a:solidFill>
                <a:srgbClr val="583F34"/>
              </a:solidFill>
              <a:latin typeface="Calibri"/>
              <a:ea typeface="Calibri"/>
              <a:cs typeface="Calibri"/>
              <a:sym typeface="Calibri"/>
            </a:endParaRPr>
          </a:p>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Websites of interest:</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Check individual slides for resources. </a:t>
            </a:r>
            <a:endParaRPr sz="1600">
              <a:solidFill>
                <a:srgbClr val="583F34"/>
              </a:solidFill>
              <a:latin typeface="Calibri"/>
              <a:ea typeface="Calibri"/>
              <a:cs typeface="Calibri"/>
              <a:sym typeface="Calibri"/>
            </a:endParaRPr>
          </a:p>
          <a:p>
            <a:pPr marL="0" marR="0" lvl="0" indent="0" algn="l" rtl="0">
              <a:spcBef>
                <a:spcPts val="0"/>
              </a:spcBef>
              <a:spcAft>
                <a:spcPts val="0"/>
              </a:spcAft>
              <a:buNone/>
            </a:pPr>
            <a:endParaRPr sz="1600">
              <a:solidFill>
                <a:srgbClr val="583F34"/>
              </a:solidFill>
              <a:latin typeface="Calibri"/>
              <a:ea typeface="Calibri"/>
              <a:cs typeface="Calibri"/>
              <a:sym typeface="Calibri"/>
            </a:endParaRPr>
          </a:p>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MBER Essentials: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Doodle Sheets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Whiteboards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Norms of Conversation</a:t>
            </a:r>
            <a:endParaRPr sz="1600">
              <a:solidFill>
                <a:srgbClr val="583F34"/>
              </a:solidFill>
              <a:latin typeface="Calibri"/>
              <a:ea typeface="Calibri"/>
              <a:cs typeface="Calibri"/>
              <a:sym typeface="Calibri"/>
            </a:endParaRPr>
          </a:p>
        </p:txBody>
      </p:sp>
      <p:sp>
        <p:nvSpPr>
          <p:cNvPr id="253" name="Google Shape;253;p12"/>
          <p:cNvSpPr txBox="1"/>
          <p:nvPr/>
        </p:nvSpPr>
        <p:spPr>
          <a:xfrm>
            <a:off x="4197650" y="3090800"/>
            <a:ext cx="4520700" cy="3107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1600"/>
              <a:buFont typeface="Arial"/>
              <a:buNone/>
            </a:pPr>
            <a:r>
              <a:rPr lang="en-US" sz="1600" b="1" dirty="0">
                <a:solidFill>
                  <a:srgbClr val="583F34"/>
                </a:solidFill>
                <a:latin typeface="Calibri"/>
                <a:ea typeface="Calibri"/>
                <a:cs typeface="Calibri"/>
                <a:sym typeface="Calibri"/>
              </a:rPr>
              <a:t>Notes and Details:</a:t>
            </a:r>
            <a:endParaRPr dirty="0"/>
          </a:p>
          <a:p>
            <a:pPr marL="0" marR="0" lvl="0" indent="0" algn="l" rtl="0">
              <a:spcBef>
                <a:spcPts val="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Use as many examples of recent extinctions as you like to draw students into caring about the loss of biodiversity. (Many examples are given in the PowerPoint for Model Triangle 1.) After this, the class works toward a definition of extinction. Past student discussions have been interesting and have addressed extinct “in the wild” versus universally extinct, the role of zoos in maintaining populations, the difficultly in ever knowing if there are actually NONE left, etc.</a:t>
            </a:r>
            <a:endParaRPr sz="1600" b="1" dirty="0">
              <a:solidFill>
                <a:srgbClr val="583F34"/>
              </a:solidFill>
              <a:latin typeface="Calibri"/>
              <a:ea typeface="Calibri"/>
              <a:cs typeface="Calibri"/>
              <a:sym typeface="Calibri"/>
            </a:endParaRPr>
          </a:p>
          <a:p>
            <a:pPr marL="0" marR="0" lvl="0" indent="0" algn="l" rtl="0">
              <a:spcBef>
                <a:spcPts val="92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		&lt;continued on next slide&gt;</a:t>
            </a:r>
            <a:endParaRPr sz="1600" dirty="0">
              <a:solidFill>
                <a:srgbClr val="583F34"/>
              </a:solidFill>
              <a:latin typeface="Calibri"/>
              <a:ea typeface="Calibri"/>
              <a:cs typeface="Calibri"/>
              <a:sym typeface="Calibri"/>
            </a:endParaRPr>
          </a:p>
        </p:txBody>
      </p:sp>
      <p:grpSp>
        <p:nvGrpSpPr>
          <p:cNvPr id="254" name="Google Shape;254;p12"/>
          <p:cNvGrpSpPr/>
          <p:nvPr/>
        </p:nvGrpSpPr>
        <p:grpSpPr>
          <a:xfrm>
            <a:off x="282908" y="1060839"/>
            <a:ext cx="2571024" cy="2190241"/>
            <a:chOff x="1029484" y="1311626"/>
            <a:chExt cx="2571024" cy="2190241"/>
          </a:xfrm>
        </p:grpSpPr>
        <p:sp>
          <p:nvSpPr>
            <p:cNvPr id="255" name="Google Shape;255;p12"/>
            <p:cNvSpPr/>
            <p:nvPr/>
          </p:nvSpPr>
          <p:spPr>
            <a:xfrm>
              <a:off x="1385668" y="1689784"/>
              <a:ext cx="1757169" cy="1484854"/>
            </a:xfrm>
            <a:prstGeom prst="triangle">
              <a:avLst>
                <a:gd name="adj" fmla="val 50000"/>
              </a:avLst>
            </a:prstGeom>
            <a:noFill/>
            <a:ln w="19050" cap="flat" cmpd="sng">
              <a:solidFill>
                <a:srgbClr val="5FAF29"/>
              </a:solidFill>
              <a:prstDash val="solid"/>
              <a:miter lim="400000"/>
              <a:headEnd type="none" w="sm" len="sm"/>
              <a:tailEnd type="none" w="sm" len="sm"/>
            </a:ln>
            <a:effectLst>
              <a:outerShdw blurRad="50800" dist="50800" dir="5400000" sx="1000" sy="1000" algn="ctr" rotWithShape="0">
                <a:srgbClr val="000000">
                  <a:alpha val="42745"/>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chemeClr val="dk1"/>
                </a:buClr>
                <a:buSzPts val="2400"/>
                <a:buFont typeface="Calibri"/>
                <a:buNone/>
              </a:pPr>
              <a:endParaRPr sz="2400" b="0" i="0" u="none" strike="noStrike" cap="none">
                <a:solidFill>
                  <a:srgbClr val="FFFFFF"/>
                </a:solidFill>
                <a:latin typeface="Calibri"/>
                <a:ea typeface="Calibri"/>
                <a:cs typeface="Calibri"/>
                <a:sym typeface="Calibri"/>
              </a:endParaRPr>
            </a:p>
          </p:txBody>
        </p:sp>
        <p:sp>
          <p:nvSpPr>
            <p:cNvPr id="256" name="Google Shape;256;p12"/>
            <p:cNvSpPr/>
            <p:nvPr/>
          </p:nvSpPr>
          <p:spPr>
            <a:xfrm>
              <a:off x="2065319" y="1311626"/>
              <a:ext cx="404278"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M</a:t>
              </a:r>
              <a:endParaRPr/>
            </a:p>
          </p:txBody>
        </p:sp>
        <p:sp>
          <p:nvSpPr>
            <p:cNvPr id="257" name="Google Shape;257;p12"/>
            <p:cNvSpPr/>
            <p:nvPr/>
          </p:nvSpPr>
          <p:spPr>
            <a:xfrm>
              <a:off x="1029484" y="3101757"/>
              <a:ext cx="317716"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P</a:t>
              </a:r>
              <a:endParaRPr/>
            </a:p>
          </p:txBody>
        </p:sp>
        <p:sp>
          <p:nvSpPr>
            <p:cNvPr id="258" name="Google Shape;258;p12"/>
            <p:cNvSpPr/>
            <p:nvPr/>
          </p:nvSpPr>
          <p:spPr>
            <a:xfrm>
              <a:off x="3074737" y="3101756"/>
              <a:ext cx="525771"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Q</a:t>
              </a:r>
              <a:endParaRPr/>
            </a:p>
          </p:txBody>
        </p:sp>
      </p:grpSp>
      <p:sp>
        <p:nvSpPr>
          <p:cNvPr id="259" name="Google Shape;259;p12"/>
          <p:cNvSpPr/>
          <p:nvPr/>
        </p:nvSpPr>
        <p:spPr>
          <a:xfrm>
            <a:off x="214472" y="2806658"/>
            <a:ext cx="466455" cy="466455"/>
          </a:xfrm>
          <a:prstGeom prst="ellipse">
            <a:avLst/>
          </a:prstGeom>
          <a:noFill/>
          <a:ln w="19050" cap="flat" cmpd="sng">
            <a:solidFill>
              <a:srgbClr val="5FAF2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Shape 1400"/>
        <p:cNvGrpSpPr/>
        <p:nvPr/>
      </p:nvGrpSpPr>
      <p:grpSpPr>
        <a:xfrm>
          <a:off x="0" y="0"/>
          <a:ext cx="0" cy="0"/>
          <a:chOff x="0" y="0"/>
          <a:chExt cx="0" cy="0"/>
        </a:xfrm>
      </p:grpSpPr>
      <p:pic>
        <p:nvPicPr>
          <p:cNvPr id="1401" name="Google Shape;1401;p120" descr="https://upload.wikimedia.org/wikipedia/commons/thumb/f/f5/Howlsnow.jpg/1024px-Howlsnow.jpg"/>
          <p:cNvPicPr preferRelativeResize="0"/>
          <p:nvPr/>
        </p:nvPicPr>
        <p:blipFill rotWithShape="1">
          <a:blip r:embed="rId3">
            <a:alphaModFix/>
          </a:blip>
          <a:srcRect/>
          <a:stretch/>
        </p:blipFill>
        <p:spPr>
          <a:xfrm>
            <a:off x="3275635" y="3701210"/>
            <a:ext cx="2951589" cy="2911703"/>
          </a:xfrm>
          <a:prstGeom prst="rect">
            <a:avLst/>
          </a:prstGeom>
          <a:noFill/>
          <a:ln>
            <a:noFill/>
          </a:ln>
        </p:spPr>
      </p:pic>
      <p:sp>
        <p:nvSpPr>
          <p:cNvPr id="1402" name="Google Shape;1402;p120"/>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583F34"/>
              </a:buClr>
              <a:buSzPts val="4400"/>
              <a:buFont typeface="Calibri"/>
              <a:buNone/>
            </a:pPr>
            <a:r>
              <a:rPr lang="en-US">
                <a:solidFill>
                  <a:srgbClr val="583F34"/>
                </a:solidFill>
              </a:rPr>
              <a:t>What does it mean to go extinct?</a:t>
            </a:r>
            <a:endParaRPr/>
          </a:p>
        </p:txBody>
      </p:sp>
      <p:sp>
        <p:nvSpPr>
          <p:cNvPr id="1403" name="Google Shape;1403;p120" descr="https://encrypted-tbn3.gstatic.com/images?q=tbn:ANd9GcR4MRSjZQ9fPmRbCaUZpuA2lI1LKo-jLuzjbym4yF5s0kB4s0YL4Q"/>
          <p:cNvSpPr/>
          <p:nvPr/>
        </p:nvSpPr>
        <p:spPr>
          <a:xfrm>
            <a:off x="155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04" name="Google Shape;1404;p120"/>
          <p:cNvSpPr txBox="1"/>
          <p:nvPr/>
        </p:nvSpPr>
        <p:spPr>
          <a:xfrm>
            <a:off x="1099595" y="1238553"/>
            <a:ext cx="8408527" cy="2062103"/>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None/>
            </a:pPr>
            <a:r>
              <a:rPr lang="en-US" sz="3200">
                <a:solidFill>
                  <a:srgbClr val="D06A28"/>
                </a:solidFill>
                <a:latin typeface="Calibri"/>
                <a:ea typeface="Calibri"/>
                <a:cs typeface="Calibri"/>
                <a:sym typeface="Calibri"/>
              </a:rPr>
              <a:t>Are the wolves of Isle Royale becoming extinct?</a:t>
            </a:r>
            <a:endParaRPr/>
          </a:p>
          <a:p>
            <a:pPr marL="342900" marR="0" lvl="0" indent="-342900" algn="l" rtl="0">
              <a:spcBef>
                <a:spcPts val="0"/>
              </a:spcBef>
              <a:spcAft>
                <a:spcPts val="0"/>
              </a:spcAft>
              <a:buNone/>
            </a:pPr>
            <a:r>
              <a:rPr lang="en-US" sz="3200">
                <a:solidFill>
                  <a:srgbClr val="D06A28"/>
                </a:solidFill>
                <a:latin typeface="Calibri"/>
                <a:ea typeface="Calibri"/>
                <a:cs typeface="Calibri"/>
                <a:sym typeface="Calibri"/>
              </a:rPr>
              <a:t>And what about gray wolves in general?</a:t>
            </a:r>
            <a:endParaRPr/>
          </a:p>
          <a:p>
            <a:pPr marL="342900" marR="0" lvl="0" indent="-342900" algn="l" rtl="0">
              <a:spcBef>
                <a:spcPts val="0"/>
              </a:spcBef>
              <a:spcAft>
                <a:spcPts val="0"/>
              </a:spcAft>
              <a:buNone/>
            </a:pPr>
            <a:endParaRPr sz="3200">
              <a:solidFill>
                <a:srgbClr val="D06A28"/>
              </a:solidFill>
              <a:latin typeface="Calibri"/>
              <a:ea typeface="Calibri"/>
              <a:cs typeface="Calibri"/>
              <a:sym typeface="Calibri"/>
            </a:endParaRPr>
          </a:p>
          <a:p>
            <a:pPr marL="342900" marR="0" lvl="0" indent="-342900" algn="l" rtl="0">
              <a:spcBef>
                <a:spcPts val="0"/>
              </a:spcBef>
              <a:spcAft>
                <a:spcPts val="0"/>
              </a:spcAft>
              <a:buNone/>
            </a:pPr>
            <a:r>
              <a:rPr lang="en-US" sz="3200">
                <a:solidFill>
                  <a:srgbClr val="2B7C01"/>
                </a:solidFill>
                <a:latin typeface="Calibri"/>
                <a:ea typeface="Calibri"/>
                <a:cs typeface="Calibri"/>
                <a:sym typeface="Calibri"/>
              </a:rPr>
              <a:t>Record your thoughts in </a:t>
            </a:r>
            <a:r>
              <a:rPr lang="en-US" sz="3200" u="sng">
                <a:solidFill>
                  <a:srgbClr val="2B7C01"/>
                </a:solidFill>
                <a:latin typeface="Calibri"/>
                <a:ea typeface="Calibri"/>
                <a:cs typeface="Calibri"/>
                <a:sym typeface="Calibri"/>
              </a:rPr>
              <a:t>Doodle Box 7</a:t>
            </a:r>
            <a:r>
              <a:rPr lang="en-US" sz="3200">
                <a:solidFill>
                  <a:srgbClr val="2B7C01"/>
                </a:solidFill>
                <a:latin typeface="Calibri"/>
                <a:ea typeface="Calibri"/>
                <a:cs typeface="Calibri"/>
                <a:sym typeface="Calibri"/>
              </a:rPr>
              <a:t>.</a:t>
            </a:r>
            <a:endParaRPr sz="3200">
              <a:solidFill>
                <a:srgbClr val="2B7C01"/>
              </a:solidFill>
              <a:latin typeface="Calibri"/>
              <a:ea typeface="Calibri"/>
              <a:cs typeface="Calibri"/>
              <a:sym typeface="Calibri"/>
            </a:endParaRPr>
          </a:p>
        </p:txBody>
      </p:sp>
      <p:pic>
        <p:nvPicPr>
          <p:cNvPr id="1405" name="Google Shape;1405;p120"/>
          <p:cNvPicPr preferRelativeResize="0"/>
          <p:nvPr/>
        </p:nvPicPr>
        <p:blipFill rotWithShape="1">
          <a:blip r:embed="rId4">
            <a:alphaModFix/>
          </a:blip>
          <a:srcRect/>
          <a:stretch/>
        </p:blipFill>
        <p:spPr>
          <a:xfrm>
            <a:off x="307975" y="2688424"/>
            <a:ext cx="715664" cy="721541"/>
          </a:xfrm>
          <a:prstGeom prst="rect">
            <a:avLst/>
          </a:prstGeom>
          <a:noFill/>
          <a:ln>
            <a:noFill/>
          </a:ln>
        </p:spPr>
      </p:pic>
      <p:pic>
        <p:nvPicPr>
          <p:cNvPr id="1406" name="Google Shape;1406;p120"/>
          <p:cNvPicPr preferRelativeResize="0"/>
          <p:nvPr/>
        </p:nvPicPr>
        <p:blipFill rotWithShape="1">
          <a:blip r:embed="rId5">
            <a:alphaModFix/>
          </a:blip>
          <a:srcRect/>
          <a:stretch/>
        </p:blipFill>
        <p:spPr>
          <a:xfrm>
            <a:off x="95806" y="1238553"/>
            <a:ext cx="927833" cy="941508"/>
          </a:xfrm>
          <a:prstGeom prst="rect">
            <a:avLst/>
          </a:prstGeom>
          <a:noFill/>
          <a:ln>
            <a:noFill/>
          </a:ln>
        </p:spPr>
      </p:pic>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Shape 1411"/>
        <p:cNvGrpSpPr/>
        <p:nvPr/>
      </p:nvGrpSpPr>
      <p:grpSpPr>
        <a:xfrm>
          <a:off x="0" y="0"/>
          <a:ext cx="0" cy="0"/>
          <a:chOff x="0" y="0"/>
          <a:chExt cx="0" cy="0"/>
        </a:xfrm>
      </p:grpSpPr>
      <p:sp>
        <p:nvSpPr>
          <p:cNvPr id="1412" name="Google Shape;1412;p121"/>
          <p:cNvSpPr txBox="1">
            <a:spLocks noGrp="1"/>
          </p:cNvSpPr>
          <p:nvPr>
            <p:ph type="title"/>
          </p:nvPr>
        </p:nvSpPr>
        <p:spPr>
          <a:xfrm>
            <a:off x="457200" y="91295"/>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583F34"/>
              </a:buClr>
              <a:buSzPct val="100000"/>
              <a:buFont typeface="Calibri"/>
              <a:buNone/>
            </a:pPr>
            <a:r>
              <a:rPr lang="en-US" sz="4000">
                <a:solidFill>
                  <a:srgbClr val="583F34"/>
                </a:solidFill>
              </a:rPr>
              <a:t>Let’s revisit extinction…</a:t>
            </a:r>
            <a:endParaRPr sz="4000">
              <a:solidFill>
                <a:srgbClr val="583F34"/>
              </a:solidFill>
            </a:endParaRPr>
          </a:p>
        </p:txBody>
      </p:sp>
      <p:sp>
        <p:nvSpPr>
          <p:cNvPr id="1413" name="Google Shape;1413;p121" descr="https://encrypted-tbn3.gstatic.com/images?q=tbn:ANd9GcR4MRSjZQ9fPmRbCaUZpuA2lI1LKo-jLuzjbym4yF5s0kB4s0YL4Q"/>
          <p:cNvSpPr/>
          <p:nvPr/>
        </p:nvSpPr>
        <p:spPr>
          <a:xfrm>
            <a:off x="155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1414" name="Google Shape;1414;p121" descr="http://upload.wikimedia.org/wikipedia/en/9/94/Atlantic_cod_capture_1950_2005.png"/>
          <p:cNvPicPr preferRelativeResize="0"/>
          <p:nvPr/>
        </p:nvPicPr>
        <p:blipFill rotWithShape="1">
          <a:blip r:embed="rId3">
            <a:alphaModFix/>
          </a:blip>
          <a:srcRect/>
          <a:stretch/>
        </p:blipFill>
        <p:spPr>
          <a:xfrm>
            <a:off x="155575" y="1470053"/>
            <a:ext cx="5443510" cy="3784942"/>
          </a:xfrm>
          <a:prstGeom prst="rect">
            <a:avLst/>
          </a:prstGeom>
          <a:noFill/>
          <a:ln>
            <a:noFill/>
          </a:ln>
        </p:spPr>
      </p:pic>
      <p:pic>
        <p:nvPicPr>
          <p:cNvPr id="1415" name="Google Shape;1415;p121" descr="https://upload.wikimedia.org/wikipedia/commons/c/cf/Gadus_morhua-Cod-2-Atlanterhavsparken-Norway.JPG"/>
          <p:cNvPicPr preferRelativeResize="0"/>
          <p:nvPr/>
        </p:nvPicPr>
        <p:blipFill rotWithShape="1">
          <a:blip r:embed="rId4">
            <a:alphaModFix/>
          </a:blip>
          <a:srcRect t="-15106" r="-20711" b="21430"/>
          <a:stretch/>
        </p:blipFill>
        <p:spPr>
          <a:xfrm>
            <a:off x="5791945" y="2023467"/>
            <a:ext cx="3010021" cy="1837756"/>
          </a:xfrm>
          <a:prstGeom prst="rect">
            <a:avLst/>
          </a:prstGeom>
          <a:noFill/>
          <a:ln>
            <a:noFill/>
          </a:ln>
        </p:spPr>
      </p:pic>
      <p:sp>
        <p:nvSpPr>
          <p:cNvPr id="1416" name="Google Shape;1416;p121"/>
          <p:cNvSpPr txBox="1"/>
          <p:nvPr/>
        </p:nvSpPr>
        <p:spPr>
          <a:xfrm>
            <a:off x="1599980" y="5405399"/>
            <a:ext cx="641604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a:solidFill>
                  <a:srgbClr val="2B7C01"/>
                </a:solidFill>
                <a:latin typeface="Calibri"/>
                <a:ea typeface="Calibri"/>
                <a:cs typeface="Calibri"/>
                <a:sym typeface="Calibri"/>
              </a:rPr>
              <a:t>What does this graph about cod show us?</a:t>
            </a:r>
            <a:endParaRPr sz="2800">
              <a:solidFill>
                <a:srgbClr val="2B7C0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Shape 1421"/>
        <p:cNvGrpSpPr/>
        <p:nvPr/>
      </p:nvGrpSpPr>
      <p:grpSpPr>
        <a:xfrm>
          <a:off x="0" y="0"/>
          <a:ext cx="0" cy="0"/>
          <a:chOff x="0" y="0"/>
          <a:chExt cx="0" cy="0"/>
        </a:xfrm>
      </p:grpSpPr>
      <p:sp>
        <p:nvSpPr>
          <p:cNvPr id="1422" name="Google Shape;1422;p122"/>
          <p:cNvSpPr txBox="1">
            <a:spLocks noGrp="1"/>
          </p:cNvSpPr>
          <p:nvPr>
            <p:ph type="title"/>
          </p:nvPr>
        </p:nvSpPr>
        <p:spPr>
          <a:xfrm>
            <a:off x="457200" y="91295"/>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583F34"/>
              </a:buClr>
              <a:buSzPct val="100000"/>
              <a:buFont typeface="Calibri"/>
              <a:buNone/>
            </a:pPr>
            <a:r>
              <a:rPr lang="en-US" sz="4000">
                <a:solidFill>
                  <a:srgbClr val="583F34"/>
                </a:solidFill>
              </a:rPr>
              <a:t>Let’s revisit extinction…</a:t>
            </a:r>
            <a:endParaRPr sz="4000">
              <a:solidFill>
                <a:srgbClr val="583F34"/>
              </a:solidFill>
            </a:endParaRPr>
          </a:p>
        </p:txBody>
      </p:sp>
      <p:sp>
        <p:nvSpPr>
          <p:cNvPr id="1423" name="Google Shape;1423;p122"/>
          <p:cNvSpPr txBox="1">
            <a:spLocks noGrp="1"/>
          </p:cNvSpPr>
          <p:nvPr>
            <p:ph type="body" idx="1"/>
          </p:nvPr>
        </p:nvSpPr>
        <p:spPr>
          <a:xfrm>
            <a:off x="607036" y="1760467"/>
            <a:ext cx="8536964" cy="2194243"/>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rgbClr val="583F34"/>
              </a:buClr>
              <a:buSzPts val="3200"/>
              <a:buNone/>
            </a:pPr>
            <a:r>
              <a:rPr lang="en-US">
                <a:solidFill>
                  <a:srgbClr val="583F34"/>
                </a:solidFill>
              </a:rPr>
              <a:t>What more have we learned about extinction regarding the wolves and in general?</a:t>
            </a:r>
            <a:endParaRPr>
              <a:solidFill>
                <a:srgbClr val="583F34"/>
              </a:solidFill>
            </a:endParaRPr>
          </a:p>
        </p:txBody>
      </p:sp>
      <p:sp>
        <p:nvSpPr>
          <p:cNvPr id="1424" name="Google Shape;1424;p122" descr="https://encrypted-tbn3.gstatic.com/images?q=tbn:ANd9GcR4MRSjZQ9fPmRbCaUZpuA2lI1LKo-jLuzjbym4yF5s0kB4s0YL4Q"/>
          <p:cNvSpPr/>
          <p:nvPr/>
        </p:nvSpPr>
        <p:spPr>
          <a:xfrm>
            <a:off x="155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25" name="Google Shape;1425;p122"/>
          <p:cNvSpPr txBox="1"/>
          <p:nvPr/>
        </p:nvSpPr>
        <p:spPr>
          <a:xfrm>
            <a:off x="1712619" y="3662322"/>
            <a:ext cx="7281545" cy="107721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a:solidFill>
                  <a:srgbClr val="2B7C01"/>
                </a:solidFill>
                <a:latin typeface="Calibri"/>
                <a:ea typeface="Calibri"/>
                <a:cs typeface="Calibri"/>
                <a:sym typeface="Calibri"/>
              </a:rPr>
              <a:t>Write your new ideas about extinction in Doodle </a:t>
            </a:r>
            <a:r>
              <a:rPr lang="en-US" sz="3200" u="sng">
                <a:solidFill>
                  <a:srgbClr val="2B7C01"/>
                </a:solidFill>
                <a:latin typeface="Calibri"/>
                <a:ea typeface="Calibri"/>
                <a:cs typeface="Calibri"/>
                <a:sym typeface="Calibri"/>
              </a:rPr>
              <a:t>Box 7</a:t>
            </a:r>
            <a:r>
              <a:rPr lang="en-US" sz="3200">
                <a:solidFill>
                  <a:srgbClr val="2B7C01"/>
                </a:solidFill>
                <a:latin typeface="Calibri"/>
                <a:ea typeface="Calibri"/>
                <a:cs typeface="Calibri"/>
                <a:sym typeface="Calibri"/>
              </a:rPr>
              <a:t>.</a:t>
            </a:r>
            <a:endParaRPr/>
          </a:p>
        </p:txBody>
      </p:sp>
      <p:pic>
        <p:nvPicPr>
          <p:cNvPr id="1426" name="Google Shape;1426;p122"/>
          <p:cNvPicPr preferRelativeResize="0"/>
          <p:nvPr/>
        </p:nvPicPr>
        <p:blipFill rotWithShape="1">
          <a:blip r:embed="rId3">
            <a:alphaModFix/>
          </a:blip>
          <a:srcRect/>
          <a:stretch/>
        </p:blipFill>
        <p:spPr>
          <a:xfrm>
            <a:off x="607036" y="3512304"/>
            <a:ext cx="877602" cy="88480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2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2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Shape 1431"/>
        <p:cNvGrpSpPr/>
        <p:nvPr/>
      </p:nvGrpSpPr>
      <p:grpSpPr>
        <a:xfrm>
          <a:off x="0" y="0"/>
          <a:ext cx="0" cy="0"/>
          <a:chOff x="0" y="0"/>
          <a:chExt cx="0" cy="0"/>
        </a:xfrm>
      </p:grpSpPr>
      <p:sp>
        <p:nvSpPr>
          <p:cNvPr id="1432" name="Google Shape;1432;p12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583F34"/>
              </a:buClr>
              <a:buSzPts val="4400"/>
              <a:buFont typeface="Calibri"/>
              <a:buNone/>
            </a:pPr>
            <a:r>
              <a:rPr lang="en-US">
                <a:solidFill>
                  <a:srgbClr val="583F34"/>
                </a:solidFill>
              </a:rPr>
              <a:t>What does it mean to go extinct?</a:t>
            </a:r>
            <a:endParaRPr/>
          </a:p>
        </p:txBody>
      </p:sp>
      <p:sp>
        <p:nvSpPr>
          <p:cNvPr id="1433" name="Google Shape;1433;p123" descr="https://encrypted-tbn3.gstatic.com/images?q=tbn:ANd9GcR4MRSjZQ9fPmRbCaUZpuA2lI1LKo-jLuzjbym4yF5s0kB4s0YL4Q"/>
          <p:cNvSpPr/>
          <p:nvPr/>
        </p:nvSpPr>
        <p:spPr>
          <a:xfrm>
            <a:off x="155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1434" name="Google Shape;1434;p123" descr="Oceanites maorianus.jpg"/>
          <p:cNvPicPr preferRelativeResize="0"/>
          <p:nvPr/>
        </p:nvPicPr>
        <p:blipFill rotWithShape="1">
          <a:blip r:embed="rId3">
            <a:alphaModFix/>
          </a:blip>
          <a:srcRect/>
          <a:stretch/>
        </p:blipFill>
        <p:spPr>
          <a:xfrm>
            <a:off x="1576161" y="2069940"/>
            <a:ext cx="5715000" cy="3810000"/>
          </a:xfrm>
          <a:prstGeom prst="rect">
            <a:avLst/>
          </a:prstGeom>
          <a:noFill/>
          <a:ln>
            <a:noFill/>
          </a:ln>
        </p:spPr>
      </p:pic>
      <p:sp>
        <p:nvSpPr>
          <p:cNvPr id="1435" name="Google Shape;1435;p123"/>
          <p:cNvSpPr txBox="1"/>
          <p:nvPr/>
        </p:nvSpPr>
        <p:spPr>
          <a:xfrm>
            <a:off x="1967352" y="5947467"/>
            <a:ext cx="4932618"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rgbClr val="2B7C01"/>
                </a:solidFill>
                <a:latin typeface="Calibri"/>
                <a:ea typeface="Calibri"/>
                <a:cs typeface="Calibri"/>
                <a:sym typeface="Calibri"/>
              </a:rPr>
              <a:t>Lost (c 1850)  and… FOUND!!! (2003)</a:t>
            </a:r>
            <a:endParaRPr/>
          </a:p>
        </p:txBody>
      </p:sp>
      <p:sp>
        <p:nvSpPr>
          <p:cNvPr id="1436" name="Google Shape;1436;p123"/>
          <p:cNvSpPr txBox="1"/>
          <p:nvPr/>
        </p:nvSpPr>
        <p:spPr>
          <a:xfrm>
            <a:off x="3563120" y="2329805"/>
            <a:ext cx="3593370"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chemeClr val="lt1"/>
                </a:solidFill>
                <a:latin typeface="Calibri"/>
                <a:ea typeface="Calibri"/>
                <a:cs typeface="Calibri"/>
                <a:sym typeface="Calibri"/>
              </a:rPr>
              <a:t>New Zealand Storm Petrel</a:t>
            </a:r>
            <a:endParaRPr/>
          </a:p>
        </p:txBody>
      </p:sp>
      <p:sp>
        <p:nvSpPr>
          <p:cNvPr id="1437" name="Google Shape;1437;p123"/>
          <p:cNvSpPr txBox="1"/>
          <p:nvPr/>
        </p:nvSpPr>
        <p:spPr>
          <a:xfrm>
            <a:off x="683532" y="1284635"/>
            <a:ext cx="9352547" cy="584775"/>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None/>
            </a:pPr>
            <a:r>
              <a:rPr lang="en-US" sz="3200">
                <a:solidFill>
                  <a:srgbClr val="D06A28"/>
                </a:solidFill>
                <a:latin typeface="Calibri"/>
                <a:ea typeface="Calibri"/>
                <a:cs typeface="Calibri"/>
                <a:sym typeface="Calibri"/>
              </a:rPr>
              <a:t>It can be hard to tell when things go extinct…</a:t>
            </a:r>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Shape 1442"/>
        <p:cNvGrpSpPr/>
        <p:nvPr/>
      </p:nvGrpSpPr>
      <p:grpSpPr>
        <a:xfrm>
          <a:off x="0" y="0"/>
          <a:ext cx="0" cy="0"/>
          <a:chOff x="0" y="0"/>
          <a:chExt cx="0" cy="0"/>
        </a:xfrm>
      </p:grpSpPr>
      <p:pic>
        <p:nvPicPr>
          <p:cNvPr id="1443" name="Google Shape;1443;p124" descr="http://www.berkeley.edu/news/media/releases/2005/05/images/buckwheat.jpg"/>
          <p:cNvPicPr preferRelativeResize="0"/>
          <p:nvPr/>
        </p:nvPicPr>
        <p:blipFill rotWithShape="1">
          <a:blip r:embed="rId3">
            <a:alphaModFix/>
          </a:blip>
          <a:srcRect/>
          <a:stretch/>
        </p:blipFill>
        <p:spPr>
          <a:xfrm>
            <a:off x="1330768" y="2002413"/>
            <a:ext cx="6482463" cy="3597767"/>
          </a:xfrm>
          <a:prstGeom prst="rect">
            <a:avLst/>
          </a:prstGeom>
          <a:noFill/>
          <a:ln>
            <a:noFill/>
          </a:ln>
        </p:spPr>
      </p:pic>
      <p:sp>
        <p:nvSpPr>
          <p:cNvPr id="1444" name="Google Shape;1444;p12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583F34"/>
              </a:buClr>
              <a:buSzPts val="4400"/>
              <a:buFont typeface="Calibri"/>
              <a:buNone/>
            </a:pPr>
            <a:r>
              <a:rPr lang="en-US">
                <a:solidFill>
                  <a:srgbClr val="583F34"/>
                </a:solidFill>
              </a:rPr>
              <a:t>What does it mean to go extinct?</a:t>
            </a:r>
            <a:endParaRPr/>
          </a:p>
        </p:txBody>
      </p:sp>
      <p:sp>
        <p:nvSpPr>
          <p:cNvPr id="1445" name="Google Shape;1445;p124" descr="https://encrypted-tbn3.gstatic.com/images?q=tbn:ANd9GcR4MRSjZQ9fPmRbCaUZpuA2lI1LKo-jLuzjbym4yF5s0kB4s0YL4Q"/>
          <p:cNvSpPr/>
          <p:nvPr/>
        </p:nvSpPr>
        <p:spPr>
          <a:xfrm>
            <a:off x="155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46" name="Google Shape;1446;p124"/>
          <p:cNvSpPr txBox="1"/>
          <p:nvPr/>
        </p:nvSpPr>
        <p:spPr>
          <a:xfrm>
            <a:off x="1967352" y="5947467"/>
            <a:ext cx="4932618"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rgbClr val="2B7C01"/>
                </a:solidFill>
                <a:latin typeface="Calibri"/>
                <a:ea typeface="Calibri"/>
                <a:cs typeface="Calibri"/>
                <a:sym typeface="Calibri"/>
              </a:rPr>
              <a:t>Lost (c 1971)  and… FOUND!!! (2005)</a:t>
            </a:r>
            <a:endParaRPr/>
          </a:p>
        </p:txBody>
      </p:sp>
      <p:sp>
        <p:nvSpPr>
          <p:cNvPr id="1447" name="Google Shape;1447;p124"/>
          <p:cNvSpPr txBox="1"/>
          <p:nvPr/>
        </p:nvSpPr>
        <p:spPr>
          <a:xfrm>
            <a:off x="4726901" y="4910337"/>
            <a:ext cx="3593370"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rgbClr val="FFFDDE"/>
                </a:solidFill>
                <a:latin typeface="Calibri"/>
                <a:ea typeface="Calibri"/>
                <a:cs typeface="Calibri"/>
                <a:sym typeface="Calibri"/>
              </a:rPr>
              <a:t>Mt Diablo Buckwheat</a:t>
            </a:r>
            <a:endParaRPr/>
          </a:p>
        </p:txBody>
      </p:sp>
      <p:sp>
        <p:nvSpPr>
          <p:cNvPr id="1448" name="Google Shape;1448;p124"/>
          <p:cNvSpPr txBox="1"/>
          <p:nvPr/>
        </p:nvSpPr>
        <p:spPr>
          <a:xfrm>
            <a:off x="683532" y="1251385"/>
            <a:ext cx="9352547" cy="584775"/>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None/>
            </a:pPr>
            <a:r>
              <a:rPr lang="en-US" sz="3200">
                <a:solidFill>
                  <a:srgbClr val="D06A28"/>
                </a:solidFill>
                <a:latin typeface="Calibri"/>
                <a:ea typeface="Calibri"/>
                <a:cs typeface="Calibri"/>
                <a:sym typeface="Calibri"/>
              </a:rPr>
              <a:t>It can be hard to tell when things go extinct…</a:t>
            </a:r>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Shape 1453"/>
        <p:cNvGrpSpPr/>
        <p:nvPr/>
      </p:nvGrpSpPr>
      <p:grpSpPr>
        <a:xfrm>
          <a:off x="0" y="0"/>
          <a:ext cx="0" cy="0"/>
          <a:chOff x="0" y="0"/>
          <a:chExt cx="0" cy="0"/>
        </a:xfrm>
      </p:grpSpPr>
      <p:pic>
        <p:nvPicPr>
          <p:cNvPr id="1454" name="Google Shape;1454;p125" descr="https://upload.wikimedia.org/wikipedia/commons/f/fa/Latimeria_Chalumnae_-_Coelacanth_-_NHMW.jpg"/>
          <p:cNvPicPr preferRelativeResize="0"/>
          <p:nvPr/>
        </p:nvPicPr>
        <p:blipFill rotWithShape="1">
          <a:blip r:embed="rId3">
            <a:alphaModFix/>
          </a:blip>
          <a:srcRect/>
          <a:stretch/>
        </p:blipFill>
        <p:spPr>
          <a:xfrm>
            <a:off x="457200" y="2589069"/>
            <a:ext cx="8164696" cy="2946946"/>
          </a:xfrm>
          <a:prstGeom prst="rect">
            <a:avLst/>
          </a:prstGeom>
          <a:noFill/>
          <a:ln>
            <a:noFill/>
          </a:ln>
        </p:spPr>
      </p:pic>
      <p:sp>
        <p:nvSpPr>
          <p:cNvPr id="1455" name="Google Shape;1455;p12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583F34"/>
              </a:buClr>
              <a:buSzPts val="4400"/>
              <a:buFont typeface="Calibri"/>
              <a:buNone/>
            </a:pPr>
            <a:r>
              <a:rPr lang="en-US">
                <a:solidFill>
                  <a:srgbClr val="583F34"/>
                </a:solidFill>
              </a:rPr>
              <a:t>What does it mean to go extinct?</a:t>
            </a:r>
            <a:endParaRPr/>
          </a:p>
        </p:txBody>
      </p:sp>
      <p:sp>
        <p:nvSpPr>
          <p:cNvPr id="1456" name="Google Shape;1456;p125" descr="https://encrypted-tbn3.gstatic.com/images?q=tbn:ANd9GcR4MRSjZQ9fPmRbCaUZpuA2lI1LKo-jLuzjbym4yF5s0kB4s0YL4Q"/>
          <p:cNvSpPr/>
          <p:nvPr/>
        </p:nvSpPr>
        <p:spPr>
          <a:xfrm>
            <a:off x="155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57" name="Google Shape;1457;p125"/>
          <p:cNvSpPr txBox="1"/>
          <p:nvPr/>
        </p:nvSpPr>
        <p:spPr>
          <a:xfrm>
            <a:off x="1255032" y="5947467"/>
            <a:ext cx="6860268"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rgbClr val="2B7C01"/>
                </a:solidFill>
                <a:latin typeface="Calibri"/>
                <a:ea typeface="Calibri"/>
                <a:cs typeface="Calibri"/>
                <a:sym typeface="Calibri"/>
              </a:rPr>
              <a:t>Lost (66 million years ago)  and… FOUND!!! (1938)</a:t>
            </a:r>
            <a:endParaRPr/>
          </a:p>
        </p:txBody>
      </p:sp>
      <p:sp>
        <p:nvSpPr>
          <p:cNvPr id="1458" name="Google Shape;1458;p125"/>
          <p:cNvSpPr txBox="1"/>
          <p:nvPr/>
        </p:nvSpPr>
        <p:spPr>
          <a:xfrm>
            <a:off x="6672079" y="2712179"/>
            <a:ext cx="3593370"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rgbClr val="FFFDDE"/>
                </a:solidFill>
                <a:latin typeface="Calibri"/>
                <a:ea typeface="Calibri"/>
                <a:cs typeface="Calibri"/>
                <a:sym typeface="Calibri"/>
              </a:rPr>
              <a:t>Coelacanth</a:t>
            </a:r>
            <a:endParaRPr/>
          </a:p>
        </p:txBody>
      </p:sp>
      <p:sp>
        <p:nvSpPr>
          <p:cNvPr id="1459" name="Google Shape;1459;p125"/>
          <p:cNvSpPr txBox="1"/>
          <p:nvPr/>
        </p:nvSpPr>
        <p:spPr>
          <a:xfrm>
            <a:off x="683532" y="1251385"/>
            <a:ext cx="9352547" cy="584775"/>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None/>
            </a:pPr>
            <a:r>
              <a:rPr lang="en-US" sz="3200">
                <a:solidFill>
                  <a:srgbClr val="D06A28"/>
                </a:solidFill>
                <a:latin typeface="Calibri"/>
                <a:ea typeface="Calibri"/>
                <a:cs typeface="Calibri"/>
                <a:sym typeface="Calibri"/>
              </a:rPr>
              <a:t>It can be hard to tell when things go extinct…</a:t>
            </a:r>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Shape 1464"/>
        <p:cNvGrpSpPr/>
        <p:nvPr/>
      </p:nvGrpSpPr>
      <p:grpSpPr>
        <a:xfrm>
          <a:off x="0" y="0"/>
          <a:ext cx="0" cy="0"/>
          <a:chOff x="0" y="0"/>
          <a:chExt cx="0" cy="0"/>
        </a:xfrm>
      </p:grpSpPr>
      <p:sp>
        <p:nvSpPr>
          <p:cNvPr id="1465" name="Google Shape;1465;p12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583F34"/>
              </a:buClr>
              <a:buSzPts val="4400"/>
              <a:buFont typeface="Calibri"/>
              <a:buNone/>
            </a:pPr>
            <a:r>
              <a:rPr lang="en-US">
                <a:solidFill>
                  <a:srgbClr val="583F34"/>
                </a:solidFill>
              </a:rPr>
              <a:t>What does it mean to go extinct?</a:t>
            </a:r>
            <a:endParaRPr/>
          </a:p>
        </p:txBody>
      </p:sp>
      <p:sp>
        <p:nvSpPr>
          <p:cNvPr id="1466" name="Google Shape;1466;p126" descr="https://encrypted-tbn3.gstatic.com/images?q=tbn:ANd9GcR4MRSjZQ9fPmRbCaUZpuA2lI1LKo-jLuzjbym4yF5s0kB4s0YL4Q"/>
          <p:cNvSpPr/>
          <p:nvPr/>
        </p:nvSpPr>
        <p:spPr>
          <a:xfrm>
            <a:off x="155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67" name="Google Shape;1467;p126"/>
          <p:cNvSpPr txBox="1"/>
          <p:nvPr/>
        </p:nvSpPr>
        <p:spPr>
          <a:xfrm>
            <a:off x="6672079" y="2712179"/>
            <a:ext cx="3593370"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rgbClr val="FFFDDE"/>
                </a:solidFill>
                <a:latin typeface="Calibri"/>
                <a:ea typeface="Calibri"/>
                <a:cs typeface="Calibri"/>
                <a:sym typeface="Calibri"/>
              </a:rPr>
              <a:t>Coelacanth</a:t>
            </a:r>
            <a:endParaRPr/>
          </a:p>
        </p:txBody>
      </p:sp>
      <p:sp>
        <p:nvSpPr>
          <p:cNvPr id="1468" name="Google Shape;1468;p126"/>
          <p:cNvSpPr txBox="1"/>
          <p:nvPr/>
        </p:nvSpPr>
        <p:spPr>
          <a:xfrm>
            <a:off x="683533" y="1251385"/>
            <a:ext cx="8003268" cy="5016758"/>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None/>
            </a:pPr>
            <a:r>
              <a:rPr lang="en-US" sz="3200">
                <a:solidFill>
                  <a:srgbClr val="D06A28"/>
                </a:solidFill>
                <a:latin typeface="Calibri"/>
                <a:ea typeface="Calibri"/>
                <a:cs typeface="Calibri"/>
                <a:sym typeface="Calibri"/>
              </a:rPr>
              <a:t>It can be hard to tell when things go extinct…</a:t>
            </a:r>
            <a:endParaRPr/>
          </a:p>
          <a:p>
            <a:pPr marL="342900" marR="0" lvl="0" indent="-342900" algn="l" rtl="0">
              <a:spcBef>
                <a:spcPts val="0"/>
              </a:spcBef>
              <a:spcAft>
                <a:spcPts val="0"/>
              </a:spcAft>
              <a:buNone/>
            </a:pPr>
            <a:endParaRPr sz="3200">
              <a:solidFill>
                <a:srgbClr val="583F34"/>
              </a:solidFill>
              <a:latin typeface="Calibri"/>
              <a:ea typeface="Calibri"/>
              <a:cs typeface="Calibri"/>
              <a:sym typeface="Calibri"/>
            </a:endParaRPr>
          </a:p>
          <a:p>
            <a:pPr marL="342900" marR="0" lvl="0" indent="-342900" algn="l" rtl="0">
              <a:spcBef>
                <a:spcPts val="0"/>
              </a:spcBef>
              <a:spcAft>
                <a:spcPts val="0"/>
              </a:spcAft>
              <a:buNone/>
            </a:pPr>
            <a:r>
              <a:rPr lang="en-US" sz="3200">
                <a:solidFill>
                  <a:srgbClr val="583F34"/>
                </a:solidFill>
                <a:latin typeface="Calibri"/>
                <a:ea typeface="Calibri"/>
                <a:cs typeface="Calibri"/>
                <a:sym typeface="Calibri"/>
              </a:rPr>
              <a:t>Sometimes extinct species can be “re-discovered”!</a:t>
            </a:r>
            <a:endParaRPr/>
          </a:p>
          <a:p>
            <a:pPr marL="342900" marR="0" lvl="0" indent="-342900" algn="l" rtl="0">
              <a:spcBef>
                <a:spcPts val="0"/>
              </a:spcBef>
              <a:spcAft>
                <a:spcPts val="0"/>
              </a:spcAft>
              <a:buNone/>
            </a:pPr>
            <a:endParaRPr sz="3200">
              <a:solidFill>
                <a:srgbClr val="583F34"/>
              </a:solidFill>
              <a:latin typeface="Calibri"/>
              <a:ea typeface="Calibri"/>
              <a:cs typeface="Calibri"/>
              <a:sym typeface="Calibri"/>
            </a:endParaRPr>
          </a:p>
          <a:p>
            <a:pPr marL="342900" marR="0" lvl="0" indent="-342900" algn="l" rtl="0">
              <a:spcBef>
                <a:spcPts val="0"/>
              </a:spcBef>
              <a:spcAft>
                <a:spcPts val="0"/>
              </a:spcAft>
              <a:buNone/>
            </a:pPr>
            <a:r>
              <a:rPr lang="en-US" sz="3200">
                <a:solidFill>
                  <a:srgbClr val="583F34"/>
                </a:solidFill>
                <a:latin typeface="Calibri"/>
                <a:ea typeface="Calibri"/>
                <a:cs typeface="Calibri"/>
                <a:sym typeface="Calibri"/>
              </a:rPr>
              <a:t>Why do you think this happens?</a:t>
            </a:r>
            <a:endParaRPr/>
          </a:p>
          <a:p>
            <a:pPr marL="342900" marR="0" lvl="0" indent="-342900" algn="l" rtl="0">
              <a:spcBef>
                <a:spcPts val="0"/>
              </a:spcBef>
              <a:spcAft>
                <a:spcPts val="0"/>
              </a:spcAft>
              <a:buNone/>
            </a:pPr>
            <a:r>
              <a:rPr lang="en-US" sz="3200">
                <a:solidFill>
                  <a:srgbClr val="583F34"/>
                </a:solidFill>
                <a:latin typeface="Calibri"/>
                <a:ea typeface="Calibri"/>
                <a:cs typeface="Calibri"/>
                <a:sym typeface="Calibri"/>
              </a:rPr>
              <a:t>Share with a partner for one minute and then I’ll ask for some volunteers.</a:t>
            </a:r>
            <a:endParaRPr/>
          </a:p>
          <a:p>
            <a:pPr marL="342900" marR="0" lvl="0" indent="-342900" algn="l" rtl="0">
              <a:spcBef>
                <a:spcPts val="0"/>
              </a:spcBef>
              <a:spcAft>
                <a:spcPts val="0"/>
              </a:spcAft>
              <a:buNone/>
            </a:pPr>
            <a:endParaRPr sz="3200">
              <a:solidFill>
                <a:srgbClr val="D06A28"/>
              </a:solidFill>
              <a:latin typeface="Calibri"/>
              <a:ea typeface="Calibri"/>
              <a:cs typeface="Calibri"/>
              <a:sym typeface="Calibri"/>
            </a:endParaRPr>
          </a:p>
          <a:p>
            <a:pPr marL="342900" marR="0" lvl="0" indent="-342900" algn="l" rtl="0">
              <a:spcBef>
                <a:spcPts val="0"/>
              </a:spcBef>
              <a:spcAft>
                <a:spcPts val="0"/>
              </a:spcAft>
              <a:buNone/>
            </a:pPr>
            <a:r>
              <a:rPr lang="en-US" sz="3200">
                <a:solidFill>
                  <a:srgbClr val="2B7C01"/>
                </a:solidFill>
                <a:latin typeface="Calibri"/>
                <a:ea typeface="Calibri"/>
                <a:cs typeface="Calibri"/>
                <a:sym typeface="Calibri"/>
              </a:rPr>
              <a:t>Let’s add these ideas to our Doodle Box 7.</a:t>
            </a:r>
            <a:endParaRPr sz="3200">
              <a:solidFill>
                <a:srgbClr val="2B7C01"/>
              </a:solidFill>
              <a:latin typeface="Calibri"/>
              <a:ea typeface="Calibri"/>
              <a:cs typeface="Calibri"/>
              <a:sym typeface="Calibri"/>
            </a:endParaRPr>
          </a:p>
        </p:txBody>
      </p:sp>
      <p:pic>
        <p:nvPicPr>
          <p:cNvPr id="1469" name="Google Shape;1469;p126"/>
          <p:cNvPicPr preferRelativeResize="0"/>
          <p:nvPr/>
        </p:nvPicPr>
        <p:blipFill rotWithShape="1">
          <a:blip r:embed="rId3">
            <a:alphaModFix/>
          </a:blip>
          <a:srcRect/>
          <a:stretch/>
        </p:blipFill>
        <p:spPr>
          <a:xfrm>
            <a:off x="7809198" y="5383334"/>
            <a:ext cx="877602" cy="884809"/>
          </a:xfrm>
          <a:prstGeom prst="rect">
            <a:avLst/>
          </a:prstGeom>
          <a:noFill/>
          <a:ln>
            <a:noFill/>
          </a:ln>
        </p:spPr>
      </p:pic>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Shape 1474"/>
        <p:cNvGrpSpPr/>
        <p:nvPr/>
      </p:nvGrpSpPr>
      <p:grpSpPr>
        <a:xfrm>
          <a:off x="0" y="0"/>
          <a:ext cx="0" cy="0"/>
          <a:chOff x="0" y="0"/>
          <a:chExt cx="0" cy="0"/>
        </a:xfrm>
      </p:grpSpPr>
      <p:sp>
        <p:nvSpPr>
          <p:cNvPr id="1475" name="Google Shape;1475;p127"/>
          <p:cNvSpPr txBox="1">
            <a:spLocks noGrp="1"/>
          </p:cNvSpPr>
          <p:nvPr>
            <p:ph type="title"/>
          </p:nvPr>
        </p:nvSpPr>
        <p:spPr>
          <a:xfrm>
            <a:off x="456028" y="0"/>
            <a:ext cx="8229600" cy="716280"/>
          </a:xfrm>
          <a:prstGeom prst="rect">
            <a:avLst/>
          </a:prstGeom>
          <a:noFill/>
          <a:ln>
            <a:noFill/>
          </a:ln>
        </p:spPr>
        <p:txBody>
          <a:bodyPr spcFirstLastPara="1" wrap="square" lIns="91425" tIns="45700" rIns="91425" bIns="45700" anchor="ctr" anchorCtr="0">
            <a:normAutofit fontScale="90000"/>
          </a:bodyPr>
          <a:lstStyle/>
          <a:p>
            <a:pPr marL="0" lvl="0" indent="0" algn="ctr" rtl="0">
              <a:spcBef>
                <a:spcPts val="0"/>
              </a:spcBef>
              <a:spcAft>
                <a:spcPts val="0"/>
              </a:spcAft>
              <a:buClr>
                <a:srgbClr val="2B7C01"/>
              </a:buClr>
              <a:buSzPts val="4400"/>
              <a:buFont typeface="Calibri"/>
              <a:buNone/>
            </a:pPr>
            <a:r>
              <a:rPr lang="en-US">
                <a:solidFill>
                  <a:srgbClr val="2B7C01"/>
                </a:solidFill>
              </a:rPr>
              <a:t>Where do extinctions occur?</a:t>
            </a:r>
            <a:endParaRPr/>
          </a:p>
        </p:txBody>
      </p:sp>
      <p:pic>
        <p:nvPicPr>
          <p:cNvPr id="1476" name="Google Shape;1476;p127" descr="Szabo Plosone Fig 2 biogeog.JPG"/>
          <p:cNvPicPr preferRelativeResize="0"/>
          <p:nvPr/>
        </p:nvPicPr>
        <p:blipFill rotWithShape="1">
          <a:blip r:embed="rId3">
            <a:alphaModFix/>
          </a:blip>
          <a:srcRect/>
          <a:stretch/>
        </p:blipFill>
        <p:spPr>
          <a:xfrm>
            <a:off x="762000" y="1295400"/>
            <a:ext cx="7617657" cy="4724400"/>
          </a:xfrm>
          <a:prstGeom prst="rect">
            <a:avLst/>
          </a:prstGeom>
          <a:noFill/>
          <a:ln>
            <a:noFill/>
          </a:ln>
        </p:spPr>
      </p:pic>
      <p:sp>
        <p:nvSpPr>
          <p:cNvPr id="1477" name="Google Shape;1477;p127"/>
          <p:cNvSpPr txBox="1"/>
          <p:nvPr/>
        </p:nvSpPr>
        <p:spPr>
          <a:xfrm>
            <a:off x="6477000" y="4876800"/>
            <a:ext cx="1905000"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1"/>
                </a:solidFill>
                <a:latin typeface="Arial Black"/>
                <a:ea typeface="Arial Black"/>
                <a:cs typeface="Arial Black"/>
                <a:sym typeface="Arial Black"/>
              </a:rPr>
              <a:t>Szabo et al 2012</a:t>
            </a:r>
            <a:endParaRPr/>
          </a:p>
        </p:txBody>
      </p:sp>
      <p:sp>
        <p:nvSpPr>
          <p:cNvPr id="1478" name="Google Shape;1478;p127"/>
          <p:cNvSpPr txBox="1"/>
          <p:nvPr/>
        </p:nvSpPr>
        <p:spPr>
          <a:xfrm>
            <a:off x="150050" y="5153799"/>
            <a:ext cx="8229600" cy="1200600"/>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rgbClr val="256800"/>
                </a:solidFill>
                <a:latin typeface="Calibri"/>
                <a:ea typeface="Calibri"/>
                <a:cs typeface="Calibri"/>
                <a:sym typeface="Calibri"/>
              </a:rPr>
              <a:t>Locations of bird species extinctions since 1500. </a:t>
            </a:r>
            <a:endParaRPr/>
          </a:p>
          <a:p>
            <a:pPr marL="0" marR="0" lvl="0" indent="0" algn="l" rtl="0">
              <a:spcBef>
                <a:spcPts val="0"/>
              </a:spcBef>
              <a:spcAft>
                <a:spcPts val="0"/>
              </a:spcAft>
              <a:buNone/>
            </a:pPr>
            <a:r>
              <a:rPr lang="en-US" sz="2400">
                <a:solidFill>
                  <a:srgbClr val="256800"/>
                </a:solidFill>
                <a:latin typeface="Calibri"/>
                <a:ea typeface="Calibri"/>
                <a:cs typeface="Calibri"/>
                <a:sym typeface="Calibri"/>
              </a:rPr>
              <a:t>Bigger circles show the areas where more bird species have gone extinct. Is there a pattern?</a:t>
            </a:r>
            <a:endParaRPr sz="2400">
              <a:solidFill>
                <a:srgbClr val="256800"/>
              </a:solidFill>
              <a:latin typeface="Calibri"/>
              <a:ea typeface="Calibri"/>
              <a:cs typeface="Calibri"/>
              <a:sym typeface="Calibri"/>
            </a:endParaRPr>
          </a:p>
        </p:txBody>
      </p:sp>
      <p:sp>
        <p:nvSpPr>
          <p:cNvPr id="1479" name="Google Shape;1479;p127"/>
          <p:cNvSpPr txBox="1"/>
          <p:nvPr/>
        </p:nvSpPr>
        <p:spPr>
          <a:xfrm>
            <a:off x="3212480" y="864513"/>
            <a:ext cx="6029739"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i="1">
                <a:solidFill>
                  <a:schemeClr val="dk1"/>
                </a:solidFill>
                <a:latin typeface="Calibri"/>
                <a:ea typeface="Calibri"/>
                <a:cs typeface="Calibri"/>
                <a:sym typeface="Calibri"/>
              </a:rPr>
              <a:t>Open circles show areas where extinctions are 100% certain. </a:t>
            </a:r>
            <a:endParaRPr sz="1600" i="1">
              <a:solidFill>
                <a:schemeClr val="dk1"/>
              </a:solidFill>
              <a:latin typeface="Calibri"/>
              <a:ea typeface="Calibri"/>
              <a:cs typeface="Calibri"/>
              <a:sym typeface="Calibri"/>
            </a:endParaRPr>
          </a:p>
          <a:p>
            <a:pPr marL="0" marR="0" lvl="0" indent="0" algn="l" rtl="0">
              <a:spcBef>
                <a:spcPts val="0"/>
              </a:spcBef>
              <a:spcAft>
                <a:spcPts val="0"/>
              </a:spcAft>
              <a:buNone/>
            </a:pPr>
            <a:r>
              <a:rPr lang="en-US" sz="1600" i="1">
                <a:solidFill>
                  <a:schemeClr val="dk1"/>
                </a:solidFill>
                <a:latin typeface="Calibri"/>
                <a:ea typeface="Calibri"/>
                <a:cs typeface="Calibri"/>
                <a:sym typeface="Calibri"/>
              </a:rPr>
              <a:t>Closed circles represent very likely extinctions.</a:t>
            </a:r>
            <a:endParaRPr sz="1600" i="1">
              <a:solidFill>
                <a:schemeClr val="dk1"/>
              </a:solidFill>
              <a:latin typeface="Calibri"/>
              <a:ea typeface="Calibri"/>
              <a:cs typeface="Calibri"/>
              <a:sym typeface="Calibri"/>
            </a:endParaRPr>
          </a:p>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Shape 1484"/>
        <p:cNvGrpSpPr/>
        <p:nvPr/>
      </p:nvGrpSpPr>
      <p:grpSpPr>
        <a:xfrm>
          <a:off x="0" y="0"/>
          <a:ext cx="0" cy="0"/>
          <a:chOff x="0" y="0"/>
          <a:chExt cx="0" cy="0"/>
        </a:xfrm>
      </p:grpSpPr>
      <p:pic>
        <p:nvPicPr>
          <p:cNvPr id="1485" name="Google Shape;1485;p128"/>
          <p:cNvPicPr preferRelativeResize="0"/>
          <p:nvPr/>
        </p:nvPicPr>
        <p:blipFill>
          <a:blip r:embed="rId3">
            <a:alphaModFix/>
          </a:blip>
          <a:stretch>
            <a:fillRect/>
          </a:stretch>
        </p:blipFill>
        <p:spPr>
          <a:xfrm>
            <a:off x="152863" y="911462"/>
            <a:ext cx="8838275" cy="4800839"/>
          </a:xfrm>
          <a:prstGeom prst="rect">
            <a:avLst/>
          </a:prstGeom>
          <a:noFill/>
          <a:ln>
            <a:noFill/>
          </a:ln>
        </p:spPr>
      </p:pic>
      <p:sp>
        <p:nvSpPr>
          <p:cNvPr id="1486" name="Google Shape;1486;p128"/>
          <p:cNvSpPr txBox="1"/>
          <p:nvPr/>
        </p:nvSpPr>
        <p:spPr>
          <a:xfrm>
            <a:off x="471964" y="4161085"/>
            <a:ext cx="1905000" cy="307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a:p>
        </p:txBody>
      </p:sp>
      <p:sp>
        <p:nvSpPr>
          <p:cNvPr id="1487" name="Google Shape;1487;p128"/>
          <p:cNvSpPr txBox="1"/>
          <p:nvPr/>
        </p:nvSpPr>
        <p:spPr>
          <a:xfrm>
            <a:off x="1424464" y="5538027"/>
            <a:ext cx="7281545"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a:solidFill>
                  <a:srgbClr val="2B7C01"/>
                </a:solidFill>
                <a:latin typeface="Calibri"/>
                <a:ea typeface="Calibri"/>
                <a:cs typeface="Calibri"/>
                <a:sym typeface="Calibri"/>
              </a:rPr>
              <a:t>Record our new ideas in Doodle </a:t>
            </a:r>
            <a:r>
              <a:rPr lang="en-US" sz="3200" u="sng">
                <a:solidFill>
                  <a:srgbClr val="2B7C01"/>
                </a:solidFill>
                <a:latin typeface="Calibri"/>
                <a:ea typeface="Calibri"/>
                <a:cs typeface="Calibri"/>
                <a:sym typeface="Calibri"/>
              </a:rPr>
              <a:t>Box 8</a:t>
            </a:r>
            <a:r>
              <a:rPr lang="en-US" sz="3200">
                <a:solidFill>
                  <a:srgbClr val="2B7C01"/>
                </a:solidFill>
                <a:latin typeface="Calibri"/>
                <a:ea typeface="Calibri"/>
                <a:cs typeface="Calibri"/>
                <a:sym typeface="Calibri"/>
              </a:rPr>
              <a:t>.</a:t>
            </a:r>
            <a:endParaRPr/>
          </a:p>
        </p:txBody>
      </p:sp>
      <p:pic>
        <p:nvPicPr>
          <p:cNvPr id="1488" name="Google Shape;1488;p128"/>
          <p:cNvPicPr preferRelativeResize="0"/>
          <p:nvPr/>
        </p:nvPicPr>
        <p:blipFill rotWithShape="1">
          <a:blip r:embed="rId4">
            <a:alphaModFix/>
          </a:blip>
          <a:srcRect/>
          <a:stretch/>
        </p:blipFill>
        <p:spPr>
          <a:xfrm>
            <a:off x="471964" y="5377608"/>
            <a:ext cx="877602" cy="884809"/>
          </a:xfrm>
          <a:prstGeom prst="rect">
            <a:avLst/>
          </a:prstGeom>
          <a:noFill/>
          <a:ln>
            <a:noFill/>
          </a:ln>
        </p:spPr>
      </p:pic>
      <p:sp>
        <p:nvSpPr>
          <p:cNvPr id="1489" name="Google Shape;1489;p128"/>
          <p:cNvSpPr txBox="1">
            <a:spLocks noGrp="1"/>
          </p:cNvSpPr>
          <p:nvPr>
            <p:ph type="title"/>
          </p:nvPr>
        </p:nvSpPr>
        <p:spPr>
          <a:xfrm>
            <a:off x="456028" y="0"/>
            <a:ext cx="8229600" cy="716280"/>
          </a:xfrm>
          <a:prstGeom prst="rect">
            <a:avLst/>
          </a:prstGeom>
          <a:noFill/>
          <a:ln>
            <a:noFill/>
          </a:ln>
        </p:spPr>
        <p:txBody>
          <a:bodyPr spcFirstLastPara="1" wrap="square" lIns="91425" tIns="45700" rIns="91425" bIns="45700" anchor="ctr" anchorCtr="0">
            <a:normAutofit fontScale="90000"/>
          </a:bodyPr>
          <a:lstStyle/>
          <a:p>
            <a:pPr marL="0" lvl="0" indent="0" algn="ctr" rtl="0">
              <a:spcBef>
                <a:spcPts val="0"/>
              </a:spcBef>
              <a:spcAft>
                <a:spcPts val="0"/>
              </a:spcAft>
              <a:buClr>
                <a:srgbClr val="2B7C01"/>
              </a:buClr>
              <a:buSzPts val="4400"/>
              <a:buFont typeface="Calibri"/>
              <a:buNone/>
            </a:pPr>
            <a:r>
              <a:rPr lang="en-US">
                <a:solidFill>
                  <a:srgbClr val="2B7C01"/>
                </a:solidFill>
              </a:rPr>
              <a:t>Where do extinctions occur?</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8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Shape 1494"/>
        <p:cNvGrpSpPr/>
        <p:nvPr/>
      </p:nvGrpSpPr>
      <p:grpSpPr>
        <a:xfrm>
          <a:off x="0" y="0"/>
          <a:ext cx="0" cy="0"/>
          <a:chOff x="0" y="0"/>
          <a:chExt cx="0" cy="0"/>
        </a:xfrm>
      </p:grpSpPr>
      <p:sp>
        <p:nvSpPr>
          <p:cNvPr id="1495" name="Google Shape;1495;p129"/>
          <p:cNvSpPr txBox="1">
            <a:spLocks noGrp="1"/>
          </p:cNvSpPr>
          <p:nvPr>
            <p:ph type="title"/>
          </p:nvPr>
        </p:nvSpPr>
        <p:spPr>
          <a:xfrm>
            <a:off x="457200" y="152400"/>
            <a:ext cx="8229600" cy="733182"/>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rgbClr val="D06A28"/>
              </a:buClr>
              <a:buSzPts val="4000"/>
              <a:buFont typeface="Calibri"/>
              <a:buNone/>
            </a:pPr>
            <a:r>
              <a:rPr lang="en-US" sz="4000">
                <a:solidFill>
                  <a:srgbClr val="D06A28"/>
                </a:solidFill>
                <a:latin typeface="Calibri"/>
                <a:ea typeface="Calibri"/>
                <a:cs typeface="Calibri"/>
                <a:sym typeface="Calibri"/>
              </a:rPr>
              <a:t>A good example of a bad thing.</a:t>
            </a:r>
            <a:endParaRPr/>
          </a:p>
        </p:txBody>
      </p:sp>
      <p:sp>
        <p:nvSpPr>
          <p:cNvPr id="1496" name="Google Shape;1496;p129"/>
          <p:cNvSpPr txBox="1"/>
          <p:nvPr/>
        </p:nvSpPr>
        <p:spPr>
          <a:xfrm>
            <a:off x="1173480" y="4953186"/>
            <a:ext cx="8001000" cy="107721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a:solidFill>
                  <a:srgbClr val="2B7C01"/>
                </a:solidFill>
                <a:latin typeface="Calibri"/>
                <a:ea typeface="Calibri"/>
                <a:cs typeface="Calibri"/>
                <a:sym typeface="Calibri"/>
              </a:rPr>
              <a:t>So…why do you think extinctions could be more common on islands?</a:t>
            </a:r>
            <a:endParaRPr/>
          </a:p>
        </p:txBody>
      </p:sp>
      <p:pic>
        <p:nvPicPr>
          <p:cNvPr id="1497" name="Google Shape;1497;p129"/>
          <p:cNvPicPr preferRelativeResize="0"/>
          <p:nvPr/>
        </p:nvPicPr>
        <p:blipFill rotWithShape="1">
          <a:blip r:embed="rId3">
            <a:alphaModFix/>
          </a:blip>
          <a:srcRect/>
          <a:stretch/>
        </p:blipFill>
        <p:spPr>
          <a:xfrm>
            <a:off x="5417282" y="901252"/>
            <a:ext cx="1390650" cy="1885950"/>
          </a:xfrm>
          <a:prstGeom prst="rect">
            <a:avLst/>
          </a:prstGeom>
          <a:noFill/>
          <a:ln>
            <a:noFill/>
          </a:ln>
        </p:spPr>
      </p:pic>
      <p:pic>
        <p:nvPicPr>
          <p:cNvPr id="1498" name="Google Shape;1498;p129"/>
          <p:cNvPicPr preferRelativeResize="0"/>
          <p:nvPr/>
        </p:nvPicPr>
        <p:blipFill rotWithShape="1">
          <a:blip r:embed="rId4">
            <a:alphaModFix/>
          </a:blip>
          <a:srcRect/>
          <a:stretch/>
        </p:blipFill>
        <p:spPr>
          <a:xfrm>
            <a:off x="6887158" y="967927"/>
            <a:ext cx="1333500" cy="1752600"/>
          </a:xfrm>
          <a:prstGeom prst="rect">
            <a:avLst/>
          </a:prstGeom>
          <a:noFill/>
          <a:ln>
            <a:noFill/>
          </a:ln>
        </p:spPr>
      </p:pic>
      <p:pic>
        <p:nvPicPr>
          <p:cNvPr id="1499" name="Google Shape;1499;p129"/>
          <p:cNvPicPr preferRelativeResize="0"/>
          <p:nvPr/>
        </p:nvPicPr>
        <p:blipFill rotWithShape="1">
          <a:blip r:embed="rId5">
            <a:alphaModFix/>
          </a:blip>
          <a:srcRect/>
          <a:stretch/>
        </p:blipFill>
        <p:spPr>
          <a:xfrm>
            <a:off x="6315658" y="1644800"/>
            <a:ext cx="1143000" cy="1581150"/>
          </a:xfrm>
          <a:prstGeom prst="rect">
            <a:avLst/>
          </a:prstGeom>
          <a:noFill/>
          <a:ln>
            <a:noFill/>
          </a:ln>
        </p:spPr>
      </p:pic>
      <p:pic>
        <p:nvPicPr>
          <p:cNvPr id="1500" name="Google Shape;1500;p129" descr="http://islandarks.com.au/files/2013/03/Brown-Tree-Snake-.jpg"/>
          <p:cNvPicPr preferRelativeResize="0"/>
          <p:nvPr/>
        </p:nvPicPr>
        <p:blipFill rotWithShape="1">
          <a:blip r:embed="rId6">
            <a:alphaModFix/>
          </a:blip>
          <a:srcRect/>
          <a:stretch/>
        </p:blipFill>
        <p:spPr>
          <a:xfrm>
            <a:off x="495300" y="901252"/>
            <a:ext cx="4271256" cy="2838450"/>
          </a:xfrm>
          <a:prstGeom prst="rect">
            <a:avLst/>
          </a:prstGeom>
          <a:noFill/>
          <a:ln>
            <a:noFill/>
          </a:ln>
        </p:spPr>
      </p:pic>
      <p:sp>
        <p:nvSpPr>
          <p:cNvPr id="1501" name="Google Shape;1501;p129"/>
          <p:cNvSpPr txBox="1"/>
          <p:nvPr/>
        </p:nvSpPr>
        <p:spPr>
          <a:xfrm>
            <a:off x="2430240" y="2995117"/>
            <a:ext cx="2835426"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rgbClr val="FFFDDE"/>
                </a:solidFill>
                <a:latin typeface="Calibri"/>
                <a:ea typeface="Calibri"/>
                <a:cs typeface="Calibri"/>
                <a:sym typeface="Calibri"/>
              </a:rPr>
              <a:t>Brown Tree Snake</a:t>
            </a:r>
            <a:endParaRPr/>
          </a:p>
        </p:txBody>
      </p:sp>
      <p:sp>
        <p:nvSpPr>
          <p:cNvPr id="1502" name="Google Shape;1502;p129"/>
          <p:cNvSpPr txBox="1"/>
          <p:nvPr/>
        </p:nvSpPr>
        <p:spPr>
          <a:xfrm>
            <a:off x="335280" y="3837009"/>
            <a:ext cx="4587240"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chemeClr val="dk1"/>
                </a:solidFill>
                <a:latin typeface="Calibri"/>
                <a:ea typeface="Calibri"/>
                <a:cs typeface="Calibri"/>
                <a:sym typeface="Calibri"/>
              </a:rPr>
              <a:t>Brown tree snakes were introduced to Guam accidently from the Admiral Islands immediately following World War II.</a:t>
            </a:r>
            <a:endParaRPr sz="2000">
              <a:solidFill>
                <a:schemeClr val="dk1"/>
              </a:solidFill>
              <a:latin typeface="Calibri"/>
              <a:ea typeface="Calibri"/>
              <a:cs typeface="Calibri"/>
              <a:sym typeface="Calibri"/>
            </a:endParaRPr>
          </a:p>
        </p:txBody>
      </p:sp>
      <p:sp>
        <p:nvSpPr>
          <p:cNvPr id="1503" name="Google Shape;1503;p129"/>
          <p:cNvSpPr txBox="1"/>
          <p:nvPr/>
        </p:nvSpPr>
        <p:spPr>
          <a:xfrm>
            <a:off x="5107964" y="2924139"/>
            <a:ext cx="3886200" cy="19389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chemeClr val="dk1"/>
                </a:solidFill>
                <a:latin typeface="Calibri"/>
                <a:ea typeface="Calibri"/>
                <a:cs typeface="Calibri"/>
                <a:sym typeface="Calibri"/>
              </a:rPr>
              <a:t>Over the next 30 years, 10 of the 12 native bird species went extinct.</a:t>
            </a:r>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r>
              <a:rPr lang="en-US" sz="2000">
                <a:solidFill>
                  <a:schemeClr val="dk1"/>
                </a:solidFill>
                <a:latin typeface="Calibri"/>
                <a:ea typeface="Calibri"/>
                <a:cs typeface="Calibri"/>
                <a:sym typeface="Calibri"/>
              </a:rPr>
              <a:t>The remaining two species have fewer than 200 individuals remaining on the island.</a:t>
            </a:r>
            <a:endParaRPr sz="2000">
              <a:solidFill>
                <a:schemeClr val="dk1"/>
              </a:solidFill>
              <a:latin typeface="Calibri"/>
              <a:ea typeface="Calibri"/>
              <a:cs typeface="Calibri"/>
              <a:sym typeface="Calibri"/>
            </a:endParaRPr>
          </a:p>
        </p:txBody>
      </p:sp>
      <p:sp>
        <p:nvSpPr>
          <p:cNvPr id="1504" name="Google Shape;1504;p129"/>
          <p:cNvSpPr txBox="1"/>
          <p:nvPr/>
        </p:nvSpPr>
        <p:spPr>
          <a:xfrm>
            <a:off x="1125783" y="6035777"/>
            <a:ext cx="7281600" cy="584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a:solidFill>
                  <a:srgbClr val="2B7C01"/>
                </a:solidFill>
                <a:latin typeface="Calibri"/>
                <a:ea typeface="Calibri"/>
                <a:cs typeface="Calibri"/>
                <a:sym typeface="Calibri"/>
              </a:rPr>
              <a:t>Record your ideas in Doodle </a:t>
            </a:r>
            <a:r>
              <a:rPr lang="en-US" sz="3200" u="sng">
                <a:solidFill>
                  <a:srgbClr val="2B7C01"/>
                </a:solidFill>
                <a:latin typeface="Calibri"/>
                <a:ea typeface="Calibri"/>
                <a:cs typeface="Calibri"/>
                <a:sym typeface="Calibri"/>
              </a:rPr>
              <a:t>Box 8</a:t>
            </a:r>
            <a:r>
              <a:rPr lang="en-US" sz="3200">
                <a:solidFill>
                  <a:srgbClr val="2B7C01"/>
                </a:solidFill>
                <a:latin typeface="Calibri"/>
                <a:ea typeface="Calibri"/>
                <a:cs typeface="Calibri"/>
                <a:sym typeface="Calibri"/>
              </a:rPr>
              <a:t>.</a:t>
            </a:r>
            <a:endParaRPr/>
          </a:p>
        </p:txBody>
      </p:sp>
      <p:pic>
        <p:nvPicPr>
          <p:cNvPr id="1505" name="Google Shape;1505;p129"/>
          <p:cNvPicPr preferRelativeResize="0"/>
          <p:nvPr/>
        </p:nvPicPr>
        <p:blipFill rotWithShape="1">
          <a:blip r:embed="rId7">
            <a:alphaModFix/>
          </a:blip>
          <a:srcRect/>
          <a:stretch/>
        </p:blipFill>
        <p:spPr>
          <a:xfrm>
            <a:off x="7131748" y="5888013"/>
            <a:ext cx="653819" cy="659188"/>
          </a:xfrm>
          <a:prstGeom prst="rect">
            <a:avLst/>
          </a:prstGeom>
          <a:noFill/>
          <a:ln>
            <a:noFill/>
          </a:ln>
        </p:spPr>
      </p:pic>
      <p:pic>
        <p:nvPicPr>
          <p:cNvPr id="1506" name="Google Shape;1506;p129"/>
          <p:cNvPicPr preferRelativeResize="0"/>
          <p:nvPr/>
        </p:nvPicPr>
        <p:blipFill rotWithShape="1">
          <a:blip r:embed="rId8">
            <a:alphaModFix/>
          </a:blip>
          <a:srcRect/>
          <a:stretch/>
        </p:blipFill>
        <p:spPr>
          <a:xfrm>
            <a:off x="218972" y="4852019"/>
            <a:ext cx="954508" cy="96857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0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13"/>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LS02 Teacher Resource: Notes</a:t>
            </a:r>
            <a:endParaRPr sz="2400" b="0" i="0" u="none" strike="noStrike" cap="none">
              <a:solidFill>
                <a:srgbClr val="FFFFFF"/>
              </a:solidFill>
              <a:latin typeface="Arial"/>
              <a:ea typeface="Arial"/>
              <a:cs typeface="Arial"/>
              <a:sym typeface="Arial"/>
            </a:endParaRPr>
          </a:p>
        </p:txBody>
      </p:sp>
      <p:sp>
        <p:nvSpPr>
          <p:cNvPr id="266" name="Google Shape;266;p13"/>
          <p:cNvSpPr txBox="1"/>
          <p:nvPr/>
        </p:nvSpPr>
        <p:spPr>
          <a:xfrm>
            <a:off x="439340" y="829922"/>
            <a:ext cx="8229600" cy="5236618"/>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583F34"/>
              </a:buClr>
              <a:buSzPts val="1600"/>
              <a:buFont typeface="Arial"/>
              <a:buNone/>
            </a:pPr>
            <a:r>
              <a:rPr lang="en-US" sz="1600" dirty="0">
                <a:solidFill>
                  <a:srgbClr val="583F34"/>
                </a:solidFill>
                <a:latin typeface="Arial"/>
                <a:ea typeface="Arial"/>
                <a:cs typeface="Arial"/>
                <a:sym typeface="Arial"/>
              </a:rPr>
              <a:t>Before we dive into how populations change over time we take a look at extinction.</a:t>
            </a:r>
            <a:endParaRPr dirty="0"/>
          </a:p>
          <a:p>
            <a:pPr marL="0" marR="0" lvl="0" indent="0" algn="l" rtl="0">
              <a:lnSpc>
                <a:spcPct val="100000"/>
              </a:lnSpc>
              <a:spcBef>
                <a:spcPts val="600"/>
              </a:spcBef>
              <a:spcAft>
                <a:spcPts val="0"/>
              </a:spcAft>
              <a:buClr>
                <a:srgbClr val="583F34"/>
              </a:buClr>
              <a:buSzPts val="1600"/>
              <a:buFont typeface="Arial"/>
              <a:buNone/>
            </a:pPr>
            <a:r>
              <a:rPr lang="en-US" sz="1600" dirty="0">
                <a:solidFill>
                  <a:srgbClr val="583F34"/>
                </a:solidFill>
                <a:latin typeface="Arial"/>
                <a:ea typeface="Arial"/>
                <a:cs typeface="Arial"/>
                <a:sym typeface="Arial"/>
              </a:rPr>
              <a:t>The first slide helps to foster a discussion that will lead to the idea of extinction.  </a:t>
            </a:r>
            <a:endParaRPr dirty="0"/>
          </a:p>
          <a:p>
            <a:pPr marL="0" marR="0" lvl="0" indent="0" algn="l" rtl="0">
              <a:lnSpc>
                <a:spcPct val="100000"/>
              </a:lnSpc>
              <a:spcBef>
                <a:spcPts val="600"/>
              </a:spcBef>
              <a:spcAft>
                <a:spcPts val="0"/>
              </a:spcAft>
              <a:buClr>
                <a:schemeClr val="dk1"/>
              </a:buClr>
              <a:buSzPts val="1600"/>
              <a:buFont typeface="Arial"/>
              <a:buNone/>
            </a:pPr>
            <a:endParaRPr sz="1600" dirty="0">
              <a:solidFill>
                <a:srgbClr val="583F34"/>
              </a:solidFill>
              <a:latin typeface="Arial"/>
              <a:ea typeface="Arial"/>
              <a:cs typeface="Arial"/>
              <a:sym typeface="Arial"/>
            </a:endParaRPr>
          </a:p>
          <a:p>
            <a:pPr marL="0" marR="0" lvl="0" indent="0" algn="l" rtl="0">
              <a:lnSpc>
                <a:spcPct val="100000"/>
              </a:lnSpc>
              <a:spcBef>
                <a:spcPts val="600"/>
              </a:spcBef>
              <a:spcAft>
                <a:spcPts val="0"/>
              </a:spcAft>
              <a:buClr>
                <a:srgbClr val="583F34"/>
              </a:buClr>
              <a:buSzPts val="1600"/>
              <a:buFont typeface="Arial"/>
              <a:buNone/>
            </a:pPr>
            <a:r>
              <a:rPr lang="en-US" sz="1600" dirty="0">
                <a:solidFill>
                  <a:srgbClr val="583F34"/>
                </a:solidFill>
                <a:latin typeface="Arial"/>
                <a:ea typeface="Arial"/>
                <a:cs typeface="Arial"/>
                <a:sym typeface="Arial"/>
              </a:rPr>
              <a:t>Don’t feel compelled to show every slide of the extinct organisms but focus on the ones that will spark interest in your students. </a:t>
            </a:r>
            <a:endParaRPr dirty="0"/>
          </a:p>
          <a:p>
            <a:pPr marL="0" marR="0" lvl="0" indent="0" algn="l" rtl="0">
              <a:lnSpc>
                <a:spcPct val="100000"/>
              </a:lnSpc>
              <a:spcBef>
                <a:spcPts val="600"/>
              </a:spcBef>
              <a:spcAft>
                <a:spcPts val="0"/>
              </a:spcAft>
              <a:buClr>
                <a:srgbClr val="583F34"/>
              </a:buClr>
              <a:buSzPts val="1600"/>
              <a:buFont typeface="Arial"/>
              <a:buNone/>
            </a:pPr>
            <a:r>
              <a:rPr lang="en-US" sz="1600" dirty="0">
                <a:solidFill>
                  <a:srgbClr val="583F34"/>
                </a:solidFill>
                <a:latin typeface="Arial"/>
                <a:ea typeface="Arial"/>
                <a:cs typeface="Arial"/>
                <a:sym typeface="Arial"/>
              </a:rPr>
              <a:t>Next the students come up with a working definition of extinction on their doodle. Don’t worry if their definition is not quite correct or complete. You are just eliciting their ideas at this point.</a:t>
            </a:r>
            <a:endParaRPr dirty="0"/>
          </a:p>
          <a:p>
            <a:pPr marL="0" marR="0" lvl="0" indent="0" algn="l" rtl="0">
              <a:lnSpc>
                <a:spcPct val="100000"/>
              </a:lnSpc>
              <a:spcBef>
                <a:spcPts val="600"/>
              </a:spcBef>
              <a:spcAft>
                <a:spcPts val="0"/>
              </a:spcAft>
              <a:buClr>
                <a:schemeClr val="dk1"/>
              </a:buClr>
              <a:buSzPts val="1600"/>
              <a:buFont typeface="Arial"/>
              <a:buNone/>
            </a:pPr>
            <a:endParaRPr sz="1600" dirty="0">
              <a:solidFill>
                <a:srgbClr val="583F34"/>
              </a:solidFill>
              <a:latin typeface="Arial"/>
              <a:ea typeface="Arial"/>
              <a:cs typeface="Arial"/>
              <a:sym typeface="Arial"/>
            </a:endParaRPr>
          </a:p>
          <a:p>
            <a:pPr marL="0" marR="0" lvl="0" indent="0" algn="l" rtl="0">
              <a:lnSpc>
                <a:spcPct val="100000"/>
              </a:lnSpc>
              <a:spcBef>
                <a:spcPts val="600"/>
              </a:spcBef>
              <a:spcAft>
                <a:spcPts val="0"/>
              </a:spcAft>
              <a:buClr>
                <a:srgbClr val="583F34"/>
              </a:buClr>
              <a:buSzPts val="1600"/>
              <a:buFont typeface="Arial"/>
              <a:buNone/>
            </a:pPr>
            <a:r>
              <a:rPr lang="en-US" sz="1600" dirty="0">
                <a:solidFill>
                  <a:srgbClr val="583F34"/>
                </a:solidFill>
                <a:latin typeface="Arial"/>
                <a:ea typeface="Arial"/>
                <a:cs typeface="Arial"/>
                <a:sym typeface="Arial"/>
              </a:rPr>
              <a:t>The last slides in this segment show that extinction is not new, but there is a pattern. Several slides are provided to look at the number of different species that have gone extinct as well as looking at the data in different ways.</a:t>
            </a:r>
            <a:endParaRPr dirty="0"/>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Shape 1511"/>
        <p:cNvGrpSpPr/>
        <p:nvPr/>
      </p:nvGrpSpPr>
      <p:grpSpPr>
        <a:xfrm>
          <a:off x="0" y="0"/>
          <a:ext cx="0" cy="0"/>
          <a:chOff x="0" y="0"/>
          <a:chExt cx="0" cy="0"/>
        </a:xfrm>
      </p:grpSpPr>
      <p:pic>
        <p:nvPicPr>
          <p:cNvPr id="1512" name="Google Shape;1512;p130" descr="https://upload.wikimedia.org/wikipedia/commons/thumb/f/f5/Howlsnow.jpg/1024px-Howlsnow.jpg"/>
          <p:cNvPicPr preferRelativeResize="0"/>
          <p:nvPr/>
        </p:nvPicPr>
        <p:blipFill rotWithShape="1">
          <a:blip r:embed="rId3">
            <a:alphaModFix/>
          </a:blip>
          <a:srcRect/>
          <a:stretch/>
        </p:blipFill>
        <p:spPr>
          <a:xfrm>
            <a:off x="460375" y="391060"/>
            <a:ext cx="2380511" cy="2348342"/>
          </a:xfrm>
          <a:prstGeom prst="rect">
            <a:avLst/>
          </a:prstGeom>
          <a:noFill/>
          <a:ln>
            <a:noFill/>
          </a:ln>
        </p:spPr>
      </p:pic>
      <p:sp>
        <p:nvSpPr>
          <p:cNvPr id="1513" name="Google Shape;1513;p130"/>
          <p:cNvSpPr txBox="1">
            <a:spLocks noGrp="1"/>
          </p:cNvSpPr>
          <p:nvPr>
            <p:ph type="title"/>
          </p:nvPr>
        </p:nvSpPr>
        <p:spPr>
          <a:xfrm>
            <a:off x="3874885" y="252336"/>
            <a:ext cx="4449337"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583F34"/>
              </a:buClr>
              <a:buSzPts val="4400"/>
              <a:buFont typeface="Calibri"/>
              <a:buNone/>
            </a:pPr>
            <a:r>
              <a:rPr lang="en-US">
                <a:solidFill>
                  <a:srgbClr val="583F34"/>
                </a:solidFill>
              </a:rPr>
              <a:t>Why on islands? </a:t>
            </a:r>
            <a:endParaRPr>
              <a:solidFill>
                <a:srgbClr val="583F34"/>
              </a:solidFill>
            </a:endParaRPr>
          </a:p>
        </p:txBody>
      </p:sp>
      <p:sp>
        <p:nvSpPr>
          <p:cNvPr id="1514" name="Google Shape;1514;p130" descr="https://encrypted-tbn3.gstatic.com/images?q=tbn:ANd9GcR4MRSjZQ9fPmRbCaUZpuA2lI1LKo-jLuzjbym4yF5s0kB4s0YL4Q"/>
          <p:cNvSpPr/>
          <p:nvPr/>
        </p:nvSpPr>
        <p:spPr>
          <a:xfrm>
            <a:off x="155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15" name="Google Shape;1515;p130"/>
          <p:cNvSpPr txBox="1"/>
          <p:nvPr/>
        </p:nvSpPr>
        <p:spPr>
          <a:xfrm>
            <a:off x="662653" y="5103295"/>
            <a:ext cx="8081459" cy="1877437"/>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None/>
            </a:pPr>
            <a:r>
              <a:rPr lang="en-US" sz="2800" i="1">
                <a:solidFill>
                  <a:srgbClr val="D06A28"/>
                </a:solidFill>
                <a:latin typeface="Calibri"/>
                <a:ea typeface="Calibri"/>
                <a:cs typeface="Calibri"/>
                <a:sym typeface="Calibri"/>
              </a:rPr>
              <a:t>Hint: recall our earlier questions…</a:t>
            </a:r>
            <a:endParaRPr/>
          </a:p>
          <a:p>
            <a:pPr marL="342900" marR="0" lvl="0" indent="-342900" algn="l" rtl="0">
              <a:spcBef>
                <a:spcPts val="0"/>
              </a:spcBef>
              <a:spcAft>
                <a:spcPts val="0"/>
              </a:spcAft>
              <a:buNone/>
            </a:pPr>
            <a:r>
              <a:rPr lang="en-US" sz="2800" i="1">
                <a:solidFill>
                  <a:srgbClr val="D06A28"/>
                </a:solidFill>
                <a:latin typeface="Calibri"/>
                <a:ea typeface="Calibri"/>
                <a:cs typeface="Calibri"/>
                <a:sym typeface="Calibri"/>
              </a:rPr>
              <a:t>(1) Are the wolves of Isle Royale becoming extinct?</a:t>
            </a:r>
            <a:endParaRPr/>
          </a:p>
          <a:p>
            <a:pPr marL="342900" marR="0" lvl="0" indent="-342900" algn="l" rtl="0">
              <a:spcBef>
                <a:spcPts val="0"/>
              </a:spcBef>
              <a:spcAft>
                <a:spcPts val="0"/>
              </a:spcAft>
              <a:buNone/>
            </a:pPr>
            <a:r>
              <a:rPr lang="en-US" sz="2800" i="1">
                <a:solidFill>
                  <a:srgbClr val="D06A28"/>
                </a:solidFill>
                <a:latin typeface="Calibri"/>
                <a:ea typeface="Calibri"/>
                <a:cs typeface="Calibri"/>
                <a:sym typeface="Calibri"/>
              </a:rPr>
              <a:t>(2) And what about gray wolves in general?</a:t>
            </a:r>
            <a:endParaRPr/>
          </a:p>
          <a:p>
            <a:pPr marL="342900" marR="0" lvl="0" indent="-342900" algn="l" rtl="0">
              <a:spcBef>
                <a:spcPts val="0"/>
              </a:spcBef>
              <a:spcAft>
                <a:spcPts val="0"/>
              </a:spcAft>
              <a:buNone/>
            </a:pPr>
            <a:endParaRPr sz="3200">
              <a:solidFill>
                <a:srgbClr val="D06A28"/>
              </a:solidFill>
              <a:latin typeface="Calibri"/>
              <a:ea typeface="Calibri"/>
              <a:cs typeface="Calibri"/>
              <a:sym typeface="Calibri"/>
            </a:endParaRPr>
          </a:p>
        </p:txBody>
      </p:sp>
      <p:sp>
        <p:nvSpPr>
          <p:cNvPr id="1516" name="Google Shape;1516;p130"/>
          <p:cNvSpPr txBox="1"/>
          <p:nvPr/>
        </p:nvSpPr>
        <p:spPr>
          <a:xfrm>
            <a:off x="1366875" y="3619187"/>
            <a:ext cx="7377237" cy="1569660"/>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None/>
            </a:pPr>
            <a:r>
              <a:rPr lang="en-US" sz="3200">
                <a:solidFill>
                  <a:srgbClr val="D06A28"/>
                </a:solidFill>
                <a:latin typeface="Calibri"/>
                <a:ea typeface="Calibri"/>
                <a:cs typeface="Calibri"/>
                <a:sym typeface="Calibri"/>
              </a:rPr>
              <a:t>How does our conversation about islands relate to our wolf population?</a:t>
            </a:r>
            <a:endParaRPr sz="3200">
              <a:solidFill>
                <a:srgbClr val="D06A28"/>
              </a:solidFill>
              <a:latin typeface="Calibri"/>
              <a:ea typeface="Calibri"/>
              <a:cs typeface="Calibri"/>
              <a:sym typeface="Calibri"/>
            </a:endParaRPr>
          </a:p>
          <a:p>
            <a:pPr marL="342900" marR="0" lvl="0" indent="-342900" algn="l" rtl="0">
              <a:spcBef>
                <a:spcPts val="0"/>
              </a:spcBef>
              <a:spcAft>
                <a:spcPts val="0"/>
              </a:spcAft>
              <a:buNone/>
            </a:pPr>
            <a:endParaRPr sz="3200">
              <a:solidFill>
                <a:srgbClr val="D06A28"/>
              </a:solidFill>
              <a:latin typeface="Calibri"/>
              <a:ea typeface="Calibri"/>
              <a:cs typeface="Calibri"/>
              <a:sym typeface="Calibri"/>
            </a:endParaRPr>
          </a:p>
        </p:txBody>
      </p:sp>
      <p:pic>
        <p:nvPicPr>
          <p:cNvPr id="1517" name="Google Shape;1517;p130"/>
          <p:cNvPicPr preferRelativeResize="0"/>
          <p:nvPr/>
        </p:nvPicPr>
        <p:blipFill rotWithShape="1">
          <a:blip r:embed="rId4">
            <a:alphaModFix/>
          </a:blip>
          <a:srcRect/>
          <a:stretch/>
        </p:blipFill>
        <p:spPr>
          <a:xfrm>
            <a:off x="307975" y="3611634"/>
            <a:ext cx="901900" cy="1147927"/>
          </a:xfrm>
          <a:prstGeom prst="rect">
            <a:avLst/>
          </a:prstGeom>
          <a:noFill/>
          <a:ln>
            <a:noFill/>
          </a:ln>
        </p:spPr>
      </p:pic>
      <p:sp>
        <p:nvSpPr>
          <p:cNvPr id="1518" name="Google Shape;1518;p130"/>
          <p:cNvSpPr txBox="1"/>
          <p:nvPr/>
        </p:nvSpPr>
        <p:spPr>
          <a:xfrm>
            <a:off x="4237462" y="1259516"/>
            <a:ext cx="4427035" cy="22467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600">
                <a:solidFill>
                  <a:srgbClr val="2B7C01"/>
                </a:solidFill>
                <a:latin typeface="Calibri"/>
                <a:ea typeface="Calibri"/>
                <a:cs typeface="Calibri"/>
                <a:sym typeface="Calibri"/>
              </a:rPr>
              <a:t>Why do we think species go extinct on islands?</a:t>
            </a:r>
            <a:endParaRPr sz="3600">
              <a:solidFill>
                <a:srgbClr val="2B7C01"/>
              </a:solidFill>
              <a:latin typeface="Calibri"/>
              <a:ea typeface="Calibri"/>
              <a:cs typeface="Calibri"/>
              <a:sym typeface="Calibri"/>
            </a:endParaRPr>
          </a:p>
          <a:p>
            <a:pPr marL="342900" marR="0" lvl="0" indent="-342900" algn="l" rtl="0">
              <a:spcBef>
                <a:spcPts val="0"/>
              </a:spcBef>
              <a:spcAft>
                <a:spcPts val="0"/>
              </a:spcAft>
              <a:buNone/>
            </a:pPr>
            <a:endParaRPr sz="3200">
              <a:solidFill>
                <a:srgbClr val="D06A28"/>
              </a:solidFill>
              <a:latin typeface="Calibri"/>
              <a:ea typeface="Calibri"/>
              <a:cs typeface="Calibri"/>
              <a:sym typeface="Calibri"/>
            </a:endParaRPr>
          </a:p>
        </p:txBody>
      </p:sp>
      <p:pic>
        <p:nvPicPr>
          <p:cNvPr id="1519" name="Google Shape;1519;p130"/>
          <p:cNvPicPr preferRelativeResize="0"/>
          <p:nvPr/>
        </p:nvPicPr>
        <p:blipFill rotWithShape="1">
          <a:blip r:embed="rId4">
            <a:alphaModFix/>
          </a:blip>
          <a:srcRect/>
          <a:stretch/>
        </p:blipFill>
        <p:spPr>
          <a:xfrm>
            <a:off x="3154274" y="1188807"/>
            <a:ext cx="901900" cy="1147927"/>
          </a:xfrm>
          <a:prstGeom prst="rect">
            <a:avLst/>
          </a:prstGeom>
          <a:noFill/>
          <a:ln>
            <a:noFill/>
          </a:ln>
        </p:spPr>
      </p:pic>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Shape 1524"/>
        <p:cNvGrpSpPr/>
        <p:nvPr/>
      </p:nvGrpSpPr>
      <p:grpSpPr>
        <a:xfrm>
          <a:off x="0" y="0"/>
          <a:ext cx="0" cy="0"/>
          <a:chOff x="0" y="0"/>
          <a:chExt cx="0" cy="0"/>
        </a:xfrm>
      </p:grpSpPr>
      <p:sp>
        <p:nvSpPr>
          <p:cNvPr id="1525" name="Google Shape;1525;p131"/>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LS13 Teacher Resource: What did we figure out?</a:t>
            </a:r>
            <a:endParaRPr sz="2400" b="0" i="0" u="none" strike="noStrike" cap="none">
              <a:solidFill>
                <a:srgbClr val="FFFFFF"/>
              </a:solidFill>
              <a:latin typeface="Arial"/>
              <a:ea typeface="Arial"/>
              <a:cs typeface="Arial"/>
              <a:sym typeface="Arial"/>
            </a:endParaRPr>
          </a:p>
        </p:txBody>
      </p:sp>
      <p:sp>
        <p:nvSpPr>
          <p:cNvPr id="1526" name="Google Shape;1526;p131"/>
          <p:cNvSpPr txBox="1"/>
          <p:nvPr/>
        </p:nvSpPr>
        <p:spPr>
          <a:xfrm>
            <a:off x="467668" y="1179354"/>
            <a:ext cx="5765492" cy="191436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2000"/>
              <a:buFont typeface="Arial"/>
              <a:buNone/>
            </a:pPr>
            <a:r>
              <a:rPr lang="en-US" sz="2000" b="1">
                <a:solidFill>
                  <a:srgbClr val="583F34"/>
                </a:solidFill>
                <a:latin typeface="Calibri"/>
                <a:ea typeface="Calibri"/>
                <a:cs typeface="Calibri"/>
                <a:sym typeface="Calibri"/>
              </a:rPr>
              <a:t>What did we figure out? </a:t>
            </a:r>
            <a:endParaRPr/>
          </a:p>
          <a:p>
            <a:pPr marL="0" marR="0" lvl="0" indent="0" algn="l" rtl="0">
              <a:spcBef>
                <a:spcPts val="0"/>
              </a:spcBef>
              <a:spcAft>
                <a:spcPts val="0"/>
              </a:spcAft>
              <a:buClr>
                <a:srgbClr val="583F34"/>
              </a:buClr>
              <a:buSzPts val="1800"/>
              <a:buFont typeface="Arial"/>
              <a:buNone/>
            </a:pPr>
            <a:r>
              <a:rPr lang="en-US" sz="1800">
                <a:solidFill>
                  <a:srgbClr val="583F34"/>
                </a:solidFill>
                <a:latin typeface="Calibri"/>
                <a:ea typeface="Calibri"/>
                <a:cs typeface="Calibri"/>
                <a:sym typeface="Calibri"/>
              </a:rPr>
              <a:t>We’ve revised some of our ideas about extinction. The wolves of Isle Royale are in real trouble, but for a species to go extinct, all populations need to decline and disappear. We’ve also recognized that species on islands are more likely to go extinct and have connected this back to our definition.</a:t>
            </a:r>
            <a:endParaRPr sz="1600">
              <a:solidFill>
                <a:srgbClr val="583F34"/>
              </a:solidFill>
              <a:latin typeface="Calibri"/>
              <a:ea typeface="Calibri"/>
              <a:cs typeface="Calibri"/>
              <a:sym typeface="Calibri"/>
            </a:endParaRPr>
          </a:p>
        </p:txBody>
      </p:sp>
      <p:sp>
        <p:nvSpPr>
          <p:cNvPr id="1527" name="Google Shape;1527;p131"/>
          <p:cNvSpPr txBox="1"/>
          <p:nvPr/>
        </p:nvSpPr>
        <p:spPr>
          <a:xfrm>
            <a:off x="434145" y="3224212"/>
            <a:ext cx="8414665" cy="302200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1600"/>
              <a:buFont typeface="Arial"/>
              <a:buNone/>
            </a:pPr>
            <a:r>
              <a:rPr lang="en-US" sz="1600" b="1">
                <a:solidFill>
                  <a:srgbClr val="583F34"/>
                </a:solidFill>
                <a:latin typeface="Calibri"/>
                <a:ea typeface="Calibri"/>
                <a:cs typeface="Calibri"/>
                <a:sym typeface="Calibri"/>
              </a:rPr>
              <a:t>PD LS13 Teacher Reflection Notes:</a:t>
            </a:r>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a:p>
            <a:pPr marL="0" marR="0" lvl="0" indent="0" algn="l" rtl="0">
              <a:spcBef>
                <a:spcPts val="320"/>
              </a:spcBef>
              <a:spcAft>
                <a:spcPts val="0"/>
              </a:spcAft>
              <a:buClr>
                <a:srgbClr val="583F34"/>
              </a:buClr>
              <a:buSzPts val="1600"/>
              <a:buFont typeface="Arial"/>
              <a:buNone/>
            </a:pPr>
            <a:r>
              <a:rPr lang="en-US" sz="1600" i="1">
                <a:solidFill>
                  <a:srgbClr val="583F34"/>
                </a:solidFill>
                <a:latin typeface="Calibri"/>
                <a:ea typeface="Calibri"/>
                <a:cs typeface="Calibri"/>
                <a:sym typeface="Calibri"/>
              </a:rPr>
              <a:t>Things that went well…</a:t>
            </a:r>
            <a:endParaRPr/>
          </a:p>
          <a:p>
            <a:pPr marL="0" marR="0" lvl="0" indent="0" algn="l" rtl="0">
              <a:spcBef>
                <a:spcPts val="320"/>
              </a:spcBef>
              <a:spcAft>
                <a:spcPts val="0"/>
              </a:spcAft>
              <a:buClr>
                <a:schemeClr val="dk1"/>
              </a:buClr>
              <a:buSzPts val="1600"/>
              <a:buFont typeface="Arial"/>
              <a:buNone/>
            </a:pPr>
            <a:endParaRPr sz="1600" i="1">
              <a:solidFill>
                <a:srgbClr val="583F34"/>
              </a:solidFill>
              <a:latin typeface="Calibri"/>
              <a:ea typeface="Calibri"/>
              <a:cs typeface="Calibri"/>
              <a:sym typeface="Calibri"/>
            </a:endParaRPr>
          </a:p>
          <a:p>
            <a:pPr marL="0" marR="0" lvl="0" indent="0" algn="l" rtl="0">
              <a:spcBef>
                <a:spcPts val="320"/>
              </a:spcBef>
              <a:spcAft>
                <a:spcPts val="0"/>
              </a:spcAft>
              <a:buClr>
                <a:srgbClr val="583F34"/>
              </a:buClr>
              <a:buSzPts val="1600"/>
              <a:buFont typeface="Arial"/>
              <a:buNone/>
            </a:pPr>
            <a:r>
              <a:rPr lang="en-US" sz="1600" i="1">
                <a:solidFill>
                  <a:srgbClr val="583F34"/>
                </a:solidFill>
                <a:latin typeface="Calibri"/>
                <a:ea typeface="Calibri"/>
                <a:cs typeface="Calibri"/>
                <a:sym typeface="Calibri"/>
              </a:rPr>
              <a:t>Things I would change…</a:t>
            </a:r>
            <a:endParaRPr/>
          </a:p>
          <a:p>
            <a:pPr marL="0" marR="0" lvl="0" indent="0" algn="l" rtl="0">
              <a:spcBef>
                <a:spcPts val="320"/>
              </a:spcBef>
              <a:spcAft>
                <a:spcPts val="0"/>
              </a:spcAft>
              <a:buClr>
                <a:schemeClr val="dk1"/>
              </a:buClr>
              <a:buSzPts val="1600"/>
              <a:buFont typeface="Arial"/>
              <a:buNone/>
            </a:pPr>
            <a:endParaRPr sz="1600" i="1">
              <a:solidFill>
                <a:srgbClr val="583F34"/>
              </a:solidFill>
              <a:latin typeface="Calibri"/>
              <a:ea typeface="Calibri"/>
              <a:cs typeface="Calibri"/>
              <a:sym typeface="Calibri"/>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p:txBody>
      </p:sp>
      <p:grpSp>
        <p:nvGrpSpPr>
          <p:cNvPr id="1528" name="Google Shape;1528;p131"/>
          <p:cNvGrpSpPr/>
          <p:nvPr/>
        </p:nvGrpSpPr>
        <p:grpSpPr>
          <a:xfrm>
            <a:off x="6277786" y="710685"/>
            <a:ext cx="2571024" cy="2190241"/>
            <a:chOff x="1029484" y="1311626"/>
            <a:chExt cx="2571024" cy="2190241"/>
          </a:xfrm>
        </p:grpSpPr>
        <p:sp>
          <p:nvSpPr>
            <p:cNvPr id="1529" name="Google Shape;1529;p131"/>
            <p:cNvSpPr/>
            <p:nvPr/>
          </p:nvSpPr>
          <p:spPr>
            <a:xfrm>
              <a:off x="1385668" y="1689784"/>
              <a:ext cx="1757169" cy="1484854"/>
            </a:xfrm>
            <a:prstGeom prst="triangle">
              <a:avLst>
                <a:gd name="adj" fmla="val 50000"/>
              </a:avLst>
            </a:prstGeom>
            <a:noFill/>
            <a:ln w="19050" cap="flat" cmpd="sng">
              <a:solidFill>
                <a:srgbClr val="5FAF29"/>
              </a:solidFill>
              <a:prstDash val="solid"/>
              <a:miter lim="400000"/>
              <a:headEnd type="none" w="sm" len="sm"/>
              <a:tailEnd type="none" w="sm" len="sm"/>
            </a:ln>
            <a:effectLst>
              <a:outerShdw blurRad="50800" dist="50800" dir="5400000" sx="1000" sy="1000" algn="ctr" rotWithShape="0">
                <a:srgbClr val="000000">
                  <a:alpha val="42745"/>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chemeClr val="dk1"/>
                </a:buClr>
                <a:buSzPts val="2400"/>
                <a:buFont typeface="Calibri"/>
                <a:buNone/>
              </a:pPr>
              <a:endParaRPr sz="2400" b="0" i="0" u="none" strike="noStrike" cap="none">
                <a:solidFill>
                  <a:srgbClr val="FFFFFF"/>
                </a:solidFill>
                <a:latin typeface="Calibri"/>
                <a:ea typeface="Calibri"/>
                <a:cs typeface="Calibri"/>
                <a:sym typeface="Calibri"/>
              </a:endParaRPr>
            </a:p>
          </p:txBody>
        </p:sp>
        <p:sp>
          <p:nvSpPr>
            <p:cNvPr id="1530" name="Google Shape;1530;p131"/>
            <p:cNvSpPr/>
            <p:nvPr/>
          </p:nvSpPr>
          <p:spPr>
            <a:xfrm>
              <a:off x="2065319" y="1311626"/>
              <a:ext cx="404278"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M</a:t>
              </a:r>
              <a:endParaRPr/>
            </a:p>
          </p:txBody>
        </p:sp>
        <p:sp>
          <p:nvSpPr>
            <p:cNvPr id="1531" name="Google Shape;1531;p131"/>
            <p:cNvSpPr/>
            <p:nvPr/>
          </p:nvSpPr>
          <p:spPr>
            <a:xfrm>
              <a:off x="1029484" y="3101757"/>
              <a:ext cx="317716"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P</a:t>
              </a:r>
              <a:endParaRPr/>
            </a:p>
          </p:txBody>
        </p:sp>
        <p:sp>
          <p:nvSpPr>
            <p:cNvPr id="1532" name="Google Shape;1532;p131"/>
            <p:cNvSpPr/>
            <p:nvPr/>
          </p:nvSpPr>
          <p:spPr>
            <a:xfrm>
              <a:off x="3074737" y="3101756"/>
              <a:ext cx="525771"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Q</a:t>
              </a:r>
              <a:endParaRPr/>
            </a:p>
          </p:txBody>
        </p:sp>
      </p:grpSp>
      <p:cxnSp>
        <p:nvCxnSpPr>
          <p:cNvPr id="1533" name="Google Shape;1533;p131"/>
          <p:cNvCxnSpPr/>
          <p:nvPr/>
        </p:nvCxnSpPr>
        <p:spPr>
          <a:xfrm rot="10800000" flipH="1">
            <a:off x="6532091" y="1085265"/>
            <a:ext cx="839189" cy="1411972"/>
          </a:xfrm>
          <a:prstGeom prst="straightConnector1">
            <a:avLst/>
          </a:prstGeom>
          <a:noFill/>
          <a:ln w="31750" cap="flat" cmpd="sng">
            <a:solidFill>
              <a:srgbClr val="5FAF29"/>
            </a:solidFill>
            <a:prstDash val="solid"/>
            <a:miter lim="400000"/>
            <a:headEnd type="triangle" w="med" len="med"/>
            <a:tailEnd type="none" w="sm" len="sm"/>
          </a:ln>
        </p:spPr>
      </p:cxn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Shape 1538"/>
        <p:cNvGrpSpPr/>
        <p:nvPr/>
      </p:nvGrpSpPr>
      <p:grpSpPr>
        <a:xfrm>
          <a:off x="0" y="0"/>
          <a:ext cx="0" cy="0"/>
          <a:chOff x="0" y="0"/>
          <a:chExt cx="0" cy="0"/>
        </a:xfrm>
      </p:grpSpPr>
      <p:sp>
        <p:nvSpPr>
          <p:cNvPr id="1539" name="Google Shape;1539;p132"/>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LS14 Teacher Resource: Learning Segment Overview</a:t>
            </a:r>
            <a:endParaRPr sz="2400" b="0" i="0" u="none" strike="noStrike" cap="none">
              <a:solidFill>
                <a:srgbClr val="FFFFFF"/>
              </a:solidFill>
              <a:latin typeface="Arial"/>
              <a:ea typeface="Arial"/>
              <a:cs typeface="Arial"/>
              <a:sym typeface="Arial"/>
            </a:endParaRPr>
          </a:p>
        </p:txBody>
      </p:sp>
      <p:sp>
        <p:nvSpPr>
          <p:cNvPr id="1540" name="Google Shape;1540;p132"/>
          <p:cNvSpPr txBox="1"/>
          <p:nvPr/>
        </p:nvSpPr>
        <p:spPr>
          <a:xfrm>
            <a:off x="3022333" y="1436441"/>
            <a:ext cx="5810118" cy="1783911"/>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Clr>
                <a:srgbClr val="583F34"/>
              </a:buClr>
              <a:buSzPts val="2000"/>
              <a:buFont typeface="Arial"/>
              <a:buNone/>
            </a:pPr>
            <a:r>
              <a:rPr lang="en-US" sz="2000" b="1">
                <a:solidFill>
                  <a:srgbClr val="583F34"/>
                </a:solidFill>
                <a:latin typeface="Calibri"/>
                <a:ea typeface="Calibri"/>
                <a:cs typeface="Calibri"/>
                <a:sym typeface="Calibri"/>
              </a:rPr>
              <a:t>M: We pause for a moment and connect back to Unity and Diversity. </a:t>
            </a:r>
            <a:endParaRPr sz="2000" b="1">
              <a:solidFill>
                <a:srgbClr val="583F34"/>
              </a:solidFill>
              <a:latin typeface="Calibri"/>
              <a:ea typeface="Calibri"/>
              <a:cs typeface="Calibri"/>
              <a:sym typeface="Calibri"/>
            </a:endParaRPr>
          </a:p>
        </p:txBody>
      </p:sp>
      <p:sp>
        <p:nvSpPr>
          <p:cNvPr id="1541" name="Google Shape;1541;p132"/>
          <p:cNvSpPr txBox="1"/>
          <p:nvPr/>
        </p:nvSpPr>
        <p:spPr>
          <a:xfrm>
            <a:off x="3022333" y="891563"/>
            <a:ext cx="222700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583F34"/>
                </a:solidFill>
                <a:latin typeface="Calibri"/>
                <a:ea typeface="Calibri"/>
                <a:cs typeface="Calibri"/>
                <a:sym typeface="Calibri"/>
              </a:rPr>
              <a:t>Time: 10 minutes</a:t>
            </a:r>
            <a:endParaRPr sz="1800">
              <a:solidFill>
                <a:srgbClr val="583F34"/>
              </a:solidFill>
              <a:latin typeface="Calibri"/>
              <a:ea typeface="Calibri"/>
              <a:cs typeface="Calibri"/>
              <a:sym typeface="Calibri"/>
            </a:endParaRPr>
          </a:p>
        </p:txBody>
      </p:sp>
      <p:sp>
        <p:nvSpPr>
          <p:cNvPr id="1542" name="Google Shape;1542;p132"/>
          <p:cNvSpPr/>
          <p:nvPr/>
        </p:nvSpPr>
        <p:spPr>
          <a:xfrm>
            <a:off x="282908" y="3454961"/>
            <a:ext cx="4558616" cy="23083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Resources you will need:</a:t>
            </a:r>
            <a:endParaRPr/>
          </a:p>
          <a:p>
            <a:pPr marL="0" marR="0" lvl="0" indent="0" algn="l" rtl="0">
              <a:spcBef>
                <a:spcPts val="0"/>
              </a:spcBef>
              <a:spcAft>
                <a:spcPts val="0"/>
              </a:spcAft>
              <a:buNone/>
            </a:pPr>
            <a:endParaRPr sz="1600">
              <a:solidFill>
                <a:srgbClr val="583F34"/>
              </a:solidFill>
              <a:latin typeface="Calibri"/>
              <a:ea typeface="Calibri"/>
              <a:cs typeface="Calibri"/>
              <a:sym typeface="Calibri"/>
            </a:endParaRPr>
          </a:p>
          <a:p>
            <a:pPr marL="0" marR="0" lvl="0" indent="0" algn="l" rtl="0">
              <a:spcBef>
                <a:spcPts val="0"/>
              </a:spcBef>
              <a:spcAft>
                <a:spcPts val="0"/>
              </a:spcAft>
              <a:buNone/>
            </a:pPr>
            <a:endParaRPr sz="1600">
              <a:solidFill>
                <a:srgbClr val="583F34"/>
              </a:solidFill>
              <a:latin typeface="Calibri"/>
              <a:ea typeface="Calibri"/>
              <a:cs typeface="Calibri"/>
              <a:sym typeface="Calibri"/>
            </a:endParaRPr>
          </a:p>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Websites of interest:</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Check individual slides for resources. </a:t>
            </a:r>
            <a:endParaRPr sz="1600">
              <a:solidFill>
                <a:srgbClr val="583F34"/>
              </a:solidFill>
              <a:latin typeface="Calibri"/>
              <a:ea typeface="Calibri"/>
              <a:cs typeface="Calibri"/>
              <a:sym typeface="Calibri"/>
            </a:endParaRPr>
          </a:p>
          <a:p>
            <a:pPr marL="0" marR="0" lvl="0" indent="0" algn="l" rtl="0">
              <a:spcBef>
                <a:spcPts val="0"/>
              </a:spcBef>
              <a:spcAft>
                <a:spcPts val="0"/>
              </a:spcAft>
              <a:buNone/>
            </a:pPr>
            <a:endParaRPr sz="1600">
              <a:solidFill>
                <a:srgbClr val="583F34"/>
              </a:solidFill>
              <a:latin typeface="Calibri"/>
              <a:ea typeface="Calibri"/>
              <a:cs typeface="Calibri"/>
              <a:sym typeface="Calibri"/>
            </a:endParaRPr>
          </a:p>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MBER Essentials: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Norms of Conversation</a:t>
            </a:r>
            <a:endParaRPr/>
          </a:p>
          <a:p>
            <a:pPr marL="0" marR="0" lvl="0" indent="0" algn="l" rtl="0">
              <a:spcBef>
                <a:spcPts val="0"/>
              </a:spcBef>
              <a:spcAft>
                <a:spcPts val="0"/>
              </a:spcAft>
              <a:buNone/>
            </a:pPr>
            <a:endParaRPr sz="1600">
              <a:solidFill>
                <a:srgbClr val="583F34"/>
              </a:solidFill>
              <a:latin typeface="Calibri"/>
              <a:ea typeface="Calibri"/>
              <a:cs typeface="Calibri"/>
              <a:sym typeface="Calibri"/>
            </a:endParaRPr>
          </a:p>
        </p:txBody>
      </p:sp>
      <p:sp>
        <p:nvSpPr>
          <p:cNvPr id="1543" name="Google Shape;1543;p132"/>
          <p:cNvSpPr txBox="1"/>
          <p:nvPr/>
        </p:nvSpPr>
        <p:spPr>
          <a:xfrm>
            <a:off x="4205971" y="3254213"/>
            <a:ext cx="4520582" cy="278914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1600"/>
              <a:buFont typeface="Arial"/>
              <a:buNone/>
            </a:pPr>
            <a:r>
              <a:rPr lang="en-US" sz="1600" b="1" dirty="0">
                <a:solidFill>
                  <a:srgbClr val="583F34"/>
                </a:solidFill>
                <a:latin typeface="Calibri"/>
                <a:ea typeface="Calibri"/>
                <a:cs typeface="Calibri"/>
                <a:sym typeface="Calibri"/>
              </a:rPr>
              <a:t>Notes and Details:</a:t>
            </a:r>
            <a:endParaRPr dirty="0"/>
          </a:p>
          <a:p>
            <a:pPr marL="0" marR="0" lvl="0" indent="0" algn="l" rtl="0">
              <a:spcBef>
                <a:spcPts val="32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This is a quick move that allows us to pause and return to our original phenomenon, changes in biodiversity over time. Here we can leverage the birth-death model for Population Dynamics to create an analogous understanding of how biodiversity changes over time. In this analogous model extinction = (species) death and speciation = (species) birth. Thus, the total number of species on the planet can fluctuate over time.</a:t>
            </a:r>
            <a:endParaRPr sz="1400" b="1" dirty="0">
              <a:solidFill>
                <a:srgbClr val="583F34"/>
              </a:solidFill>
              <a:latin typeface="Calibri"/>
              <a:ea typeface="Calibri"/>
              <a:cs typeface="Calibri"/>
              <a:sym typeface="Calibri"/>
            </a:endParaRPr>
          </a:p>
          <a:p>
            <a:pPr marL="0" marR="0" lvl="0" indent="0" algn="l" rtl="0">
              <a:spcBef>
                <a:spcPts val="32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		&lt;continued on next slide&gt;</a:t>
            </a:r>
            <a:endParaRPr sz="1600" dirty="0">
              <a:solidFill>
                <a:srgbClr val="583F34"/>
              </a:solidFill>
              <a:latin typeface="Calibri"/>
              <a:ea typeface="Calibri"/>
              <a:cs typeface="Calibri"/>
              <a:sym typeface="Calibri"/>
            </a:endParaRPr>
          </a:p>
        </p:txBody>
      </p:sp>
      <p:grpSp>
        <p:nvGrpSpPr>
          <p:cNvPr id="1544" name="Google Shape;1544;p132"/>
          <p:cNvGrpSpPr/>
          <p:nvPr/>
        </p:nvGrpSpPr>
        <p:grpSpPr>
          <a:xfrm>
            <a:off x="282908" y="1060839"/>
            <a:ext cx="2571024" cy="2190241"/>
            <a:chOff x="1029484" y="1311626"/>
            <a:chExt cx="2571024" cy="2190241"/>
          </a:xfrm>
        </p:grpSpPr>
        <p:sp>
          <p:nvSpPr>
            <p:cNvPr id="1545" name="Google Shape;1545;p132"/>
            <p:cNvSpPr/>
            <p:nvPr/>
          </p:nvSpPr>
          <p:spPr>
            <a:xfrm>
              <a:off x="2065319" y="1311626"/>
              <a:ext cx="404278"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M</a:t>
              </a:r>
              <a:endParaRPr/>
            </a:p>
          </p:txBody>
        </p:sp>
        <p:sp>
          <p:nvSpPr>
            <p:cNvPr id="1546" name="Google Shape;1546;p132"/>
            <p:cNvSpPr/>
            <p:nvPr/>
          </p:nvSpPr>
          <p:spPr>
            <a:xfrm>
              <a:off x="1029484" y="3101757"/>
              <a:ext cx="317716"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P</a:t>
              </a:r>
              <a:endParaRPr/>
            </a:p>
          </p:txBody>
        </p:sp>
        <p:sp>
          <p:nvSpPr>
            <p:cNvPr id="1547" name="Google Shape;1547;p132"/>
            <p:cNvSpPr/>
            <p:nvPr/>
          </p:nvSpPr>
          <p:spPr>
            <a:xfrm>
              <a:off x="3074737" y="3101756"/>
              <a:ext cx="525771"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Q</a:t>
              </a:r>
              <a:endParaRPr/>
            </a:p>
          </p:txBody>
        </p:sp>
      </p:grpSp>
      <p:sp>
        <p:nvSpPr>
          <p:cNvPr id="1548" name="Google Shape;1548;p132"/>
          <p:cNvSpPr/>
          <p:nvPr/>
        </p:nvSpPr>
        <p:spPr>
          <a:xfrm>
            <a:off x="639092" y="1438996"/>
            <a:ext cx="1757169" cy="1484854"/>
          </a:xfrm>
          <a:prstGeom prst="triangle">
            <a:avLst>
              <a:gd name="adj" fmla="val 50000"/>
            </a:avLst>
          </a:prstGeom>
          <a:noFill/>
          <a:ln w="19050" cap="flat" cmpd="sng">
            <a:solidFill>
              <a:srgbClr val="5FAF29"/>
            </a:solidFill>
            <a:prstDash val="solid"/>
            <a:miter lim="400000"/>
            <a:headEnd type="none" w="sm" len="sm"/>
            <a:tailEnd type="none" w="sm" len="sm"/>
          </a:ln>
          <a:effectLst>
            <a:outerShdw blurRad="50800" dist="50800" dir="5400000" sx="1000" sy="1000" algn="ctr" rotWithShape="0">
              <a:srgbClr val="000000">
                <a:alpha val="42745"/>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chemeClr val="dk1"/>
              </a:buClr>
              <a:buSzPts val="2400"/>
              <a:buFont typeface="Calibri"/>
              <a:buNone/>
            </a:pPr>
            <a:endParaRPr sz="2400" b="0" i="0" u="none" strike="noStrike" cap="none">
              <a:solidFill>
                <a:srgbClr val="FFFFFF"/>
              </a:solidFill>
              <a:latin typeface="Calibri"/>
              <a:ea typeface="Calibri"/>
              <a:cs typeface="Calibri"/>
              <a:sym typeface="Calibri"/>
            </a:endParaRPr>
          </a:p>
        </p:txBody>
      </p:sp>
      <p:sp>
        <p:nvSpPr>
          <p:cNvPr id="1549" name="Google Shape;1549;p132"/>
          <p:cNvSpPr/>
          <p:nvPr/>
        </p:nvSpPr>
        <p:spPr>
          <a:xfrm>
            <a:off x="1284448" y="1031502"/>
            <a:ext cx="466455" cy="466455"/>
          </a:xfrm>
          <a:prstGeom prst="ellipse">
            <a:avLst/>
          </a:prstGeom>
          <a:noFill/>
          <a:ln w="19050" cap="flat" cmpd="sng">
            <a:solidFill>
              <a:srgbClr val="5FAF2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Shape 1554"/>
        <p:cNvGrpSpPr/>
        <p:nvPr/>
      </p:nvGrpSpPr>
      <p:grpSpPr>
        <a:xfrm>
          <a:off x="0" y="0"/>
          <a:ext cx="0" cy="0"/>
          <a:chOff x="0" y="0"/>
          <a:chExt cx="0" cy="0"/>
        </a:xfrm>
      </p:grpSpPr>
      <p:sp>
        <p:nvSpPr>
          <p:cNvPr id="1555" name="Google Shape;1555;p133"/>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LS14 Teacher Resource: Notes</a:t>
            </a:r>
            <a:endParaRPr sz="2400" b="0" i="0" u="none" strike="noStrike" cap="none">
              <a:solidFill>
                <a:srgbClr val="FFFFFF"/>
              </a:solidFill>
              <a:latin typeface="Arial"/>
              <a:ea typeface="Arial"/>
              <a:cs typeface="Arial"/>
              <a:sym typeface="Arial"/>
            </a:endParaRPr>
          </a:p>
        </p:txBody>
      </p:sp>
      <p:sp>
        <p:nvSpPr>
          <p:cNvPr id="1556" name="Google Shape;1556;p133"/>
          <p:cNvSpPr txBox="1"/>
          <p:nvPr/>
        </p:nvSpPr>
        <p:spPr>
          <a:xfrm>
            <a:off x="439340" y="829922"/>
            <a:ext cx="8229600" cy="5236618"/>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Clr>
                <a:srgbClr val="583F34"/>
              </a:buClr>
              <a:buSzPts val="1600"/>
              <a:buFont typeface="Arial"/>
              <a:buNone/>
            </a:pPr>
            <a:r>
              <a:rPr lang="en-US" sz="1600">
                <a:solidFill>
                  <a:srgbClr val="583F34"/>
                </a:solidFill>
                <a:latin typeface="Calibri"/>
                <a:ea typeface="Calibri"/>
                <a:cs typeface="Calibri"/>
                <a:sym typeface="Calibri"/>
              </a:rPr>
              <a:t>We hope to occasionally connect back to the broader ideas around Unity and Diversity throughout the year. This is a relatively easy way to do this. If this move seems incredible artificial in your classroom or your students struggle to make the analogy, feel free to modify this learning segment in future iterations. The point here is to return to the overall pattern of biodiversity and to think about the role of extinctions, particularly recent ones, one last time.</a:t>
            </a:r>
            <a:endParaRP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Shape 1561"/>
        <p:cNvGrpSpPr/>
        <p:nvPr/>
      </p:nvGrpSpPr>
      <p:grpSpPr>
        <a:xfrm>
          <a:off x="0" y="0"/>
          <a:ext cx="0" cy="0"/>
          <a:chOff x="0" y="0"/>
          <a:chExt cx="0" cy="0"/>
        </a:xfrm>
      </p:grpSpPr>
      <p:sp>
        <p:nvSpPr>
          <p:cNvPr id="1562" name="Google Shape;1562;p13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583F34"/>
              </a:buClr>
              <a:buSzPts val="4400"/>
              <a:buFont typeface="Calibri"/>
              <a:buNone/>
            </a:pPr>
            <a:r>
              <a:rPr lang="en-US">
                <a:solidFill>
                  <a:srgbClr val="583F34"/>
                </a:solidFill>
              </a:rPr>
              <a:t>Back to Unity and Diversity</a:t>
            </a:r>
            <a:endParaRPr>
              <a:solidFill>
                <a:srgbClr val="583F34"/>
              </a:solidFill>
            </a:endParaRPr>
          </a:p>
        </p:txBody>
      </p:sp>
      <p:sp>
        <p:nvSpPr>
          <p:cNvPr id="1563" name="Google Shape;1563;p134"/>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p>
            <a:pPr marL="342900" lvl="0" indent="-342900" algn="l" rtl="0">
              <a:spcBef>
                <a:spcPts val="0"/>
              </a:spcBef>
              <a:spcAft>
                <a:spcPts val="0"/>
              </a:spcAft>
              <a:buClr>
                <a:srgbClr val="583F34"/>
              </a:buClr>
              <a:buSzPts val="3200"/>
              <a:buChar char="•"/>
            </a:pPr>
            <a:r>
              <a:rPr lang="en-US">
                <a:solidFill>
                  <a:srgbClr val="583F34"/>
                </a:solidFill>
              </a:rPr>
              <a:t>How might our birth and death model help us to think about changes in biodiversity?</a:t>
            </a:r>
            <a:endParaRPr/>
          </a:p>
          <a:p>
            <a:pPr marL="342900" lvl="0" indent="-139700" algn="l" rtl="0">
              <a:spcBef>
                <a:spcPts val="640"/>
              </a:spcBef>
              <a:spcAft>
                <a:spcPts val="0"/>
              </a:spcAft>
              <a:buClr>
                <a:schemeClr val="dk1"/>
              </a:buClr>
              <a:buSzPts val="3200"/>
              <a:buNone/>
            </a:pPr>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Shape 1568"/>
        <p:cNvGrpSpPr/>
        <p:nvPr/>
      </p:nvGrpSpPr>
      <p:grpSpPr>
        <a:xfrm>
          <a:off x="0" y="0"/>
          <a:ext cx="0" cy="0"/>
          <a:chOff x="0" y="0"/>
          <a:chExt cx="0" cy="0"/>
        </a:xfrm>
      </p:grpSpPr>
      <p:pic>
        <p:nvPicPr>
          <p:cNvPr id="1569" name="Google Shape;1569;p135" descr="biodiversity.jpg"/>
          <p:cNvPicPr preferRelativeResize="0"/>
          <p:nvPr/>
        </p:nvPicPr>
        <p:blipFill rotWithShape="1">
          <a:blip r:embed="rId3">
            <a:alphaModFix/>
          </a:blip>
          <a:srcRect/>
          <a:stretch/>
        </p:blipFill>
        <p:spPr>
          <a:xfrm>
            <a:off x="623028" y="1417650"/>
            <a:ext cx="7897943" cy="4896725"/>
          </a:xfrm>
          <a:prstGeom prst="rect">
            <a:avLst/>
          </a:prstGeom>
          <a:noFill/>
          <a:ln>
            <a:noFill/>
          </a:ln>
        </p:spPr>
      </p:pic>
      <p:sp>
        <p:nvSpPr>
          <p:cNvPr id="1570" name="Google Shape;1570;p13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583F34"/>
              </a:buClr>
              <a:buSzPts val="4400"/>
              <a:buFont typeface="Calibri"/>
              <a:buNone/>
            </a:pPr>
            <a:r>
              <a:rPr lang="en-US">
                <a:solidFill>
                  <a:srgbClr val="583F34"/>
                </a:solidFill>
              </a:rPr>
              <a:t>Looking again…</a:t>
            </a:r>
            <a:endParaRPr>
              <a:solidFill>
                <a:srgbClr val="583F34"/>
              </a:solidFill>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Shape 1575"/>
        <p:cNvGrpSpPr/>
        <p:nvPr/>
      </p:nvGrpSpPr>
      <p:grpSpPr>
        <a:xfrm>
          <a:off x="0" y="0"/>
          <a:ext cx="0" cy="0"/>
          <a:chOff x="0" y="0"/>
          <a:chExt cx="0" cy="0"/>
        </a:xfrm>
      </p:grpSpPr>
      <p:sp>
        <p:nvSpPr>
          <p:cNvPr id="1576" name="Google Shape;1576;p13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583F34"/>
              </a:buClr>
              <a:buSzPts val="4400"/>
              <a:buFont typeface="Calibri"/>
              <a:buNone/>
            </a:pPr>
            <a:r>
              <a:rPr lang="en-US">
                <a:solidFill>
                  <a:srgbClr val="583F34"/>
                </a:solidFill>
              </a:rPr>
              <a:t>Back to Unity and Diversity</a:t>
            </a:r>
            <a:endParaRPr>
              <a:solidFill>
                <a:srgbClr val="583F34"/>
              </a:solidFill>
            </a:endParaRPr>
          </a:p>
        </p:txBody>
      </p:sp>
      <p:sp>
        <p:nvSpPr>
          <p:cNvPr id="1577" name="Google Shape;1577;p136"/>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p>
            <a:pPr marL="342900" lvl="0" indent="-342900" algn="l" rtl="0">
              <a:spcBef>
                <a:spcPts val="0"/>
              </a:spcBef>
              <a:spcAft>
                <a:spcPts val="0"/>
              </a:spcAft>
              <a:buClr>
                <a:srgbClr val="583F34"/>
              </a:buClr>
              <a:buSzPts val="3200"/>
              <a:buChar char="•"/>
            </a:pPr>
            <a:r>
              <a:rPr lang="en-US">
                <a:solidFill>
                  <a:srgbClr val="583F34"/>
                </a:solidFill>
              </a:rPr>
              <a:t>How might our model help us to think about changes in biodiversity?</a:t>
            </a:r>
            <a:endParaRPr/>
          </a:p>
          <a:p>
            <a:pPr marL="342900" lvl="0" indent="-342900" algn="l" rtl="0">
              <a:spcBef>
                <a:spcPts val="1200"/>
              </a:spcBef>
              <a:spcAft>
                <a:spcPts val="0"/>
              </a:spcAft>
              <a:buClr>
                <a:srgbClr val="583F34"/>
              </a:buClr>
              <a:buSzPts val="3200"/>
              <a:buChar char="•"/>
            </a:pPr>
            <a:r>
              <a:rPr lang="en-US">
                <a:solidFill>
                  <a:srgbClr val="583F34"/>
                </a:solidFill>
              </a:rPr>
              <a:t>What if we look at the graph in the same way we looked at population graphs.</a:t>
            </a:r>
            <a:endParaRPr/>
          </a:p>
          <a:p>
            <a:pPr marL="342900" lvl="0" indent="-342900" algn="l" rtl="0">
              <a:spcBef>
                <a:spcPts val="1200"/>
              </a:spcBef>
              <a:spcAft>
                <a:spcPts val="0"/>
              </a:spcAft>
              <a:buClr>
                <a:srgbClr val="583F34"/>
              </a:buClr>
              <a:buSzPts val="3200"/>
              <a:buChar char="•"/>
            </a:pPr>
            <a:r>
              <a:rPr lang="en-US">
                <a:solidFill>
                  <a:srgbClr val="583F34"/>
                </a:solidFill>
              </a:rPr>
              <a:t>Instead of tracking </a:t>
            </a:r>
            <a:r>
              <a:rPr lang="en-US" i="1" u="sng">
                <a:solidFill>
                  <a:srgbClr val="583F34"/>
                </a:solidFill>
              </a:rPr>
              <a:t>individuals</a:t>
            </a:r>
            <a:r>
              <a:rPr lang="en-US">
                <a:solidFill>
                  <a:srgbClr val="583F34"/>
                </a:solidFill>
              </a:rPr>
              <a:t> over time, we are tracking </a:t>
            </a:r>
            <a:r>
              <a:rPr lang="en-US" i="1" u="sng">
                <a:solidFill>
                  <a:srgbClr val="583F34"/>
                </a:solidFill>
              </a:rPr>
              <a:t>species</a:t>
            </a:r>
            <a:r>
              <a:rPr lang="en-US">
                <a:solidFill>
                  <a:srgbClr val="583F34"/>
                </a:solidFill>
              </a:rPr>
              <a:t> over time.</a:t>
            </a:r>
            <a:endParaRPr/>
          </a:p>
          <a:p>
            <a:pPr marL="342900" lvl="0" indent="-342900" algn="l" rtl="0">
              <a:spcBef>
                <a:spcPts val="1200"/>
              </a:spcBef>
              <a:spcAft>
                <a:spcPts val="0"/>
              </a:spcAft>
              <a:buClr>
                <a:srgbClr val="583F34"/>
              </a:buClr>
              <a:buSzPts val="3200"/>
              <a:buChar char="•"/>
            </a:pPr>
            <a:r>
              <a:rPr lang="en-US">
                <a:solidFill>
                  <a:srgbClr val="583F34"/>
                </a:solidFill>
              </a:rPr>
              <a:t>Can we make an analogy here?</a:t>
            </a:r>
            <a:endParaRPr/>
          </a:p>
          <a:p>
            <a:pPr marL="342900" lvl="0" indent="-139700" algn="l" rtl="0">
              <a:spcBef>
                <a:spcPts val="1840"/>
              </a:spcBef>
              <a:spcAft>
                <a:spcPts val="0"/>
              </a:spcAft>
              <a:buClr>
                <a:schemeClr val="dk1"/>
              </a:buClr>
              <a:buSzPts val="3200"/>
              <a:buNone/>
            </a:pPr>
            <a:endParaRP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Shape 1582"/>
        <p:cNvGrpSpPr/>
        <p:nvPr/>
      </p:nvGrpSpPr>
      <p:grpSpPr>
        <a:xfrm>
          <a:off x="0" y="0"/>
          <a:ext cx="0" cy="0"/>
          <a:chOff x="0" y="0"/>
          <a:chExt cx="0" cy="0"/>
        </a:xfrm>
      </p:grpSpPr>
      <p:sp>
        <p:nvSpPr>
          <p:cNvPr id="1583" name="Google Shape;1583;p13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583F34"/>
              </a:buClr>
              <a:buSzPts val="4400"/>
              <a:buFont typeface="Calibri"/>
              <a:buNone/>
            </a:pPr>
            <a:r>
              <a:rPr lang="en-US">
                <a:solidFill>
                  <a:srgbClr val="583F34"/>
                </a:solidFill>
              </a:rPr>
              <a:t>Back to Unity and Diversity</a:t>
            </a:r>
            <a:endParaRPr>
              <a:solidFill>
                <a:srgbClr val="583F34"/>
              </a:solidFill>
            </a:endParaRPr>
          </a:p>
        </p:txBody>
      </p:sp>
      <p:sp>
        <p:nvSpPr>
          <p:cNvPr id="1584" name="Google Shape;1584;p137"/>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p>
            <a:pPr marL="342900" lvl="0" indent="-342900" algn="l" rtl="0">
              <a:spcBef>
                <a:spcPts val="0"/>
              </a:spcBef>
              <a:spcAft>
                <a:spcPts val="0"/>
              </a:spcAft>
              <a:buClr>
                <a:srgbClr val="583F34"/>
              </a:buClr>
              <a:buSzPts val="3200"/>
              <a:buChar char="•"/>
            </a:pPr>
            <a:r>
              <a:rPr lang="en-US">
                <a:solidFill>
                  <a:srgbClr val="583F34"/>
                </a:solidFill>
              </a:rPr>
              <a:t>How might our model help us to think about changes in biodiversity?</a:t>
            </a:r>
            <a:endParaRPr/>
          </a:p>
          <a:p>
            <a:pPr marL="342900" lvl="0" indent="-342900" algn="l" rtl="0">
              <a:spcBef>
                <a:spcPts val="1200"/>
              </a:spcBef>
              <a:spcAft>
                <a:spcPts val="0"/>
              </a:spcAft>
              <a:buClr>
                <a:srgbClr val="583F34"/>
              </a:buClr>
              <a:buSzPts val="3200"/>
              <a:buChar char="•"/>
            </a:pPr>
            <a:r>
              <a:rPr lang="en-US">
                <a:solidFill>
                  <a:srgbClr val="583F34"/>
                </a:solidFill>
              </a:rPr>
              <a:t>What if we look at the graph in the same way we looked at population graphs.</a:t>
            </a:r>
            <a:endParaRPr/>
          </a:p>
          <a:p>
            <a:pPr marL="342900" lvl="0" indent="-342900" algn="l" rtl="0">
              <a:spcBef>
                <a:spcPts val="1200"/>
              </a:spcBef>
              <a:spcAft>
                <a:spcPts val="0"/>
              </a:spcAft>
              <a:buClr>
                <a:srgbClr val="583F34"/>
              </a:buClr>
              <a:buSzPts val="3200"/>
              <a:buChar char="•"/>
            </a:pPr>
            <a:r>
              <a:rPr lang="en-US">
                <a:solidFill>
                  <a:srgbClr val="583F34"/>
                </a:solidFill>
              </a:rPr>
              <a:t>Instead of tracking </a:t>
            </a:r>
            <a:r>
              <a:rPr lang="en-US" i="1" u="sng">
                <a:solidFill>
                  <a:srgbClr val="583F34"/>
                </a:solidFill>
              </a:rPr>
              <a:t>individuals</a:t>
            </a:r>
            <a:r>
              <a:rPr lang="en-US">
                <a:solidFill>
                  <a:srgbClr val="583F34"/>
                </a:solidFill>
              </a:rPr>
              <a:t> over time, we are tracking </a:t>
            </a:r>
            <a:r>
              <a:rPr lang="en-US" i="1" u="sng">
                <a:solidFill>
                  <a:srgbClr val="583F34"/>
                </a:solidFill>
              </a:rPr>
              <a:t>species</a:t>
            </a:r>
            <a:r>
              <a:rPr lang="en-US">
                <a:solidFill>
                  <a:srgbClr val="583F34"/>
                </a:solidFill>
              </a:rPr>
              <a:t> over time.</a:t>
            </a:r>
            <a:endParaRPr/>
          </a:p>
          <a:p>
            <a:pPr marL="342900" lvl="0" indent="-342900" algn="l" rtl="0">
              <a:spcBef>
                <a:spcPts val="1200"/>
              </a:spcBef>
              <a:spcAft>
                <a:spcPts val="0"/>
              </a:spcAft>
              <a:buClr>
                <a:srgbClr val="583F34"/>
              </a:buClr>
              <a:buSzPts val="3200"/>
              <a:buChar char="•"/>
            </a:pPr>
            <a:r>
              <a:rPr lang="en-US">
                <a:solidFill>
                  <a:srgbClr val="583F34"/>
                </a:solidFill>
              </a:rPr>
              <a:t>Can we make an analogy here?</a:t>
            </a:r>
            <a:endParaRPr/>
          </a:p>
          <a:p>
            <a:pPr marL="342900" lvl="0" indent="-139700" algn="l" rtl="0">
              <a:spcBef>
                <a:spcPts val="1840"/>
              </a:spcBef>
              <a:spcAft>
                <a:spcPts val="0"/>
              </a:spcAft>
              <a:buClr>
                <a:schemeClr val="dk1"/>
              </a:buClr>
              <a:buSzPts val="3200"/>
              <a:buNone/>
            </a:pPr>
            <a:endParaRP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Shape 1589"/>
        <p:cNvGrpSpPr/>
        <p:nvPr/>
      </p:nvGrpSpPr>
      <p:grpSpPr>
        <a:xfrm>
          <a:off x="0" y="0"/>
          <a:ext cx="0" cy="0"/>
          <a:chOff x="0" y="0"/>
          <a:chExt cx="0" cy="0"/>
        </a:xfrm>
      </p:grpSpPr>
      <p:sp>
        <p:nvSpPr>
          <p:cNvPr id="1590" name="Google Shape;1590;p138"/>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LS14 Teacher Resource: What did we figure out?</a:t>
            </a:r>
            <a:endParaRPr sz="2400" b="0" i="0" u="none" strike="noStrike" cap="none">
              <a:solidFill>
                <a:srgbClr val="FFFFFF"/>
              </a:solidFill>
              <a:latin typeface="Arial"/>
              <a:ea typeface="Arial"/>
              <a:cs typeface="Arial"/>
              <a:sym typeface="Arial"/>
            </a:endParaRPr>
          </a:p>
        </p:txBody>
      </p:sp>
      <p:sp>
        <p:nvSpPr>
          <p:cNvPr id="1591" name="Google Shape;1591;p138"/>
          <p:cNvSpPr txBox="1"/>
          <p:nvPr/>
        </p:nvSpPr>
        <p:spPr>
          <a:xfrm>
            <a:off x="467668" y="1179354"/>
            <a:ext cx="5810118" cy="193472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2000"/>
              <a:buFont typeface="Arial"/>
              <a:buNone/>
            </a:pPr>
            <a:r>
              <a:rPr lang="en-US" sz="2000" b="1">
                <a:solidFill>
                  <a:srgbClr val="583F34"/>
                </a:solidFill>
                <a:latin typeface="Calibri"/>
                <a:ea typeface="Calibri"/>
                <a:cs typeface="Calibri"/>
                <a:sym typeface="Calibri"/>
              </a:rPr>
              <a:t>What did we figure out? </a:t>
            </a:r>
            <a:endParaRPr/>
          </a:p>
          <a:p>
            <a:pPr marL="0" marR="0" lvl="0" indent="0" algn="l" rtl="0">
              <a:spcBef>
                <a:spcPts val="0"/>
              </a:spcBef>
              <a:spcAft>
                <a:spcPts val="0"/>
              </a:spcAft>
              <a:buClr>
                <a:srgbClr val="583F34"/>
              </a:buClr>
              <a:buSzPts val="1800"/>
              <a:buFont typeface="Arial"/>
              <a:buNone/>
            </a:pPr>
            <a:r>
              <a:rPr lang="en-US" sz="1800">
                <a:solidFill>
                  <a:srgbClr val="583F34"/>
                </a:solidFill>
                <a:latin typeface="Calibri"/>
                <a:ea typeface="Calibri"/>
                <a:cs typeface="Calibri"/>
                <a:sym typeface="Calibri"/>
              </a:rPr>
              <a:t>We have applied an analogy to relate the birth-death model to changes in biodiversity over deep time, connecting our ideas in this unit back to Unity and Diversity.</a:t>
            </a:r>
            <a:endParaRPr sz="1600">
              <a:solidFill>
                <a:srgbClr val="583F34"/>
              </a:solidFill>
              <a:latin typeface="Calibri"/>
              <a:ea typeface="Calibri"/>
              <a:cs typeface="Calibri"/>
              <a:sym typeface="Calibri"/>
            </a:endParaRPr>
          </a:p>
        </p:txBody>
      </p:sp>
      <p:grpSp>
        <p:nvGrpSpPr>
          <p:cNvPr id="1592" name="Google Shape;1592;p138"/>
          <p:cNvGrpSpPr/>
          <p:nvPr/>
        </p:nvGrpSpPr>
        <p:grpSpPr>
          <a:xfrm>
            <a:off x="6277786" y="710685"/>
            <a:ext cx="2571024" cy="2190241"/>
            <a:chOff x="1029484" y="1311626"/>
            <a:chExt cx="2571024" cy="2190241"/>
          </a:xfrm>
        </p:grpSpPr>
        <p:sp>
          <p:nvSpPr>
            <p:cNvPr id="1593" name="Google Shape;1593;p138"/>
            <p:cNvSpPr/>
            <p:nvPr/>
          </p:nvSpPr>
          <p:spPr>
            <a:xfrm>
              <a:off x="2065319" y="1311626"/>
              <a:ext cx="404278"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M</a:t>
              </a:r>
              <a:endParaRPr/>
            </a:p>
          </p:txBody>
        </p:sp>
        <p:sp>
          <p:nvSpPr>
            <p:cNvPr id="1594" name="Google Shape;1594;p138"/>
            <p:cNvSpPr/>
            <p:nvPr/>
          </p:nvSpPr>
          <p:spPr>
            <a:xfrm>
              <a:off x="1029484" y="3101757"/>
              <a:ext cx="317716"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P</a:t>
              </a:r>
              <a:endParaRPr/>
            </a:p>
          </p:txBody>
        </p:sp>
        <p:sp>
          <p:nvSpPr>
            <p:cNvPr id="1595" name="Google Shape;1595;p138"/>
            <p:cNvSpPr/>
            <p:nvPr/>
          </p:nvSpPr>
          <p:spPr>
            <a:xfrm>
              <a:off x="3074737" y="3101756"/>
              <a:ext cx="525771"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Q</a:t>
              </a:r>
              <a:endParaRPr/>
            </a:p>
          </p:txBody>
        </p:sp>
      </p:grpSp>
      <p:sp>
        <p:nvSpPr>
          <p:cNvPr id="1596" name="Google Shape;1596;p138"/>
          <p:cNvSpPr txBox="1"/>
          <p:nvPr/>
        </p:nvSpPr>
        <p:spPr>
          <a:xfrm>
            <a:off x="434145" y="3224212"/>
            <a:ext cx="8414665" cy="302200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1600"/>
              <a:buFont typeface="Arial"/>
              <a:buNone/>
            </a:pPr>
            <a:r>
              <a:rPr lang="en-US" sz="1600" b="1">
                <a:solidFill>
                  <a:srgbClr val="583F34"/>
                </a:solidFill>
                <a:latin typeface="Calibri"/>
                <a:ea typeface="Calibri"/>
                <a:cs typeface="Calibri"/>
                <a:sym typeface="Calibri"/>
              </a:rPr>
              <a:t>PD LS14 Teacher Reflection Notes:</a:t>
            </a:r>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a:p>
            <a:pPr marL="0" marR="0" lvl="0" indent="0" algn="l" rtl="0">
              <a:spcBef>
                <a:spcPts val="320"/>
              </a:spcBef>
              <a:spcAft>
                <a:spcPts val="0"/>
              </a:spcAft>
              <a:buClr>
                <a:srgbClr val="583F34"/>
              </a:buClr>
              <a:buSzPts val="1600"/>
              <a:buFont typeface="Arial"/>
              <a:buNone/>
            </a:pPr>
            <a:r>
              <a:rPr lang="en-US" sz="1600" i="1">
                <a:solidFill>
                  <a:srgbClr val="583F34"/>
                </a:solidFill>
                <a:latin typeface="Calibri"/>
                <a:ea typeface="Calibri"/>
                <a:cs typeface="Calibri"/>
                <a:sym typeface="Calibri"/>
              </a:rPr>
              <a:t>Things that went well…</a:t>
            </a:r>
            <a:endParaRPr/>
          </a:p>
          <a:p>
            <a:pPr marL="0" marR="0" lvl="0" indent="0" algn="l" rtl="0">
              <a:spcBef>
                <a:spcPts val="320"/>
              </a:spcBef>
              <a:spcAft>
                <a:spcPts val="0"/>
              </a:spcAft>
              <a:buClr>
                <a:schemeClr val="dk1"/>
              </a:buClr>
              <a:buSzPts val="1600"/>
              <a:buFont typeface="Arial"/>
              <a:buNone/>
            </a:pPr>
            <a:endParaRPr sz="1600" i="1">
              <a:solidFill>
                <a:srgbClr val="583F34"/>
              </a:solidFill>
              <a:latin typeface="Calibri"/>
              <a:ea typeface="Calibri"/>
              <a:cs typeface="Calibri"/>
              <a:sym typeface="Calibri"/>
            </a:endParaRPr>
          </a:p>
          <a:p>
            <a:pPr marL="0" marR="0" lvl="0" indent="0" algn="l" rtl="0">
              <a:spcBef>
                <a:spcPts val="320"/>
              </a:spcBef>
              <a:spcAft>
                <a:spcPts val="0"/>
              </a:spcAft>
              <a:buClr>
                <a:srgbClr val="583F34"/>
              </a:buClr>
              <a:buSzPts val="1600"/>
              <a:buFont typeface="Arial"/>
              <a:buNone/>
            </a:pPr>
            <a:r>
              <a:rPr lang="en-US" sz="1600" i="1">
                <a:solidFill>
                  <a:srgbClr val="583F34"/>
                </a:solidFill>
                <a:latin typeface="Calibri"/>
                <a:ea typeface="Calibri"/>
                <a:cs typeface="Calibri"/>
                <a:sym typeface="Calibri"/>
              </a:rPr>
              <a:t>Things I would change…</a:t>
            </a:r>
            <a:endParaRPr/>
          </a:p>
          <a:p>
            <a:pPr marL="0" marR="0" lvl="0" indent="0" algn="l" rtl="0">
              <a:spcBef>
                <a:spcPts val="320"/>
              </a:spcBef>
              <a:spcAft>
                <a:spcPts val="0"/>
              </a:spcAft>
              <a:buClr>
                <a:schemeClr val="dk1"/>
              </a:buClr>
              <a:buSzPts val="1600"/>
              <a:buFont typeface="Arial"/>
              <a:buNone/>
            </a:pPr>
            <a:endParaRPr sz="1600" i="1">
              <a:solidFill>
                <a:srgbClr val="583F34"/>
              </a:solidFill>
              <a:latin typeface="Calibri"/>
              <a:ea typeface="Calibri"/>
              <a:cs typeface="Calibri"/>
              <a:sym typeface="Calibri"/>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p:txBody>
      </p:sp>
      <p:sp>
        <p:nvSpPr>
          <p:cNvPr id="1597" name="Google Shape;1597;p138"/>
          <p:cNvSpPr/>
          <p:nvPr/>
        </p:nvSpPr>
        <p:spPr>
          <a:xfrm>
            <a:off x="6633970" y="1085190"/>
            <a:ext cx="1757169" cy="1484854"/>
          </a:xfrm>
          <a:prstGeom prst="triangle">
            <a:avLst>
              <a:gd name="adj" fmla="val 50000"/>
            </a:avLst>
          </a:prstGeom>
          <a:noFill/>
          <a:ln w="19050" cap="flat" cmpd="sng">
            <a:solidFill>
              <a:srgbClr val="5FAF29"/>
            </a:solidFill>
            <a:prstDash val="solid"/>
            <a:miter lim="400000"/>
            <a:headEnd type="none" w="sm" len="sm"/>
            <a:tailEnd type="none" w="sm" len="sm"/>
          </a:ln>
          <a:effectLst>
            <a:outerShdw blurRad="50800" dist="50800" dir="5400000" sx="1000" sy="1000" algn="ctr" rotWithShape="0">
              <a:srgbClr val="000000">
                <a:alpha val="42745"/>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chemeClr val="dk1"/>
              </a:buClr>
              <a:buSzPts val="2400"/>
              <a:buFont typeface="Calibri"/>
              <a:buNone/>
            </a:pPr>
            <a:endParaRPr sz="2400" b="0" i="0" u="none" strike="noStrike" cap="none">
              <a:solidFill>
                <a:srgbClr val="FFFFFF"/>
              </a:solidFill>
              <a:latin typeface="Calibri"/>
              <a:ea typeface="Calibri"/>
              <a:cs typeface="Calibri"/>
              <a:sym typeface="Calibri"/>
            </a:endParaRPr>
          </a:p>
        </p:txBody>
      </p:sp>
      <p:sp>
        <p:nvSpPr>
          <p:cNvPr id="1598" name="Google Shape;1598;p138"/>
          <p:cNvSpPr/>
          <p:nvPr/>
        </p:nvSpPr>
        <p:spPr>
          <a:xfrm>
            <a:off x="7279326" y="677696"/>
            <a:ext cx="466455" cy="466455"/>
          </a:xfrm>
          <a:prstGeom prst="ellipse">
            <a:avLst/>
          </a:prstGeom>
          <a:noFill/>
          <a:ln w="19050" cap="flat" cmpd="sng">
            <a:solidFill>
              <a:srgbClr val="5FAF2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Shape 1603"/>
        <p:cNvGrpSpPr/>
        <p:nvPr/>
      </p:nvGrpSpPr>
      <p:grpSpPr>
        <a:xfrm>
          <a:off x="0" y="0"/>
          <a:ext cx="0" cy="0"/>
          <a:chOff x="0" y="0"/>
          <a:chExt cx="0" cy="0"/>
        </a:xfrm>
      </p:grpSpPr>
      <p:sp>
        <p:nvSpPr>
          <p:cNvPr id="1604" name="Google Shape;1604;p139"/>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Optional Resources A: Overview</a:t>
            </a:r>
            <a:endParaRPr sz="2400" b="0" i="0" u="none" strike="noStrike" cap="none">
              <a:solidFill>
                <a:srgbClr val="FFFFFF"/>
              </a:solidFill>
              <a:latin typeface="Arial"/>
              <a:ea typeface="Arial"/>
              <a:cs typeface="Arial"/>
              <a:sym typeface="Arial"/>
            </a:endParaRPr>
          </a:p>
        </p:txBody>
      </p:sp>
      <p:sp>
        <p:nvSpPr>
          <p:cNvPr id="1605" name="Google Shape;1605;p139"/>
          <p:cNvSpPr txBox="1"/>
          <p:nvPr/>
        </p:nvSpPr>
        <p:spPr>
          <a:xfrm>
            <a:off x="3022333" y="1436441"/>
            <a:ext cx="5810118" cy="1783911"/>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Clr>
                <a:srgbClr val="583F34"/>
              </a:buClr>
              <a:buSzPts val="2000"/>
              <a:buFont typeface="Arial"/>
              <a:buNone/>
            </a:pPr>
            <a:r>
              <a:rPr lang="en-US" sz="2000" b="1">
                <a:solidFill>
                  <a:srgbClr val="583F34"/>
                </a:solidFill>
                <a:latin typeface="Calibri"/>
                <a:ea typeface="Calibri"/>
                <a:cs typeface="Calibri"/>
                <a:sym typeface="Calibri"/>
              </a:rPr>
              <a:t>Optional Resources A: Connecting wolves and moose as predators and prey. </a:t>
            </a:r>
            <a:endParaRPr sz="2000" b="1">
              <a:solidFill>
                <a:srgbClr val="583F34"/>
              </a:solidFill>
              <a:latin typeface="Calibri"/>
              <a:ea typeface="Calibri"/>
              <a:cs typeface="Calibri"/>
              <a:sym typeface="Calibri"/>
            </a:endParaRPr>
          </a:p>
        </p:txBody>
      </p:sp>
      <p:sp>
        <p:nvSpPr>
          <p:cNvPr id="1606" name="Google Shape;1606;p139"/>
          <p:cNvSpPr txBox="1"/>
          <p:nvPr/>
        </p:nvSpPr>
        <p:spPr>
          <a:xfrm>
            <a:off x="3022333" y="891563"/>
            <a:ext cx="222700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583F34"/>
                </a:solidFill>
                <a:latin typeface="Calibri"/>
                <a:ea typeface="Calibri"/>
                <a:cs typeface="Calibri"/>
                <a:sym typeface="Calibri"/>
              </a:rPr>
              <a:t>Time: variable</a:t>
            </a:r>
            <a:endParaRPr sz="1800">
              <a:solidFill>
                <a:srgbClr val="583F34"/>
              </a:solidFill>
              <a:latin typeface="Calibri"/>
              <a:ea typeface="Calibri"/>
              <a:cs typeface="Calibri"/>
              <a:sym typeface="Calibri"/>
            </a:endParaRPr>
          </a:p>
        </p:txBody>
      </p:sp>
      <p:sp>
        <p:nvSpPr>
          <p:cNvPr id="1607" name="Google Shape;1607;p139"/>
          <p:cNvSpPr/>
          <p:nvPr/>
        </p:nvSpPr>
        <p:spPr>
          <a:xfrm>
            <a:off x="282908" y="3454961"/>
            <a:ext cx="4558616" cy="280076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Resources you will need:</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PD Optional A—Moose Per Wolf Graph</a:t>
            </a:r>
            <a:endParaRPr/>
          </a:p>
          <a:p>
            <a:pPr marL="0" marR="0" lvl="0" indent="0" algn="l" rtl="0">
              <a:spcBef>
                <a:spcPts val="0"/>
              </a:spcBef>
              <a:spcAft>
                <a:spcPts val="0"/>
              </a:spcAft>
              <a:buNone/>
            </a:pPr>
            <a:endParaRPr sz="1600">
              <a:solidFill>
                <a:srgbClr val="583F34"/>
              </a:solidFill>
              <a:latin typeface="Calibri"/>
              <a:ea typeface="Calibri"/>
              <a:cs typeface="Calibri"/>
              <a:sym typeface="Calibri"/>
            </a:endParaRPr>
          </a:p>
          <a:p>
            <a:pPr marL="0" marR="0" lvl="0" indent="0" algn="l" rtl="0">
              <a:spcBef>
                <a:spcPts val="0"/>
              </a:spcBef>
              <a:spcAft>
                <a:spcPts val="0"/>
              </a:spcAft>
              <a:buNone/>
            </a:pPr>
            <a:endParaRPr sz="1600">
              <a:solidFill>
                <a:srgbClr val="583F34"/>
              </a:solidFill>
              <a:latin typeface="Calibri"/>
              <a:ea typeface="Calibri"/>
              <a:cs typeface="Calibri"/>
              <a:sym typeface="Calibri"/>
            </a:endParaRPr>
          </a:p>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Websites of interest:</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Check individual slides for resources. </a:t>
            </a:r>
            <a:endParaRPr sz="1600">
              <a:solidFill>
                <a:srgbClr val="583F34"/>
              </a:solidFill>
              <a:latin typeface="Calibri"/>
              <a:ea typeface="Calibri"/>
              <a:cs typeface="Calibri"/>
              <a:sym typeface="Calibri"/>
            </a:endParaRPr>
          </a:p>
          <a:p>
            <a:pPr marL="0" marR="0" lvl="0" indent="0" algn="l" rtl="0">
              <a:spcBef>
                <a:spcPts val="0"/>
              </a:spcBef>
              <a:spcAft>
                <a:spcPts val="0"/>
              </a:spcAft>
              <a:buNone/>
            </a:pPr>
            <a:endParaRPr sz="1600">
              <a:solidFill>
                <a:srgbClr val="583F34"/>
              </a:solidFill>
              <a:latin typeface="Calibri"/>
              <a:ea typeface="Calibri"/>
              <a:cs typeface="Calibri"/>
              <a:sym typeface="Calibri"/>
            </a:endParaRPr>
          </a:p>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MBER Essentials: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Doodle Sheets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Whiteboards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Norms of Conversation</a:t>
            </a:r>
            <a:endParaRPr sz="1600">
              <a:solidFill>
                <a:srgbClr val="583F34"/>
              </a:solidFill>
              <a:latin typeface="Calibri"/>
              <a:ea typeface="Calibri"/>
              <a:cs typeface="Calibri"/>
              <a:sym typeface="Calibri"/>
            </a:endParaRPr>
          </a:p>
        </p:txBody>
      </p:sp>
      <p:sp>
        <p:nvSpPr>
          <p:cNvPr id="1608" name="Google Shape;1608;p139"/>
          <p:cNvSpPr txBox="1"/>
          <p:nvPr/>
        </p:nvSpPr>
        <p:spPr>
          <a:xfrm>
            <a:off x="4197650" y="3131061"/>
            <a:ext cx="4520700" cy="3036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1600"/>
              <a:buFont typeface="Arial"/>
              <a:buNone/>
            </a:pPr>
            <a:r>
              <a:rPr lang="en-US" sz="1600" b="1" dirty="0">
                <a:solidFill>
                  <a:srgbClr val="583F34"/>
                </a:solidFill>
                <a:latin typeface="Calibri"/>
                <a:ea typeface="Calibri"/>
                <a:cs typeface="Calibri"/>
                <a:sym typeface="Calibri"/>
              </a:rPr>
              <a:t>Notes and Details:</a:t>
            </a:r>
            <a:endParaRPr dirty="0"/>
          </a:p>
          <a:p>
            <a:pPr marL="0" marR="0" lvl="0" indent="0" algn="l" rtl="0">
              <a:spcBef>
                <a:spcPts val="32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These are resources that you can use if/when your students insist on comparing the trends in the wolf and moose populations and want to explicitly consider the link. We have often been taught in our biology courses that predators and prey are tightly linked. Sometimes this is true, but in the case of Isle Royale, the coupling is complicated. The resources here can help students to see that moose are not likely driving changes in the wolves—at least not consistently. </a:t>
            </a:r>
            <a:endParaRPr sz="1600" b="1" dirty="0">
              <a:solidFill>
                <a:srgbClr val="583F34"/>
              </a:solidFill>
              <a:latin typeface="Calibri"/>
              <a:ea typeface="Calibri"/>
              <a:cs typeface="Calibri"/>
              <a:sym typeface="Calibri"/>
            </a:endParaRPr>
          </a:p>
          <a:p>
            <a:pPr marL="0" marR="0" lvl="0" indent="0" algn="l" rtl="0">
              <a:spcBef>
                <a:spcPts val="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		&lt;continued on next slide&gt;</a:t>
            </a:r>
            <a:endParaRPr sz="1600" dirty="0">
              <a:solidFill>
                <a:srgbClr val="583F34"/>
              </a:solidFill>
              <a:latin typeface="Calibri"/>
              <a:ea typeface="Calibri"/>
              <a:cs typeface="Calibri"/>
              <a:sym typeface="Calibri"/>
            </a:endParaRPr>
          </a:p>
        </p:txBody>
      </p:sp>
      <p:grpSp>
        <p:nvGrpSpPr>
          <p:cNvPr id="1609" name="Google Shape;1609;p139"/>
          <p:cNvGrpSpPr/>
          <p:nvPr/>
        </p:nvGrpSpPr>
        <p:grpSpPr>
          <a:xfrm>
            <a:off x="635972" y="1182282"/>
            <a:ext cx="1751952" cy="1751952"/>
            <a:chOff x="3676825" y="1084342"/>
            <a:chExt cx="1751952" cy="1751952"/>
          </a:xfrm>
        </p:grpSpPr>
        <p:sp>
          <p:nvSpPr>
            <p:cNvPr id="1610" name="Google Shape;1610;p139"/>
            <p:cNvSpPr/>
            <p:nvPr/>
          </p:nvSpPr>
          <p:spPr>
            <a:xfrm>
              <a:off x="3803836" y="1606375"/>
              <a:ext cx="1497929"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a:solidFill>
                    <a:srgbClr val="5FAF29"/>
                  </a:solidFill>
                  <a:latin typeface="Calibri"/>
                  <a:ea typeface="Calibri"/>
                  <a:cs typeface="Calibri"/>
                  <a:sym typeface="Calibri"/>
                </a:rPr>
                <a:t>OPTIONAL RESOURCES</a:t>
              </a:r>
              <a:endParaRPr sz="2000">
                <a:solidFill>
                  <a:srgbClr val="5FAF29"/>
                </a:solidFill>
                <a:latin typeface="Calibri"/>
                <a:ea typeface="Calibri"/>
                <a:cs typeface="Calibri"/>
                <a:sym typeface="Calibri"/>
              </a:endParaRPr>
            </a:p>
          </p:txBody>
        </p:sp>
        <p:sp>
          <p:nvSpPr>
            <p:cNvPr id="1611" name="Google Shape;1611;p139"/>
            <p:cNvSpPr/>
            <p:nvPr/>
          </p:nvSpPr>
          <p:spPr>
            <a:xfrm>
              <a:off x="3676825" y="1084342"/>
              <a:ext cx="1751952" cy="1751952"/>
            </a:xfrm>
            <a:prstGeom prst="rect">
              <a:avLst/>
            </a:prstGeom>
            <a:noFill/>
            <a:ln w="19050" cap="flat" cmpd="sng">
              <a:solidFill>
                <a:srgbClr val="5FAF2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1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rgbClr val="583F34"/>
              </a:buClr>
              <a:buSzPts val="3600"/>
              <a:buFont typeface="Calibri"/>
              <a:buNone/>
            </a:pPr>
            <a:r>
              <a:rPr lang="en-US" sz="3600">
                <a:solidFill>
                  <a:srgbClr val="583F34"/>
                </a:solidFill>
              </a:rPr>
              <a:t>What do we know is happening to biodiversity now?</a:t>
            </a:r>
            <a:endParaRPr/>
          </a:p>
        </p:txBody>
      </p:sp>
      <p:sp>
        <p:nvSpPr>
          <p:cNvPr id="273" name="Google Shape;273;p14"/>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p>
            <a:pPr marL="342900" lvl="0" indent="-342900" algn="l" rtl="0">
              <a:spcBef>
                <a:spcPts val="0"/>
              </a:spcBef>
              <a:spcAft>
                <a:spcPts val="0"/>
              </a:spcAft>
              <a:buClr>
                <a:srgbClr val="00B0F0"/>
              </a:buClr>
              <a:buSzPts val="3200"/>
              <a:buChar char="•"/>
            </a:pPr>
            <a:r>
              <a:rPr lang="en-US">
                <a:solidFill>
                  <a:srgbClr val="00B0F0"/>
                </a:solidFill>
              </a:rPr>
              <a:t>[insert class ideas here]</a:t>
            </a:r>
            <a:endParaRPr>
              <a:solidFill>
                <a:srgbClr val="00B0F0"/>
              </a:solidFill>
            </a:endParaRP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Shape 1616"/>
        <p:cNvGrpSpPr/>
        <p:nvPr/>
      </p:nvGrpSpPr>
      <p:grpSpPr>
        <a:xfrm>
          <a:off x="0" y="0"/>
          <a:ext cx="0" cy="0"/>
          <a:chOff x="0" y="0"/>
          <a:chExt cx="0" cy="0"/>
        </a:xfrm>
      </p:grpSpPr>
      <p:sp>
        <p:nvSpPr>
          <p:cNvPr id="1617" name="Google Shape;1617;p140"/>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Optional Resources A: Notes</a:t>
            </a:r>
            <a:endParaRPr sz="2400" b="0" i="0" u="none" strike="noStrike" cap="none">
              <a:solidFill>
                <a:srgbClr val="FFFFFF"/>
              </a:solidFill>
              <a:latin typeface="Arial"/>
              <a:ea typeface="Arial"/>
              <a:cs typeface="Arial"/>
              <a:sym typeface="Arial"/>
            </a:endParaRPr>
          </a:p>
        </p:txBody>
      </p:sp>
      <p:sp>
        <p:nvSpPr>
          <p:cNvPr id="1618" name="Google Shape;1618;p140"/>
          <p:cNvSpPr txBox="1"/>
          <p:nvPr/>
        </p:nvSpPr>
        <p:spPr>
          <a:xfrm>
            <a:off x="439340" y="738482"/>
            <a:ext cx="8229600" cy="5236618"/>
          </a:xfrm>
          <a:prstGeom prst="rect">
            <a:avLst/>
          </a:prstGeom>
          <a:noFill/>
          <a:ln>
            <a:noFill/>
          </a:ln>
        </p:spPr>
        <p:txBody>
          <a:bodyPr spcFirstLastPara="1" wrap="square" lIns="91425" tIns="45700" rIns="91425" bIns="45700" anchor="t" anchorCtr="0">
            <a:normAutofit lnSpcReduction="10000"/>
          </a:bodyPr>
          <a:lstStyle/>
          <a:p>
            <a:pPr marL="0" marR="0" lvl="0" indent="0" algn="l" rtl="0">
              <a:spcBef>
                <a:spcPts val="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This exploration can also set the class up for wondering about the recent decline in wolves. The latter point can be taken up in a number of ways, so you’ll want to consider this prior wrapping up any conversation.</a:t>
            </a:r>
            <a:endParaRPr dirty="0"/>
          </a:p>
          <a:p>
            <a:pPr marL="0" marR="0" lvl="0" indent="0" algn="l" rtl="0">
              <a:spcBef>
                <a:spcPts val="320"/>
              </a:spcBef>
              <a:spcAft>
                <a:spcPts val="0"/>
              </a:spcAft>
              <a:buClr>
                <a:schemeClr val="dk1"/>
              </a:buClr>
              <a:buSzPts val="1600"/>
              <a:buFont typeface="Arial"/>
              <a:buNone/>
            </a:pPr>
            <a:endParaRPr sz="1600" dirty="0">
              <a:solidFill>
                <a:srgbClr val="583F34"/>
              </a:solidFill>
              <a:latin typeface="Calibri"/>
              <a:ea typeface="Calibri"/>
              <a:cs typeface="Calibri"/>
              <a:sym typeface="Calibri"/>
            </a:endParaRPr>
          </a:p>
          <a:p>
            <a:pPr marL="0" marR="0" lvl="0" indent="0" algn="l" rtl="0">
              <a:spcBef>
                <a:spcPts val="32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If you arrive at this comparison between the populations before developing the general birth-death model, you most likely will want to simple problematize here, “Hmmm, so the changes in wolves aren’t about the moose, let’s see if we can table this and come back to it.” Then make sure you do come back to the pattern of recent decline later!</a:t>
            </a:r>
            <a:endParaRPr dirty="0"/>
          </a:p>
          <a:p>
            <a:pPr marL="0" marR="0" lvl="0" indent="0" algn="l" rtl="0">
              <a:spcBef>
                <a:spcPts val="320"/>
              </a:spcBef>
              <a:spcAft>
                <a:spcPts val="0"/>
              </a:spcAft>
              <a:buClr>
                <a:schemeClr val="dk1"/>
              </a:buClr>
              <a:buSzPts val="1600"/>
              <a:buFont typeface="Arial"/>
              <a:buNone/>
            </a:pPr>
            <a:endParaRPr sz="1600" dirty="0">
              <a:solidFill>
                <a:srgbClr val="583F34"/>
              </a:solidFill>
              <a:latin typeface="Calibri"/>
              <a:ea typeface="Calibri"/>
              <a:cs typeface="Calibri"/>
              <a:sym typeface="Calibri"/>
            </a:endParaRPr>
          </a:p>
          <a:p>
            <a:pPr marL="0" marR="0" lvl="0" indent="0" algn="l" rtl="0">
              <a:spcBef>
                <a:spcPts val="32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If you come here toward the end of the unit, there are a couple of choices after exploring the decline.</a:t>
            </a:r>
            <a:endParaRPr dirty="0"/>
          </a:p>
          <a:p>
            <a:pPr marL="0" marR="0" lvl="0" indent="0" algn="l" rtl="0">
              <a:spcBef>
                <a:spcPts val="32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(1) You could give them a moment to consider what else might be causing the decline. (There is a prompt on one slides in this set of resources that does just that.) The intent here, however, would not be to come up with the “right” answer necessarily. It provides a recognition that we need to know more—something we can leverage to say we’ll take it up again later in the year. The best place to revisit the decline in wolves is in the unit covering the model for Population Variation.</a:t>
            </a:r>
            <a:endParaRPr dirty="0"/>
          </a:p>
          <a:p>
            <a:pPr marL="0" marR="0" lvl="0" indent="0" algn="l" rtl="0">
              <a:spcBef>
                <a:spcPts val="32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(2) You could use the decline to transition into some of the materials for Optional Resources B, which explores recently suggested conservation solutions through a mini project.</a:t>
            </a:r>
            <a:endParaRPr dirty="0"/>
          </a:p>
          <a:p>
            <a:pPr marL="0" marR="0" lvl="0" indent="0" algn="l" rtl="0">
              <a:spcBef>
                <a:spcPts val="32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Either way, you will have to modify the resources here, re-sequence them, and consider you path.</a:t>
            </a:r>
            <a:endParaRPr sz="1600" dirty="0">
              <a:solidFill>
                <a:srgbClr val="583F34"/>
              </a:solidFill>
              <a:latin typeface="Calibri"/>
              <a:ea typeface="Calibri"/>
              <a:cs typeface="Calibri"/>
              <a:sym typeface="Calibri"/>
            </a:endParaRP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Shape 1623"/>
        <p:cNvGrpSpPr/>
        <p:nvPr/>
      </p:nvGrpSpPr>
      <p:grpSpPr>
        <a:xfrm>
          <a:off x="0" y="0"/>
          <a:ext cx="0" cy="0"/>
          <a:chOff x="0" y="0"/>
          <a:chExt cx="0" cy="0"/>
        </a:xfrm>
      </p:grpSpPr>
      <p:pic>
        <p:nvPicPr>
          <p:cNvPr id="1624" name="Google Shape;1624;p141" descr="moose and wolves thru 2015.png"/>
          <p:cNvPicPr preferRelativeResize="0"/>
          <p:nvPr/>
        </p:nvPicPr>
        <p:blipFill rotWithShape="1">
          <a:blip r:embed="rId3">
            <a:alphaModFix/>
          </a:blip>
          <a:srcRect b="14472"/>
          <a:stretch/>
        </p:blipFill>
        <p:spPr>
          <a:xfrm>
            <a:off x="576700" y="1949650"/>
            <a:ext cx="8159650" cy="4329250"/>
          </a:xfrm>
          <a:prstGeom prst="rect">
            <a:avLst/>
          </a:prstGeom>
          <a:noFill/>
          <a:ln>
            <a:noFill/>
          </a:ln>
        </p:spPr>
      </p:pic>
      <p:sp>
        <p:nvSpPr>
          <p:cNvPr id="1625" name="Google Shape;1625;p141"/>
          <p:cNvSpPr txBox="1"/>
          <p:nvPr/>
        </p:nvSpPr>
        <p:spPr>
          <a:xfrm>
            <a:off x="1683079" y="269139"/>
            <a:ext cx="7109886" cy="1044614"/>
          </a:xfrm>
          <a:prstGeom prst="rect">
            <a:avLst/>
          </a:prstGeom>
          <a:noFill/>
          <a:ln>
            <a:noFill/>
          </a:ln>
        </p:spPr>
        <p:txBody>
          <a:bodyPr spcFirstLastPara="1" wrap="square" lIns="91425" tIns="45700" rIns="91425" bIns="45700" anchor="ctr" anchorCtr="0">
            <a:normAutofit lnSpcReduction="10000"/>
          </a:bodyPr>
          <a:lstStyle/>
          <a:p>
            <a:pPr marL="0" marR="0" lvl="0" indent="0" algn="l" rtl="0">
              <a:spcBef>
                <a:spcPts val="0"/>
              </a:spcBef>
              <a:spcAft>
                <a:spcPts val="0"/>
              </a:spcAft>
              <a:buClr>
                <a:srgbClr val="2B7C01"/>
              </a:buClr>
              <a:buSzPts val="3200"/>
              <a:buFont typeface="Calibri"/>
              <a:buNone/>
            </a:pPr>
            <a:r>
              <a:rPr lang="en-US" sz="3200">
                <a:solidFill>
                  <a:srgbClr val="2B7C01"/>
                </a:solidFill>
                <a:latin typeface="Calibri"/>
                <a:ea typeface="Calibri"/>
                <a:cs typeface="Calibri"/>
                <a:sym typeface="Calibri"/>
              </a:rPr>
              <a:t>Is it the moose that drive changes in the wolf population? </a:t>
            </a:r>
            <a:endParaRPr/>
          </a:p>
        </p:txBody>
      </p:sp>
      <p:pic>
        <p:nvPicPr>
          <p:cNvPr id="1626" name="Google Shape;1626;p141"/>
          <p:cNvPicPr preferRelativeResize="0"/>
          <p:nvPr/>
        </p:nvPicPr>
        <p:blipFill rotWithShape="1">
          <a:blip r:embed="rId4">
            <a:alphaModFix/>
          </a:blip>
          <a:srcRect/>
          <a:stretch/>
        </p:blipFill>
        <p:spPr>
          <a:xfrm>
            <a:off x="3885686" y="6148064"/>
            <a:ext cx="1541689" cy="648374"/>
          </a:xfrm>
          <a:prstGeom prst="rect">
            <a:avLst/>
          </a:prstGeom>
          <a:noFill/>
          <a:ln>
            <a:noFill/>
          </a:ln>
        </p:spPr>
      </p:pic>
      <p:pic>
        <p:nvPicPr>
          <p:cNvPr id="1627" name="Google Shape;1627;p141"/>
          <p:cNvPicPr preferRelativeResize="0"/>
          <p:nvPr/>
        </p:nvPicPr>
        <p:blipFill rotWithShape="1">
          <a:blip r:embed="rId5">
            <a:alphaModFix/>
          </a:blip>
          <a:srcRect/>
          <a:stretch/>
        </p:blipFill>
        <p:spPr>
          <a:xfrm>
            <a:off x="445341" y="278309"/>
            <a:ext cx="960419" cy="974574"/>
          </a:xfrm>
          <a:prstGeom prst="rect">
            <a:avLst/>
          </a:prstGeom>
          <a:noFill/>
          <a:ln>
            <a:noFill/>
          </a:ln>
        </p:spPr>
      </p:pic>
      <p:sp>
        <p:nvSpPr>
          <p:cNvPr id="1628" name="Google Shape;1628;p141"/>
          <p:cNvSpPr txBox="1"/>
          <p:nvPr/>
        </p:nvSpPr>
        <p:spPr>
          <a:xfrm>
            <a:off x="372375" y="1353379"/>
            <a:ext cx="8568300" cy="635700"/>
          </a:xfrm>
          <a:prstGeom prst="rect">
            <a:avLst/>
          </a:prstGeom>
          <a:noFill/>
          <a:ln>
            <a:noFill/>
          </a:ln>
        </p:spPr>
        <p:txBody>
          <a:bodyPr spcFirstLastPara="1" wrap="square" lIns="91425" tIns="45700" rIns="91425" bIns="45700" anchor="ctr" anchorCtr="0">
            <a:normAutofit fontScale="92500"/>
          </a:bodyPr>
          <a:lstStyle/>
          <a:p>
            <a:pPr marL="0" marR="0" lvl="0" indent="0" algn="l" rtl="0">
              <a:spcBef>
                <a:spcPts val="0"/>
              </a:spcBef>
              <a:spcAft>
                <a:spcPts val="0"/>
              </a:spcAft>
              <a:buClr>
                <a:srgbClr val="583F34"/>
              </a:buClr>
              <a:buSzPts val="3200"/>
              <a:buFont typeface="Calibri"/>
              <a:buNone/>
            </a:pPr>
            <a:r>
              <a:rPr lang="en-US" sz="3200">
                <a:solidFill>
                  <a:srgbClr val="583F34"/>
                </a:solidFill>
                <a:latin typeface="Calibri"/>
                <a:ea typeface="Calibri"/>
                <a:cs typeface="Calibri"/>
                <a:sym typeface="Calibri"/>
              </a:rPr>
              <a:t>What is the relationship between the populations? </a:t>
            </a:r>
            <a:endParaRPr sz="3200">
              <a:solidFill>
                <a:srgbClr val="583F34"/>
              </a:solidFill>
              <a:latin typeface="Calibri"/>
              <a:ea typeface="Calibri"/>
              <a:cs typeface="Calibri"/>
              <a:sym typeface="Calibri"/>
            </a:endParaRP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Shape 1633"/>
        <p:cNvGrpSpPr/>
        <p:nvPr/>
      </p:nvGrpSpPr>
      <p:grpSpPr>
        <a:xfrm>
          <a:off x="0" y="0"/>
          <a:ext cx="0" cy="0"/>
          <a:chOff x="0" y="0"/>
          <a:chExt cx="0" cy="0"/>
        </a:xfrm>
      </p:grpSpPr>
      <p:pic>
        <p:nvPicPr>
          <p:cNvPr id="1634" name="Google Shape;1634;p142" descr="moose and wolves thru 2015.png"/>
          <p:cNvPicPr preferRelativeResize="0"/>
          <p:nvPr/>
        </p:nvPicPr>
        <p:blipFill rotWithShape="1">
          <a:blip r:embed="rId3">
            <a:alphaModFix/>
          </a:blip>
          <a:srcRect b="14472"/>
          <a:stretch/>
        </p:blipFill>
        <p:spPr>
          <a:xfrm>
            <a:off x="4098809" y="203359"/>
            <a:ext cx="4852545" cy="2574583"/>
          </a:xfrm>
          <a:prstGeom prst="rect">
            <a:avLst/>
          </a:prstGeom>
          <a:noFill/>
          <a:ln>
            <a:noFill/>
          </a:ln>
        </p:spPr>
      </p:pic>
      <p:sp>
        <p:nvSpPr>
          <p:cNvPr id="1635" name="Google Shape;1635;p142"/>
          <p:cNvSpPr txBox="1"/>
          <p:nvPr/>
        </p:nvSpPr>
        <p:spPr>
          <a:xfrm>
            <a:off x="1451846" y="2709719"/>
            <a:ext cx="7580700" cy="3417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a:solidFill>
                  <a:srgbClr val="583F34"/>
                </a:solidFill>
                <a:latin typeface="Calibri"/>
                <a:ea typeface="Calibri"/>
                <a:cs typeface="Calibri"/>
                <a:sym typeface="Calibri"/>
              </a:rPr>
              <a:t>Do changes in one population depend on the other? </a:t>
            </a:r>
            <a:endParaRPr/>
          </a:p>
          <a:p>
            <a:pPr marL="0" marR="0" lvl="0" indent="0" algn="l" rtl="0">
              <a:spcBef>
                <a:spcPts val="600"/>
              </a:spcBef>
              <a:spcAft>
                <a:spcPts val="0"/>
              </a:spcAft>
              <a:buNone/>
            </a:pPr>
            <a:r>
              <a:rPr lang="en-US" sz="2800">
                <a:solidFill>
                  <a:srgbClr val="583F34"/>
                </a:solidFill>
                <a:latin typeface="Calibri"/>
                <a:ea typeface="Calibri"/>
                <a:cs typeface="Calibri"/>
                <a:sym typeface="Calibri"/>
              </a:rPr>
              <a:t>Are other factors more important?</a:t>
            </a:r>
            <a:endParaRPr/>
          </a:p>
          <a:p>
            <a:pPr marL="0" marR="0" lvl="0" indent="0" algn="l" rtl="0">
              <a:spcBef>
                <a:spcPts val="600"/>
              </a:spcBef>
              <a:spcAft>
                <a:spcPts val="0"/>
              </a:spcAft>
              <a:buNone/>
            </a:pPr>
            <a:r>
              <a:rPr lang="en-US" sz="2800">
                <a:solidFill>
                  <a:srgbClr val="583F34"/>
                </a:solidFill>
                <a:latin typeface="Calibri"/>
                <a:ea typeface="Calibri"/>
                <a:cs typeface="Calibri"/>
                <a:sym typeface="Calibri"/>
              </a:rPr>
              <a:t>Do any factors affect BOTH populations?</a:t>
            </a:r>
            <a:endParaRPr/>
          </a:p>
          <a:p>
            <a:pPr marL="0" marR="0" lvl="0" indent="0" algn="l" rtl="0">
              <a:spcBef>
                <a:spcPts val="600"/>
              </a:spcBef>
              <a:spcAft>
                <a:spcPts val="0"/>
              </a:spcAft>
              <a:buNone/>
            </a:pPr>
            <a:r>
              <a:rPr lang="en-US" sz="2800">
                <a:solidFill>
                  <a:srgbClr val="583F34"/>
                </a:solidFill>
                <a:latin typeface="Calibri"/>
                <a:ea typeface="Calibri"/>
                <a:cs typeface="Calibri"/>
                <a:sym typeface="Calibri"/>
              </a:rPr>
              <a:t>What do you think are the most important factors for the wolf population?</a:t>
            </a:r>
            <a:endParaRPr sz="2800">
              <a:solidFill>
                <a:srgbClr val="2B7C01"/>
              </a:solidFill>
              <a:latin typeface="Calibri"/>
              <a:ea typeface="Calibri"/>
              <a:cs typeface="Calibri"/>
              <a:sym typeface="Calibri"/>
            </a:endParaRPr>
          </a:p>
          <a:p>
            <a:pPr marL="0" marR="0" lvl="0" indent="0" algn="l" rtl="0">
              <a:spcBef>
                <a:spcPts val="600"/>
              </a:spcBef>
              <a:spcAft>
                <a:spcPts val="0"/>
              </a:spcAft>
              <a:buNone/>
            </a:pPr>
            <a:r>
              <a:rPr lang="en-US" sz="2800">
                <a:solidFill>
                  <a:srgbClr val="2B7C01"/>
                </a:solidFill>
                <a:latin typeface="Calibri"/>
                <a:ea typeface="Calibri"/>
                <a:cs typeface="Calibri"/>
                <a:sym typeface="Calibri"/>
              </a:rPr>
              <a:t>→ Be sure to talk about </a:t>
            </a:r>
            <a:r>
              <a:rPr lang="en-US" sz="2800" u="sng">
                <a:solidFill>
                  <a:srgbClr val="2B7C01"/>
                </a:solidFill>
                <a:latin typeface="Calibri"/>
                <a:ea typeface="Calibri"/>
                <a:cs typeface="Calibri"/>
                <a:sym typeface="Calibri"/>
              </a:rPr>
              <a:t>evidence</a:t>
            </a:r>
            <a:r>
              <a:rPr lang="en-US" sz="2800">
                <a:solidFill>
                  <a:srgbClr val="2B7C01"/>
                </a:solidFill>
                <a:latin typeface="Calibri"/>
                <a:ea typeface="Calibri"/>
                <a:cs typeface="Calibri"/>
                <a:sym typeface="Calibri"/>
              </a:rPr>
              <a:t> for your claims.</a:t>
            </a:r>
            <a:endParaRPr sz="2800">
              <a:solidFill>
                <a:srgbClr val="2B7C01"/>
              </a:solidFill>
              <a:latin typeface="Calibri"/>
              <a:ea typeface="Calibri"/>
              <a:cs typeface="Calibri"/>
              <a:sym typeface="Calibri"/>
            </a:endParaRPr>
          </a:p>
        </p:txBody>
      </p:sp>
      <p:sp>
        <p:nvSpPr>
          <p:cNvPr id="1636" name="Google Shape;1636;p142"/>
          <p:cNvSpPr txBox="1"/>
          <p:nvPr/>
        </p:nvSpPr>
        <p:spPr>
          <a:xfrm>
            <a:off x="370450" y="691375"/>
            <a:ext cx="3728400" cy="1081800"/>
          </a:xfrm>
          <a:prstGeom prst="rect">
            <a:avLst/>
          </a:prstGeom>
          <a:noFill/>
          <a:ln>
            <a:noFill/>
          </a:ln>
        </p:spPr>
        <p:txBody>
          <a:bodyPr spcFirstLastPara="1" wrap="square" lIns="91425" tIns="45700" rIns="91425" bIns="45700" anchor="ctr" anchorCtr="0">
            <a:normAutofit fontScale="92500" lnSpcReduction="20000"/>
          </a:bodyPr>
          <a:lstStyle/>
          <a:p>
            <a:pPr marL="0" marR="0" lvl="0" indent="0" algn="l" rtl="0">
              <a:spcBef>
                <a:spcPts val="0"/>
              </a:spcBef>
              <a:spcAft>
                <a:spcPts val="0"/>
              </a:spcAft>
              <a:buClr>
                <a:srgbClr val="2B7C01"/>
              </a:buClr>
              <a:buSzPct val="100000"/>
              <a:buFont typeface="Calibri"/>
              <a:buNone/>
            </a:pPr>
            <a:r>
              <a:rPr lang="en-US" sz="3200" b="1">
                <a:solidFill>
                  <a:srgbClr val="2B7C01"/>
                </a:solidFill>
                <a:latin typeface="Calibri"/>
                <a:ea typeface="Calibri"/>
                <a:cs typeface="Calibri"/>
                <a:sym typeface="Calibri"/>
              </a:rPr>
              <a:t>Considering Moose and Wolves Together…</a:t>
            </a:r>
            <a:endParaRPr sz="3200" b="1">
              <a:solidFill>
                <a:srgbClr val="2B7C01"/>
              </a:solidFill>
              <a:latin typeface="Calibri"/>
              <a:ea typeface="Calibri"/>
              <a:cs typeface="Calibri"/>
              <a:sym typeface="Calibri"/>
            </a:endParaRPr>
          </a:p>
        </p:txBody>
      </p:sp>
      <p:pic>
        <p:nvPicPr>
          <p:cNvPr id="1637" name="Google Shape;1637;p142"/>
          <p:cNvPicPr preferRelativeResize="0"/>
          <p:nvPr/>
        </p:nvPicPr>
        <p:blipFill rotWithShape="1">
          <a:blip r:embed="rId4">
            <a:alphaModFix/>
          </a:blip>
          <a:srcRect/>
          <a:stretch/>
        </p:blipFill>
        <p:spPr>
          <a:xfrm>
            <a:off x="3801161" y="6126714"/>
            <a:ext cx="1541689" cy="648374"/>
          </a:xfrm>
          <a:prstGeom prst="rect">
            <a:avLst/>
          </a:prstGeom>
          <a:noFill/>
          <a:ln>
            <a:noFill/>
          </a:ln>
        </p:spPr>
      </p:pic>
      <p:pic>
        <p:nvPicPr>
          <p:cNvPr id="1638" name="Google Shape;1638;p142"/>
          <p:cNvPicPr preferRelativeResize="0"/>
          <p:nvPr/>
        </p:nvPicPr>
        <p:blipFill rotWithShape="1">
          <a:blip r:embed="rId5">
            <a:alphaModFix/>
          </a:blip>
          <a:srcRect/>
          <a:stretch/>
        </p:blipFill>
        <p:spPr>
          <a:xfrm>
            <a:off x="370456" y="2777942"/>
            <a:ext cx="960419" cy="974574"/>
          </a:xfrm>
          <a:prstGeom prst="rect">
            <a:avLst/>
          </a:prstGeom>
          <a:noFill/>
          <a:ln>
            <a:noFill/>
          </a:ln>
        </p:spPr>
      </p:pic>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Shape 1643"/>
        <p:cNvGrpSpPr/>
        <p:nvPr/>
      </p:nvGrpSpPr>
      <p:grpSpPr>
        <a:xfrm>
          <a:off x="0" y="0"/>
          <a:ext cx="0" cy="0"/>
          <a:chOff x="0" y="0"/>
          <a:chExt cx="0" cy="0"/>
        </a:xfrm>
      </p:grpSpPr>
      <p:sp>
        <p:nvSpPr>
          <p:cNvPr id="1644" name="Google Shape;1644;p143"/>
          <p:cNvSpPr txBox="1">
            <a:spLocks noGrp="1"/>
          </p:cNvSpPr>
          <p:nvPr>
            <p:ph type="title"/>
          </p:nvPr>
        </p:nvSpPr>
        <p:spPr>
          <a:xfrm>
            <a:off x="457200" y="20639"/>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583F34"/>
              </a:buClr>
              <a:buSzPts val="4000"/>
              <a:buFont typeface="Calibri"/>
              <a:buNone/>
            </a:pPr>
            <a:r>
              <a:rPr lang="en-US" sz="4000">
                <a:solidFill>
                  <a:srgbClr val="583F34"/>
                </a:solidFill>
              </a:rPr>
              <a:t>Number of moose for every </a:t>
            </a:r>
            <a:r>
              <a:rPr lang="en-US" sz="4000" u="sng">
                <a:solidFill>
                  <a:srgbClr val="583F34"/>
                </a:solidFill>
              </a:rPr>
              <a:t>one</a:t>
            </a:r>
            <a:r>
              <a:rPr lang="en-US" sz="4000">
                <a:solidFill>
                  <a:srgbClr val="583F34"/>
                </a:solidFill>
              </a:rPr>
              <a:t> wolf.</a:t>
            </a:r>
            <a:endParaRPr/>
          </a:p>
        </p:txBody>
      </p:sp>
      <p:pic>
        <p:nvPicPr>
          <p:cNvPr id="1645" name="Google Shape;1645;p143" descr="moose per wolf.jpg"/>
          <p:cNvPicPr preferRelativeResize="0"/>
          <p:nvPr/>
        </p:nvPicPr>
        <p:blipFill rotWithShape="1">
          <a:blip r:embed="rId3">
            <a:alphaModFix/>
          </a:blip>
          <a:srcRect/>
          <a:stretch/>
        </p:blipFill>
        <p:spPr>
          <a:xfrm>
            <a:off x="632225" y="933725"/>
            <a:ext cx="7879550" cy="5470451"/>
          </a:xfrm>
          <a:prstGeom prst="rect">
            <a:avLst/>
          </a:prstGeom>
          <a:noFill/>
          <a:ln>
            <a:noFill/>
          </a:ln>
        </p:spPr>
      </p:pic>
      <p:pic>
        <p:nvPicPr>
          <p:cNvPr id="1646" name="Google Shape;1646;p143"/>
          <p:cNvPicPr preferRelativeResize="0"/>
          <p:nvPr/>
        </p:nvPicPr>
        <p:blipFill rotWithShape="1">
          <a:blip r:embed="rId4">
            <a:alphaModFix/>
          </a:blip>
          <a:srcRect/>
          <a:stretch/>
        </p:blipFill>
        <p:spPr>
          <a:xfrm>
            <a:off x="5198061" y="6130764"/>
            <a:ext cx="1541689" cy="648374"/>
          </a:xfrm>
          <a:prstGeom prst="rect">
            <a:avLst/>
          </a:prstGeom>
          <a:noFill/>
          <a:ln>
            <a:noFill/>
          </a:ln>
        </p:spPr>
      </p:pic>
      <p:pic>
        <p:nvPicPr>
          <p:cNvPr id="1647" name="Google Shape;1647;p143"/>
          <p:cNvPicPr preferRelativeResize="0"/>
          <p:nvPr/>
        </p:nvPicPr>
        <p:blipFill rotWithShape="1">
          <a:blip r:embed="rId5">
            <a:alphaModFix/>
          </a:blip>
          <a:srcRect/>
          <a:stretch/>
        </p:blipFill>
        <p:spPr>
          <a:xfrm>
            <a:off x="1446271" y="1296773"/>
            <a:ext cx="1126400" cy="1143001"/>
          </a:xfrm>
          <a:prstGeom prst="rect">
            <a:avLst/>
          </a:prstGeom>
          <a:noFill/>
          <a:ln>
            <a:noFill/>
          </a:ln>
        </p:spPr>
      </p:pic>
      <p:sp>
        <p:nvSpPr>
          <p:cNvPr id="1648" name="Google Shape;1648;p143"/>
          <p:cNvSpPr txBox="1"/>
          <p:nvPr/>
        </p:nvSpPr>
        <p:spPr>
          <a:xfrm>
            <a:off x="2908901" y="1097384"/>
            <a:ext cx="5112327" cy="19389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a:solidFill>
                  <a:srgbClr val="2B7C01"/>
                </a:solidFill>
                <a:latin typeface="Calibri"/>
                <a:ea typeface="Calibri"/>
                <a:cs typeface="Calibri"/>
                <a:sym typeface="Calibri"/>
              </a:rPr>
              <a:t>What does this graph show us about the connection between wolves and moose?</a:t>
            </a:r>
            <a:br>
              <a:rPr lang="en-US" sz="1800">
                <a:solidFill>
                  <a:srgbClr val="7030A0"/>
                </a:solidFill>
                <a:latin typeface="Calibri"/>
                <a:ea typeface="Calibri"/>
                <a:cs typeface="Calibri"/>
                <a:sym typeface="Calibri"/>
              </a:rPr>
            </a:br>
            <a:endParaRPr sz="1800">
              <a:solidFill>
                <a:srgbClr val="7030A0"/>
              </a:solidFill>
              <a:latin typeface="Calibri"/>
              <a:ea typeface="Calibri"/>
              <a:cs typeface="Calibri"/>
              <a:sym typeface="Calibri"/>
            </a:endParaRPr>
          </a:p>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49" name="Google Shape;1649;p143"/>
          <p:cNvSpPr txBox="1"/>
          <p:nvPr/>
        </p:nvSpPr>
        <p:spPr>
          <a:xfrm>
            <a:off x="1595630" y="2821881"/>
            <a:ext cx="6425598" cy="135421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a:solidFill>
                  <a:srgbClr val="583F34"/>
                </a:solidFill>
                <a:latin typeface="Calibri"/>
                <a:ea typeface="Calibri"/>
                <a:cs typeface="Calibri"/>
                <a:sym typeface="Calibri"/>
              </a:rPr>
              <a:t>Take a minute to chat in your group. </a:t>
            </a:r>
            <a:endParaRPr sz="3200">
              <a:solidFill>
                <a:srgbClr val="583F34"/>
              </a:solidFill>
              <a:latin typeface="Calibri"/>
              <a:ea typeface="Calibri"/>
              <a:cs typeface="Calibri"/>
              <a:sym typeface="Calibri"/>
            </a:endParaRPr>
          </a:p>
          <a:p>
            <a:pPr marL="0" marR="0" lvl="0" indent="0" algn="l" rtl="0">
              <a:spcBef>
                <a:spcPts val="0"/>
              </a:spcBef>
              <a:spcAft>
                <a:spcPts val="0"/>
              </a:spcAft>
              <a:buNone/>
            </a:pPr>
            <a:r>
              <a:rPr lang="en-US" sz="3200">
                <a:solidFill>
                  <a:srgbClr val="583F34"/>
                </a:solidFill>
                <a:latin typeface="Calibri"/>
                <a:ea typeface="Calibri"/>
                <a:cs typeface="Calibri"/>
                <a:sym typeface="Calibri"/>
              </a:rPr>
              <a:t>Then we’ll talk as a class.</a:t>
            </a:r>
            <a:endParaRPr sz="3200">
              <a:solidFill>
                <a:srgbClr val="583F34"/>
              </a:solidFill>
              <a:latin typeface="Calibri"/>
              <a:ea typeface="Calibri"/>
              <a:cs typeface="Calibri"/>
              <a:sym typeface="Calibri"/>
            </a:endParaRPr>
          </a:p>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Shape 1654"/>
        <p:cNvGrpSpPr/>
        <p:nvPr/>
      </p:nvGrpSpPr>
      <p:grpSpPr>
        <a:xfrm>
          <a:off x="0" y="0"/>
          <a:ext cx="0" cy="0"/>
          <a:chOff x="0" y="0"/>
          <a:chExt cx="0" cy="0"/>
        </a:xfrm>
      </p:grpSpPr>
      <p:sp>
        <p:nvSpPr>
          <p:cNvPr id="1655" name="Google Shape;1655;p144"/>
          <p:cNvSpPr txBox="1">
            <a:spLocks noGrp="1"/>
          </p:cNvSpPr>
          <p:nvPr>
            <p:ph type="title"/>
          </p:nvPr>
        </p:nvSpPr>
        <p:spPr>
          <a:xfrm>
            <a:off x="457200" y="20639"/>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583F34"/>
              </a:buClr>
              <a:buSzPts val="4000"/>
              <a:buFont typeface="Calibri"/>
              <a:buNone/>
            </a:pPr>
            <a:r>
              <a:rPr lang="en-US" sz="4000">
                <a:solidFill>
                  <a:srgbClr val="583F34"/>
                </a:solidFill>
              </a:rPr>
              <a:t>Number of moose for every </a:t>
            </a:r>
            <a:r>
              <a:rPr lang="en-US" sz="4000" u="sng">
                <a:solidFill>
                  <a:srgbClr val="583F34"/>
                </a:solidFill>
              </a:rPr>
              <a:t>one</a:t>
            </a:r>
            <a:r>
              <a:rPr lang="en-US" sz="4000">
                <a:solidFill>
                  <a:srgbClr val="583F34"/>
                </a:solidFill>
              </a:rPr>
              <a:t> wolf.</a:t>
            </a:r>
            <a:endParaRPr/>
          </a:p>
        </p:txBody>
      </p:sp>
      <p:pic>
        <p:nvPicPr>
          <p:cNvPr id="1656" name="Google Shape;1656;p144" descr="moose per wolf.jpg"/>
          <p:cNvPicPr preferRelativeResize="0"/>
          <p:nvPr/>
        </p:nvPicPr>
        <p:blipFill rotWithShape="1">
          <a:blip r:embed="rId3">
            <a:alphaModFix/>
          </a:blip>
          <a:srcRect/>
          <a:stretch/>
        </p:blipFill>
        <p:spPr>
          <a:xfrm>
            <a:off x="638425" y="925600"/>
            <a:ext cx="7877450" cy="5469024"/>
          </a:xfrm>
          <a:prstGeom prst="rect">
            <a:avLst/>
          </a:prstGeom>
          <a:noFill/>
          <a:ln>
            <a:noFill/>
          </a:ln>
        </p:spPr>
      </p:pic>
      <p:pic>
        <p:nvPicPr>
          <p:cNvPr id="1657" name="Google Shape;1657;p144"/>
          <p:cNvPicPr preferRelativeResize="0"/>
          <p:nvPr/>
        </p:nvPicPr>
        <p:blipFill rotWithShape="1">
          <a:blip r:embed="rId4">
            <a:alphaModFix/>
          </a:blip>
          <a:srcRect/>
          <a:stretch/>
        </p:blipFill>
        <p:spPr>
          <a:xfrm>
            <a:off x="1446271" y="1296773"/>
            <a:ext cx="1126400" cy="1143001"/>
          </a:xfrm>
          <a:prstGeom prst="rect">
            <a:avLst/>
          </a:prstGeom>
          <a:noFill/>
          <a:ln>
            <a:noFill/>
          </a:ln>
        </p:spPr>
      </p:pic>
      <p:sp>
        <p:nvSpPr>
          <p:cNvPr id="1658" name="Google Shape;1658;p144"/>
          <p:cNvSpPr txBox="1"/>
          <p:nvPr/>
        </p:nvSpPr>
        <p:spPr>
          <a:xfrm>
            <a:off x="2908901" y="1097384"/>
            <a:ext cx="5112327" cy="19389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a:solidFill>
                  <a:srgbClr val="2B7C01"/>
                </a:solidFill>
                <a:latin typeface="Calibri"/>
                <a:ea typeface="Calibri"/>
                <a:cs typeface="Calibri"/>
                <a:sym typeface="Calibri"/>
              </a:rPr>
              <a:t>So… if the decline of the wolf population is not about lack of food, what else might explain it?</a:t>
            </a:r>
            <a:br>
              <a:rPr lang="en-US" sz="1800">
                <a:solidFill>
                  <a:srgbClr val="7030A0"/>
                </a:solidFill>
                <a:latin typeface="Calibri"/>
                <a:ea typeface="Calibri"/>
                <a:cs typeface="Calibri"/>
                <a:sym typeface="Calibri"/>
              </a:rPr>
            </a:br>
            <a:endParaRPr sz="1800">
              <a:solidFill>
                <a:srgbClr val="7030A0"/>
              </a:solidFill>
              <a:latin typeface="Calibri"/>
              <a:ea typeface="Calibri"/>
              <a:cs typeface="Calibri"/>
              <a:sym typeface="Calibri"/>
            </a:endParaRPr>
          </a:p>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59" name="Google Shape;1659;p144"/>
          <p:cNvSpPr txBox="1"/>
          <p:nvPr/>
        </p:nvSpPr>
        <p:spPr>
          <a:xfrm>
            <a:off x="1595630" y="2821881"/>
            <a:ext cx="6425598" cy="135421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a:solidFill>
                  <a:srgbClr val="583F34"/>
                </a:solidFill>
                <a:latin typeface="Calibri"/>
                <a:ea typeface="Calibri"/>
                <a:cs typeface="Calibri"/>
                <a:sym typeface="Calibri"/>
              </a:rPr>
              <a:t>Take a minute to chat in your group. </a:t>
            </a:r>
            <a:endParaRPr sz="3200">
              <a:solidFill>
                <a:srgbClr val="583F34"/>
              </a:solidFill>
              <a:latin typeface="Calibri"/>
              <a:ea typeface="Calibri"/>
              <a:cs typeface="Calibri"/>
              <a:sym typeface="Calibri"/>
            </a:endParaRPr>
          </a:p>
          <a:p>
            <a:pPr marL="0" marR="0" lvl="0" indent="0" algn="l" rtl="0">
              <a:spcBef>
                <a:spcPts val="0"/>
              </a:spcBef>
              <a:spcAft>
                <a:spcPts val="0"/>
              </a:spcAft>
              <a:buNone/>
            </a:pPr>
            <a:r>
              <a:rPr lang="en-US" sz="3200">
                <a:solidFill>
                  <a:srgbClr val="583F34"/>
                </a:solidFill>
                <a:latin typeface="Calibri"/>
                <a:ea typeface="Calibri"/>
                <a:cs typeface="Calibri"/>
                <a:sym typeface="Calibri"/>
              </a:rPr>
              <a:t>Then we’ll talk as a class.</a:t>
            </a:r>
            <a:endParaRPr sz="3200">
              <a:solidFill>
                <a:srgbClr val="583F34"/>
              </a:solidFill>
              <a:latin typeface="Calibri"/>
              <a:ea typeface="Calibri"/>
              <a:cs typeface="Calibri"/>
              <a:sym typeface="Calibri"/>
            </a:endParaRPr>
          </a:p>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1660" name="Google Shape;1660;p144"/>
          <p:cNvPicPr preferRelativeResize="0"/>
          <p:nvPr/>
        </p:nvPicPr>
        <p:blipFill rotWithShape="1">
          <a:blip r:embed="rId5">
            <a:alphaModFix/>
          </a:blip>
          <a:srcRect/>
          <a:stretch/>
        </p:blipFill>
        <p:spPr>
          <a:xfrm>
            <a:off x="5198061" y="6130764"/>
            <a:ext cx="1541689" cy="648374"/>
          </a:xfrm>
          <a:prstGeom prst="rect">
            <a:avLst/>
          </a:prstGeom>
          <a:noFill/>
          <a:ln>
            <a:noFill/>
          </a:ln>
        </p:spPr>
      </p:pic>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Shape 1665"/>
        <p:cNvGrpSpPr/>
        <p:nvPr/>
      </p:nvGrpSpPr>
      <p:grpSpPr>
        <a:xfrm>
          <a:off x="0" y="0"/>
          <a:ext cx="0" cy="0"/>
          <a:chOff x="0" y="0"/>
          <a:chExt cx="0" cy="0"/>
        </a:xfrm>
      </p:grpSpPr>
      <p:sp>
        <p:nvSpPr>
          <p:cNvPr id="1666" name="Google Shape;1666;p145"/>
          <p:cNvSpPr txBox="1">
            <a:spLocks noGrp="1"/>
          </p:cNvSpPr>
          <p:nvPr>
            <p:ph type="title"/>
          </p:nvPr>
        </p:nvSpPr>
        <p:spPr>
          <a:xfrm>
            <a:off x="1487608" y="397303"/>
            <a:ext cx="6313240" cy="832478"/>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rgbClr val="583F34"/>
              </a:buClr>
              <a:buSzPts val="3200"/>
              <a:buFont typeface="Calibri"/>
              <a:buNone/>
            </a:pPr>
            <a:r>
              <a:rPr lang="en-US" sz="3200">
                <a:solidFill>
                  <a:srgbClr val="583F34"/>
                </a:solidFill>
              </a:rPr>
              <a:t>We may explore some of these ideas in later units…</a:t>
            </a:r>
            <a:endParaRPr/>
          </a:p>
        </p:txBody>
      </p:sp>
      <p:sp>
        <p:nvSpPr>
          <p:cNvPr id="1667" name="Google Shape;1667;p145"/>
          <p:cNvSpPr txBox="1"/>
          <p:nvPr/>
        </p:nvSpPr>
        <p:spPr>
          <a:xfrm>
            <a:off x="1055539" y="5722090"/>
            <a:ext cx="7177378" cy="64633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600">
                <a:solidFill>
                  <a:srgbClr val="583F34"/>
                </a:solidFill>
                <a:latin typeface="Calibri"/>
                <a:ea typeface="Calibri"/>
                <a:cs typeface="Calibri"/>
                <a:sym typeface="Calibri"/>
              </a:rPr>
              <a:t>…</a:t>
            </a:r>
            <a:r>
              <a:rPr lang="en-US" sz="3200">
                <a:solidFill>
                  <a:srgbClr val="583F34"/>
                </a:solidFill>
                <a:latin typeface="Calibri"/>
                <a:ea typeface="Calibri"/>
                <a:cs typeface="Calibri"/>
                <a:sym typeface="Calibri"/>
              </a:rPr>
              <a:t>but for now, it remains a mystery.</a:t>
            </a:r>
            <a:endParaRPr/>
          </a:p>
        </p:txBody>
      </p:sp>
      <p:pic>
        <p:nvPicPr>
          <p:cNvPr id="1668" name="Google Shape;1668;p145"/>
          <p:cNvPicPr preferRelativeResize="0"/>
          <p:nvPr/>
        </p:nvPicPr>
        <p:blipFill rotWithShape="1">
          <a:blip r:embed="rId3">
            <a:alphaModFix/>
          </a:blip>
          <a:srcRect/>
          <a:stretch/>
        </p:blipFill>
        <p:spPr>
          <a:xfrm>
            <a:off x="1403524" y="1459873"/>
            <a:ext cx="6397324" cy="4262217"/>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Shape 1673"/>
        <p:cNvGrpSpPr/>
        <p:nvPr/>
      </p:nvGrpSpPr>
      <p:grpSpPr>
        <a:xfrm>
          <a:off x="0" y="0"/>
          <a:ext cx="0" cy="0"/>
          <a:chOff x="0" y="0"/>
          <a:chExt cx="0" cy="0"/>
        </a:xfrm>
      </p:grpSpPr>
      <p:sp>
        <p:nvSpPr>
          <p:cNvPr id="1674" name="Google Shape;1674;p146"/>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Optional Resources A: What did we figure out?</a:t>
            </a:r>
            <a:endParaRPr sz="2400" b="0" i="0" u="none" strike="noStrike" cap="none">
              <a:solidFill>
                <a:srgbClr val="FFFFFF"/>
              </a:solidFill>
              <a:latin typeface="Arial"/>
              <a:ea typeface="Arial"/>
              <a:cs typeface="Arial"/>
              <a:sym typeface="Arial"/>
            </a:endParaRPr>
          </a:p>
        </p:txBody>
      </p:sp>
      <p:sp>
        <p:nvSpPr>
          <p:cNvPr id="1675" name="Google Shape;1675;p146"/>
          <p:cNvSpPr txBox="1"/>
          <p:nvPr/>
        </p:nvSpPr>
        <p:spPr>
          <a:xfrm>
            <a:off x="467668" y="1179354"/>
            <a:ext cx="5765492" cy="191436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2000"/>
              <a:buFont typeface="Arial"/>
              <a:buNone/>
            </a:pPr>
            <a:r>
              <a:rPr lang="en-US" sz="2000" b="1">
                <a:solidFill>
                  <a:srgbClr val="583F34"/>
                </a:solidFill>
                <a:latin typeface="Calibri"/>
                <a:ea typeface="Calibri"/>
                <a:cs typeface="Calibri"/>
                <a:sym typeface="Calibri"/>
              </a:rPr>
              <a:t>What did we figure out? </a:t>
            </a:r>
            <a:endParaRPr/>
          </a:p>
          <a:p>
            <a:pPr marL="0" marR="0" lvl="0" indent="0" algn="l" rtl="0">
              <a:spcBef>
                <a:spcPts val="0"/>
              </a:spcBef>
              <a:spcAft>
                <a:spcPts val="0"/>
              </a:spcAft>
              <a:buClr>
                <a:srgbClr val="583F34"/>
              </a:buClr>
              <a:buSzPts val="1800"/>
              <a:buFont typeface="Arial"/>
              <a:buNone/>
            </a:pPr>
            <a:r>
              <a:rPr lang="en-US" sz="1800">
                <a:solidFill>
                  <a:srgbClr val="583F34"/>
                </a:solidFill>
                <a:latin typeface="Calibri"/>
                <a:ea typeface="Calibri"/>
                <a:cs typeface="Calibri"/>
                <a:sym typeface="Calibri"/>
              </a:rPr>
              <a:t>We considered the coupling between the moose and wolf populations but are likely unsatisfied that we have an actual answer as to what is regulating the wolf population across the entire span of the study. We are also left wondering more concretely about the recent decline of the wolves as we now know it isn’t about a lack of food (moose).</a:t>
            </a:r>
            <a:endParaRPr sz="1600">
              <a:solidFill>
                <a:srgbClr val="583F34"/>
              </a:solidFill>
              <a:latin typeface="Calibri"/>
              <a:ea typeface="Calibri"/>
              <a:cs typeface="Calibri"/>
              <a:sym typeface="Calibri"/>
            </a:endParaRPr>
          </a:p>
        </p:txBody>
      </p:sp>
      <p:sp>
        <p:nvSpPr>
          <p:cNvPr id="1676" name="Google Shape;1676;p146"/>
          <p:cNvSpPr txBox="1"/>
          <p:nvPr/>
        </p:nvSpPr>
        <p:spPr>
          <a:xfrm>
            <a:off x="434145" y="3462252"/>
            <a:ext cx="8414665" cy="214052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1600"/>
              <a:buFont typeface="Arial"/>
              <a:buNone/>
            </a:pPr>
            <a:r>
              <a:rPr lang="en-US" sz="1600" b="1" dirty="0">
                <a:solidFill>
                  <a:srgbClr val="583F34"/>
                </a:solidFill>
                <a:latin typeface="Calibri"/>
                <a:ea typeface="Calibri"/>
                <a:cs typeface="Calibri"/>
                <a:sym typeface="Calibri"/>
              </a:rPr>
              <a:t>PD Optional Resources A Teacher Reflection Notes:</a:t>
            </a:r>
            <a:endParaRPr dirty="0"/>
          </a:p>
          <a:p>
            <a:pPr marL="0" marR="0" lvl="0" indent="0" algn="l" rtl="0">
              <a:spcBef>
                <a:spcPts val="320"/>
              </a:spcBef>
              <a:spcAft>
                <a:spcPts val="0"/>
              </a:spcAft>
              <a:buClr>
                <a:schemeClr val="dk1"/>
              </a:buClr>
              <a:buSzPts val="1600"/>
              <a:buFont typeface="Arial"/>
              <a:buNone/>
            </a:pPr>
            <a:endParaRPr sz="1600" dirty="0">
              <a:solidFill>
                <a:srgbClr val="583F34"/>
              </a:solidFill>
              <a:latin typeface="Calibri"/>
              <a:ea typeface="Calibri"/>
              <a:cs typeface="Calibri"/>
              <a:sym typeface="Calibri"/>
            </a:endParaRPr>
          </a:p>
          <a:p>
            <a:pPr marL="0" marR="0" lvl="0" indent="0" algn="l" rtl="0">
              <a:spcBef>
                <a:spcPts val="320"/>
              </a:spcBef>
              <a:spcAft>
                <a:spcPts val="0"/>
              </a:spcAft>
              <a:buClr>
                <a:srgbClr val="583F34"/>
              </a:buClr>
              <a:buSzPts val="1600"/>
              <a:buFont typeface="Arial"/>
              <a:buNone/>
            </a:pPr>
            <a:r>
              <a:rPr lang="en-US" sz="1600" i="1" dirty="0">
                <a:solidFill>
                  <a:srgbClr val="583F34"/>
                </a:solidFill>
                <a:latin typeface="Calibri"/>
                <a:ea typeface="Calibri"/>
                <a:cs typeface="Calibri"/>
                <a:sym typeface="Calibri"/>
              </a:rPr>
              <a:t>How I used these resources / Things I modified…</a:t>
            </a:r>
            <a:endParaRPr dirty="0"/>
          </a:p>
          <a:p>
            <a:pPr marL="0" marR="0" lvl="0" indent="0" algn="l" rtl="0">
              <a:spcBef>
                <a:spcPts val="320"/>
              </a:spcBef>
              <a:spcAft>
                <a:spcPts val="0"/>
              </a:spcAft>
              <a:buClr>
                <a:schemeClr val="dk1"/>
              </a:buClr>
              <a:buSzPts val="1600"/>
              <a:buFont typeface="Arial"/>
              <a:buNone/>
            </a:pPr>
            <a:endParaRPr sz="1600" i="1" dirty="0">
              <a:solidFill>
                <a:srgbClr val="583F34"/>
              </a:solidFill>
              <a:latin typeface="Calibri"/>
              <a:ea typeface="Calibri"/>
              <a:cs typeface="Calibri"/>
              <a:sym typeface="Calibri"/>
            </a:endParaRPr>
          </a:p>
          <a:p>
            <a:pPr marL="0" marR="0" lvl="0" indent="0" algn="l" rtl="0">
              <a:spcBef>
                <a:spcPts val="320"/>
              </a:spcBef>
              <a:spcAft>
                <a:spcPts val="0"/>
              </a:spcAft>
              <a:buClr>
                <a:srgbClr val="583F34"/>
              </a:buClr>
              <a:buSzPts val="1600"/>
              <a:buFont typeface="Arial"/>
              <a:buNone/>
            </a:pPr>
            <a:r>
              <a:rPr lang="en-US" sz="1600" i="1" dirty="0">
                <a:solidFill>
                  <a:srgbClr val="583F34"/>
                </a:solidFill>
                <a:latin typeface="Calibri"/>
                <a:ea typeface="Calibri"/>
                <a:cs typeface="Calibri"/>
                <a:sym typeface="Calibri"/>
              </a:rPr>
              <a:t>Things that went well…</a:t>
            </a:r>
            <a:endParaRPr dirty="0"/>
          </a:p>
          <a:p>
            <a:pPr marL="0" marR="0" lvl="0" indent="0" algn="l" rtl="0">
              <a:spcBef>
                <a:spcPts val="320"/>
              </a:spcBef>
              <a:spcAft>
                <a:spcPts val="0"/>
              </a:spcAft>
              <a:buClr>
                <a:schemeClr val="dk1"/>
              </a:buClr>
              <a:buSzPts val="1600"/>
              <a:buFont typeface="Arial"/>
              <a:buNone/>
            </a:pPr>
            <a:endParaRPr sz="1600" i="1" dirty="0">
              <a:solidFill>
                <a:srgbClr val="583F34"/>
              </a:solidFill>
              <a:latin typeface="Calibri"/>
              <a:ea typeface="Calibri"/>
              <a:cs typeface="Calibri"/>
              <a:sym typeface="Calibri"/>
            </a:endParaRPr>
          </a:p>
          <a:p>
            <a:pPr marL="0" marR="0" lvl="0" indent="0" algn="l" rtl="0">
              <a:spcBef>
                <a:spcPts val="320"/>
              </a:spcBef>
              <a:spcAft>
                <a:spcPts val="0"/>
              </a:spcAft>
              <a:buClr>
                <a:srgbClr val="583F34"/>
              </a:buClr>
              <a:buSzPts val="1600"/>
              <a:buFont typeface="Arial"/>
              <a:buNone/>
            </a:pPr>
            <a:r>
              <a:rPr lang="en-US" sz="1600" i="1" dirty="0">
                <a:solidFill>
                  <a:srgbClr val="583F34"/>
                </a:solidFill>
                <a:latin typeface="Calibri"/>
                <a:ea typeface="Calibri"/>
                <a:cs typeface="Calibri"/>
                <a:sym typeface="Calibri"/>
              </a:rPr>
              <a:t>Things I would change…</a:t>
            </a:r>
            <a:endParaRPr dirty="0"/>
          </a:p>
          <a:p>
            <a:pPr marL="0" marR="0" lvl="0" indent="0" algn="l" rtl="0">
              <a:spcBef>
                <a:spcPts val="320"/>
              </a:spcBef>
              <a:spcAft>
                <a:spcPts val="0"/>
              </a:spcAft>
              <a:buClr>
                <a:schemeClr val="dk1"/>
              </a:buClr>
              <a:buSzPts val="1600"/>
              <a:buFont typeface="Arial"/>
              <a:buNone/>
            </a:pPr>
            <a:endParaRPr sz="1600" i="1" dirty="0">
              <a:solidFill>
                <a:srgbClr val="583F34"/>
              </a:solidFill>
              <a:latin typeface="Calibri"/>
              <a:ea typeface="Calibri"/>
              <a:cs typeface="Calibri"/>
              <a:sym typeface="Calibri"/>
            </a:endParaRPr>
          </a:p>
          <a:p>
            <a:pPr marL="0" marR="0" lvl="0" indent="0" algn="l" rtl="0">
              <a:spcBef>
                <a:spcPts val="320"/>
              </a:spcBef>
              <a:spcAft>
                <a:spcPts val="0"/>
              </a:spcAft>
              <a:buClr>
                <a:schemeClr val="dk1"/>
              </a:buClr>
              <a:buSzPts val="1600"/>
              <a:buFont typeface="Arial"/>
              <a:buNone/>
            </a:pPr>
            <a:endParaRPr sz="1600" dirty="0">
              <a:solidFill>
                <a:srgbClr val="583F34"/>
              </a:solidFill>
              <a:latin typeface="Calibri"/>
              <a:ea typeface="Calibri"/>
              <a:cs typeface="Calibri"/>
              <a:sym typeface="Calibri"/>
            </a:endParaRPr>
          </a:p>
          <a:p>
            <a:pPr marL="0" marR="0" lvl="0" indent="0" algn="l" rtl="0">
              <a:spcBef>
                <a:spcPts val="320"/>
              </a:spcBef>
              <a:spcAft>
                <a:spcPts val="0"/>
              </a:spcAft>
              <a:buClr>
                <a:schemeClr val="dk1"/>
              </a:buClr>
              <a:buSzPts val="1600"/>
              <a:buFont typeface="Arial"/>
              <a:buNone/>
            </a:pPr>
            <a:endParaRPr sz="1600" dirty="0">
              <a:solidFill>
                <a:srgbClr val="583F34"/>
              </a:solidFill>
              <a:latin typeface="Calibri"/>
              <a:ea typeface="Calibri"/>
              <a:cs typeface="Calibri"/>
              <a:sym typeface="Calibri"/>
            </a:endParaRPr>
          </a:p>
        </p:txBody>
      </p:sp>
      <p:grpSp>
        <p:nvGrpSpPr>
          <p:cNvPr id="1677" name="Google Shape;1677;p146"/>
          <p:cNvGrpSpPr/>
          <p:nvPr/>
        </p:nvGrpSpPr>
        <p:grpSpPr>
          <a:xfrm>
            <a:off x="6763398" y="1179354"/>
            <a:ext cx="1751952" cy="1751952"/>
            <a:chOff x="3676825" y="1084342"/>
            <a:chExt cx="1751952" cy="1751952"/>
          </a:xfrm>
        </p:grpSpPr>
        <p:sp>
          <p:nvSpPr>
            <p:cNvPr id="1678" name="Google Shape;1678;p146"/>
            <p:cNvSpPr/>
            <p:nvPr/>
          </p:nvSpPr>
          <p:spPr>
            <a:xfrm>
              <a:off x="3803836" y="1606375"/>
              <a:ext cx="1497929"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a:solidFill>
                    <a:srgbClr val="5FAF29"/>
                  </a:solidFill>
                  <a:latin typeface="Calibri"/>
                  <a:ea typeface="Calibri"/>
                  <a:cs typeface="Calibri"/>
                  <a:sym typeface="Calibri"/>
                </a:rPr>
                <a:t>OPTIONAL RESOURCES</a:t>
              </a:r>
              <a:endParaRPr sz="2000">
                <a:solidFill>
                  <a:srgbClr val="5FAF29"/>
                </a:solidFill>
                <a:latin typeface="Calibri"/>
                <a:ea typeface="Calibri"/>
                <a:cs typeface="Calibri"/>
                <a:sym typeface="Calibri"/>
              </a:endParaRPr>
            </a:p>
          </p:txBody>
        </p:sp>
        <p:sp>
          <p:nvSpPr>
            <p:cNvPr id="1679" name="Google Shape;1679;p146"/>
            <p:cNvSpPr/>
            <p:nvPr/>
          </p:nvSpPr>
          <p:spPr>
            <a:xfrm>
              <a:off x="3676825" y="1084342"/>
              <a:ext cx="1751952" cy="1751952"/>
            </a:xfrm>
            <a:prstGeom prst="rect">
              <a:avLst/>
            </a:prstGeom>
            <a:noFill/>
            <a:ln w="19050" cap="flat" cmpd="sng">
              <a:solidFill>
                <a:srgbClr val="5FAF2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Shape 1684"/>
        <p:cNvGrpSpPr/>
        <p:nvPr/>
      </p:nvGrpSpPr>
      <p:grpSpPr>
        <a:xfrm>
          <a:off x="0" y="0"/>
          <a:ext cx="0" cy="0"/>
          <a:chOff x="0" y="0"/>
          <a:chExt cx="0" cy="0"/>
        </a:xfrm>
      </p:grpSpPr>
      <p:sp>
        <p:nvSpPr>
          <p:cNvPr id="1685" name="Google Shape;1685;p147"/>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Optional Resources B: Overview</a:t>
            </a:r>
            <a:endParaRPr sz="2400" b="0" i="0" u="none" strike="noStrike" cap="none">
              <a:solidFill>
                <a:srgbClr val="FFFFFF"/>
              </a:solidFill>
              <a:latin typeface="Arial"/>
              <a:ea typeface="Arial"/>
              <a:cs typeface="Arial"/>
              <a:sym typeface="Arial"/>
            </a:endParaRPr>
          </a:p>
        </p:txBody>
      </p:sp>
      <p:sp>
        <p:nvSpPr>
          <p:cNvPr id="1686" name="Google Shape;1686;p147"/>
          <p:cNvSpPr txBox="1"/>
          <p:nvPr/>
        </p:nvSpPr>
        <p:spPr>
          <a:xfrm>
            <a:off x="3022333" y="1436441"/>
            <a:ext cx="5810118" cy="1783911"/>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Clr>
                <a:srgbClr val="583F34"/>
              </a:buClr>
              <a:buSzPts val="2000"/>
              <a:buFont typeface="Arial"/>
              <a:buNone/>
            </a:pPr>
            <a:r>
              <a:rPr lang="en-US" sz="2000" b="1">
                <a:solidFill>
                  <a:srgbClr val="583F34"/>
                </a:solidFill>
                <a:latin typeface="Calibri"/>
                <a:ea typeface="Calibri"/>
                <a:cs typeface="Calibri"/>
                <a:sym typeface="Calibri"/>
              </a:rPr>
              <a:t>Optional Resources B: What has happened with gray wolves in recent years?</a:t>
            </a:r>
            <a:endParaRPr sz="2000" b="1">
              <a:solidFill>
                <a:srgbClr val="583F34"/>
              </a:solidFill>
              <a:latin typeface="Calibri"/>
              <a:ea typeface="Calibri"/>
              <a:cs typeface="Calibri"/>
              <a:sym typeface="Calibri"/>
            </a:endParaRPr>
          </a:p>
          <a:p>
            <a:pPr marL="0" marR="0" lvl="0" indent="0" algn="l" rtl="0">
              <a:spcBef>
                <a:spcPts val="400"/>
              </a:spcBef>
              <a:spcAft>
                <a:spcPts val="0"/>
              </a:spcAft>
              <a:buClr>
                <a:schemeClr val="dk1"/>
              </a:buClr>
              <a:buSzPts val="2000"/>
              <a:buFont typeface="Arial"/>
              <a:buNone/>
            </a:pPr>
            <a:endParaRPr sz="2000" b="1">
              <a:solidFill>
                <a:srgbClr val="583F34"/>
              </a:solidFill>
              <a:latin typeface="Calibri"/>
              <a:ea typeface="Calibri"/>
              <a:cs typeface="Calibri"/>
              <a:sym typeface="Calibri"/>
            </a:endParaRPr>
          </a:p>
        </p:txBody>
      </p:sp>
      <p:sp>
        <p:nvSpPr>
          <p:cNvPr id="1687" name="Google Shape;1687;p147"/>
          <p:cNvSpPr txBox="1"/>
          <p:nvPr/>
        </p:nvSpPr>
        <p:spPr>
          <a:xfrm>
            <a:off x="3022333" y="891563"/>
            <a:ext cx="222700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583F34"/>
                </a:solidFill>
                <a:latin typeface="Calibri"/>
                <a:ea typeface="Calibri"/>
                <a:cs typeface="Calibri"/>
                <a:sym typeface="Calibri"/>
              </a:rPr>
              <a:t>Time: variable</a:t>
            </a:r>
            <a:endParaRPr sz="1800">
              <a:solidFill>
                <a:srgbClr val="583F34"/>
              </a:solidFill>
              <a:latin typeface="Calibri"/>
              <a:ea typeface="Calibri"/>
              <a:cs typeface="Calibri"/>
              <a:sym typeface="Calibri"/>
            </a:endParaRPr>
          </a:p>
        </p:txBody>
      </p:sp>
      <p:sp>
        <p:nvSpPr>
          <p:cNvPr id="1688" name="Google Shape;1688;p147"/>
          <p:cNvSpPr/>
          <p:nvPr/>
        </p:nvSpPr>
        <p:spPr>
          <a:xfrm>
            <a:off x="282908" y="3454961"/>
            <a:ext cx="4558616" cy="280076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Resources you will need:</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PD Optional B—The Recent Story of Isle Royale</a:t>
            </a:r>
            <a:endParaRPr sz="1600">
              <a:solidFill>
                <a:srgbClr val="583F34"/>
              </a:solidFill>
              <a:latin typeface="Calibri"/>
              <a:ea typeface="Calibri"/>
              <a:cs typeface="Calibri"/>
              <a:sym typeface="Calibri"/>
            </a:endParaRPr>
          </a:p>
          <a:p>
            <a:pPr marL="0" marR="0" lvl="0" indent="0" algn="l" rtl="0">
              <a:spcBef>
                <a:spcPts val="0"/>
              </a:spcBef>
              <a:spcAft>
                <a:spcPts val="0"/>
              </a:spcAft>
              <a:buNone/>
            </a:pPr>
            <a:endParaRPr sz="1600">
              <a:solidFill>
                <a:srgbClr val="583F34"/>
              </a:solidFill>
              <a:latin typeface="Calibri"/>
              <a:ea typeface="Calibri"/>
              <a:cs typeface="Calibri"/>
              <a:sym typeface="Calibri"/>
            </a:endParaRPr>
          </a:p>
          <a:p>
            <a:pPr marL="0" marR="0" lvl="0" indent="0" algn="l" rtl="0">
              <a:spcBef>
                <a:spcPts val="0"/>
              </a:spcBef>
              <a:spcAft>
                <a:spcPts val="0"/>
              </a:spcAft>
              <a:buNone/>
            </a:pPr>
            <a:endParaRPr sz="1600">
              <a:solidFill>
                <a:srgbClr val="583F34"/>
              </a:solidFill>
              <a:latin typeface="Calibri"/>
              <a:ea typeface="Calibri"/>
              <a:cs typeface="Calibri"/>
              <a:sym typeface="Calibri"/>
            </a:endParaRPr>
          </a:p>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Websites of interest:</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Check individual slides for resources. </a:t>
            </a:r>
            <a:endParaRPr sz="1600">
              <a:solidFill>
                <a:srgbClr val="583F34"/>
              </a:solidFill>
              <a:latin typeface="Calibri"/>
              <a:ea typeface="Calibri"/>
              <a:cs typeface="Calibri"/>
              <a:sym typeface="Calibri"/>
            </a:endParaRPr>
          </a:p>
          <a:p>
            <a:pPr marL="0" marR="0" lvl="0" indent="0" algn="l" rtl="0">
              <a:spcBef>
                <a:spcPts val="0"/>
              </a:spcBef>
              <a:spcAft>
                <a:spcPts val="0"/>
              </a:spcAft>
              <a:buNone/>
            </a:pPr>
            <a:endParaRPr sz="1600">
              <a:solidFill>
                <a:srgbClr val="583F34"/>
              </a:solidFill>
              <a:latin typeface="Calibri"/>
              <a:ea typeface="Calibri"/>
              <a:cs typeface="Calibri"/>
              <a:sym typeface="Calibri"/>
            </a:endParaRPr>
          </a:p>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MBER Essentials: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Doodle Sheets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Whiteboards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Norms of Conversation</a:t>
            </a:r>
            <a:endParaRPr sz="1600">
              <a:solidFill>
                <a:srgbClr val="583F34"/>
              </a:solidFill>
              <a:latin typeface="Calibri"/>
              <a:ea typeface="Calibri"/>
              <a:cs typeface="Calibri"/>
              <a:sym typeface="Calibri"/>
            </a:endParaRPr>
          </a:p>
        </p:txBody>
      </p:sp>
      <p:sp>
        <p:nvSpPr>
          <p:cNvPr id="1689" name="Google Shape;1689;p147"/>
          <p:cNvSpPr txBox="1"/>
          <p:nvPr/>
        </p:nvSpPr>
        <p:spPr>
          <a:xfrm>
            <a:off x="4340392" y="3111801"/>
            <a:ext cx="4520700" cy="30234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1600"/>
              <a:buFont typeface="Arial"/>
              <a:buNone/>
            </a:pPr>
            <a:r>
              <a:rPr lang="en-US" sz="1600" b="1" dirty="0">
                <a:solidFill>
                  <a:srgbClr val="583F34"/>
                </a:solidFill>
                <a:latin typeface="Calibri"/>
                <a:ea typeface="Calibri"/>
                <a:cs typeface="Calibri"/>
                <a:sym typeface="Calibri"/>
              </a:rPr>
              <a:t>Notes and Details:</a:t>
            </a:r>
            <a:endParaRPr dirty="0"/>
          </a:p>
          <a:p>
            <a:pPr marL="0" marR="0" lvl="0" indent="0" algn="l" rtl="0">
              <a:spcBef>
                <a:spcPts val="32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The resources here provide a bit more exploration of the wolf population on Isle Royale and also what has happened with wolves in general. There is also an optional reading with excerpted information from the Annual Reports available from the Wolves and Moose of Isle Royale website. The reading describes the recent decline of the wolf population to a non-viable set of two and proposes the introduction of new wolves to the island as a conservation solution.</a:t>
            </a:r>
            <a:endParaRPr sz="1600" b="1" dirty="0">
              <a:solidFill>
                <a:srgbClr val="583F34"/>
              </a:solidFill>
              <a:latin typeface="Calibri"/>
              <a:ea typeface="Calibri"/>
              <a:cs typeface="Calibri"/>
              <a:sym typeface="Calibri"/>
            </a:endParaRPr>
          </a:p>
          <a:p>
            <a:pPr marL="0" marR="0" lvl="0" indent="0" algn="l" rtl="0">
              <a:spcBef>
                <a:spcPts val="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		&lt;continued on next slide&gt;</a:t>
            </a:r>
            <a:endParaRPr sz="1600" dirty="0">
              <a:solidFill>
                <a:srgbClr val="583F34"/>
              </a:solidFill>
              <a:latin typeface="Calibri"/>
              <a:ea typeface="Calibri"/>
              <a:cs typeface="Calibri"/>
              <a:sym typeface="Calibri"/>
            </a:endParaRPr>
          </a:p>
        </p:txBody>
      </p:sp>
      <p:grpSp>
        <p:nvGrpSpPr>
          <p:cNvPr id="1690" name="Google Shape;1690;p147"/>
          <p:cNvGrpSpPr/>
          <p:nvPr/>
        </p:nvGrpSpPr>
        <p:grpSpPr>
          <a:xfrm>
            <a:off x="635972" y="1182282"/>
            <a:ext cx="1751952" cy="1751952"/>
            <a:chOff x="3676825" y="1084342"/>
            <a:chExt cx="1751952" cy="1751952"/>
          </a:xfrm>
        </p:grpSpPr>
        <p:sp>
          <p:nvSpPr>
            <p:cNvPr id="1691" name="Google Shape;1691;p147"/>
            <p:cNvSpPr/>
            <p:nvPr/>
          </p:nvSpPr>
          <p:spPr>
            <a:xfrm>
              <a:off x="3803836" y="1606375"/>
              <a:ext cx="1497929"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a:solidFill>
                    <a:srgbClr val="5FAF29"/>
                  </a:solidFill>
                  <a:latin typeface="Calibri"/>
                  <a:ea typeface="Calibri"/>
                  <a:cs typeface="Calibri"/>
                  <a:sym typeface="Calibri"/>
                </a:rPr>
                <a:t>OPTIONAL RESOURCES</a:t>
              </a:r>
              <a:endParaRPr sz="2000">
                <a:solidFill>
                  <a:srgbClr val="5FAF29"/>
                </a:solidFill>
                <a:latin typeface="Calibri"/>
                <a:ea typeface="Calibri"/>
                <a:cs typeface="Calibri"/>
                <a:sym typeface="Calibri"/>
              </a:endParaRPr>
            </a:p>
          </p:txBody>
        </p:sp>
        <p:sp>
          <p:nvSpPr>
            <p:cNvPr id="1692" name="Google Shape;1692;p147"/>
            <p:cNvSpPr/>
            <p:nvPr/>
          </p:nvSpPr>
          <p:spPr>
            <a:xfrm>
              <a:off x="3676825" y="1084342"/>
              <a:ext cx="1751952" cy="1751952"/>
            </a:xfrm>
            <a:prstGeom prst="rect">
              <a:avLst/>
            </a:prstGeom>
            <a:noFill/>
            <a:ln w="19050" cap="flat" cmpd="sng">
              <a:solidFill>
                <a:srgbClr val="5FAF2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Shape 1697"/>
        <p:cNvGrpSpPr/>
        <p:nvPr/>
      </p:nvGrpSpPr>
      <p:grpSpPr>
        <a:xfrm>
          <a:off x="0" y="0"/>
          <a:ext cx="0" cy="0"/>
          <a:chOff x="0" y="0"/>
          <a:chExt cx="0" cy="0"/>
        </a:xfrm>
      </p:grpSpPr>
      <p:sp>
        <p:nvSpPr>
          <p:cNvPr id="1698" name="Google Shape;1698;p148"/>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Optional Resources B: Notes</a:t>
            </a:r>
            <a:endParaRPr sz="2400" b="0" i="0" u="none" strike="noStrike" cap="none">
              <a:solidFill>
                <a:srgbClr val="FFFFFF"/>
              </a:solidFill>
              <a:latin typeface="Arial"/>
              <a:ea typeface="Arial"/>
              <a:cs typeface="Arial"/>
              <a:sym typeface="Arial"/>
            </a:endParaRPr>
          </a:p>
        </p:txBody>
      </p:sp>
      <p:sp>
        <p:nvSpPr>
          <p:cNvPr id="1699" name="Google Shape;1699;p148"/>
          <p:cNvSpPr txBox="1"/>
          <p:nvPr/>
        </p:nvSpPr>
        <p:spPr>
          <a:xfrm>
            <a:off x="439340" y="829922"/>
            <a:ext cx="8229600" cy="5236618"/>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583F34"/>
              </a:buClr>
              <a:buSzPts val="1600"/>
              <a:buFont typeface="Arial"/>
              <a:buNone/>
            </a:pPr>
            <a:r>
              <a:rPr lang="en-US" sz="1600">
                <a:solidFill>
                  <a:srgbClr val="583F34"/>
                </a:solidFill>
                <a:latin typeface="Calibri"/>
                <a:ea typeface="Calibri"/>
                <a:cs typeface="Calibri"/>
                <a:sym typeface="Calibri"/>
              </a:rPr>
              <a:t>The resources here can be used to have a few conversations that you can leverage for later exploration or student projects.</a:t>
            </a:r>
            <a:endParaRPr/>
          </a:p>
          <a:p>
            <a:pPr marL="0" marR="0" lvl="0" indent="0" algn="l" rtl="0">
              <a:lnSpc>
                <a:spcPct val="100000"/>
              </a:lnSpc>
              <a:spcBef>
                <a:spcPts val="600"/>
              </a:spcBef>
              <a:spcAft>
                <a:spcPts val="0"/>
              </a:spcAft>
              <a:buClr>
                <a:srgbClr val="583F34"/>
              </a:buClr>
              <a:buSzPts val="1600"/>
              <a:buFont typeface="Arial"/>
              <a:buNone/>
            </a:pPr>
            <a:r>
              <a:rPr lang="en-US" sz="1600">
                <a:solidFill>
                  <a:srgbClr val="583F34"/>
                </a:solidFill>
                <a:latin typeface="Calibri"/>
                <a:ea typeface="Calibri"/>
                <a:cs typeface="Calibri"/>
                <a:sym typeface="Calibri"/>
              </a:rPr>
              <a:t>The recovery of wolves in the U.S. can provide students with a bit of hope. You can cover this material directly following the Isle Royale wrap-up or you can use it as a hopeful way to end the unit on Population Dynamics and Extinction.</a:t>
            </a:r>
            <a:endParaRPr/>
          </a:p>
          <a:p>
            <a:pPr marL="0" marR="0" lvl="0" indent="0" algn="l" rtl="0">
              <a:lnSpc>
                <a:spcPct val="100000"/>
              </a:lnSpc>
              <a:spcBef>
                <a:spcPts val="600"/>
              </a:spcBef>
              <a:spcAft>
                <a:spcPts val="0"/>
              </a:spcAft>
              <a:buClr>
                <a:srgbClr val="583F34"/>
              </a:buClr>
              <a:buSzPts val="1600"/>
              <a:buFont typeface="Arial"/>
              <a:buNone/>
            </a:pPr>
            <a:r>
              <a:rPr lang="en-US" sz="1600">
                <a:solidFill>
                  <a:srgbClr val="583F34"/>
                </a:solidFill>
                <a:latin typeface="Calibri"/>
                <a:ea typeface="Calibri"/>
                <a:cs typeface="Calibri"/>
                <a:sym typeface="Calibri"/>
              </a:rPr>
              <a:t>The recent decline (as outlined in the Annual Report reading) can only truly be understood through the lens of genetic defects, inheritance and inbreeding—concepts the students won’t grapple with until later in the year. You can plan to take Isle Royale up again at an appropriate stage.</a:t>
            </a:r>
            <a:endParaRPr/>
          </a:p>
          <a:p>
            <a:pPr marL="0" marR="0" lvl="0" indent="0" algn="l" rtl="0">
              <a:lnSpc>
                <a:spcPct val="100000"/>
              </a:lnSpc>
              <a:spcBef>
                <a:spcPts val="600"/>
              </a:spcBef>
              <a:spcAft>
                <a:spcPts val="0"/>
              </a:spcAft>
              <a:buClr>
                <a:srgbClr val="583F34"/>
              </a:buClr>
              <a:buSzPts val="1600"/>
              <a:buFont typeface="Arial"/>
              <a:buNone/>
            </a:pPr>
            <a:r>
              <a:rPr lang="en-US" sz="1600">
                <a:solidFill>
                  <a:srgbClr val="583F34"/>
                </a:solidFill>
                <a:latin typeface="Calibri"/>
                <a:ea typeface="Calibri"/>
                <a:cs typeface="Calibri"/>
                <a:sym typeface="Calibri"/>
              </a:rPr>
              <a:t>Some teachers have also used the reading in this section to launch a project about conservation biology and have put the question of introducing wolves to Isle Royale to their students as a persuasive essay assignment. Students are likely better prepared for such an assignment after they have studied the flow of matter and energy in ecosystems—ideas that are explored later in the curriculum.</a:t>
            </a:r>
            <a:endParaRPr sz="1600">
              <a:solidFill>
                <a:srgbClr val="583F34"/>
              </a:solidFill>
              <a:latin typeface="Calibri"/>
              <a:ea typeface="Calibri"/>
              <a:cs typeface="Calibri"/>
              <a:sym typeface="Calibri"/>
            </a:endParaRP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Shape 1704"/>
        <p:cNvGrpSpPr/>
        <p:nvPr/>
      </p:nvGrpSpPr>
      <p:grpSpPr>
        <a:xfrm>
          <a:off x="0" y="0"/>
          <a:ext cx="0" cy="0"/>
          <a:chOff x="0" y="0"/>
          <a:chExt cx="0" cy="0"/>
        </a:xfrm>
      </p:grpSpPr>
      <p:pic>
        <p:nvPicPr>
          <p:cNvPr id="1705" name="Google Shape;1705;p149" descr="gray wolves in u.s..png"/>
          <p:cNvPicPr preferRelativeResize="0"/>
          <p:nvPr/>
        </p:nvPicPr>
        <p:blipFill rotWithShape="1">
          <a:blip r:embed="rId3">
            <a:alphaModFix/>
          </a:blip>
          <a:srcRect/>
          <a:stretch/>
        </p:blipFill>
        <p:spPr>
          <a:xfrm>
            <a:off x="987084" y="1633682"/>
            <a:ext cx="5159938" cy="3428014"/>
          </a:xfrm>
          <a:prstGeom prst="rect">
            <a:avLst/>
          </a:prstGeom>
          <a:noFill/>
          <a:ln>
            <a:noFill/>
          </a:ln>
        </p:spPr>
      </p:pic>
      <p:sp>
        <p:nvSpPr>
          <p:cNvPr id="1706" name="Google Shape;1706;p149"/>
          <p:cNvSpPr txBox="1"/>
          <p:nvPr/>
        </p:nvSpPr>
        <p:spPr>
          <a:xfrm>
            <a:off x="470714" y="892591"/>
            <a:ext cx="8282348" cy="584775"/>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None/>
            </a:pPr>
            <a:r>
              <a:rPr lang="en-US" sz="3200">
                <a:solidFill>
                  <a:srgbClr val="D06A28"/>
                </a:solidFill>
                <a:latin typeface="Calibri"/>
                <a:ea typeface="Calibri"/>
                <a:cs typeface="Calibri"/>
                <a:sym typeface="Calibri"/>
              </a:rPr>
              <a:t>What has happened to gray wolves in the U.S.?</a:t>
            </a:r>
            <a:endParaRPr/>
          </a:p>
        </p:txBody>
      </p:sp>
      <p:sp>
        <p:nvSpPr>
          <p:cNvPr id="1707" name="Google Shape;1707;p149"/>
          <p:cNvSpPr txBox="1"/>
          <p:nvPr/>
        </p:nvSpPr>
        <p:spPr>
          <a:xfrm>
            <a:off x="254000" y="4884025"/>
            <a:ext cx="8012400" cy="831000"/>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rgbClr val="583F34"/>
              </a:buClr>
              <a:buSzPts val="2400"/>
              <a:buFont typeface="Arial"/>
              <a:buChar char="•"/>
            </a:pPr>
            <a:r>
              <a:rPr lang="en-US" sz="2400">
                <a:solidFill>
                  <a:srgbClr val="583F34"/>
                </a:solidFill>
                <a:latin typeface="Calibri"/>
                <a:ea typeface="Calibri"/>
                <a:cs typeface="Calibri"/>
                <a:sym typeface="Calibri"/>
              </a:rPr>
              <a:t>Some protection starting in 1960’s. Listed as “Endangered” in the 1970’s.</a:t>
            </a:r>
            <a:endParaRPr/>
          </a:p>
        </p:txBody>
      </p:sp>
      <p:sp>
        <p:nvSpPr>
          <p:cNvPr id="1708" name="Google Shape;1708;p149"/>
          <p:cNvSpPr txBox="1"/>
          <p:nvPr/>
        </p:nvSpPr>
        <p:spPr>
          <a:xfrm>
            <a:off x="254000" y="5762557"/>
            <a:ext cx="8377584" cy="830997"/>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rgbClr val="583F34"/>
              </a:buClr>
              <a:buSzPts val="2400"/>
              <a:buFont typeface="Arial"/>
              <a:buChar char="•"/>
            </a:pPr>
            <a:r>
              <a:rPr lang="en-US" sz="2400">
                <a:solidFill>
                  <a:srgbClr val="583F34"/>
                </a:solidFill>
                <a:latin typeface="Calibri"/>
                <a:ea typeface="Calibri"/>
                <a:cs typeface="Calibri"/>
                <a:sym typeface="Calibri"/>
              </a:rPr>
              <a:t>Recovery was slow until the 1990’s when some wolves were imported from Canada to help repopulate.</a:t>
            </a:r>
            <a:endParaRPr/>
          </a:p>
        </p:txBody>
      </p:sp>
      <p:sp>
        <p:nvSpPr>
          <p:cNvPr id="1709" name="Google Shape;1709;p149"/>
          <p:cNvSpPr txBox="1">
            <a:spLocks noGrp="1"/>
          </p:cNvSpPr>
          <p:nvPr>
            <p:ph type="title"/>
          </p:nvPr>
        </p:nvSpPr>
        <p:spPr>
          <a:xfrm>
            <a:off x="457200" y="22847"/>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583F34"/>
              </a:buClr>
              <a:buSzPts val="4400"/>
              <a:buFont typeface="Calibri"/>
              <a:buNone/>
            </a:pPr>
            <a:r>
              <a:rPr lang="en-US">
                <a:solidFill>
                  <a:srgbClr val="583F34"/>
                </a:solidFill>
              </a:rPr>
              <a:t>So, what’s the story now?</a:t>
            </a:r>
            <a:endParaRPr>
              <a:solidFill>
                <a:srgbClr val="583F34"/>
              </a:solidFill>
            </a:endParaRPr>
          </a:p>
        </p:txBody>
      </p:sp>
      <p:grpSp>
        <p:nvGrpSpPr>
          <p:cNvPr id="1710" name="Google Shape;1710;p149"/>
          <p:cNvGrpSpPr/>
          <p:nvPr/>
        </p:nvGrpSpPr>
        <p:grpSpPr>
          <a:xfrm>
            <a:off x="6361391" y="3009224"/>
            <a:ext cx="1905000" cy="897084"/>
            <a:chOff x="6361391" y="3009224"/>
            <a:chExt cx="1905000" cy="897084"/>
          </a:xfrm>
        </p:grpSpPr>
        <p:pic>
          <p:nvPicPr>
            <p:cNvPr id="1711" name="Google Shape;1711;p149"/>
            <p:cNvPicPr preferRelativeResize="0"/>
            <p:nvPr/>
          </p:nvPicPr>
          <p:blipFill rotWithShape="1">
            <a:blip r:embed="rId4">
              <a:alphaModFix/>
            </a:blip>
            <a:srcRect/>
            <a:stretch/>
          </p:blipFill>
          <p:spPr>
            <a:xfrm>
              <a:off x="6361391" y="3210436"/>
              <a:ext cx="1654629" cy="695872"/>
            </a:xfrm>
            <a:prstGeom prst="rect">
              <a:avLst/>
            </a:prstGeom>
            <a:noFill/>
            <a:ln>
              <a:noFill/>
            </a:ln>
          </p:spPr>
        </p:pic>
        <p:sp>
          <p:nvSpPr>
            <p:cNvPr id="1712" name="Google Shape;1712;p149"/>
            <p:cNvSpPr txBox="1"/>
            <p:nvPr/>
          </p:nvSpPr>
          <p:spPr>
            <a:xfrm>
              <a:off x="6361391" y="3009224"/>
              <a:ext cx="1905000"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1">
                  <a:solidFill>
                    <a:schemeClr val="dk1"/>
                  </a:solidFill>
                  <a:latin typeface="Arial"/>
                  <a:ea typeface="Arial"/>
                  <a:cs typeface="Arial"/>
                  <a:sym typeface="Arial"/>
                </a:rPr>
                <a:t>Graph courtesy of</a:t>
              </a:r>
              <a:endParaRPr sz="1200" b="1">
                <a:solidFill>
                  <a:schemeClr val="dk1"/>
                </a:solidFill>
                <a:latin typeface="Arial"/>
                <a:ea typeface="Arial"/>
                <a:cs typeface="Arial"/>
                <a:sym typeface="Aria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0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0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0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15"/>
          <p:cNvSpPr txBox="1">
            <a:spLocks noGrp="1"/>
          </p:cNvSpPr>
          <p:nvPr>
            <p:ph type="title"/>
          </p:nvPr>
        </p:nvSpPr>
        <p:spPr>
          <a:xfrm>
            <a:off x="457200" y="257221"/>
            <a:ext cx="8229600"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rgbClr val="D06A28"/>
              </a:buClr>
              <a:buSzPts val="3600"/>
              <a:buFont typeface="Calibri"/>
              <a:buNone/>
            </a:pPr>
            <a:r>
              <a:rPr lang="en-US" sz="3600">
                <a:solidFill>
                  <a:srgbClr val="D06A28"/>
                </a:solidFill>
              </a:rPr>
              <a:t>West African black rhinoceros </a:t>
            </a:r>
            <a:r>
              <a:rPr lang="en-US" sz="2800">
                <a:solidFill>
                  <a:srgbClr val="D06A28"/>
                </a:solidFill>
              </a:rPr>
              <a:t>(R.I.P. 2011)</a:t>
            </a:r>
            <a:endParaRPr/>
          </a:p>
        </p:txBody>
      </p:sp>
      <p:pic>
        <p:nvPicPr>
          <p:cNvPr id="280" name="Google Shape;280;p15" descr="http://i.huffpost.com/gadgets/slideshows/317674/slide_317674_2996723_free.jpg"/>
          <p:cNvPicPr preferRelativeResize="0"/>
          <p:nvPr/>
        </p:nvPicPr>
        <p:blipFill rotWithShape="1">
          <a:blip r:embed="rId3">
            <a:alphaModFix/>
          </a:blip>
          <a:srcRect/>
          <a:stretch/>
        </p:blipFill>
        <p:spPr>
          <a:xfrm>
            <a:off x="990600" y="1574799"/>
            <a:ext cx="7119511" cy="4313238"/>
          </a:xfrm>
          <a:prstGeom prst="rect">
            <a:avLst/>
          </a:prstGeom>
          <a:noFill/>
          <a:ln>
            <a:noFill/>
          </a:ln>
        </p:spPr>
      </p:pic>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Shape 1717"/>
        <p:cNvGrpSpPr/>
        <p:nvPr/>
      </p:nvGrpSpPr>
      <p:grpSpPr>
        <a:xfrm>
          <a:off x="0" y="0"/>
          <a:ext cx="0" cy="0"/>
          <a:chOff x="0" y="0"/>
          <a:chExt cx="0" cy="0"/>
        </a:xfrm>
      </p:grpSpPr>
      <p:pic>
        <p:nvPicPr>
          <p:cNvPr id="1718" name="Google Shape;1718;p150" descr="GrayWolfRanges current and past.jpg"/>
          <p:cNvPicPr preferRelativeResize="0"/>
          <p:nvPr/>
        </p:nvPicPr>
        <p:blipFill rotWithShape="1">
          <a:blip r:embed="rId3">
            <a:alphaModFix/>
          </a:blip>
          <a:srcRect r="7851"/>
          <a:stretch/>
        </p:blipFill>
        <p:spPr>
          <a:xfrm>
            <a:off x="579368" y="1380245"/>
            <a:ext cx="7855289" cy="4627597"/>
          </a:xfrm>
          <a:prstGeom prst="rect">
            <a:avLst/>
          </a:prstGeom>
          <a:noFill/>
          <a:ln>
            <a:noFill/>
          </a:ln>
        </p:spPr>
      </p:pic>
      <p:sp>
        <p:nvSpPr>
          <p:cNvPr id="1719" name="Google Shape;1719;p150"/>
          <p:cNvSpPr/>
          <p:nvPr/>
        </p:nvSpPr>
        <p:spPr>
          <a:xfrm>
            <a:off x="425599" y="261288"/>
            <a:ext cx="8607285"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D06A28"/>
              </a:buClr>
              <a:buSzPts val="2800"/>
              <a:buFont typeface="Cambria"/>
              <a:buNone/>
            </a:pPr>
            <a:r>
              <a:rPr lang="en-US" sz="2800" i="1">
                <a:solidFill>
                  <a:srgbClr val="D06A28"/>
                </a:solidFill>
                <a:latin typeface="Cambria"/>
                <a:ea typeface="Cambria"/>
                <a:cs typeface="Cambria"/>
                <a:sym typeface="Cambria"/>
              </a:rPr>
              <a:t>Canis lupus</a:t>
            </a:r>
            <a:r>
              <a:rPr lang="en-US" sz="2800">
                <a:solidFill>
                  <a:srgbClr val="D06A28"/>
                </a:solidFill>
                <a:latin typeface="Calibri"/>
                <a:ea typeface="Calibri"/>
                <a:cs typeface="Calibri"/>
                <a:sym typeface="Calibri"/>
              </a:rPr>
              <a:t>, the gray wolf – a story of </a:t>
            </a:r>
            <a:r>
              <a:rPr lang="en-US" sz="2800">
                <a:solidFill>
                  <a:srgbClr val="2B7C01"/>
                </a:solidFill>
                <a:latin typeface="Calibri"/>
                <a:ea typeface="Calibri"/>
                <a:cs typeface="Calibri"/>
                <a:sym typeface="Calibri"/>
              </a:rPr>
              <a:t>recovery? </a:t>
            </a:r>
            <a:endParaRPr/>
          </a:p>
        </p:txBody>
      </p:sp>
      <p:cxnSp>
        <p:nvCxnSpPr>
          <p:cNvPr id="1720" name="Google Shape;1720;p150"/>
          <p:cNvCxnSpPr/>
          <p:nvPr/>
        </p:nvCxnSpPr>
        <p:spPr>
          <a:xfrm flipH="1">
            <a:off x="772633" y="2296633"/>
            <a:ext cx="389860" cy="1360967"/>
          </a:xfrm>
          <a:prstGeom prst="straightConnector1">
            <a:avLst/>
          </a:prstGeom>
          <a:noFill/>
          <a:ln w="25400" cap="flat" cmpd="sng">
            <a:solidFill>
              <a:srgbClr val="C00000"/>
            </a:solidFill>
            <a:prstDash val="solid"/>
            <a:round/>
            <a:headEnd type="none" w="sm" len="sm"/>
            <a:tailEnd type="triangle" w="med" len="med"/>
          </a:ln>
          <a:effectLst>
            <a:outerShdw blurRad="40000" dist="20000" dir="5400000" rotWithShape="0">
              <a:srgbClr val="000000">
                <a:alpha val="37647"/>
              </a:srgbClr>
            </a:outerShdw>
          </a:effectLst>
        </p:spPr>
      </p:cxnSp>
      <p:pic>
        <p:nvPicPr>
          <p:cNvPr id="1721" name="Google Shape;1721;p150"/>
          <p:cNvPicPr preferRelativeResize="0"/>
          <p:nvPr/>
        </p:nvPicPr>
        <p:blipFill rotWithShape="1">
          <a:blip r:embed="rId4">
            <a:alphaModFix/>
          </a:blip>
          <a:srcRect/>
          <a:stretch/>
        </p:blipFill>
        <p:spPr>
          <a:xfrm>
            <a:off x="5775960" y="3812655"/>
            <a:ext cx="2759612" cy="183974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20"/>
                                        </p:tgtEl>
                                        <p:attrNameLst>
                                          <p:attrName>style.visibility</p:attrName>
                                        </p:attrNameLst>
                                      </p:cBhvr>
                                      <p:to>
                                        <p:strVal val="visible"/>
                                      </p:to>
                                    </p:set>
                                    <p:animEffect transition="in" filter="fade">
                                      <p:cBhvr>
                                        <p:cTn id="7" dur="500"/>
                                        <p:tgtEl>
                                          <p:spTgt spid="17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Shape 1726"/>
        <p:cNvGrpSpPr/>
        <p:nvPr/>
      </p:nvGrpSpPr>
      <p:grpSpPr>
        <a:xfrm>
          <a:off x="0" y="0"/>
          <a:ext cx="0" cy="0"/>
          <a:chOff x="0" y="0"/>
          <a:chExt cx="0" cy="0"/>
        </a:xfrm>
      </p:grpSpPr>
      <p:pic>
        <p:nvPicPr>
          <p:cNvPr id="1727" name="Google Shape;1727;p151"/>
          <p:cNvPicPr preferRelativeResize="0"/>
          <p:nvPr/>
        </p:nvPicPr>
        <p:blipFill rotWithShape="1">
          <a:blip r:embed="rId3">
            <a:alphaModFix/>
          </a:blip>
          <a:srcRect l="1596" t="1543" r="1264" b="1684"/>
          <a:stretch/>
        </p:blipFill>
        <p:spPr>
          <a:xfrm>
            <a:off x="304801" y="364836"/>
            <a:ext cx="8630652" cy="5759116"/>
          </a:xfrm>
          <a:prstGeom prst="rect">
            <a:avLst/>
          </a:prstGeom>
          <a:noFill/>
          <a:ln>
            <a:noFill/>
          </a:ln>
        </p:spPr>
      </p:pic>
      <p:pic>
        <p:nvPicPr>
          <p:cNvPr id="1728" name="Google Shape;1728;p151"/>
          <p:cNvPicPr preferRelativeResize="0"/>
          <p:nvPr/>
        </p:nvPicPr>
        <p:blipFill rotWithShape="1">
          <a:blip r:embed="rId4">
            <a:alphaModFix/>
          </a:blip>
          <a:srcRect/>
          <a:stretch/>
        </p:blipFill>
        <p:spPr>
          <a:xfrm>
            <a:off x="4084636" y="6138189"/>
            <a:ext cx="1541689" cy="648374"/>
          </a:xfrm>
          <a:prstGeom prst="rect">
            <a:avLst/>
          </a:prstGeom>
          <a:noFill/>
          <a:ln>
            <a:noFill/>
          </a:ln>
        </p:spPr>
      </p:pic>
      <p:sp>
        <p:nvSpPr>
          <p:cNvPr id="1729" name="Google Shape;1729;p151"/>
          <p:cNvSpPr txBox="1"/>
          <p:nvPr/>
        </p:nvSpPr>
        <p:spPr>
          <a:xfrm>
            <a:off x="4620127" y="550270"/>
            <a:ext cx="3445565" cy="132343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2B7C01"/>
                </a:solidFill>
                <a:latin typeface="Calibri"/>
                <a:ea typeface="Calibri"/>
                <a:cs typeface="Calibri"/>
                <a:sym typeface="Calibri"/>
              </a:rPr>
              <a:t>Despite the wolf’s recovery in other portions of the U.S., the population that provided a refuge is in real trouble…</a:t>
            </a:r>
            <a:endParaRPr sz="2000">
              <a:solidFill>
                <a:srgbClr val="2B7C01"/>
              </a:solidFill>
              <a:latin typeface="Calibri"/>
              <a:ea typeface="Calibri"/>
              <a:cs typeface="Calibri"/>
              <a:sym typeface="Calibri"/>
            </a:endParaRPr>
          </a:p>
        </p:txBody>
      </p:sp>
      <p:pic>
        <p:nvPicPr>
          <p:cNvPr id="1730" name="Google Shape;1730;p151"/>
          <p:cNvPicPr preferRelativeResize="0"/>
          <p:nvPr/>
        </p:nvPicPr>
        <p:blipFill rotWithShape="1">
          <a:blip r:embed="rId5">
            <a:alphaModFix/>
          </a:blip>
          <a:srcRect/>
          <a:stretch/>
        </p:blipFill>
        <p:spPr>
          <a:xfrm>
            <a:off x="1381382" y="550270"/>
            <a:ext cx="1588146" cy="1058764"/>
          </a:xfrm>
          <a:prstGeom prst="rect">
            <a:avLst/>
          </a:prstGeom>
          <a:noFill/>
          <a:ln>
            <a:noFill/>
          </a:ln>
        </p:spPr>
      </p:pic>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Shape 1735"/>
        <p:cNvGrpSpPr/>
        <p:nvPr/>
      </p:nvGrpSpPr>
      <p:grpSpPr>
        <a:xfrm>
          <a:off x="0" y="0"/>
          <a:ext cx="0" cy="0"/>
          <a:chOff x="0" y="0"/>
          <a:chExt cx="0" cy="0"/>
        </a:xfrm>
      </p:grpSpPr>
      <p:sp>
        <p:nvSpPr>
          <p:cNvPr id="1736" name="Google Shape;1736;p152"/>
          <p:cNvSpPr txBox="1">
            <a:spLocks noGrp="1"/>
          </p:cNvSpPr>
          <p:nvPr>
            <p:ph type="body" idx="1"/>
          </p:nvPr>
        </p:nvSpPr>
        <p:spPr>
          <a:xfrm>
            <a:off x="636814" y="3218641"/>
            <a:ext cx="8357350" cy="2511131"/>
          </a:xfrm>
          <a:prstGeom prst="rect">
            <a:avLst/>
          </a:prstGeom>
          <a:noFill/>
          <a:ln>
            <a:noFill/>
          </a:ln>
        </p:spPr>
        <p:txBody>
          <a:bodyPr spcFirstLastPara="1" wrap="square" lIns="91425" tIns="45700" rIns="91425" bIns="45700" anchor="t" anchorCtr="0">
            <a:normAutofit fontScale="85000" lnSpcReduction="20000"/>
          </a:bodyPr>
          <a:lstStyle/>
          <a:p>
            <a:pPr marL="0" lvl="0" indent="0" algn="l" rtl="0">
              <a:spcBef>
                <a:spcPts val="0"/>
              </a:spcBef>
              <a:spcAft>
                <a:spcPts val="0"/>
              </a:spcAft>
              <a:buClr>
                <a:srgbClr val="583F34"/>
              </a:buClr>
              <a:buSzPts val="3200"/>
              <a:buNone/>
            </a:pPr>
            <a:r>
              <a:rPr lang="en-US">
                <a:solidFill>
                  <a:srgbClr val="583F34"/>
                </a:solidFill>
              </a:rPr>
              <a:t>Read the article in front of you. Some of the language may be technical, but do your best.</a:t>
            </a:r>
            <a:endParaRPr/>
          </a:p>
          <a:p>
            <a:pPr marL="342900" lvl="0" indent="-342900" algn="l" rtl="0">
              <a:spcBef>
                <a:spcPts val="640"/>
              </a:spcBef>
              <a:spcAft>
                <a:spcPts val="0"/>
              </a:spcAft>
              <a:buClr>
                <a:srgbClr val="583F34"/>
              </a:buClr>
              <a:buSzPts val="3200"/>
              <a:buChar char="•"/>
            </a:pPr>
            <a:r>
              <a:rPr lang="en-US">
                <a:solidFill>
                  <a:srgbClr val="583F34"/>
                </a:solidFill>
              </a:rPr>
              <a:t>Highlight key points.  </a:t>
            </a:r>
            <a:endParaRPr/>
          </a:p>
          <a:p>
            <a:pPr marL="342900" lvl="0" indent="-342900" algn="l" rtl="0">
              <a:spcBef>
                <a:spcPts val="640"/>
              </a:spcBef>
              <a:spcAft>
                <a:spcPts val="0"/>
              </a:spcAft>
              <a:buClr>
                <a:srgbClr val="583F34"/>
              </a:buClr>
              <a:buSzPts val="3200"/>
              <a:buChar char="•"/>
            </a:pPr>
            <a:r>
              <a:rPr lang="en-US">
                <a:solidFill>
                  <a:srgbClr val="583F34"/>
                </a:solidFill>
              </a:rPr>
              <a:t>Put parentheses around sentences or words you have questions about.</a:t>
            </a:r>
            <a:endParaRPr/>
          </a:p>
          <a:p>
            <a:pPr marL="342900" lvl="0" indent="-342900" algn="l" rtl="0">
              <a:spcBef>
                <a:spcPts val="640"/>
              </a:spcBef>
              <a:spcAft>
                <a:spcPts val="0"/>
              </a:spcAft>
              <a:buClr>
                <a:srgbClr val="583F34"/>
              </a:buClr>
              <a:buSzPts val="3200"/>
              <a:buChar char="•"/>
            </a:pPr>
            <a:r>
              <a:rPr lang="en-US">
                <a:solidFill>
                  <a:srgbClr val="583F34"/>
                </a:solidFill>
              </a:rPr>
              <a:t>Be ready to discuss with your group.</a:t>
            </a:r>
            <a:endParaRPr/>
          </a:p>
          <a:p>
            <a:pPr marL="342900" lvl="0" indent="-139700" algn="l" rtl="0">
              <a:spcBef>
                <a:spcPts val="640"/>
              </a:spcBef>
              <a:spcAft>
                <a:spcPts val="0"/>
              </a:spcAft>
              <a:buClr>
                <a:schemeClr val="dk1"/>
              </a:buClr>
              <a:buSzPts val="3200"/>
              <a:buNone/>
            </a:pPr>
            <a:endParaRPr>
              <a:solidFill>
                <a:srgbClr val="583F34"/>
              </a:solidFill>
            </a:endParaRPr>
          </a:p>
          <a:p>
            <a:pPr marL="0" lvl="0" indent="0" algn="l" rtl="0">
              <a:spcBef>
                <a:spcPts val="640"/>
              </a:spcBef>
              <a:spcAft>
                <a:spcPts val="0"/>
              </a:spcAft>
              <a:buClr>
                <a:schemeClr val="dk1"/>
              </a:buClr>
              <a:buSzPts val="3200"/>
              <a:buNone/>
            </a:pPr>
            <a:endParaRPr/>
          </a:p>
        </p:txBody>
      </p:sp>
      <p:sp>
        <p:nvSpPr>
          <p:cNvPr id="1737" name="Google Shape;1737;p152"/>
          <p:cNvSpPr txBox="1">
            <a:spLocks noGrp="1"/>
          </p:cNvSpPr>
          <p:nvPr>
            <p:ph type="title"/>
          </p:nvPr>
        </p:nvSpPr>
        <p:spPr>
          <a:xfrm>
            <a:off x="457200" y="274638"/>
            <a:ext cx="5531005" cy="1143000"/>
          </a:xfrm>
          <a:prstGeom prst="rect">
            <a:avLst/>
          </a:prstGeom>
          <a:noFill/>
          <a:ln>
            <a:noFill/>
          </a:ln>
        </p:spPr>
        <p:txBody>
          <a:bodyPr spcFirstLastPara="1" wrap="square" lIns="91425" tIns="45700" rIns="91425" bIns="45700" anchor="ctr" anchorCtr="0">
            <a:normAutofit fontScale="90000"/>
          </a:bodyPr>
          <a:lstStyle/>
          <a:p>
            <a:pPr marL="0" lvl="0" indent="0" algn="ctr" rtl="0">
              <a:spcBef>
                <a:spcPts val="0"/>
              </a:spcBef>
              <a:spcAft>
                <a:spcPts val="0"/>
              </a:spcAft>
              <a:buClr>
                <a:srgbClr val="583F34"/>
              </a:buClr>
              <a:buSzPct val="100000"/>
              <a:buFont typeface="Calibri"/>
              <a:buNone/>
            </a:pPr>
            <a:r>
              <a:rPr lang="en-US">
                <a:solidFill>
                  <a:srgbClr val="583F34"/>
                </a:solidFill>
              </a:rPr>
              <a:t>Wanting to learn more…</a:t>
            </a:r>
            <a:endParaRPr>
              <a:solidFill>
                <a:srgbClr val="583F34"/>
              </a:solidFill>
            </a:endParaRPr>
          </a:p>
        </p:txBody>
      </p:sp>
      <p:pic>
        <p:nvPicPr>
          <p:cNvPr id="1738" name="Google Shape;1738;p152"/>
          <p:cNvPicPr preferRelativeResize="0"/>
          <p:nvPr/>
        </p:nvPicPr>
        <p:blipFill rotWithShape="1">
          <a:blip r:embed="rId3">
            <a:alphaModFix/>
          </a:blip>
          <a:srcRect/>
          <a:stretch/>
        </p:blipFill>
        <p:spPr>
          <a:xfrm>
            <a:off x="5988205" y="194959"/>
            <a:ext cx="2822788" cy="1880682"/>
          </a:xfrm>
          <a:prstGeom prst="rect">
            <a:avLst/>
          </a:prstGeom>
          <a:noFill/>
          <a:ln>
            <a:noFill/>
          </a:ln>
        </p:spPr>
      </p:pic>
      <p:sp>
        <p:nvSpPr>
          <p:cNvPr id="1739" name="Google Shape;1739;p152"/>
          <p:cNvSpPr txBox="1"/>
          <p:nvPr/>
        </p:nvSpPr>
        <p:spPr>
          <a:xfrm>
            <a:off x="636814" y="1417638"/>
            <a:ext cx="5028006" cy="2511131"/>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Clr>
                <a:srgbClr val="583F34"/>
              </a:buClr>
              <a:buSzPts val="3200"/>
              <a:buFont typeface="Arial"/>
              <a:buNone/>
            </a:pPr>
            <a:r>
              <a:rPr lang="en-US" sz="3200">
                <a:solidFill>
                  <a:srgbClr val="583F34"/>
                </a:solidFill>
                <a:latin typeface="Calibri"/>
                <a:ea typeface="Calibri"/>
                <a:cs typeface="Calibri"/>
                <a:sym typeface="Calibri"/>
              </a:rPr>
              <a:t>Let’s find out a little more about the recent decline of the wolves.</a:t>
            </a:r>
            <a:endParaRPr/>
          </a:p>
          <a:p>
            <a:pPr marL="0" marR="0" lvl="0" indent="0" algn="l" rtl="0">
              <a:spcBef>
                <a:spcPts val="640"/>
              </a:spcBef>
              <a:spcAft>
                <a:spcPts val="0"/>
              </a:spcAft>
              <a:buClr>
                <a:schemeClr val="dk1"/>
              </a:buClr>
              <a:buSzPts val="3200"/>
              <a:buFont typeface="Arial"/>
              <a:buNone/>
            </a:pPr>
            <a:endParaRPr sz="3200">
              <a:solidFill>
                <a:schemeClr val="dk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3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3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3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3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3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3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39">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73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Shape 1744"/>
        <p:cNvGrpSpPr/>
        <p:nvPr/>
      </p:nvGrpSpPr>
      <p:grpSpPr>
        <a:xfrm>
          <a:off x="0" y="0"/>
          <a:ext cx="0" cy="0"/>
          <a:chOff x="0" y="0"/>
          <a:chExt cx="0" cy="0"/>
        </a:xfrm>
      </p:grpSpPr>
      <p:sp>
        <p:nvSpPr>
          <p:cNvPr id="1745" name="Google Shape;1745;p153"/>
          <p:cNvSpPr txBox="1">
            <a:spLocks noGrp="1"/>
          </p:cNvSpPr>
          <p:nvPr>
            <p:ph type="body" idx="1"/>
          </p:nvPr>
        </p:nvSpPr>
        <p:spPr>
          <a:xfrm>
            <a:off x="636814" y="2553628"/>
            <a:ext cx="8357350" cy="2511131"/>
          </a:xfrm>
          <a:prstGeom prst="rect">
            <a:avLst/>
          </a:prstGeom>
          <a:noFill/>
          <a:ln>
            <a:noFill/>
          </a:ln>
        </p:spPr>
        <p:txBody>
          <a:bodyPr spcFirstLastPara="1" wrap="square" lIns="91425" tIns="45700" rIns="91425" bIns="45700" anchor="t" anchorCtr="0">
            <a:normAutofit fontScale="85000" lnSpcReduction="10000"/>
          </a:bodyPr>
          <a:lstStyle/>
          <a:p>
            <a:pPr marL="0" lvl="0" indent="0" algn="l" rtl="0">
              <a:spcBef>
                <a:spcPts val="0"/>
              </a:spcBef>
              <a:spcAft>
                <a:spcPts val="0"/>
              </a:spcAft>
              <a:buClr>
                <a:srgbClr val="583F34"/>
              </a:buClr>
              <a:buSzPts val="3200"/>
              <a:buNone/>
            </a:pPr>
            <a:r>
              <a:rPr lang="en-US">
                <a:solidFill>
                  <a:srgbClr val="583F34"/>
                </a:solidFill>
              </a:rPr>
              <a:t>What has happened recently with the wolf population?</a:t>
            </a:r>
            <a:endParaRPr/>
          </a:p>
          <a:p>
            <a:pPr marL="0" lvl="0" indent="0" algn="l" rtl="0">
              <a:spcBef>
                <a:spcPts val="640"/>
              </a:spcBef>
              <a:spcAft>
                <a:spcPts val="0"/>
              </a:spcAft>
              <a:buClr>
                <a:schemeClr val="dk1"/>
              </a:buClr>
              <a:buSzPts val="3200"/>
              <a:buNone/>
            </a:pPr>
            <a:endParaRPr>
              <a:solidFill>
                <a:srgbClr val="583F34"/>
              </a:solidFill>
            </a:endParaRPr>
          </a:p>
          <a:p>
            <a:pPr marL="0" lvl="0" indent="0" algn="l" rtl="0">
              <a:spcBef>
                <a:spcPts val="640"/>
              </a:spcBef>
              <a:spcAft>
                <a:spcPts val="0"/>
              </a:spcAft>
              <a:buClr>
                <a:srgbClr val="583F34"/>
              </a:buClr>
              <a:buSzPts val="3200"/>
              <a:buNone/>
            </a:pPr>
            <a:r>
              <a:rPr lang="en-US">
                <a:solidFill>
                  <a:srgbClr val="583F34"/>
                </a:solidFill>
              </a:rPr>
              <a:t>What is the suggested solution?</a:t>
            </a:r>
            <a:endParaRPr/>
          </a:p>
          <a:p>
            <a:pPr marL="0" lvl="0" indent="0" algn="l" rtl="0">
              <a:spcBef>
                <a:spcPts val="640"/>
              </a:spcBef>
              <a:spcAft>
                <a:spcPts val="0"/>
              </a:spcAft>
              <a:buClr>
                <a:schemeClr val="dk1"/>
              </a:buClr>
              <a:buSzPts val="3200"/>
              <a:buNone/>
            </a:pPr>
            <a:endParaRPr>
              <a:solidFill>
                <a:srgbClr val="583F34"/>
              </a:solidFill>
            </a:endParaRPr>
          </a:p>
          <a:p>
            <a:pPr marL="0" lvl="0" indent="0" algn="l" rtl="0">
              <a:spcBef>
                <a:spcPts val="640"/>
              </a:spcBef>
              <a:spcAft>
                <a:spcPts val="0"/>
              </a:spcAft>
              <a:buClr>
                <a:srgbClr val="583F34"/>
              </a:buClr>
              <a:buSzPts val="3200"/>
              <a:buNone/>
            </a:pPr>
            <a:r>
              <a:rPr lang="en-US">
                <a:solidFill>
                  <a:srgbClr val="583F34"/>
                </a:solidFill>
              </a:rPr>
              <a:t>What do you think about the proposed solution?</a:t>
            </a:r>
            <a:endParaRPr/>
          </a:p>
          <a:p>
            <a:pPr marL="0" lvl="0" indent="0" algn="l" rtl="0">
              <a:spcBef>
                <a:spcPts val="640"/>
              </a:spcBef>
              <a:spcAft>
                <a:spcPts val="0"/>
              </a:spcAft>
              <a:buClr>
                <a:schemeClr val="dk1"/>
              </a:buClr>
              <a:buSzPts val="3200"/>
              <a:buNone/>
            </a:pPr>
            <a:endParaRPr>
              <a:solidFill>
                <a:srgbClr val="583F34"/>
              </a:solidFill>
            </a:endParaRPr>
          </a:p>
          <a:p>
            <a:pPr marL="0" lvl="0" indent="0" algn="l" rtl="0">
              <a:spcBef>
                <a:spcPts val="640"/>
              </a:spcBef>
              <a:spcAft>
                <a:spcPts val="0"/>
              </a:spcAft>
              <a:buClr>
                <a:schemeClr val="dk1"/>
              </a:buClr>
              <a:buSzPts val="3200"/>
              <a:buNone/>
            </a:pPr>
            <a:endParaRPr>
              <a:solidFill>
                <a:srgbClr val="583F34"/>
              </a:solidFill>
            </a:endParaRPr>
          </a:p>
          <a:p>
            <a:pPr marL="0" lvl="0" indent="0" algn="l" rtl="0">
              <a:spcBef>
                <a:spcPts val="640"/>
              </a:spcBef>
              <a:spcAft>
                <a:spcPts val="0"/>
              </a:spcAft>
              <a:buClr>
                <a:schemeClr val="dk1"/>
              </a:buClr>
              <a:buSzPts val="3200"/>
              <a:buNone/>
            </a:pPr>
            <a:endParaRPr>
              <a:solidFill>
                <a:srgbClr val="583F34"/>
              </a:solidFill>
            </a:endParaRPr>
          </a:p>
          <a:p>
            <a:pPr marL="0" lvl="0" indent="0" algn="l" rtl="0">
              <a:spcBef>
                <a:spcPts val="640"/>
              </a:spcBef>
              <a:spcAft>
                <a:spcPts val="0"/>
              </a:spcAft>
              <a:buClr>
                <a:schemeClr val="dk1"/>
              </a:buClr>
              <a:buSzPts val="3200"/>
              <a:buNone/>
            </a:pPr>
            <a:endParaRPr/>
          </a:p>
        </p:txBody>
      </p:sp>
      <p:sp>
        <p:nvSpPr>
          <p:cNvPr id="1746" name="Google Shape;1746;p153"/>
          <p:cNvSpPr txBox="1">
            <a:spLocks noGrp="1"/>
          </p:cNvSpPr>
          <p:nvPr>
            <p:ph type="title"/>
          </p:nvPr>
        </p:nvSpPr>
        <p:spPr>
          <a:xfrm>
            <a:off x="3378820" y="511735"/>
            <a:ext cx="5531005"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583F34"/>
              </a:buClr>
              <a:buSzPct val="100000"/>
              <a:buFont typeface="Calibri"/>
              <a:buNone/>
            </a:pPr>
            <a:r>
              <a:rPr lang="en-US">
                <a:solidFill>
                  <a:srgbClr val="583F34"/>
                </a:solidFill>
              </a:rPr>
              <a:t>What did we learn?</a:t>
            </a:r>
            <a:endParaRPr>
              <a:solidFill>
                <a:srgbClr val="583F34"/>
              </a:solidFill>
            </a:endParaRPr>
          </a:p>
        </p:txBody>
      </p:sp>
      <p:pic>
        <p:nvPicPr>
          <p:cNvPr id="1747" name="Google Shape;1747;p153"/>
          <p:cNvPicPr preferRelativeResize="0"/>
          <p:nvPr/>
        </p:nvPicPr>
        <p:blipFill rotWithShape="1">
          <a:blip r:embed="rId3">
            <a:alphaModFix/>
          </a:blip>
          <a:srcRect/>
          <a:stretch/>
        </p:blipFill>
        <p:spPr>
          <a:xfrm>
            <a:off x="636814" y="274638"/>
            <a:ext cx="2822788" cy="1880682"/>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4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4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4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4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4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4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745">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74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Shape 1752"/>
        <p:cNvGrpSpPr/>
        <p:nvPr/>
      </p:nvGrpSpPr>
      <p:grpSpPr>
        <a:xfrm>
          <a:off x="0" y="0"/>
          <a:ext cx="0" cy="0"/>
          <a:chOff x="0" y="0"/>
          <a:chExt cx="0" cy="0"/>
        </a:xfrm>
      </p:grpSpPr>
      <p:sp>
        <p:nvSpPr>
          <p:cNvPr id="1753" name="Google Shape;1753;p154"/>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Optional Resources B: What did we figure out?</a:t>
            </a:r>
            <a:endParaRPr sz="2400" b="0" i="0" u="none" strike="noStrike" cap="none">
              <a:solidFill>
                <a:srgbClr val="FFFFFF"/>
              </a:solidFill>
              <a:latin typeface="Arial"/>
              <a:ea typeface="Arial"/>
              <a:cs typeface="Arial"/>
              <a:sym typeface="Arial"/>
            </a:endParaRPr>
          </a:p>
        </p:txBody>
      </p:sp>
      <p:sp>
        <p:nvSpPr>
          <p:cNvPr id="1754" name="Google Shape;1754;p154"/>
          <p:cNvSpPr txBox="1"/>
          <p:nvPr/>
        </p:nvSpPr>
        <p:spPr>
          <a:xfrm>
            <a:off x="467668" y="1179354"/>
            <a:ext cx="5765492" cy="191436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2000"/>
              <a:buFont typeface="Arial"/>
              <a:buNone/>
            </a:pPr>
            <a:r>
              <a:rPr lang="en-US" sz="2000" b="1">
                <a:solidFill>
                  <a:srgbClr val="583F34"/>
                </a:solidFill>
                <a:latin typeface="Calibri"/>
                <a:ea typeface="Calibri"/>
                <a:cs typeface="Calibri"/>
                <a:sym typeface="Calibri"/>
              </a:rPr>
              <a:t>What did we figure out? </a:t>
            </a:r>
            <a:endParaRPr/>
          </a:p>
          <a:p>
            <a:pPr marL="0" marR="0" lvl="0" indent="0" algn="l" rtl="0">
              <a:spcBef>
                <a:spcPts val="0"/>
              </a:spcBef>
              <a:spcAft>
                <a:spcPts val="0"/>
              </a:spcAft>
              <a:buClr>
                <a:srgbClr val="583F34"/>
              </a:buClr>
              <a:buSzPts val="1800"/>
              <a:buFont typeface="Arial"/>
              <a:buNone/>
            </a:pPr>
            <a:r>
              <a:rPr lang="en-US" sz="1800">
                <a:solidFill>
                  <a:srgbClr val="583F34"/>
                </a:solidFill>
                <a:latin typeface="Calibri"/>
                <a:ea typeface="Calibri"/>
                <a:cs typeface="Calibri"/>
                <a:sym typeface="Calibri"/>
              </a:rPr>
              <a:t>We’ve learned a little more out about the recent decline of the wolf population. We can return to this information later in order to explore ideas around conservation biology or genetics.</a:t>
            </a:r>
            <a:endParaRPr sz="1600">
              <a:solidFill>
                <a:srgbClr val="583F34"/>
              </a:solidFill>
              <a:latin typeface="Calibri"/>
              <a:ea typeface="Calibri"/>
              <a:cs typeface="Calibri"/>
              <a:sym typeface="Calibri"/>
            </a:endParaRPr>
          </a:p>
        </p:txBody>
      </p:sp>
      <p:sp>
        <p:nvSpPr>
          <p:cNvPr id="1755" name="Google Shape;1755;p154"/>
          <p:cNvSpPr txBox="1"/>
          <p:nvPr/>
        </p:nvSpPr>
        <p:spPr>
          <a:xfrm>
            <a:off x="434145" y="3224212"/>
            <a:ext cx="8414665" cy="302200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1600"/>
              <a:buFont typeface="Arial"/>
              <a:buNone/>
            </a:pPr>
            <a:r>
              <a:rPr lang="en-US" sz="1600" b="1">
                <a:solidFill>
                  <a:srgbClr val="583F34"/>
                </a:solidFill>
                <a:latin typeface="Calibri"/>
                <a:ea typeface="Calibri"/>
                <a:cs typeface="Calibri"/>
                <a:sym typeface="Calibri"/>
              </a:rPr>
              <a:t>PD Optional Resources B Teacher Reflection Notes:</a:t>
            </a:r>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a:p>
            <a:pPr marL="0" marR="0" lvl="0" indent="0" algn="l" rtl="0">
              <a:spcBef>
                <a:spcPts val="320"/>
              </a:spcBef>
              <a:spcAft>
                <a:spcPts val="0"/>
              </a:spcAft>
              <a:buClr>
                <a:srgbClr val="583F34"/>
              </a:buClr>
              <a:buSzPts val="1600"/>
              <a:buFont typeface="Arial"/>
              <a:buNone/>
            </a:pPr>
            <a:r>
              <a:rPr lang="en-US" sz="1600" i="1">
                <a:solidFill>
                  <a:srgbClr val="583F34"/>
                </a:solidFill>
                <a:latin typeface="Calibri"/>
                <a:ea typeface="Calibri"/>
                <a:cs typeface="Calibri"/>
                <a:sym typeface="Calibri"/>
              </a:rPr>
              <a:t>How I used these resources / Things I modified…</a:t>
            </a:r>
            <a:endParaRPr/>
          </a:p>
          <a:p>
            <a:pPr marL="0" marR="0" lvl="0" indent="0" algn="l" rtl="0">
              <a:spcBef>
                <a:spcPts val="320"/>
              </a:spcBef>
              <a:spcAft>
                <a:spcPts val="0"/>
              </a:spcAft>
              <a:buClr>
                <a:schemeClr val="dk1"/>
              </a:buClr>
              <a:buSzPts val="1600"/>
              <a:buFont typeface="Arial"/>
              <a:buNone/>
            </a:pPr>
            <a:endParaRPr sz="1600" i="1">
              <a:solidFill>
                <a:srgbClr val="583F34"/>
              </a:solidFill>
              <a:latin typeface="Calibri"/>
              <a:ea typeface="Calibri"/>
              <a:cs typeface="Calibri"/>
              <a:sym typeface="Calibri"/>
            </a:endParaRPr>
          </a:p>
          <a:p>
            <a:pPr marL="0" marR="0" lvl="0" indent="0" algn="l" rtl="0">
              <a:spcBef>
                <a:spcPts val="320"/>
              </a:spcBef>
              <a:spcAft>
                <a:spcPts val="0"/>
              </a:spcAft>
              <a:buClr>
                <a:srgbClr val="583F34"/>
              </a:buClr>
              <a:buSzPts val="1600"/>
              <a:buFont typeface="Arial"/>
              <a:buNone/>
            </a:pPr>
            <a:r>
              <a:rPr lang="en-US" sz="1600" i="1">
                <a:solidFill>
                  <a:srgbClr val="583F34"/>
                </a:solidFill>
                <a:latin typeface="Calibri"/>
                <a:ea typeface="Calibri"/>
                <a:cs typeface="Calibri"/>
                <a:sym typeface="Calibri"/>
              </a:rPr>
              <a:t>Things that went well…</a:t>
            </a:r>
            <a:endParaRPr/>
          </a:p>
          <a:p>
            <a:pPr marL="0" marR="0" lvl="0" indent="0" algn="l" rtl="0">
              <a:spcBef>
                <a:spcPts val="320"/>
              </a:spcBef>
              <a:spcAft>
                <a:spcPts val="0"/>
              </a:spcAft>
              <a:buClr>
                <a:schemeClr val="dk1"/>
              </a:buClr>
              <a:buSzPts val="1600"/>
              <a:buFont typeface="Arial"/>
              <a:buNone/>
            </a:pPr>
            <a:endParaRPr sz="1600" i="1">
              <a:solidFill>
                <a:srgbClr val="583F34"/>
              </a:solidFill>
              <a:latin typeface="Calibri"/>
              <a:ea typeface="Calibri"/>
              <a:cs typeface="Calibri"/>
              <a:sym typeface="Calibri"/>
            </a:endParaRPr>
          </a:p>
          <a:p>
            <a:pPr marL="0" marR="0" lvl="0" indent="0" algn="l" rtl="0">
              <a:spcBef>
                <a:spcPts val="320"/>
              </a:spcBef>
              <a:spcAft>
                <a:spcPts val="0"/>
              </a:spcAft>
              <a:buClr>
                <a:srgbClr val="583F34"/>
              </a:buClr>
              <a:buSzPts val="1600"/>
              <a:buFont typeface="Arial"/>
              <a:buNone/>
            </a:pPr>
            <a:r>
              <a:rPr lang="en-US" sz="1600" i="1">
                <a:solidFill>
                  <a:srgbClr val="583F34"/>
                </a:solidFill>
                <a:latin typeface="Calibri"/>
                <a:ea typeface="Calibri"/>
                <a:cs typeface="Calibri"/>
                <a:sym typeface="Calibri"/>
              </a:rPr>
              <a:t>Things I would change…</a:t>
            </a:r>
            <a:endParaRPr/>
          </a:p>
          <a:p>
            <a:pPr marL="0" marR="0" lvl="0" indent="0" algn="l" rtl="0">
              <a:spcBef>
                <a:spcPts val="320"/>
              </a:spcBef>
              <a:spcAft>
                <a:spcPts val="0"/>
              </a:spcAft>
              <a:buClr>
                <a:schemeClr val="dk1"/>
              </a:buClr>
              <a:buSzPts val="1600"/>
              <a:buFont typeface="Arial"/>
              <a:buNone/>
            </a:pPr>
            <a:endParaRPr sz="1600" i="1">
              <a:solidFill>
                <a:srgbClr val="583F34"/>
              </a:solidFill>
              <a:latin typeface="Calibri"/>
              <a:ea typeface="Calibri"/>
              <a:cs typeface="Calibri"/>
              <a:sym typeface="Calibri"/>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p:txBody>
      </p:sp>
      <p:grpSp>
        <p:nvGrpSpPr>
          <p:cNvPr id="1756" name="Google Shape;1756;p154"/>
          <p:cNvGrpSpPr/>
          <p:nvPr/>
        </p:nvGrpSpPr>
        <p:grpSpPr>
          <a:xfrm>
            <a:off x="6763398" y="1179354"/>
            <a:ext cx="1751952" cy="1751952"/>
            <a:chOff x="3676825" y="1084342"/>
            <a:chExt cx="1751952" cy="1751952"/>
          </a:xfrm>
        </p:grpSpPr>
        <p:sp>
          <p:nvSpPr>
            <p:cNvPr id="1757" name="Google Shape;1757;p154"/>
            <p:cNvSpPr/>
            <p:nvPr/>
          </p:nvSpPr>
          <p:spPr>
            <a:xfrm>
              <a:off x="3803836" y="1606375"/>
              <a:ext cx="1497929"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a:solidFill>
                    <a:srgbClr val="5FAF29"/>
                  </a:solidFill>
                  <a:latin typeface="Calibri"/>
                  <a:ea typeface="Calibri"/>
                  <a:cs typeface="Calibri"/>
                  <a:sym typeface="Calibri"/>
                </a:rPr>
                <a:t>OPTIONAL RESOURCES</a:t>
              </a:r>
              <a:endParaRPr sz="2000">
                <a:solidFill>
                  <a:srgbClr val="5FAF29"/>
                </a:solidFill>
                <a:latin typeface="Calibri"/>
                <a:ea typeface="Calibri"/>
                <a:cs typeface="Calibri"/>
                <a:sym typeface="Calibri"/>
              </a:endParaRPr>
            </a:p>
          </p:txBody>
        </p:sp>
        <p:sp>
          <p:nvSpPr>
            <p:cNvPr id="1758" name="Google Shape;1758;p154"/>
            <p:cNvSpPr/>
            <p:nvPr/>
          </p:nvSpPr>
          <p:spPr>
            <a:xfrm>
              <a:off x="3676825" y="1084342"/>
              <a:ext cx="1751952" cy="1751952"/>
            </a:xfrm>
            <a:prstGeom prst="rect">
              <a:avLst/>
            </a:prstGeom>
            <a:noFill/>
            <a:ln w="19050" cap="flat" cmpd="sng">
              <a:solidFill>
                <a:srgbClr val="5FAF2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Shape 1763"/>
        <p:cNvGrpSpPr/>
        <p:nvPr/>
      </p:nvGrpSpPr>
      <p:grpSpPr>
        <a:xfrm>
          <a:off x="0" y="0"/>
          <a:ext cx="0" cy="0"/>
          <a:chOff x="0" y="0"/>
          <a:chExt cx="0" cy="0"/>
        </a:xfrm>
      </p:grpSpPr>
      <p:sp>
        <p:nvSpPr>
          <p:cNvPr id="1764" name="Google Shape;1764;p155"/>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Optional Resources C: Overview</a:t>
            </a:r>
            <a:endParaRPr sz="2400" b="0" i="0" u="none" strike="noStrike" cap="none">
              <a:solidFill>
                <a:srgbClr val="FFFFFF"/>
              </a:solidFill>
              <a:latin typeface="Arial"/>
              <a:ea typeface="Arial"/>
              <a:cs typeface="Arial"/>
              <a:sym typeface="Arial"/>
            </a:endParaRPr>
          </a:p>
        </p:txBody>
      </p:sp>
      <p:sp>
        <p:nvSpPr>
          <p:cNvPr id="1765" name="Google Shape;1765;p155"/>
          <p:cNvSpPr txBox="1"/>
          <p:nvPr/>
        </p:nvSpPr>
        <p:spPr>
          <a:xfrm>
            <a:off x="3022333" y="1436441"/>
            <a:ext cx="5810118" cy="1783911"/>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Clr>
                <a:srgbClr val="583F34"/>
              </a:buClr>
              <a:buSzPts val="2000"/>
              <a:buFont typeface="Arial"/>
              <a:buNone/>
            </a:pPr>
            <a:r>
              <a:rPr lang="en-US" sz="2000" b="1">
                <a:solidFill>
                  <a:srgbClr val="583F34"/>
                </a:solidFill>
                <a:latin typeface="Calibri"/>
                <a:ea typeface="Calibri"/>
                <a:cs typeface="Calibri"/>
                <a:sym typeface="Calibri"/>
              </a:rPr>
              <a:t>Optional Resources C: Transition to the Extinction Project</a:t>
            </a:r>
            <a:endParaRPr sz="2000" b="1">
              <a:solidFill>
                <a:srgbClr val="583F34"/>
              </a:solidFill>
              <a:latin typeface="Calibri"/>
              <a:ea typeface="Calibri"/>
              <a:cs typeface="Calibri"/>
              <a:sym typeface="Calibri"/>
            </a:endParaRPr>
          </a:p>
          <a:p>
            <a:pPr marL="0" marR="0" lvl="0" indent="0" algn="l" rtl="0">
              <a:spcBef>
                <a:spcPts val="400"/>
              </a:spcBef>
              <a:spcAft>
                <a:spcPts val="0"/>
              </a:spcAft>
              <a:buClr>
                <a:schemeClr val="dk1"/>
              </a:buClr>
              <a:buSzPts val="2000"/>
              <a:buFont typeface="Arial"/>
              <a:buNone/>
            </a:pPr>
            <a:endParaRPr sz="2000" b="1">
              <a:solidFill>
                <a:srgbClr val="583F34"/>
              </a:solidFill>
              <a:latin typeface="Calibri"/>
              <a:ea typeface="Calibri"/>
              <a:cs typeface="Calibri"/>
              <a:sym typeface="Calibri"/>
            </a:endParaRPr>
          </a:p>
        </p:txBody>
      </p:sp>
      <p:sp>
        <p:nvSpPr>
          <p:cNvPr id="1766" name="Google Shape;1766;p155"/>
          <p:cNvSpPr txBox="1"/>
          <p:nvPr/>
        </p:nvSpPr>
        <p:spPr>
          <a:xfrm>
            <a:off x="3022333" y="891563"/>
            <a:ext cx="222700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583F34"/>
                </a:solidFill>
                <a:latin typeface="Calibri"/>
                <a:ea typeface="Calibri"/>
                <a:cs typeface="Calibri"/>
                <a:sym typeface="Calibri"/>
              </a:rPr>
              <a:t>Time: variable</a:t>
            </a:r>
            <a:endParaRPr sz="1800">
              <a:solidFill>
                <a:srgbClr val="583F34"/>
              </a:solidFill>
              <a:latin typeface="Calibri"/>
              <a:ea typeface="Calibri"/>
              <a:cs typeface="Calibri"/>
              <a:sym typeface="Calibri"/>
            </a:endParaRPr>
          </a:p>
        </p:txBody>
      </p:sp>
      <p:sp>
        <p:nvSpPr>
          <p:cNvPr id="1767" name="Google Shape;1767;p155"/>
          <p:cNvSpPr/>
          <p:nvPr/>
        </p:nvSpPr>
        <p:spPr>
          <a:xfrm>
            <a:off x="282908" y="3454961"/>
            <a:ext cx="4558616" cy="280076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Resources you will need:</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PD Doodle Sheet – Isle Royale</a:t>
            </a:r>
            <a:endParaRPr/>
          </a:p>
          <a:p>
            <a:pPr marL="0" marR="0" lvl="0" indent="0" algn="l" rtl="0">
              <a:spcBef>
                <a:spcPts val="0"/>
              </a:spcBef>
              <a:spcAft>
                <a:spcPts val="0"/>
              </a:spcAft>
              <a:buNone/>
            </a:pPr>
            <a:endParaRPr sz="1600">
              <a:solidFill>
                <a:srgbClr val="583F34"/>
              </a:solidFill>
              <a:latin typeface="Calibri"/>
              <a:ea typeface="Calibri"/>
              <a:cs typeface="Calibri"/>
              <a:sym typeface="Calibri"/>
            </a:endParaRPr>
          </a:p>
          <a:p>
            <a:pPr marL="0" marR="0" lvl="0" indent="0" algn="l" rtl="0">
              <a:spcBef>
                <a:spcPts val="0"/>
              </a:spcBef>
              <a:spcAft>
                <a:spcPts val="0"/>
              </a:spcAft>
              <a:buNone/>
            </a:pPr>
            <a:endParaRPr sz="1600">
              <a:solidFill>
                <a:srgbClr val="583F34"/>
              </a:solidFill>
              <a:latin typeface="Calibri"/>
              <a:ea typeface="Calibri"/>
              <a:cs typeface="Calibri"/>
              <a:sym typeface="Calibri"/>
            </a:endParaRPr>
          </a:p>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Websites of interest:</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Check individual slides for resources. </a:t>
            </a:r>
            <a:endParaRPr sz="1600">
              <a:solidFill>
                <a:srgbClr val="583F34"/>
              </a:solidFill>
              <a:latin typeface="Calibri"/>
              <a:ea typeface="Calibri"/>
              <a:cs typeface="Calibri"/>
              <a:sym typeface="Calibri"/>
            </a:endParaRPr>
          </a:p>
          <a:p>
            <a:pPr marL="0" marR="0" lvl="0" indent="0" algn="l" rtl="0">
              <a:spcBef>
                <a:spcPts val="0"/>
              </a:spcBef>
              <a:spcAft>
                <a:spcPts val="0"/>
              </a:spcAft>
              <a:buNone/>
            </a:pPr>
            <a:endParaRPr sz="1600">
              <a:solidFill>
                <a:srgbClr val="583F34"/>
              </a:solidFill>
              <a:latin typeface="Calibri"/>
              <a:ea typeface="Calibri"/>
              <a:cs typeface="Calibri"/>
              <a:sym typeface="Calibri"/>
            </a:endParaRPr>
          </a:p>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MBER Essentials: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Doodle Sheets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Whiteboards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Norms of Conversation</a:t>
            </a:r>
            <a:endParaRPr sz="1600">
              <a:solidFill>
                <a:srgbClr val="583F34"/>
              </a:solidFill>
              <a:latin typeface="Calibri"/>
              <a:ea typeface="Calibri"/>
              <a:cs typeface="Calibri"/>
              <a:sym typeface="Calibri"/>
            </a:endParaRPr>
          </a:p>
        </p:txBody>
      </p:sp>
      <p:sp>
        <p:nvSpPr>
          <p:cNvPr id="1768" name="Google Shape;1768;p155"/>
          <p:cNvSpPr txBox="1"/>
          <p:nvPr/>
        </p:nvSpPr>
        <p:spPr>
          <a:xfrm>
            <a:off x="4197659" y="3220352"/>
            <a:ext cx="4520582" cy="256103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1600"/>
              <a:buFont typeface="Arial"/>
              <a:buNone/>
            </a:pPr>
            <a:r>
              <a:rPr lang="en-US" sz="1600" b="1">
                <a:solidFill>
                  <a:srgbClr val="583F34"/>
                </a:solidFill>
                <a:latin typeface="Calibri"/>
                <a:ea typeface="Calibri"/>
                <a:cs typeface="Calibri"/>
                <a:sym typeface="Calibri"/>
              </a:rPr>
              <a:t>Notes and Details:</a:t>
            </a:r>
            <a:endParaRPr/>
          </a:p>
          <a:p>
            <a:pPr marL="0" marR="0" lvl="0" indent="0" algn="l" rtl="0">
              <a:spcBef>
                <a:spcPts val="320"/>
              </a:spcBef>
              <a:spcAft>
                <a:spcPts val="0"/>
              </a:spcAft>
              <a:buClr>
                <a:srgbClr val="583F34"/>
              </a:buClr>
              <a:buSzPts val="1600"/>
              <a:buFont typeface="Arial"/>
              <a:buNone/>
            </a:pPr>
            <a:r>
              <a:rPr lang="en-US" sz="1600">
                <a:solidFill>
                  <a:srgbClr val="583F34"/>
                </a:solidFill>
                <a:latin typeface="Calibri"/>
                <a:ea typeface="Calibri"/>
                <a:cs typeface="Calibri"/>
                <a:sym typeface="Calibri"/>
              </a:rPr>
              <a:t>Use the closing to this unit on Extinction and Population Dynamics to introduce the Extinction Project in its year-long form.</a:t>
            </a:r>
            <a:endParaRPr/>
          </a:p>
          <a:p>
            <a:pPr marL="0" marR="0" lvl="0" indent="0" algn="l" rtl="0">
              <a:spcBef>
                <a:spcPts val="320"/>
              </a:spcBef>
              <a:spcAft>
                <a:spcPts val="0"/>
              </a:spcAft>
              <a:buClr>
                <a:srgbClr val="583F34"/>
              </a:buClr>
              <a:buSzPts val="1600"/>
              <a:buFont typeface="Arial"/>
              <a:buNone/>
            </a:pPr>
            <a:r>
              <a:rPr lang="en-US" sz="1600">
                <a:solidFill>
                  <a:srgbClr val="583F34"/>
                </a:solidFill>
                <a:latin typeface="Calibri"/>
                <a:ea typeface="Calibri"/>
                <a:cs typeface="Calibri"/>
                <a:sym typeface="Calibri"/>
              </a:rPr>
              <a:t>If you plan to only run the project as a culminating end-of-the-year project, delay its introduction until a later, more appropriate time.</a:t>
            </a:r>
            <a:endParaRPr/>
          </a:p>
          <a:p>
            <a:pPr marL="0" marR="0" lvl="0" indent="0" algn="l" rtl="0">
              <a:spcBef>
                <a:spcPts val="320"/>
              </a:spcBef>
              <a:spcAft>
                <a:spcPts val="0"/>
              </a:spcAft>
              <a:buClr>
                <a:srgbClr val="583F34"/>
              </a:buClr>
              <a:buSzPts val="1600"/>
              <a:buFont typeface="Arial"/>
              <a:buNone/>
            </a:pPr>
            <a:r>
              <a:rPr lang="en-US" sz="1600">
                <a:solidFill>
                  <a:srgbClr val="583F34"/>
                </a:solidFill>
                <a:latin typeface="Calibri"/>
                <a:ea typeface="Calibri"/>
                <a:cs typeface="Calibri"/>
                <a:sym typeface="Calibri"/>
              </a:rPr>
              <a:t>There are no additional resources here to facilitate a transition to the project, but feel free to create your own based on where you intend to make the introduction.</a:t>
            </a:r>
            <a:endParaRPr sz="1600" b="1">
              <a:solidFill>
                <a:srgbClr val="583F34"/>
              </a:solidFill>
              <a:latin typeface="Calibri"/>
              <a:ea typeface="Calibri"/>
              <a:cs typeface="Calibri"/>
              <a:sym typeface="Calibri"/>
            </a:endParaRPr>
          </a:p>
        </p:txBody>
      </p:sp>
      <p:grpSp>
        <p:nvGrpSpPr>
          <p:cNvPr id="1769" name="Google Shape;1769;p155"/>
          <p:cNvGrpSpPr/>
          <p:nvPr/>
        </p:nvGrpSpPr>
        <p:grpSpPr>
          <a:xfrm>
            <a:off x="635972" y="1182282"/>
            <a:ext cx="1751952" cy="1751952"/>
            <a:chOff x="3676825" y="1084342"/>
            <a:chExt cx="1751952" cy="1751952"/>
          </a:xfrm>
        </p:grpSpPr>
        <p:sp>
          <p:nvSpPr>
            <p:cNvPr id="1770" name="Google Shape;1770;p155"/>
            <p:cNvSpPr/>
            <p:nvPr/>
          </p:nvSpPr>
          <p:spPr>
            <a:xfrm>
              <a:off x="3803836" y="1606375"/>
              <a:ext cx="1497929"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a:solidFill>
                    <a:srgbClr val="5FAF29"/>
                  </a:solidFill>
                  <a:latin typeface="Calibri"/>
                  <a:ea typeface="Calibri"/>
                  <a:cs typeface="Calibri"/>
                  <a:sym typeface="Calibri"/>
                </a:rPr>
                <a:t>EXTINCTION</a:t>
              </a:r>
              <a:endParaRPr/>
            </a:p>
            <a:p>
              <a:pPr marL="0" marR="0" lvl="0" indent="0" algn="ctr" rtl="0">
                <a:spcBef>
                  <a:spcPts val="0"/>
                </a:spcBef>
                <a:spcAft>
                  <a:spcPts val="0"/>
                </a:spcAft>
                <a:buNone/>
              </a:pPr>
              <a:r>
                <a:rPr lang="en-US" sz="2000">
                  <a:solidFill>
                    <a:srgbClr val="5FAF29"/>
                  </a:solidFill>
                  <a:latin typeface="Calibri"/>
                  <a:ea typeface="Calibri"/>
                  <a:cs typeface="Calibri"/>
                  <a:sym typeface="Calibri"/>
                </a:rPr>
                <a:t>PROJECT</a:t>
              </a:r>
              <a:endParaRPr sz="2000">
                <a:solidFill>
                  <a:srgbClr val="5FAF29"/>
                </a:solidFill>
                <a:latin typeface="Calibri"/>
                <a:ea typeface="Calibri"/>
                <a:cs typeface="Calibri"/>
                <a:sym typeface="Calibri"/>
              </a:endParaRPr>
            </a:p>
          </p:txBody>
        </p:sp>
        <p:sp>
          <p:nvSpPr>
            <p:cNvPr id="1771" name="Google Shape;1771;p155"/>
            <p:cNvSpPr/>
            <p:nvPr/>
          </p:nvSpPr>
          <p:spPr>
            <a:xfrm>
              <a:off x="3676825" y="1084342"/>
              <a:ext cx="1751952" cy="1751952"/>
            </a:xfrm>
            <a:prstGeom prst="rect">
              <a:avLst/>
            </a:prstGeom>
            <a:noFill/>
            <a:ln w="19050" cap="flat" cmpd="sng">
              <a:solidFill>
                <a:srgbClr val="5FAF2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Shape 1776"/>
        <p:cNvGrpSpPr/>
        <p:nvPr/>
      </p:nvGrpSpPr>
      <p:grpSpPr>
        <a:xfrm>
          <a:off x="0" y="0"/>
          <a:ext cx="0" cy="0"/>
          <a:chOff x="0" y="0"/>
          <a:chExt cx="0" cy="0"/>
        </a:xfrm>
      </p:grpSpPr>
      <p:sp>
        <p:nvSpPr>
          <p:cNvPr id="1777" name="Google Shape;1777;p156"/>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Optional Resources C: What did we figure out?</a:t>
            </a:r>
            <a:endParaRPr sz="2400" b="0" i="0" u="none" strike="noStrike" cap="none">
              <a:solidFill>
                <a:srgbClr val="FFFFFF"/>
              </a:solidFill>
              <a:latin typeface="Arial"/>
              <a:ea typeface="Arial"/>
              <a:cs typeface="Arial"/>
              <a:sym typeface="Arial"/>
            </a:endParaRPr>
          </a:p>
        </p:txBody>
      </p:sp>
      <p:sp>
        <p:nvSpPr>
          <p:cNvPr id="1778" name="Google Shape;1778;p156"/>
          <p:cNvSpPr txBox="1"/>
          <p:nvPr/>
        </p:nvSpPr>
        <p:spPr>
          <a:xfrm>
            <a:off x="467668" y="1179354"/>
            <a:ext cx="5765492" cy="191436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2000"/>
              <a:buFont typeface="Arial"/>
              <a:buNone/>
            </a:pPr>
            <a:r>
              <a:rPr lang="en-US" sz="2000" b="1">
                <a:solidFill>
                  <a:srgbClr val="583F34"/>
                </a:solidFill>
                <a:latin typeface="Calibri"/>
                <a:ea typeface="Calibri"/>
                <a:cs typeface="Calibri"/>
                <a:sym typeface="Calibri"/>
              </a:rPr>
              <a:t>What did we figure out? </a:t>
            </a:r>
            <a:endParaRPr/>
          </a:p>
          <a:p>
            <a:pPr marL="0" marR="0" lvl="0" indent="0" algn="l" rtl="0">
              <a:spcBef>
                <a:spcPts val="0"/>
              </a:spcBef>
              <a:spcAft>
                <a:spcPts val="0"/>
              </a:spcAft>
              <a:buClr>
                <a:srgbClr val="583F34"/>
              </a:buClr>
              <a:buSzPts val="1800"/>
              <a:buFont typeface="Arial"/>
              <a:buNone/>
            </a:pPr>
            <a:r>
              <a:rPr lang="en-US" sz="1800">
                <a:solidFill>
                  <a:srgbClr val="583F34"/>
                </a:solidFill>
                <a:latin typeface="Calibri"/>
                <a:ea typeface="Calibri"/>
                <a:cs typeface="Calibri"/>
                <a:sym typeface="Calibri"/>
              </a:rPr>
              <a:t>If used across the curricular year, the Extinction Project connects us to various themes in biology. As a culminating project, it is a method toward assessing students’ abilities to connect ideas from throughout the year. </a:t>
            </a:r>
            <a:endParaRPr sz="1600">
              <a:solidFill>
                <a:srgbClr val="583F34"/>
              </a:solidFill>
              <a:latin typeface="Calibri"/>
              <a:ea typeface="Calibri"/>
              <a:cs typeface="Calibri"/>
              <a:sym typeface="Calibri"/>
            </a:endParaRPr>
          </a:p>
        </p:txBody>
      </p:sp>
      <p:sp>
        <p:nvSpPr>
          <p:cNvPr id="1779" name="Google Shape;1779;p156"/>
          <p:cNvSpPr txBox="1"/>
          <p:nvPr/>
        </p:nvSpPr>
        <p:spPr>
          <a:xfrm>
            <a:off x="434145" y="3224212"/>
            <a:ext cx="8414665" cy="302200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1600"/>
              <a:buFont typeface="Arial"/>
              <a:buNone/>
            </a:pPr>
            <a:r>
              <a:rPr lang="en-US" sz="1600" b="1">
                <a:solidFill>
                  <a:srgbClr val="583F34"/>
                </a:solidFill>
                <a:latin typeface="Calibri"/>
                <a:ea typeface="Calibri"/>
                <a:cs typeface="Calibri"/>
                <a:sym typeface="Calibri"/>
              </a:rPr>
              <a:t>PD Optional Resources C Teacher Reflection Notes:</a:t>
            </a:r>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a:p>
            <a:pPr marL="0" marR="0" lvl="0" indent="0" algn="l" rtl="0">
              <a:spcBef>
                <a:spcPts val="320"/>
              </a:spcBef>
              <a:spcAft>
                <a:spcPts val="0"/>
              </a:spcAft>
              <a:buClr>
                <a:srgbClr val="583F34"/>
              </a:buClr>
              <a:buSzPts val="1600"/>
              <a:buFont typeface="Arial"/>
              <a:buNone/>
            </a:pPr>
            <a:r>
              <a:rPr lang="en-US" sz="1600" i="1">
                <a:solidFill>
                  <a:srgbClr val="583F34"/>
                </a:solidFill>
                <a:latin typeface="Calibri"/>
                <a:ea typeface="Calibri"/>
                <a:cs typeface="Calibri"/>
                <a:sym typeface="Calibri"/>
              </a:rPr>
              <a:t>How I used these resources / Things I modified…</a:t>
            </a:r>
            <a:endParaRPr/>
          </a:p>
          <a:p>
            <a:pPr marL="0" marR="0" lvl="0" indent="0" algn="l" rtl="0">
              <a:spcBef>
                <a:spcPts val="320"/>
              </a:spcBef>
              <a:spcAft>
                <a:spcPts val="0"/>
              </a:spcAft>
              <a:buClr>
                <a:schemeClr val="dk1"/>
              </a:buClr>
              <a:buSzPts val="1600"/>
              <a:buFont typeface="Arial"/>
              <a:buNone/>
            </a:pPr>
            <a:endParaRPr sz="1600" i="1">
              <a:solidFill>
                <a:srgbClr val="583F34"/>
              </a:solidFill>
              <a:latin typeface="Calibri"/>
              <a:ea typeface="Calibri"/>
              <a:cs typeface="Calibri"/>
              <a:sym typeface="Calibri"/>
            </a:endParaRPr>
          </a:p>
          <a:p>
            <a:pPr marL="0" marR="0" lvl="0" indent="0" algn="l" rtl="0">
              <a:spcBef>
                <a:spcPts val="320"/>
              </a:spcBef>
              <a:spcAft>
                <a:spcPts val="0"/>
              </a:spcAft>
              <a:buClr>
                <a:srgbClr val="583F34"/>
              </a:buClr>
              <a:buSzPts val="1600"/>
              <a:buFont typeface="Arial"/>
              <a:buNone/>
            </a:pPr>
            <a:r>
              <a:rPr lang="en-US" sz="1600" i="1">
                <a:solidFill>
                  <a:srgbClr val="583F34"/>
                </a:solidFill>
                <a:latin typeface="Calibri"/>
                <a:ea typeface="Calibri"/>
                <a:cs typeface="Calibri"/>
                <a:sym typeface="Calibri"/>
              </a:rPr>
              <a:t>Things that went well…</a:t>
            </a:r>
            <a:endParaRPr/>
          </a:p>
          <a:p>
            <a:pPr marL="0" marR="0" lvl="0" indent="0" algn="l" rtl="0">
              <a:spcBef>
                <a:spcPts val="320"/>
              </a:spcBef>
              <a:spcAft>
                <a:spcPts val="0"/>
              </a:spcAft>
              <a:buClr>
                <a:schemeClr val="dk1"/>
              </a:buClr>
              <a:buSzPts val="1600"/>
              <a:buFont typeface="Arial"/>
              <a:buNone/>
            </a:pPr>
            <a:endParaRPr sz="1600" i="1">
              <a:solidFill>
                <a:srgbClr val="583F34"/>
              </a:solidFill>
              <a:latin typeface="Calibri"/>
              <a:ea typeface="Calibri"/>
              <a:cs typeface="Calibri"/>
              <a:sym typeface="Calibri"/>
            </a:endParaRPr>
          </a:p>
          <a:p>
            <a:pPr marL="0" marR="0" lvl="0" indent="0" algn="l" rtl="0">
              <a:spcBef>
                <a:spcPts val="320"/>
              </a:spcBef>
              <a:spcAft>
                <a:spcPts val="0"/>
              </a:spcAft>
              <a:buClr>
                <a:srgbClr val="583F34"/>
              </a:buClr>
              <a:buSzPts val="1600"/>
              <a:buFont typeface="Arial"/>
              <a:buNone/>
            </a:pPr>
            <a:r>
              <a:rPr lang="en-US" sz="1600" i="1">
                <a:solidFill>
                  <a:srgbClr val="583F34"/>
                </a:solidFill>
                <a:latin typeface="Calibri"/>
                <a:ea typeface="Calibri"/>
                <a:cs typeface="Calibri"/>
                <a:sym typeface="Calibri"/>
              </a:rPr>
              <a:t>Things I would change…</a:t>
            </a:r>
            <a:endParaRPr/>
          </a:p>
          <a:p>
            <a:pPr marL="0" marR="0" lvl="0" indent="0" algn="l" rtl="0">
              <a:spcBef>
                <a:spcPts val="320"/>
              </a:spcBef>
              <a:spcAft>
                <a:spcPts val="0"/>
              </a:spcAft>
              <a:buClr>
                <a:schemeClr val="dk1"/>
              </a:buClr>
              <a:buSzPts val="1600"/>
              <a:buFont typeface="Arial"/>
              <a:buNone/>
            </a:pPr>
            <a:endParaRPr sz="1600" i="1">
              <a:solidFill>
                <a:srgbClr val="583F34"/>
              </a:solidFill>
              <a:latin typeface="Calibri"/>
              <a:ea typeface="Calibri"/>
              <a:cs typeface="Calibri"/>
              <a:sym typeface="Calibri"/>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p:txBody>
      </p:sp>
      <p:grpSp>
        <p:nvGrpSpPr>
          <p:cNvPr id="1780" name="Google Shape;1780;p156"/>
          <p:cNvGrpSpPr/>
          <p:nvPr/>
        </p:nvGrpSpPr>
        <p:grpSpPr>
          <a:xfrm>
            <a:off x="6763398" y="1179354"/>
            <a:ext cx="1751952" cy="1751952"/>
            <a:chOff x="3676825" y="1084342"/>
            <a:chExt cx="1751952" cy="1751952"/>
          </a:xfrm>
        </p:grpSpPr>
        <p:sp>
          <p:nvSpPr>
            <p:cNvPr id="1781" name="Google Shape;1781;p156"/>
            <p:cNvSpPr/>
            <p:nvPr/>
          </p:nvSpPr>
          <p:spPr>
            <a:xfrm>
              <a:off x="3803836" y="1606375"/>
              <a:ext cx="1497929"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a:solidFill>
                    <a:srgbClr val="5FAF29"/>
                  </a:solidFill>
                  <a:latin typeface="Calibri"/>
                  <a:ea typeface="Calibri"/>
                  <a:cs typeface="Calibri"/>
                  <a:sym typeface="Calibri"/>
                </a:rPr>
                <a:t>OPTIONAL RESOURCES</a:t>
              </a:r>
              <a:endParaRPr sz="2000">
                <a:solidFill>
                  <a:srgbClr val="5FAF29"/>
                </a:solidFill>
                <a:latin typeface="Calibri"/>
                <a:ea typeface="Calibri"/>
                <a:cs typeface="Calibri"/>
                <a:sym typeface="Calibri"/>
              </a:endParaRPr>
            </a:p>
          </p:txBody>
        </p:sp>
        <p:sp>
          <p:nvSpPr>
            <p:cNvPr id="1782" name="Google Shape;1782;p156"/>
            <p:cNvSpPr/>
            <p:nvPr/>
          </p:nvSpPr>
          <p:spPr>
            <a:xfrm>
              <a:off x="3676825" y="1084342"/>
              <a:ext cx="1751952" cy="1751952"/>
            </a:xfrm>
            <a:prstGeom prst="rect">
              <a:avLst/>
            </a:prstGeom>
            <a:noFill/>
            <a:ln w="19050" cap="flat" cmpd="sng">
              <a:solidFill>
                <a:srgbClr val="5FAF2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16"/>
          <p:cNvSpPr txBox="1">
            <a:spLocks noGrp="1"/>
          </p:cNvSpPr>
          <p:nvPr>
            <p:ph type="title"/>
          </p:nvPr>
        </p:nvSpPr>
        <p:spPr>
          <a:xfrm>
            <a:off x="457200" y="257221"/>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D06A28"/>
              </a:buClr>
              <a:buSzPts val="4400"/>
              <a:buFont typeface="Calibri"/>
              <a:buNone/>
            </a:pPr>
            <a:r>
              <a:rPr lang="en-US">
                <a:solidFill>
                  <a:srgbClr val="D06A28"/>
                </a:solidFill>
              </a:rPr>
              <a:t>golden toad </a:t>
            </a:r>
            <a:r>
              <a:rPr lang="en-US" sz="2800">
                <a:solidFill>
                  <a:srgbClr val="D06A28"/>
                </a:solidFill>
              </a:rPr>
              <a:t>(R.I.P. 1989)</a:t>
            </a:r>
            <a:endParaRPr/>
          </a:p>
        </p:txBody>
      </p:sp>
      <p:pic>
        <p:nvPicPr>
          <p:cNvPr id="287" name="Google Shape;287;p16" descr="http://pop.h-cdn.co/assets/15/31/980x775/gallery-1438368282-golden-toad.jpg"/>
          <p:cNvPicPr preferRelativeResize="0"/>
          <p:nvPr/>
        </p:nvPicPr>
        <p:blipFill rotWithShape="1">
          <a:blip r:embed="rId3">
            <a:alphaModFix/>
          </a:blip>
          <a:srcRect/>
          <a:stretch/>
        </p:blipFill>
        <p:spPr>
          <a:xfrm>
            <a:off x="1495978" y="1402398"/>
            <a:ext cx="6152044" cy="4865137"/>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17"/>
          <p:cNvSpPr txBox="1">
            <a:spLocks noGrp="1"/>
          </p:cNvSpPr>
          <p:nvPr>
            <p:ph type="title"/>
          </p:nvPr>
        </p:nvSpPr>
        <p:spPr>
          <a:xfrm>
            <a:off x="457200" y="257221"/>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D06A28"/>
              </a:buClr>
              <a:buSzPts val="4400"/>
              <a:buFont typeface="Calibri"/>
              <a:buNone/>
            </a:pPr>
            <a:r>
              <a:rPr lang="en-US">
                <a:solidFill>
                  <a:srgbClr val="D06A28"/>
                </a:solidFill>
              </a:rPr>
              <a:t>passenger pigeon </a:t>
            </a:r>
            <a:r>
              <a:rPr lang="en-US" sz="2800">
                <a:solidFill>
                  <a:srgbClr val="D06A28"/>
                </a:solidFill>
              </a:rPr>
              <a:t>(R.I.P. 1914)</a:t>
            </a:r>
            <a:endParaRPr/>
          </a:p>
        </p:txBody>
      </p:sp>
      <p:pic>
        <p:nvPicPr>
          <p:cNvPr id="294" name="Google Shape;294;p17" descr="https://upload.wikimedia.org/wikipedia/commons/0/00/Ectopistes_migratorius_%28passenger_pigeon%29.jpg"/>
          <p:cNvPicPr preferRelativeResize="0"/>
          <p:nvPr/>
        </p:nvPicPr>
        <p:blipFill rotWithShape="1">
          <a:blip r:embed="rId3">
            <a:alphaModFix/>
          </a:blip>
          <a:srcRect/>
          <a:stretch/>
        </p:blipFill>
        <p:spPr>
          <a:xfrm flipH="1">
            <a:off x="609600" y="1828800"/>
            <a:ext cx="4422775" cy="4185767"/>
          </a:xfrm>
          <a:prstGeom prst="rect">
            <a:avLst/>
          </a:prstGeom>
          <a:noFill/>
          <a:ln>
            <a:noFill/>
          </a:ln>
        </p:spPr>
      </p:pic>
      <p:pic>
        <p:nvPicPr>
          <p:cNvPr id="295" name="Google Shape;295;p17" descr="Bird lore (1913) (14562557107).jpg"/>
          <p:cNvPicPr preferRelativeResize="0"/>
          <p:nvPr/>
        </p:nvPicPr>
        <p:blipFill rotWithShape="1">
          <a:blip r:embed="rId4">
            <a:alphaModFix/>
          </a:blip>
          <a:srcRect/>
          <a:stretch/>
        </p:blipFill>
        <p:spPr>
          <a:xfrm>
            <a:off x="5181600" y="1828800"/>
            <a:ext cx="3429000" cy="4181856"/>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1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D06A28"/>
              </a:buClr>
              <a:buSzPts val="3600"/>
              <a:buFont typeface="Calibri"/>
              <a:buNone/>
            </a:pPr>
            <a:r>
              <a:rPr lang="en-US" sz="3600">
                <a:solidFill>
                  <a:srgbClr val="D06A28"/>
                </a:solidFill>
              </a:rPr>
              <a:t>Tasmanian tiger or “thylacene” </a:t>
            </a:r>
            <a:r>
              <a:rPr lang="en-US" sz="2800">
                <a:solidFill>
                  <a:srgbClr val="D06A28"/>
                </a:solidFill>
              </a:rPr>
              <a:t>(R.I.P. 1936)</a:t>
            </a:r>
            <a:endParaRPr>
              <a:solidFill>
                <a:srgbClr val="D06A28"/>
              </a:solidFill>
            </a:endParaRPr>
          </a:p>
        </p:txBody>
      </p:sp>
      <p:pic>
        <p:nvPicPr>
          <p:cNvPr id="302" name="Google Shape;302;p18" descr="http://i.huffpost.com/gadgets/slideshows/317674/slide_317674_2996618_free.jpg"/>
          <p:cNvPicPr preferRelativeResize="0"/>
          <p:nvPr/>
        </p:nvPicPr>
        <p:blipFill rotWithShape="1">
          <a:blip r:embed="rId3">
            <a:alphaModFix/>
          </a:blip>
          <a:srcRect/>
          <a:stretch/>
        </p:blipFill>
        <p:spPr>
          <a:xfrm>
            <a:off x="891875" y="1249975"/>
            <a:ext cx="7360249" cy="5031500"/>
          </a:xfrm>
          <a:prstGeom prst="rect">
            <a:avLst/>
          </a:prstGeom>
          <a:noFill/>
          <a:ln>
            <a:noFill/>
          </a:ln>
        </p:spPr>
      </p:pic>
      <p:pic>
        <p:nvPicPr>
          <p:cNvPr id="303" name="Google Shape;303;p18" descr="extinct-species-5-tasmanian-tiger"/>
          <p:cNvPicPr preferRelativeResize="0"/>
          <p:nvPr/>
        </p:nvPicPr>
        <p:blipFill rotWithShape="1">
          <a:blip r:embed="rId4">
            <a:alphaModFix/>
          </a:blip>
          <a:srcRect/>
          <a:stretch/>
        </p:blipFill>
        <p:spPr>
          <a:xfrm>
            <a:off x="5220065" y="1417638"/>
            <a:ext cx="3086100" cy="195262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1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D06A28"/>
              </a:buClr>
              <a:buSzPts val="4400"/>
              <a:buFont typeface="Calibri"/>
              <a:buNone/>
            </a:pPr>
            <a:r>
              <a:rPr lang="en-US">
                <a:solidFill>
                  <a:srgbClr val="D06A28"/>
                </a:solidFill>
              </a:rPr>
              <a:t>Dutch Alcon blue butterfly </a:t>
            </a:r>
            <a:r>
              <a:rPr lang="en-US" sz="2800">
                <a:solidFill>
                  <a:srgbClr val="D06A28"/>
                </a:solidFill>
              </a:rPr>
              <a:t>(R.I.P. 1979)</a:t>
            </a:r>
            <a:endParaRPr>
              <a:solidFill>
                <a:srgbClr val="D06A28"/>
              </a:solidFill>
            </a:endParaRPr>
          </a:p>
        </p:txBody>
      </p:sp>
      <p:pic>
        <p:nvPicPr>
          <p:cNvPr id="310" name="Google Shape;310;p19" descr="http://pop.h-cdn.co/assets/cm/15/05/54ca698d6fdf0_-_alconbluebutterfly-lg.jpg"/>
          <p:cNvPicPr preferRelativeResize="0"/>
          <p:nvPr/>
        </p:nvPicPr>
        <p:blipFill rotWithShape="1">
          <a:blip r:embed="rId3">
            <a:alphaModFix/>
          </a:blip>
          <a:srcRect/>
          <a:stretch/>
        </p:blipFill>
        <p:spPr>
          <a:xfrm>
            <a:off x="1409700" y="1417638"/>
            <a:ext cx="6324600" cy="4949688"/>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2"/>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rgbClr val="FFFFFF"/>
              </a:buClr>
              <a:buSzPts val="2400"/>
              <a:buFont typeface="Arial"/>
              <a:buNone/>
            </a:pPr>
            <a:r>
              <a:rPr lang="en-US" sz="2400" b="0" i="0" u="none" strike="noStrike" cap="none">
                <a:solidFill>
                  <a:srgbClr val="FFFFFF"/>
                </a:solidFill>
                <a:latin typeface="Arial"/>
                <a:ea typeface="Arial"/>
                <a:cs typeface="Arial"/>
                <a:sym typeface="Arial"/>
              </a:rPr>
              <a:t>How to use these slides…</a:t>
            </a:r>
            <a:endParaRPr sz="2400" b="0" i="0" u="none" strike="noStrike" cap="none">
              <a:solidFill>
                <a:srgbClr val="FFFFFF"/>
              </a:solidFill>
              <a:latin typeface="Arial"/>
              <a:ea typeface="Arial"/>
              <a:cs typeface="Arial"/>
              <a:sym typeface="Arial"/>
            </a:endParaRPr>
          </a:p>
        </p:txBody>
      </p:sp>
      <p:sp>
        <p:nvSpPr>
          <p:cNvPr id="123" name="Google Shape;123;p2"/>
          <p:cNvSpPr/>
          <p:nvPr/>
        </p:nvSpPr>
        <p:spPr>
          <a:xfrm>
            <a:off x="204697" y="756561"/>
            <a:ext cx="8882859" cy="5421998"/>
          </a:xfrm>
          <a:prstGeom prst="rect">
            <a:avLst/>
          </a:prstGeom>
          <a:noFill/>
          <a:ln>
            <a:noFill/>
          </a:ln>
        </p:spPr>
        <p:txBody>
          <a:bodyPr spcFirstLastPara="1" wrap="square" lIns="50800" tIns="50800" rIns="50800" bIns="50800" anchor="ctr" anchorCtr="0">
            <a:spAutoFit/>
          </a:bodyPr>
          <a:lstStyle/>
          <a:p>
            <a:pPr marL="0" marR="0" lvl="0" indent="0" algn="l" rtl="0">
              <a:spcBef>
                <a:spcPts val="0"/>
              </a:spcBef>
              <a:spcAft>
                <a:spcPts val="0"/>
              </a:spcAft>
              <a:buNone/>
            </a:pPr>
            <a:r>
              <a:rPr lang="en-US" sz="1300" b="0" i="0" u="none" strike="noStrike" cap="none" dirty="0">
                <a:solidFill>
                  <a:srgbClr val="583F34"/>
                </a:solidFill>
                <a:latin typeface="Arial"/>
                <a:ea typeface="Arial"/>
                <a:cs typeface="Arial"/>
                <a:sym typeface="Arial"/>
              </a:rPr>
              <a:t>The following presentation was designed to support the implementation of the MBER-Biology curriculum—a student-centered sense-making classroom. It is </a:t>
            </a:r>
            <a:r>
              <a:rPr lang="en-US" sz="1300" b="0" i="0" u="sng" strike="noStrike" cap="none" dirty="0">
                <a:solidFill>
                  <a:srgbClr val="583F34"/>
                </a:solidFill>
                <a:latin typeface="Arial"/>
                <a:ea typeface="Arial"/>
                <a:cs typeface="Arial"/>
                <a:sym typeface="Arial"/>
              </a:rPr>
              <a:t>NOT</a:t>
            </a:r>
            <a:r>
              <a:rPr lang="en-US" sz="1300" b="0" i="0" u="none" strike="noStrike" cap="none" dirty="0">
                <a:solidFill>
                  <a:srgbClr val="583F34"/>
                </a:solidFill>
                <a:latin typeface="Arial"/>
                <a:ea typeface="Arial"/>
                <a:cs typeface="Arial"/>
                <a:sym typeface="Arial"/>
              </a:rPr>
              <a:t> ready to show to students in its current form. You will notice there are two kinds of slides.</a:t>
            </a:r>
            <a:endParaRPr dirty="0"/>
          </a:p>
          <a:p>
            <a:pPr marL="457200" marR="0" lvl="0" indent="0" algn="l" rtl="0">
              <a:spcBef>
                <a:spcPts val="800"/>
              </a:spcBef>
              <a:spcAft>
                <a:spcPts val="0"/>
              </a:spcAft>
              <a:buNone/>
            </a:pPr>
            <a:r>
              <a:rPr lang="en-US" sz="1300" b="0" i="0" u="none" strike="noStrike" cap="none" dirty="0">
                <a:solidFill>
                  <a:srgbClr val="583F34"/>
                </a:solidFill>
                <a:latin typeface="Arial"/>
                <a:ea typeface="Arial"/>
                <a:cs typeface="Arial"/>
                <a:sym typeface="Arial"/>
              </a:rPr>
              <a:t>(1) </a:t>
            </a:r>
            <a:r>
              <a:rPr lang="en-US" sz="1300" b="1" i="0" u="none" strike="noStrike" cap="none" dirty="0">
                <a:solidFill>
                  <a:srgbClr val="583F34"/>
                </a:solidFill>
                <a:latin typeface="Arial"/>
                <a:ea typeface="Arial"/>
                <a:cs typeface="Arial"/>
                <a:sym typeface="Arial"/>
              </a:rPr>
              <a:t>Teacher Notes slides </a:t>
            </a:r>
            <a:r>
              <a:rPr lang="en-US" sz="1300" b="0" i="0" u="none" strike="noStrike" cap="none" dirty="0">
                <a:solidFill>
                  <a:srgbClr val="583F34"/>
                </a:solidFill>
                <a:latin typeface="Arial"/>
                <a:ea typeface="Arial"/>
                <a:cs typeface="Arial"/>
                <a:sym typeface="Arial"/>
              </a:rPr>
              <a:t>that provide information and notes for teachers and are not meant to be shown to students. These slides are marked by the colored band in the header (as displayed above on this slide).</a:t>
            </a:r>
            <a:endParaRPr dirty="0"/>
          </a:p>
          <a:p>
            <a:pPr marL="457200" marR="0" lvl="0" indent="0" algn="l" rtl="0">
              <a:spcBef>
                <a:spcPts val="800"/>
              </a:spcBef>
              <a:spcAft>
                <a:spcPts val="0"/>
              </a:spcAft>
              <a:buNone/>
            </a:pPr>
            <a:r>
              <a:rPr lang="en-US" sz="1300" b="0" i="0" u="none" strike="noStrike" cap="none" dirty="0">
                <a:solidFill>
                  <a:srgbClr val="583F34"/>
                </a:solidFill>
                <a:latin typeface="Arial"/>
                <a:ea typeface="Arial"/>
                <a:cs typeface="Arial"/>
                <a:sym typeface="Arial"/>
              </a:rPr>
              <a:t>(2) </a:t>
            </a:r>
            <a:r>
              <a:rPr lang="en-US" sz="1300" b="1" i="0" u="none" strike="noStrike" cap="none" dirty="0">
                <a:solidFill>
                  <a:srgbClr val="583F34"/>
                </a:solidFill>
                <a:latin typeface="Arial"/>
                <a:ea typeface="Arial"/>
                <a:cs typeface="Arial"/>
                <a:sym typeface="Arial"/>
              </a:rPr>
              <a:t>Student slides </a:t>
            </a:r>
            <a:r>
              <a:rPr lang="en-US" sz="1300" b="0" i="0" u="none" strike="noStrike" cap="none" dirty="0">
                <a:solidFill>
                  <a:srgbClr val="583F34"/>
                </a:solidFill>
                <a:latin typeface="Arial"/>
                <a:ea typeface="Arial"/>
                <a:cs typeface="Arial"/>
                <a:sym typeface="Arial"/>
              </a:rPr>
              <a:t>designed to facilitate student sense-making as you move through the Learning Segments and are intended for use in the classroom during instruction. In the “Presenter Notes” field you will find useful information for each particular slide. </a:t>
            </a:r>
            <a:endParaRPr sz="1300" b="1" i="0" u="none" strike="noStrike" cap="none" dirty="0">
              <a:solidFill>
                <a:srgbClr val="583F34"/>
              </a:solidFill>
              <a:latin typeface="Calibri"/>
              <a:ea typeface="Calibri"/>
              <a:cs typeface="Calibri"/>
              <a:sym typeface="Calibri"/>
            </a:endParaRPr>
          </a:p>
          <a:p>
            <a:pPr marL="0" marR="0" lvl="0" indent="0" algn="l" rtl="0">
              <a:spcBef>
                <a:spcPts val="800"/>
              </a:spcBef>
              <a:spcAft>
                <a:spcPts val="0"/>
              </a:spcAft>
              <a:buNone/>
            </a:pPr>
            <a:r>
              <a:rPr lang="en-US" sz="1300" b="0" i="0" u="none" strike="noStrike" cap="none" dirty="0">
                <a:solidFill>
                  <a:srgbClr val="583F34"/>
                </a:solidFill>
                <a:latin typeface="Arial"/>
                <a:ea typeface="Arial"/>
                <a:cs typeface="Arial"/>
                <a:sym typeface="Arial"/>
              </a:rPr>
              <a:t>We have combined teacher slides and student slides so you can have almost everything you need in one place as you explore the flow of each triangle. You will need to either hide (see note below) or delete the </a:t>
            </a:r>
            <a:r>
              <a:rPr lang="en-US" sz="1300" b="1" i="0" u="none" strike="noStrike" cap="none" dirty="0">
                <a:solidFill>
                  <a:srgbClr val="583F34"/>
                </a:solidFill>
                <a:latin typeface="Arial"/>
                <a:ea typeface="Arial"/>
                <a:cs typeface="Arial"/>
                <a:sym typeface="Arial"/>
              </a:rPr>
              <a:t>Teacher Notes </a:t>
            </a:r>
            <a:r>
              <a:rPr lang="en-US" sz="1300" b="0" i="0" u="none" strike="noStrike" cap="none" dirty="0">
                <a:solidFill>
                  <a:srgbClr val="583F34"/>
                </a:solidFill>
                <a:latin typeface="Arial"/>
                <a:ea typeface="Arial"/>
                <a:cs typeface="Arial"/>
                <a:sym typeface="Arial"/>
              </a:rPr>
              <a:t>slides to use it as a presentation in your classroom. </a:t>
            </a:r>
            <a:endParaRPr dirty="0"/>
          </a:p>
          <a:p>
            <a:pPr marL="0" marR="0" lvl="0" indent="0" algn="l" rtl="0">
              <a:spcBef>
                <a:spcPts val="800"/>
              </a:spcBef>
              <a:spcAft>
                <a:spcPts val="0"/>
              </a:spcAft>
              <a:buNone/>
            </a:pPr>
            <a:r>
              <a:rPr lang="en-US" sz="1300" b="0" i="0" u="none" strike="noStrike" cap="none" dirty="0">
                <a:solidFill>
                  <a:srgbClr val="583F34"/>
                </a:solidFill>
                <a:latin typeface="Arial"/>
                <a:ea typeface="Arial"/>
                <a:cs typeface="Arial"/>
                <a:sym typeface="Arial"/>
              </a:rPr>
              <a:t>This presentation </a:t>
            </a:r>
            <a:r>
              <a:rPr lang="en-US" sz="1300" b="1" i="0" u="none" strike="noStrike" cap="none" dirty="0">
                <a:solidFill>
                  <a:srgbClr val="583F34"/>
                </a:solidFill>
                <a:latin typeface="Arial"/>
                <a:ea typeface="Arial"/>
                <a:cs typeface="Arial"/>
                <a:sym typeface="Arial"/>
              </a:rPr>
              <a:t>is not meant to stand alone,</a:t>
            </a:r>
            <a:r>
              <a:rPr lang="en-US" sz="1300" b="0" i="0" u="none" strike="noStrike" cap="none" dirty="0">
                <a:solidFill>
                  <a:srgbClr val="583F34"/>
                </a:solidFill>
                <a:latin typeface="Arial"/>
                <a:ea typeface="Arial"/>
                <a:cs typeface="Arial"/>
                <a:sym typeface="Arial"/>
              </a:rPr>
              <a:t> however. Instead, we hope you use it in conjunction with the website. As you step through the slides, reference the table on the triangle webpage (https://www.modelbasedbiology.com/content/research-team/model-3-chemical-reactions-burning-ethanol). The Learning Segments and associated resources outlined in the PowerPoint directly correspond to the Learning Segments described in the table featured on the webpage. It may also help you to print out and have the student Doodle Sheet in front of you. Looking over the table as you preview the slides will help you stay oriented to the overall flow, track which resources go with the segment and access additional supports all while keeping in mind </a:t>
            </a:r>
            <a:r>
              <a:rPr lang="en-US" sz="1300" b="0" i="0" u="none" strike="noStrike" cap="none">
                <a:solidFill>
                  <a:srgbClr val="583F34"/>
                </a:solidFill>
                <a:latin typeface="Arial"/>
                <a:ea typeface="Arial"/>
                <a:cs typeface="Arial"/>
                <a:sym typeface="Arial"/>
              </a:rPr>
              <a:t>the high-level </a:t>
            </a:r>
            <a:r>
              <a:rPr lang="en-US" sz="1300" b="0" i="0" u="none" strike="noStrike" cap="none" dirty="0">
                <a:solidFill>
                  <a:srgbClr val="583F34"/>
                </a:solidFill>
                <a:latin typeface="Arial"/>
                <a:ea typeface="Arial"/>
                <a:cs typeface="Arial"/>
                <a:sym typeface="Arial"/>
              </a:rPr>
              <a:t>goals of each learning segment and how the model is developed over the course of days. </a:t>
            </a:r>
            <a:endParaRPr dirty="0"/>
          </a:p>
          <a:p>
            <a:pPr marL="0" marR="0" lvl="0" indent="0" algn="l" rtl="0">
              <a:spcBef>
                <a:spcPts val="800"/>
              </a:spcBef>
              <a:spcAft>
                <a:spcPts val="0"/>
              </a:spcAft>
              <a:buNone/>
            </a:pPr>
            <a:r>
              <a:rPr lang="en-US" sz="1300" b="1" i="0" u="none" strike="noStrike" cap="none" dirty="0">
                <a:solidFill>
                  <a:srgbClr val="583F34"/>
                </a:solidFill>
                <a:latin typeface="Arial"/>
                <a:ea typeface="Arial"/>
                <a:cs typeface="Arial"/>
                <a:sym typeface="Arial"/>
              </a:rPr>
              <a:t>We expect (and hope) you will modify this presentation</a:t>
            </a:r>
            <a:r>
              <a:rPr lang="en-US" sz="1300" b="0" i="0" u="none" strike="noStrike" cap="none" dirty="0">
                <a:solidFill>
                  <a:srgbClr val="583F34"/>
                </a:solidFill>
                <a:latin typeface="Arial"/>
                <a:ea typeface="Arial"/>
                <a:cs typeface="Arial"/>
                <a:sym typeface="Arial"/>
              </a:rPr>
              <a:t> keeping in mind the MBER philosophy. As a contributor you will be part of a community that helps improve the curriculum over time. </a:t>
            </a:r>
            <a:endParaRPr dirty="0"/>
          </a:p>
          <a:p>
            <a:pPr marL="0" marR="0" lvl="0" indent="0" algn="l" rtl="0">
              <a:spcBef>
                <a:spcPts val="800"/>
              </a:spcBef>
              <a:spcAft>
                <a:spcPts val="0"/>
              </a:spcAft>
              <a:buNone/>
            </a:pPr>
            <a:r>
              <a:rPr lang="en-US" sz="1300" b="0" i="0" u="none" strike="noStrike" cap="none" dirty="0">
                <a:solidFill>
                  <a:srgbClr val="583F34"/>
                </a:solidFill>
                <a:latin typeface="Arial"/>
                <a:ea typeface="Arial"/>
                <a:cs typeface="Arial"/>
                <a:sym typeface="Arial"/>
              </a:rPr>
              <a:t>Thanks!</a:t>
            </a:r>
            <a:endParaRPr sz="1300" b="0" i="0" u="none" strike="noStrike" cap="none" dirty="0">
              <a:solidFill>
                <a:srgbClr val="583F34"/>
              </a:solidFill>
              <a:latin typeface="Calibri"/>
              <a:ea typeface="Calibri"/>
              <a:cs typeface="Calibri"/>
              <a:sym typeface="Calibri"/>
            </a:endParaRPr>
          </a:p>
          <a:p>
            <a:pPr marL="0" marR="0" lvl="0" indent="0" algn="l" rtl="0">
              <a:spcBef>
                <a:spcPts val="800"/>
              </a:spcBef>
              <a:spcAft>
                <a:spcPts val="0"/>
              </a:spcAft>
              <a:buNone/>
            </a:pPr>
            <a:r>
              <a:rPr lang="en-US" sz="1300" b="0" i="0" u="none" strike="noStrike" cap="none" dirty="0">
                <a:solidFill>
                  <a:srgbClr val="583F34"/>
                </a:solidFill>
                <a:latin typeface="Arial"/>
                <a:ea typeface="Arial"/>
                <a:cs typeface="Arial"/>
                <a:sym typeface="Arial"/>
              </a:rPr>
              <a:t>The MBER team </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20"/>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D06A28"/>
              </a:buClr>
              <a:buSzPts val="4400"/>
              <a:buFont typeface="Calibri"/>
              <a:buNone/>
            </a:pPr>
            <a:r>
              <a:rPr lang="en-US">
                <a:solidFill>
                  <a:srgbClr val="D06A28"/>
                </a:solidFill>
              </a:rPr>
              <a:t>Pyrenean ibex </a:t>
            </a:r>
            <a:r>
              <a:rPr lang="en-US" sz="2800">
                <a:solidFill>
                  <a:srgbClr val="D06A28"/>
                </a:solidFill>
              </a:rPr>
              <a:t>(R.I.P. 1979)</a:t>
            </a:r>
            <a:endParaRPr>
              <a:solidFill>
                <a:srgbClr val="D06A28"/>
              </a:solidFill>
            </a:endParaRPr>
          </a:p>
        </p:txBody>
      </p:sp>
      <p:pic>
        <p:nvPicPr>
          <p:cNvPr id="317" name="Google Shape;317;p20" descr="ibex"/>
          <p:cNvPicPr preferRelativeResize="0"/>
          <p:nvPr/>
        </p:nvPicPr>
        <p:blipFill rotWithShape="1">
          <a:blip r:embed="rId3">
            <a:alphaModFix/>
          </a:blip>
          <a:srcRect/>
          <a:stretch/>
        </p:blipFill>
        <p:spPr>
          <a:xfrm>
            <a:off x="1532605" y="1600200"/>
            <a:ext cx="6078789" cy="4559092"/>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p2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D06A28"/>
              </a:buClr>
              <a:buSzPts val="4400"/>
              <a:buFont typeface="Calibri"/>
              <a:buNone/>
            </a:pPr>
            <a:r>
              <a:rPr lang="en-US">
                <a:solidFill>
                  <a:srgbClr val="D06A28"/>
                </a:solidFill>
              </a:rPr>
              <a:t>Spix’s macaw </a:t>
            </a:r>
            <a:r>
              <a:rPr lang="en-US" sz="2800">
                <a:solidFill>
                  <a:srgbClr val="D06A28"/>
                </a:solidFill>
              </a:rPr>
              <a:t>(R.I.P. 2004)</a:t>
            </a:r>
            <a:endParaRPr/>
          </a:p>
        </p:txBody>
      </p:sp>
      <p:pic>
        <p:nvPicPr>
          <p:cNvPr id="324" name="Google Shape;324;p21" descr="spixs macaw"/>
          <p:cNvPicPr preferRelativeResize="0"/>
          <p:nvPr/>
        </p:nvPicPr>
        <p:blipFill rotWithShape="1">
          <a:blip r:embed="rId3">
            <a:alphaModFix/>
          </a:blip>
          <a:srcRect/>
          <a:stretch/>
        </p:blipFill>
        <p:spPr>
          <a:xfrm>
            <a:off x="1333500" y="1295400"/>
            <a:ext cx="6477000" cy="5068958"/>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22"/>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D06A28"/>
              </a:buClr>
              <a:buSzPts val="4400"/>
              <a:buFont typeface="Calibri"/>
              <a:buNone/>
            </a:pPr>
            <a:r>
              <a:rPr lang="en-US">
                <a:solidFill>
                  <a:srgbClr val="D06A28"/>
                </a:solidFill>
              </a:rPr>
              <a:t>Carolina parakeet </a:t>
            </a:r>
            <a:r>
              <a:rPr lang="en-US" sz="2800">
                <a:solidFill>
                  <a:srgbClr val="D06A28"/>
                </a:solidFill>
              </a:rPr>
              <a:t>(R.I.P. 1918)</a:t>
            </a:r>
            <a:endParaRPr/>
          </a:p>
        </p:txBody>
      </p:sp>
      <p:pic>
        <p:nvPicPr>
          <p:cNvPr id="331" name="Google Shape;331;p22" descr="File:Karolinasittich 01.jpg"/>
          <p:cNvPicPr preferRelativeResize="0"/>
          <p:nvPr/>
        </p:nvPicPr>
        <p:blipFill rotWithShape="1">
          <a:blip r:embed="rId3">
            <a:alphaModFix/>
          </a:blip>
          <a:srcRect/>
          <a:stretch/>
        </p:blipFill>
        <p:spPr>
          <a:xfrm>
            <a:off x="1524000" y="1417638"/>
            <a:ext cx="6136216" cy="4602162"/>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Google Shape;337;p2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D06A28"/>
              </a:buClr>
              <a:buSzPts val="4400"/>
              <a:buFont typeface="Calibri"/>
              <a:buNone/>
            </a:pPr>
            <a:r>
              <a:rPr lang="en-US">
                <a:solidFill>
                  <a:srgbClr val="D06A28"/>
                </a:solidFill>
              </a:rPr>
              <a:t>Steller’s sea cow </a:t>
            </a:r>
            <a:r>
              <a:rPr lang="en-US" sz="2800">
                <a:solidFill>
                  <a:srgbClr val="D06A28"/>
                </a:solidFill>
              </a:rPr>
              <a:t>(R.I.P. 1768)</a:t>
            </a:r>
            <a:endParaRPr/>
          </a:p>
        </p:txBody>
      </p:sp>
      <p:pic>
        <p:nvPicPr>
          <p:cNvPr id="338" name="Google Shape;338;p23" descr="extinct-species-10-sea-cow"/>
          <p:cNvPicPr preferRelativeResize="0"/>
          <p:nvPr/>
        </p:nvPicPr>
        <p:blipFill rotWithShape="1">
          <a:blip r:embed="rId3">
            <a:alphaModFix/>
          </a:blip>
          <a:srcRect/>
          <a:stretch/>
        </p:blipFill>
        <p:spPr>
          <a:xfrm>
            <a:off x="762000" y="1545750"/>
            <a:ext cx="7620000" cy="4821296"/>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2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D06A28"/>
              </a:buClr>
              <a:buSzPts val="4400"/>
              <a:buFont typeface="Calibri"/>
              <a:buNone/>
            </a:pPr>
            <a:r>
              <a:rPr lang="en-US">
                <a:solidFill>
                  <a:srgbClr val="D06A28"/>
                </a:solidFill>
              </a:rPr>
              <a:t>Yangtze River dolphin </a:t>
            </a:r>
            <a:r>
              <a:rPr lang="en-US" sz="2800">
                <a:solidFill>
                  <a:srgbClr val="D06A28"/>
                </a:solidFill>
              </a:rPr>
              <a:t>(R.I.P. 2006)</a:t>
            </a:r>
            <a:endParaRPr>
              <a:solidFill>
                <a:srgbClr val="D06A28"/>
              </a:solidFill>
            </a:endParaRPr>
          </a:p>
        </p:txBody>
      </p:sp>
      <p:pic>
        <p:nvPicPr>
          <p:cNvPr id="345" name="Google Shape;345;p24" descr="dol"/>
          <p:cNvPicPr preferRelativeResize="0"/>
          <p:nvPr/>
        </p:nvPicPr>
        <p:blipFill rotWithShape="1">
          <a:blip r:embed="rId3">
            <a:alphaModFix/>
          </a:blip>
          <a:srcRect/>
          <a:stretch/>
        </p:blipFill>
        <p:spPr>
          <a:xfrm>
            <a:off x="1066800" y="1417638"/>
            <a:ext cx="6984509" cy="4525962"/>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sp>
        <p:nvSpPr>
          <p:cNvPr id="351" name="Google Shape;351;p25"/>
          <p:cNvSpPr txBox="1">
            <a:spLocks noGrp="1"/>
          </p:cNvSpPr>
          <p:nvPr>
            <p:ph type="title"/>
          </p:nvPr>
        </p:nvSpPr>
        <p:spPr>
          <a:xfrm>
            <a:off x="457200" y="174626"/>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583F34"/>
              </a:buClr>
              <a:buSzPts val="4400"/>
              <a:buFont typeface="Calibri"/>
              <a:buNone/>
            </a:pPr>
            <a:r>
              <a:rPr lang="en-US">
                <a:solidFill>
                  <a:srgbClr val="583F34"/>
                </a:solidFill>
              </a:rPr>
              <a:t>What is Extinction?</a:t>
            </a:r>
            <a:endParaRPr/>
          </a:p>
        </p:txBody>
      </p:sp>
      <p:sp>
        <p:nvSpPr>
          <p:cNvPr id="352" name="Google Shape;352;p25"/>
          <p:cNvSpPr txBox="1">
            <a:spLocks noGrp="1"/>
          </p:cNvSpPr>
          <p:nvPr>
            <p:ph type="body" idx="1"/>
          </p:nvPr>
        </p:nvSpPr>
        <p:spPr>
          <a:xfrm>
            <a:off x="303518" y="1317627"/>
            <a:ext cx="8536964" cy="3611562"/>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rgbClr val="00B0F0"/>
              </a:buClr>
              <a:buSzPts val="2800"/>
              <a:buNone/>
            </a:pPr>
            <a:r>
              <a:rPr lang="en-US" sz="2800">
                <a:solidFill>
                  <a:srgbClr val="00B0F0"/>
                </a:solidFill>
              </a:rPr>
              <a:t>[record student ideas here or elsewhere in the classroom]</a:t>
            </a:r>
            <a:endParaRPr sz="2800">
              <a:solidFill>
                <a:srgbClr val="00B0F0"/>
              </a:solidFill>
            </a:endParaRPr>
          </a:p>
        </p:txBody>
      </p:sp>
      <p:sp>
        <p:nvSpPr>
          <p:cNvPr id="353" name="Google Shape;353;p25"/>
          <p:cNvSpPr txBox="1"/>
          <p:nvPr/>
        </p:nvSpPr>
        <p:spPr>
          <a:xfrm>
            <a:off x="1675666" y="4898506"/>
            <a:ext cx="6829500" cy="1846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a:solidFill>
                  <a:srgbClr val="583F34"/>
                </a:solidFill>
                <a:latin typeface="Calibri"/>
                <a:ea typeface="Calibri"/>
                <a:cs typeface="Calibri"/>
                <a:sym typeface="Calibri"/>
              </a:rPr>
              <a:t>Write your best summary/paraphrased definition of extinction on your </a:t>
            </a:r>
            <a:r>
              <a:rPr lang="en-US" sz="3200" b="1" u="sng">
                <a:solidFill>
                  <a:srgbClr val="583F34"/>
                </a:solidFill>
                <a:latin typeface="Calibri"/>
                <a:ea typeface="Calibri"/>
                <a:cs typeface="Calibri"/>
                <a:sym typeface="Calibri"/>
              </a:rPr>
              <a:t>Doodle Sheet in Box 2</a:t>
            </a:r>
            <a:r>
              <a:rPr lang="en-US" sz="3200">
                <a:solidFill>
                  <a:srgbClr val="583F34"/>
                </a:solidFill>
                <a:latin typeface="Calibri"/>
                <a:ea typeface="Calibri"/>
                <a:cs typeface="Calibri"/>
                <a:sym typeface="Calibri"/>
              </a:rPr>
              <a:t>.</a:t>
            </a:r>
            <a:endParaRPr sz="3200">
              <a:solidFill>
                <a:srgbClr val="583F34"/>
              </a:solidFill>
              <a:latin typeface="Calibri"/>
              <a:ea typeface="Calibri"/>
              <a:cs typeface="Calibri"/>
              <a:sym typeface="Calibri"/>
            </a:endParaRPr>
          </a:p>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354" name="Google Shape;354;p25"/>
          <p:cNvPicPr preferRelativeResize="0"/>
          <p:nvPr/>
        </p:nvPicPr>
        <p:blipFill rotWithShape="1">
          <a:blip r:embed="rId3">
            <a:alphaModFix/>
          </a:blip>
          <a:srcRect/>
          <a:stretch/>
        </p:blipFill>
        <p:spPr>
          <a:xfrm>
            <a:off x="550791" y="5165121"/>
            <a:ext cx="877602" cy="884809"/>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p26"/>
          <p:cNvSpPr txBox="1">
            <a:spLocks noGrp="1"/>
          </p:cNvSpPr>
          <p:nvPr>
            <p:ph type="title"/>
          </p:nvPr>
        </p:nvSpPr>
        <p:spPr>
          <a:xfrm>
            <a:off x="457200" y="170465"/>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583F34"/>
              </a:buClr>
              <a:buSzPts val="4400"/>
              <a:buFont typeface="Calibri"/>
              <a:buNone/>
            </a:pPr>
            <a:r>
              <a:rPr lang="en-US">
                <a:solidFill>
                  <a:srgbClr val="583F34"/>
                </a:solidFill>
              </a:rPr>
              <a:t>Looking to the Past</a:t>
            </a:r>
            <a:endParaRPr/>
          </a:p>
        </p:txBody>
      </p:sp>
      <p:sp>
        <p:nvSpPr>
          <p:cNvPr id="361" name="Google Shape;361;p26"/>
          <p:cNvSpPr txBox="1">
            <a:spLocks noGrp="1"/>
          </p:cNvSpPr>
          <p:nvPr>
            <p:ph type="body" idx="1"/>
          </p:nvPr>
        </p:nvSpPr>
        <p:spPr>
          <a:xfrm>
            <a:off x="1543050" y="2020019"/>
            <a:ext cx="7143750" cy="3502507"/>
          </a:xfrm>
          <a:prstGeom prst="rect">
            <a:avLst/>
          </a:prstGeom>
          <a:noFill/>
          <a:ln>
            <a:noFill/>
          </a:ln>
        </p:spPr>
        <p:txBody>
          <a:bodyPr spcFirstLastPara="1" wrap="square" lIns="91425" tIns="45700" rIns="91425" bIns="45700" anchor="t" anchorCtr="0">
            <a:normAutofit lnSpcReduction="10000"/>
          </a:bodyPr>
          <a:lstStyle/>
          <a:p>
            <a:pPr marL="0" lvl="1" indent="0" algn="l" rtl="0">
              <a:spcBef>
                <a:spcPts val="0"/>
              </a:spcBef>
              <a:spcAft>
                <a:spcPts val="0"/>
              </a:spcAft>
              <a:buClr>
                <a:srgbClr val="583F34"/>
              </a:buClr>
              <a:buSzPts val="2800"/>
              <a:buNone/>
            </a:pPr>
            <a:r>
              <a:rPr lang="en-US">
                <a:solidFill>
                  <a:srgbClr val="583F34"/>
                </a:solidFill>
              </a:rPr>
              <a:t>Can you think of examples of species that existed long ago but have not been around for millions, maybe even hundreds of millions of years?</a:t>
            </a:r>
            <a:endParaRPr/>
          </a:p>
          <a:p>
            <a:pPr marL="0" lvl="1" indent="0" algn="l" rtl="0">
              <a:spcBef>
                <a:spcPts val="560"/>
              </a:spcBef>
              <a:spcAft>
                <a:spcPts val="0"/>
              </a:spcAft>
              <a:buClr>
                <a:schemeClr val="dk1"/>
              </a:buClr>
              <a:buSzPts val="2800"/>
              <a:buNone/>
            </a:pPr>
            <a:endParaRPr>
              <a:solidFill>
                <a:srgbClr val="583F34"/>
              </a:solidFill>
            </a:endParaRPr>
          </a:p>
          <a:p>
            <a:pPr marL="0" lvl="1" indent="0" algn="l" rtl="0">
              <a:spcBef>
                <a:spcPts val="560"/>
              </a:spcBef>
              <a:spcAft>
                <a:spcPts val="0"/>
              </a:spcAft>
              <a:buClr>
                <a:srgbClr val="583F34"/>
              </a:buClr>
              <a:buSzPts val="2800"/>
              <a:buNone/>
            </a:pPr>
            <a:r>
              <a:rPr lang="en-US">
                <a:solidFill>
                  <a:srgbClr val="583F34"/>
                </a:solidFill>
              </a:rPr>
              <a:t>So, if we know that the same species haven’t always been around, what can we say about biodiversity over the history of our planet? </a:t>
            </a:r>
            <a:endParaRPr/>
          </a:p>
          <a:p>
            <a:pPr marL="0" lvl="1" indent="0" algn="l" rtl="0">
              <a:spcBef>
                <a:spcPts val="560"/>
              </a:spcBef>
              <a:spcAft>
                <a:spcPts val="0"/>
              </a:spcAft>
              <a:buClr>
                <a:schemeClr val="dk1"/>
              </a:buClr>
              <a:buSzPts val="2800"/>
              <a:buNone/>
            </a:pPr>
            <a:endParaRPr>
              <a:solidFill>
                <a:srgbClr val="583F34"/>
              </a:solidFill>
            </a:endParaRPr>
          </a:p>
          <a:p>
            <a:pPr marL="0" lvl="1" indent="0" algn="l" rtl="0">
              <a:spcBef>
                <a:spcPts val="560"/>
              </a:spcBef>
              <a:spcAft>
                <a:spcPts val="0"/>
              </a:spcAft>
              <a:buClr>
                <a:schemeClr val="dk1"/>
              </a:buClr>
              <a:buSzPts val="2800"/>
              <a:buNone/>
            </a:pPr>
            <a:endParaRPr>
              <a:solidFill>
                <a:srgbClr val="583F34"/>
              </a:solidFill>
            </a:endParaRPr>
          </a:p>
        </p:txBody>
      </p:sp>
      <p:sp>
        <p:nvSpPr>
          <p:cNvPr id="362" name="Google Shape;362;p26"/>
          <p:cNvSpPr txBox="1"/>
          <p:nvPr/>
        </p:nvSpPr>
        <p:spPr>
          <a:xfrm>
            <a:off x="457200" y="5859945"/>
            <a:ext cx="7900988" cy="123110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i="1">
                <a:solidFill>
                  <a:srgbClr val="2B7C01"/>
                </a:solidFill>
                <a:latin typeface="Calibri"/>
                <a:ea typeface="Calibri"/>
                <a:cs typeface="Calibri"/>
                <a:sym typeface="Calibri"/>
              </a:rPr>
              <a:t>Let’s look at what the big pattern of extinction looks like over the entire history of the earth…</a:t>
            </a:r>
            <a:endParaRPr/>
          </a:p>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63" name="Google Shape;363;p26"/>
          <p:cNvSpPr txBox="1"/>
          <p:nvPr/>
        </p:nvSpPr>
        <p:spPr>
          <a:xfrm>
            <a:off x="457200" y="1313465"/>
            <a:ext cx="6958745"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a:solidFill>
                  <a:srgbClr val="583F34"/>
                </a:solidFill>
                <a:latin typeface="Calibri"/>
                <a:ea typeface="Calibri"/>
                <a:cs typeface="Calibri"/>
                <a:sym typeface="Calibri"/>
              </a:rPr>
              <a:t>Have extinctions happened in the past?</a:t>
            </a:r>
            <a:endParaRPr/>
          </a:p>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364" name="Google Shape;364;p26"/>
          <p:cNvPicPr preferRelativeResize="0"/>
          <p:nvPr/>
        </p:nvPicPr>
        <p:blipFill rotWithShape="1">
          <a:blip r:embed="rId3">
            <a:alphaModFix/>
          </a:blip>
          <a:srcRect/>
          <a:stretch/>
        </p:blipFill>
        <p:spPr>
          <a:xfrm>
            <a:off x="189267" y="2134101"/>
            <a:ext cx="1126400" cy="114300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6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6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6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pic>
        <p:nvPicPr>
          <p:cNvPr id="370" name="Google Shape;370;p27" descr="biodiversity.jpg"/>
          <p:cNvPicPr preferRelativeResize="0"/>
          <p:nvPr/>
        </p:nvPicPr>
        <p:blipFill rotWithShape="1">
          <a:blip r:embed="rId3">
            <a:alphaModFix/>
          </a:blip>
          <a:srcRect/>
          <a:stretch/>
        </p:blipFill>
        <p:spPr>
          <a:xfrm>
            <a:off x="799263" y="1417650"/>
            <a:ext cx="7545475" cy="4678200"/>
          </a:xfrm>
          <a:prstGeom prst="rect">
            <a:avLst/>
          </a:prstGeom>
          <a:noFill/>
          <a:ln>
            <a:noFill/>
          </a:ln>
        </p:spPr>
      </p:pic>
      <p:sp>
        <p:nvSpPr>
          <p:cNvPr id="371" name="Google Shape;371;p2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583F34"/>
              </a:buClr>
              <a:buSzPts val="4400"/>
              <a:buFont typeface="Calibri"/>
              <a:buNone/>
            </a:pPr>
            <a:r>
              <a:rPr lang="en-US">
                <a:solidFill>
                  <a:srgbClr val="583F34"/>
                </a:solidFill>
              </a:rPr>
              <a:t>Extinctions Have Always Happened</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p28"/>
          <p:cNvSpPr/>
          <p:nvPr/>
        </p:nvSpPr>
        <p:spPr>
          <a:xfrm rot="10800000" flipH="1">
            <a:off x="2254800" y="651890"/>
            <a:ext cx="717000" cy="583500"/>
          </a:xfrm>
          <a:prstGeom prst="triangle">
            <a:avLst>
              <a:gd name="adj" fmla="val 50000"/>
            </a:avLst>
          </a:prstGeom>
          <a:solidFill>
            <a:srgbClr val="FFFF00"/>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78" name="Google Shape;378;p28" descr="File:Extinction intensity.svg"/>
          <p:cNvPicPr preferRelativeResize="0"/>
          <p:nvPr/>
        </p:nvPicPr>
        <p:blipFill rotWithShape="1">
          <a:blip r:embed="rId3">
            <a:alphaModFix/>
          </a:blip>
          <a:srcRect/>
          <a:stretch/>
        </p:blipFill>
        <p:spPr>
          <a:xfrm>
            <a:off x="1066800" y="1337733"/>
            <a:ext cx="6719887" cy="4100271"/>
          </a:xfrm>
          <a:prstGeom prst="rect">
            <a:avLst/>
          </a:prstGeom>
          <a:noFill/>
          <a:ln>
            <a:noFill/>
          </a:ln>
        </p:spPr>
      </p:pic>
      <p:sp>
        <p:nvSpPr>
          <p:cNvPr id="379" name="Google Shape;379;p28"/>
          <p:cNvSpPr/>
          <p:nvPr/>
        </p:nvSpPr>
        <p:spPr>
          <a:xfrm rot="10800000">
            <a:off x="6781805" y="3014276"/>
            <a:ext cx="309600" cy="236400"/>
          </a:xfrm>
          <a:prstGeom prst="triangle">
            <a:avLst>
              <a:gd name="adj" fmla="val 50000"/>
            </a:avLst>
          </a:prstGeom>
          <a:solidFill>
            <a:srgbClr val="FFFF00"/>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80" name="Google Shape;380;p28"/>
          <p:cNvSpPr/>
          <p:nvPr/>
        </p:nvSpPr>
        <p:spPr>
          <a:xfrm rot="10800000">
            <a:off x="4648205" y="1871276"/>
            <a:ext cx="309600" cy="236400"/>
          </a:xfrm>
          <a:prstGeom prst="triangle">
            <a:avLst>
              <a:gd name="adj" fmla="val 50000"/>
            </a:avLst>
          </a:prstGeom>
          <a:solidFill>
            <a:srgbClr val="FFFF00"/>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81" name="Google Shape;381;p28"/>
          <p:cNvSpPr/>
          <p:nvPr/>
        </p:nvSpPr>
        <p:spPr>
          <a:xfrm rot="10800000" flipH="1">
            <a:off x="2362348" y="3047780"/>
            <a:ext cx="309600" cy="236400"/>
          </a:xfrm>
          <a:prstGeom prst="triangle">
            <a:avLst>
              <a:gd name="adj" fmla="val 50000"/>
            </a:avLst>
          </a:prstGeom>
          <a:solidFill>
            <a:srgbClr val="FFFF00"/>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82" name="Google Shape;382;p28"/>
          <p:cNvSpPr/>
          <p:nvPr/>
        </p:nvSpPr>
        <p:spPr>
          <a:xfrm rot="10800000">
            <a:off x="5181605" y="3151473"/>
            <a:ext cx="309600" cy="236400"/>
          </a:xfrm>
          <a:prstGeom prst="triangle">
            <a:avLst>
              <a:gd name="adj" fmla="val 50000"/>
            </a:avLst>
          </a:prstGeom>
          <a:solidFill>
            <a:srgbClr val="FFFF00"/>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83" name="Google Shape;383;p28"/>
          <p:cNvSpPr/>
          <p:nvPr/>
        </p:nvSpPr>
        <p:spPr>
          <a:xfrm rot="10800000">
            <a:off x="3200405" y="3507102"/>
            <a:ext cx="309600" cy="236400"/>
          </a:xfrm>
          <a:prstGeom prst="triangle">
            <a:avLst>
              <a:gd name="adj" fmla="val 50000"/>
            </a:avLst>
          </a:prstGeom>
          <a:solidFill>
            <a:srgbClr val="FFFF00"/>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84" name="Google Shape;384;p28"/>
          <p:cNvSpPr txBox="1"/>
          <p:nvPr/>
        </p:nvSpPr>
        <p:spPr>
          <a:xfrm>
            <a:off x="3211497" y="5643403"/>
            <a:ext cx="327808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millions of years ago ( “mya” )</a:t>
            </a:r>
            <a:endParaRPr/>
          </a:p>
        </p:txBody>
      </p:sp>
      <p:sp>
        <p:nvSpPr>
          <p:cNvPr id="385" name="Google Shape;385;p28"/>
          <p:cNvSpPr txBox="1"/>
          <p:nvPr/>
        </p:nvSpPr>
        <p:spPr>
          <a:xfrm rot="-5400000">
            <a:off x="-918645" y="2440300"/>
            <a:ext cx="327808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loss of biodiversity (%)</a:t>
            </a:r>
            <a:endParaRPr/>
          </a:p>
        </p:txBody>
      </p:sp>
      <p:sp>
        <p:nvSpPr>
          <p:cNvPr id="386" name="Google Shape;386;p2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4400"/>
              <a:buFont typeface="Calibri"/>
              <a:buNone/>
            </a:pPr>
            <a:r>
              <a:rPr lang="en-US"/>
              <a:t>  </a:t>
            </a:r>
            <a:r>
              <a:rPr lang="en-US">
                <a:solidFill>
                  <a:srgbClr val="583F34"/>
                </a:solidFill>
              </a:rPr>
              <a:t>5</a:t>
            </a:r>
            <a:r>
              <a:rPr lang="en-US"/>
              <a:t>   </a:t>
            </a:r>
            <a:r>
              <a:rPr lang="en-US">
                <a:solidFill>
                  <a:srgbClr val="583F34"/>
                </a:solidFill>
              </a:rPr>
              <a:t>Mass Extinctions</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91"/>
        <p:cNvGrpSpPr/>
        <p:nvPr/>
      </p:nvGrpSpPr>
      <p:grpSpPr>
        <a:xfrm>
          <a:off x="0" y="0"/>
          <a:ext cx="0" cy="0"/>
          <a:chOff x="0" y="0"/>
          <a:chExt cx="0" cy="0"/>
        </a:xfrm>
      </p:grpSpPr>
      <p:sp>
        <p:nvSpPr>
          <p:cNvPr id="392" name="Google Shape;392;p2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fontScale="90000"/>
          </a:bodyPr>
          <a:lstStyle/>
          <a:p>
            <a:pPr marL="0" lvl="0" indent="0" algn="ctr" rtl="0">
              <a:spcBef>
                <a:spcPts val="0"/>
              </a:spcBef>
              <a:spcAft>
                <a:spcPts val="0"/>
              </a:spcAft>
              <a:buClr>
                <a:srgbClr val="2B7C01"/>
              </a:buClr>
              <a:buSzPct val="100000"/>
              <a:buFont typeface="Calibri"/>
              <a:buNone/>
            </a:pPr>
            <a:r>
              <a:rPr lang="en-US" sz="4000" i="1" u="sng">
                <a:solidFill>
                  <a:srgbClr val="2B7C01"/>
                </a:solidFill>
              </a:rPr>
              <a:t>Recent</a:t>
            </a:r>
            <a:r>
              <a:rPr lang="en-US" sz="4000"/>
              <a:t> </a:t>
            </a:r>
            <a:r>
              <a:rPr lang="en-US" sz="4000">
                <a:solidFill>
                  <a:srgbClr val="D06A28"/>
                </a:solidFill>
              </a:rPr>
              <a:t>Extinctions</a:t>
            </a:r>
            <a:br>
              <a:rPr lang="en-US" sz="4000"/>
            </a:br>
            <a:r>
              <a:rPr lang="en-US" sz="3200"/>
              <a:t>(since we’ve been paying attention)</a:t>
            </a:r>
            <a:endParaRPr sz="4000"/>
          </a:p>
        </p:txBody>
      </p:sp>
      <p:sp>
        <p:nvSpPr>
          <p:cNvPr id="393" name="Google Shape;393;p29"/>
          <p:cNvSpPr txBox="1"/>
          <p:nvPr/>
        </p:nvSpPr>
        <p:spPr>
          <a:xfrm>
            <a:off x="258559" y="6053849"/>
            <a:ext cx="5638800" cy="92333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*http://www.factmonster.com/ipka/A0934288.html</a:t>
            </a:r>
            <a:endParaRPr/>
          </a:p>
          <a:p>
            <a:pPr marL="0" marR="0" lvl="0" indent="0" algn="l" rtl="0">
              <a:spcBef>
                <a:spcPts val="0"/>
              </a:spcBef>
              <a:spcAft>
                <a:spcPts val="0"/>
              </a:spcAft>
              <a:buNone/>
            </a:pPr>
            <a:r>
              <a:rPr lang="en-US" sz="1800">
                <a:solidFill>
                  <a:schemeClr val="dk1"/>
                </a:solidFill>
                <a:latin typeface="Calibri"/>
                <a:ea typeface="Calibri"/>
                <a:cs typeface="Calibri"/>
                <a:sym typeface="Calibri"/>
              </a:rPr>
              <a:t>**Coddington &amp; Levi (1991) Annual Review of Ecology</a:t>
            </a:r>
            <a:endParaRPr/>
          </a:p>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aphicFrame>
        <p:nvGraphicFramePr>
          <p:cNvPr id="394" name="Google Shape;394;p29"/>
          <p:cNvGraphicFramePr/>
          <p:nvPr/>
        </p:nvGraphicFramePr>
        <p:xfrm>
          <a:off x="1549400" y="1805396"/>
          <a:ext cx="4851400" cy="3600450"/>
        </p:xfrm>
        <a:graphic>
          <a:graphicData uri="http://schemas.openxmlformats.org/drawingml/2006/table">
            <a:tbl>
              <a:tblPr>
                <a:noFill/>
                <a:tableStyleId>{9A08BED3-BED9-4F65-B72B-AABA2EBB791C}</a:tableStyleId>
              </a:tblPr>
              <a:tblGrid>
                <a:gridCol w="1803400">
                  <a:extLst>
                    <a:ext uri="{9D8B030D-6E8A-4147-A177-3AD203B41FA5}">
                      <a16:colId xmlns:a16="http://schemas.microsoft.com/office/drawing/2014/main" val="20000"/>
                    </a:ext>
                  </a:extLst>
                </a:gridCol>
                <a:gridCol w="1422400">
                  <a:extLst>
                    <a:ext uri="{9D8B030D-6E8A-4147-A177-3AD203B41FA5}">
                      <a16:colId xmlns:a16="http://schemas.microsoft.com/office/drawing/2014/main" val="20001"/>
                    </a:ext>
                  </a:extLst>
                </a:gridCol>
                <a:gridCol w="1625600">
                  <a:extLst>
                    <a:ext uri="{9D8B030D-6E8A-4147-A177-3AD203B41FA5}">
                      <a16:colId xmlns:a16="http://schemas.microsoft.com/office/drawing/2014/main" val="20002"/>
                    </a:ext>
                  </a:extLst>
                </a:gridCol>
              </a:tblGrid>
              <a:tr h="514350">
                <a:tc>
                  <a:txBody>
                    <a:bodyPr/>
                    <a:lstStyle/>
                    <a:p>
                      <a:pPr marL="0" marR="0" lvl="0" indent="0" algn="l" rtl="0">
                        <a:spcBef>
                          <a:spcPts val="0"/>
                        </a:spcBef>
                        <a:spcAft>
                          <a:spcPts val="0"/>
                        </a:spcAft>
                        <a:buNone/>
                      </a:pPr>
                      <a:r>
                        <a:rPr lang="en-US" sz="1600" b="0" i="1" u="sng" strike="noStrike" cap="none">
                          <a:solidFill>
                            <a:srgbClr val="000000"/>
                          </a:solidFill>
                          <a:latin typeface="Times New Roman"/>
                          <a:ea typeface="Times New Roman"/>
                          <a:cs typeface="Times New Roman"/>
                          <a:sym typeface="Times New Roman"/>
                        </a:rPr>
                        <a:t>Group</a:t>
                      </a:r>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b="0" i="1" u="none" strike="noStrike" cap="none">
                          <a:solidFill>
                            <a:srgbClr val="000000"/>
                          </a:solidFill>
                          <a:latin typeface="Times New Roman"/>
                          <a:ea typeface="Times New Roman"/>
                          <a:cs typeface="Times New Roman"/>
                          <a:sym typeface="Times New Roman"/>
                        </a:rPr>
                        <a:t>Extinctions</a:t>
                      </a:r>
                      <a:endParaRPr/>
                    </a:p>
                    <a:p>
                      <a:pPr marL="0" marR="0" lvl="0" indent="0" algn="ctr" rtl="0">
                        <a:spcBef>
                          <a:spcPts val="0"/>
                        </a:spcBef>
                        <a:spcAft>
                          <a:spcPts val="0"/>
                        </a:spcAft>
                        <a:buNone/>
                      </a:pPr>
                      <a:r>
                        <a:rPr lang="en-US" sz="1600" b="0" i="1" u="sng" strike="noStrike" cap="none">
                          <a:solidFill>
                            <a:srgbClr val="000000"/>
                          </a:solidFill>
                          <a:latin typeface="Times New Roman"/>
                          <a:ea typeface="Times New Roman"/>
                          <a:cs typeface="Times New Roman"/>
                          <a:sym typeface="Times New Roman"/>
                        </a:rPr>
                        <a:t> since 1500</a:t>
                      </a:r>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b="0" i="1" u="none" strike="noStrike" cap="none">
                          <a:solidFill>
                            <a:srgbClr val="000000"/>
                          </a:solidFill>
                          <a:latin typeface="Times New Roman"/>
                          <a:ea typeface="Times New Roman"/>
                          <a:cs typeface="Times New Roman"/>
                          <a:sym typeface="Times New Roman"/>
                        </a:rPr>
                        <a:t>Est. Number </a:t>
                      </a:r>
                      <a:r>
                        <a:rPr lang="en-US" sz="1600" b="0" i="1" u="sng" strike="noStrike" cap="none">
                          <a:solidFill>
                            <a:srgbClr val="000000"/>
                          </a:solidFill>
                          <a:latin typeface="Times New Roman"/>
                          <a:ea typeface="Times New Roman"/>
                          <a:cs typeface="Times New Roman"/>
                          <a:sym typeface="Times New Roman"/>
                        </a:rPr>
                        <a:t>Species* </a:t>
                      </a:r>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257175">
                <a:tc>
                  <a:txBody>
                    <a:bodyPr/>
                    <a:lstStyle/>
                    <a:p>
                      <a:pPr marL="0" marR="0" lvl="0" indent="0" algn="l" rtl="0">
                        <a:spcBef>
                          <a:spcPts val="0"/>
                        </a:spcBef>
                        <a:spcAft>
                          <a:spcPts val="0"/>
                        </a:spcAft>
                        <a:buNone/>
                      </a:pPr>
                      <a:endParaRPr sz="1600" b="0" i="0" u="none" strike="noStrike" cap="none">
                        <a:solidFill>
                          <a:srgbClr val="000000"/>
                        </a:solidFill>
                        <a:latin typeface="Times New Roman"/>
                        <a:ea typeface="Times New Roman"/>
                        <a:cs typeface="Times New Roman"/>
                        <a:sym typeface="Times New Roman"/>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endParaRPr sz="1600" b="0" i="0" u="none" strike="noStrike" cap="none">
                        <a:solidFill>
                          <a:srgbClr val="000000"/>
                        </a:solidFill>
                        <a:latin typeface="Times New Roman"/>
                        <a:ea typeface="Times New Roman"/>
                        <a:cs typeface="Times New Roman"/>
                        <a:sym typeface="Times New Roman"/>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endParaRPr sz="1600" b="0" i="0" u="none" strike="noStrike" cap="none">
                        <a:solidFill>
                          <a:srgbClr val="000000"/>
                        </a:solidFill>
                        <a:latin typeface="Times New Roman"/>
                        <a:ea typeface="Times New Roman"/>
                        <a:cs typeface="Times New Roman"/>
                        <a:sym typeface="Times New Roman"/>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257175">
                <a:tc>
                  <a:txBody>
                    <a:bodyPr/>
                    <a:lstStyle/>
                    <a:p>
                      <a:pPr marL="0" marR="0" lvl="0" indent="0" algn="l" rtl="0">
                        <a:spcBef>
                          <a:spcPts val="0"/>
                        </a:spcBef>
                        <a:spcAft>
                          <a:spcPts val="0"/>
                        </a:spcAft>
                        <a:buNone/>
                      </a:pPr>
                      <a:r>
                        <a:rPr lang="en-US" sz="1600" b="0" i="0" u="none" strike="noStrike" cap="none">
                          <a:solidFill>
                            <a:srgbClr val="000000"/>
                          </a:solidFill>
                          <a:latin typeface="Times New Roman"/>
                          <a:ea typeface="Times New Roman"/>
                          <a:cs typeface="Times New Roman"/>
                          <a:sym typeface="Times New Roman"/>
                        </a:rPr>
                        <a:t>Birds</a:t>
                      </a:r>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b="0" i="0" u="none" strike="noStrike" cap="none">
                          <a:solidFill>
                            <a:srgbClr val="000000"/>
                          </a:solidFill>
                          <a:latin typeface="Times New Roman"/>
                          <a:ea typeface="Times New Roman"/>
                          <a:cs typeface="Times New Roman"/>
                          <a:sym typeface="Times New Roman"/>
                        </a:rPr>
                        <a:t>145</a:t>
                      </a:r>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b="0" i="0" u="none" strike="noStrike" cap="none">
                          <a:solidFill>
                            <a:srgbClr val="000000"/>
                          </a:solidFill>
                          <a:latin typeface="Times New Roman"/>
                          <a:ea typeface="Times New Roman"/>
                          <a:cs typeface="Times New Roman"/>
                          <a:sym typeface="Times New Roman"/>
                        </a:rPr>
                        <a:t>9,956</a:t>
                      </a:r>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257175">
                <a:tc>
                  <a:txBody>
                    <a:bodyPr/>
                    <a:lstStyle/>
                    <a:p>
                      <a:pPr marL="0" marR="0" lvl="0" indent="0" algn="l" rtl="0">
                        <a:spcBef>
                          <a:spcPts val="0"/>
                        </a:spcBef>
                        <a:spcAft>
                          <a:spcPts val="0"/>
                        </a:spcAft>
                        <a:buNone/>
                      </a:pPr>
                      <a:r>
                        <a:rPr lang="en-US" sz="1600" b="0" i="0" u="none" strike="noStrike" cap="none">
                          <a:solidFill>
                            <a:srgbClr val="000000"/>
                          </a:solidFill>
                          <a:latin typeface="Times New Roman"/>
                          <a:ea typeface="Times New Roman"/>
                          <a:cs typeface="Times New Roman"/>
                          <a:sym typeface="Times New Roman"/>
                        </a:rPr>
                        <a:t>Mammals</a:t>
                      </a:r>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b="0" i="0" u="none" strike="noStrike" cap="none">
                          <a:solidFill>
                            <a:srgbClr val="000000"/>
                          </a:solidFill>
                          <a:latin typeface="Times New Roman"/>
                          <a:ea typeface="Times New Roman"/>
                          <a:cs typeface="Times New Roman"/>
                          <a:sym typeface="Times New Roman"/>
                        </a:rPr>
                        <a:t>79</a:t>
                      </a:r>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b="0" i="0" u="none" strike="noStrike" cap="none">
                          <a:solidFill>
                            <a:srgbClr val="000000"/>
                          </a:solidFill>
                          <a:latin typeface="Times New Roman"/>
                          <a:ea typeface="Times New Roman"/>
                          <a:cs typeface="Times New Roman"/>
                          <a:sym typeface="Times New Roman"/>
                        </a:rPr>
                        <a:t>5,416</a:t>
                      </a:r>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r h="257175">
                <a:tc>
                  <a:txBody>
                    <a:bodyPr/>
                    <a:lstStyle/>
                    <a:p>
                      <a:pPr marL="0" marR="0" lvl="0" indent="0" algn="l" rtl="0">
                        <a:spcBef>
                          <a:spcPts val="0"/>
                        </a:spcBef>
                        <a:spcAft>
                          <a:spcPts val="0"/>
                        </a:spcAft>
                        <a:buNone/>
                      </a:pPr>
                      <a:r>
                        <a:rPr lang="en-US" sz="1600" b="0" i="0" u="none" strike="noStrike" cap="none">
                          <a:solidFill>
                            <a:srgbClr val="000000"/>
                          </a:solidFill>
                          <a:latin typeface="Times New Roman"/>
                          <a:ea typeface="Times New Roman"/>
                          <a:cs typeface="Times New Roman"/>
                          <a:sym typeface="Times New Roman"/>
                        </a:rPr>
                        <a:t>Amphibians</a:t>
                      </a:r>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b="0" i="0" u="none" strike="noStrike" cap="none">
                          <a:solidFill>
                            <a:srgbClr val="000000"/>
                          </a:solidFill>
                          <a:latin typeface="Times New Roman"/>
                          <a:ea typeface="Times New Roman"/>
                          <a:cs typeface="Times New Roman"/>
                          <a:sym typeface="Times New Roman"/>
                        </a:rPr>
                        <a:t>36</a:t>
                      </a:r>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b="0" i="0" u="none" strike="noStrike" cap="none">
                          <a:solidFill>
                            <a:srgbClr val="000000"/>
                          </a:solidFill>
                          <a:latin typeface="Times New Roman"/>
                          <a:ea typeface="Times New Roman"/>
                          <a:cs typeface="Times New Roman"/>
                          <a:sym typeface="Times New Roman"/>
                        </a:rPr>
                        <a:t>6,199</a:t>
                      </a:r>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4"/>
                  </a:ext>
                </a:extLst>
              </a:tr>
              <a:tr h="257175">
                <a:tc>
                  <a:txBody>
                    <a:bodyPr/>
                    <a:lstStyle/>
                    <a:p>
                      <a:pPr marL="0" marR="0" lvl="0" indent="0" algn="l" rtl="0">
                        <a:spcBef>
                          <a:spcPts val="0"/>
                        </a:spcBef>
                        <a:spcAft>
                          <a:spcPts val="0"/>
                        </a:spcAft>
                        <a:buNone/>
                      </a:pPr>
                      <a:r>
                        <a:rPr lang="en-US" sz="1600" b="0" i="0" u="none" strike="noStrike" cap="none">
                          <a:solidFill>
                            <a:srgbClr val="000000"/>
                          </a:solidFill>
                          <a:latin typeface="Times New Roman"/>
                          <a:ea typeface="Times New Roman"/>
                          <a:cs typeface="Times New Roman"/>
                          <a:sym typeface="Times New Roman"/>
                        </a:rPr>
                        <a:t>Snails and Clams </a:t>
                      </a:r>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b="0" i="0" u="none" strike="noStrike" cap="none">
                          <a:solidFill>
                            <a:srgbClr val="000000"/>
                          </a:solidFill>
                          <a:latin typeface="Times New Roman"/>
                          <a:ea typeface="Times New Roman"/>
                          <a:cs typeface="Times New Roman"/>
                          <a:sym typeface="Times New Roman"/>
                        </a:rPr>
                        <a:t>324</a:t>
                      </a:r>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b="0" i="0" u="none" strike="noStrike" cap="none">
                          <a:solidFill>
                            <a:srgbClr val="000000"/>
                          </a:solidFill>
                          <a:latin typeface="Times New Roman"/>
                          <a:ea typeface="Times New Roman"/>
                          <a:cs typeface="Times New Roman"/>
                          <a:sym typeface="Times New Roman"/>
                        </a:rPr>
                        <a:t>81,000</a:t>
                      </a:r>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5"/>
                  </a:ext>
                </a:extLst>
              </a:tr>
              <a:tr h="257175">
                <a:tc>
                  <a:txBody>
                    <a:bodyPr/>
                    <a:lstStyle/>
                    <a:p>
                      <a:pPr marL="0" marR="0" lvl="0" indent="0" algn="l" rtl="0">
                        <a:spcBef>
                          <a:spcPts val="0"/>
                        </a:spcBef>
                        <a:spcAft>
                          <a:spcPts val="0"/>
                        </a:spcAft>
                        <a:buNone/>
                      </a:pPr>
                      <a:r>
                        <a:rPr lang="en-US" sz="1600" b="0" i="0" u="none" strike="noStrike" cap="none">
                          <a:solidFill>
                            <a:srgbClr val="000000"/>
                          </a:solidFill>
                          <a:latin typeface="Times New Roman"/>
                          <a:ea typeface="Times New Roman"/>
                          <a:cs typeface="Times New Roman"/>
                          <a:sym typeface="Times New Roman"/>
                        </a:rPr>
                        <a:t>Reptiles</a:t>
                      </a:r>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b="0" i="0" u="none" strike="noStrike" cap="none">
                          <a:solidFill>
                            <a:srgbClr val="000000"/>
                          </a:solidFill>
                          <a:latin typeface="Times New Roman"/>
                          <a:ea typeface="Times New Roman"/>
                          <a:cs typeface="Times New Roman"/>
                          <a:sym typeface="Times New Roman"/>
                        </a:rPr>
                        <a:t>22</a:t>
                      </a:r>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b="0" i="0" u="none" strike="noStrike" cap="none">
                          <a:solidFill>
                            <a:srgbClr val="000000"/>
                          </a:solidFill>
                          <a:latin typeface="Times New Roman"/>
                          <a:ea typeface="Times New Roman"/>
                          <a:cs typeface="Times New Roman"/>
                          <a:sym typeface="Times New Roman"/>
                        </a:rPr>
                        <a:t>8,240</a:t>
                      </a:r>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6"/>
                  </a:ext>
                </a:extLst>
              </a:tr>
              <a:tr h="257175">
                <a:tc>
                  <a:txBody>
                    <a:bodyPr/>
                    <a:lstStyle/>
                    <a:p>
                      <a:pPr marL="0" marR="0" lvl="0" indent="0" algn="l" rtl="0">
                        <a:spcBef>
                          <a:spcPts val="0"/>
                        </a:spcBef>
                        <a:spcAft>
                          <a:spcPts val="0"/>
                        </a:spcAft>
                        <a:buNone/>
                      </a:pPr>
                      <a:r>
                        <a:rPr lang="en-US" sz="1600" b="0" i="0" u="none" strike="noStrike" cap="none">
                          <a:solidFill>
                            <a:srgbClr val="000000"/>
                          </a:solidFill>
                          <a:latin typeface="Times New Roman"/>
                          <a:ea typeface="Times New Roman"/>
                          <a:cs typeface="Times New Roman"/>
                          <a:sym typeface="Times New Roman"/>
                        </a:rPr>
                        <a:t>Ray-finned Fish</a:t>
                      </a:r>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b="0" i="0" u="none" strike="noStrike" cap="none">
                          <a:solidFill>
                            <a:srgbClr val="000000"/>
                          </a:solidFill>
                          <a:latin typeface="Times New Roman"/>
                          <a:ea typeface="Times New Roman"/>
                          <a:cs typeface="Times New Roman"/>
                          <a:sym typeface="Times New Roman"/>
                        </a:rPr>
                        <a:t>71</a:t>
                      </a:r>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b="0" i="0" u="none" strike="noStrike" cap="none">
                          <a:solidFill>
                            <a:srgbClr val="000000"/>
                          </a:solidFill>
                          <a:latin typeface="Times New Roman"/>
                          <a:ea typeface="Times New Roman"/>
                          <a:cs typeface="Times New Roman"/>
                          <a:sym typeface="Times New Roman"/>
                        </a:rPr>
                        <a:t>30,000</a:t>
                      </a:r>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7"/>
                  </a:ext>
                </a:extLst>
              </a:tr>
              <a:tr h="257175">
                <a:tc>
                  <a:txBody>
                    <a:bodyPr/>
                    <a:lstStyle/>
                    <a:p>
                      <a:pPr marL="0" marR="0" lvl="0" indent="0" algn="l" rtl="0">
                        <a:spcBef>
                          <a:spcPts val="0"/>
                        </a:spcBef>
                        <a:spcAft>
                          <a:spcPts val="0"/>
                        </a:spcAft>
                        <a:buNone/>
                      </a:pPr>
                      <a:r>
                        <a:rPr lang="en-US" sz="1600" b="0" i="0" u="none" strike="noStrike" cap="none">
                          <a:solidFill>
                            <a:srgbClr val="000000"/>
                          </a:solidFill>
                          <a:latin typeface="Times New Roman"/>
                          <a:ea typeface="Times New Roman"/>
                          <a:cs typeface="Times New Roman"/>
                          <a:sym typeface="Times New Roman"/>
                        </a:rPr>
                        <a:t>Flowering Plants</a:t>
                      </a:r>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b="0" i="0" u="none" strike="noStrike" cap="none">
                          <a:solidFill>
                            <a:srgbClr val="000000"/>
                          </a:solidFill>
                          <a:latin typeface="Times New Roman"/>
                          <a:ea typeface="Times New Roman"/>
                          <a:cs typeface="Times New Roman"/>
                          <a:sym typeface="Times New Roman"/>
                        </a:rPr>
                        <a:t>121</a:t>
                      </a:r>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b="0" i="0" u="none" strike="noStrike" cap="none">
                          <a:solidFill>
                            <a:srgbClr val="000000"/>
                          </a:solidFill>
                          <a:latin typeface="Times New Roman"/>
                          <a:ea typeface="Times New Roman"/>
                          <a:cs typeface="Times New Roman"/>
                          <a:sym typeface="Times New Roman"/>
                        </a:rPr>
                        <a:t>258,650</a:t>
                      </a:r>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8"/>
                  </a:ext>
                </a:extLst>
              </a:tr>
              <a:tr h="257175">
                <a:tc>
                  <a:txBody>
                    <a:bodyPr/>
                    <a:lstStyle/>
                    <a:p>
                      <a:pPr marL="0" marR="0" lvl="0" indent="0" algn="l" rtl="0">
                        <a:spcBef>
                          <a:spcPts val="0"/>
                        </a:spcBef>
                        <a:spcAft>
                          <a:spcPts val="0"/>
                        </a:spcAft>
                        <a:buNone/>
                      </a:pPr>
                      <a:r>
                        <a:rPr lang="en-US" sz="1600" b="0" i="0" u="none" strike="noStrike" cap="none">
                          <a:solidFill>
                            <a:srgbClr val="000000"/>
                          </a:solidFill>
                          <a:latin typeface="Times New Roman"/>
                          <a:ea typeface="Times New Roman"/>
                          <a:cs typeface="Times New Roman"/>
                          <a:sym typeface="Times New Roman"/>
                        </a:rPr>
                        <a:t>Crabs and Shrimp</a:t>
                      </a:r>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b="0" i="0" u="none" strike="noStrike" cap="none">
                          <a:solidFill>
                            <a:srgbClr val="000000"/>
                          </a:solidFill>
                          <a:latin typeface="Times New Roman"/>
                          <a:ea typeface="Times New Roman"/>
                          <a:cs typeface="Times New Roman"/>
                          <a:sym typeface="Times New Roman"/>
                        </a:rPr>
                        <a:t>8</a:t>
                      </a:r>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b="0" i="0" u="none" strike="noStrike" cap="none">
                          <a:solidFill>
                            <a:srgbClr val="000000"/>
                          </a:solidFill>
                          <a:latin typeface="Times New Roman"/>
                          <a:ea typeface="Times New Roman"/>
                          <a:cs typeface="Times New Roman"/>
                          <a:sym typeface="Times New Roman"/>
                        </a:rPr>
                        <a:t>40,000</a:t>
                      </a:r>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9"/>
                  </a:ext>
                </a:extLst>
              </a:tr>
              <a:tr h="257175">
                <a:tc>
                  <a:txBody>
                    <a:bodyPr/>
                    <a:lstStyle/>
                    <a:p>
                      <a:pPr marL="0" marR="0" lvl="0" indent="0" algn="l" rtl="0">
                        <a:spcBef>
                          <a:spcPts val="0"/>
                        </a:spcBef>
                        <a:spcAft>
                          <a:spcPts val="0"/>
                        </a:spcAft>
                        <a:buNone/>
                      </a:pPr>
                      <a:r>
                        <a:rPr lang="en-US" sz="1600" b="0" i="0" u="none" strike="noStrike" cap="none">
                          <a:solidFill>
                            <a:srgbClr val="000000"/>
                          </a:solidFill>
                          <a:latin typeface="Times New Roman"/>
                          <a:ea typeface="Times New Roman"/>
                          <a:cs typeface="Times New Roman"/>
                          <a:sym typeface="Times New Roman"/>
                        </a:rPr>
                        <a:t>Mosses</a:t>
                      </a:r>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b="0" i="0" u="none" strike="noStrike" cap="none">
                          <a:solidFill>
                            <a:srgbClr val="000000"/>
                          </a:solidFill>
                          <a:latin typeface="Times New Roman"/>
                          <a:ea typeface="Times New Roman"/>
                          <a:cs typeface="Times New Roman"/>
                          <a:sym typeface="Times New Roman"/>
                        </a:rPr>
                        <a:t>2</a:t>
                      </a:r>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b="0" i="0" u="none" strike="noStrike" cap="none">
                          <a:solidFill>
                            <a:srgbClr val="000000"/>
                          </a:solidFill>
                          <a:latin typeface="Times New Roman"/>
                          <a:ea typeface="Times New Roman"/>
                          <a:cs typeface="Times New Roman"/>
                          <a:sym typeface="Times New Roman"/>
                        </a:rPr>
                        <a:t>15,000</a:t>
                      </a:r>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10"/>
                  </a:ext>
                </a:extLst>
              </a:tr>
              <a:tr h="257175">
                <a:tc>
                  <a:txBody>
                    <a:bodyPr/>
                    <a:lstStyle/>
                    <a:p>
                      <a:pPr marL="0" marR="0" lvl="0" indent="0" algn="l" rtl="0">
                        <a:spcBef>
                          <a:spcPts val="0"/>
                        </a:spcBef>
                        <a:spcAft>
                          <a:spcPts val="0"/>
                        </a:spcAft>
                        <a:buNone/>
                      </a:pPr>
                      <a:r>
                        <a:rPr lang="en-US" sz="1600" b="0" i="0" u="none" strike="noStrike" cap="none">
                          <a:solidFill>
                            <a:srgbClr val="000000"/>
                          </a:solidFill>
                          <a:latin typeface="Times New Roman"/>
                          <a:ea typeface="Times New Roman"/>
                          <a:cs typeface="Times New Roman"/>
                          <a:sym typeface="Times New Roman"/>
                        </a:rPr>
                        <a:t>Insects</a:t>
                      </a:r>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b="0" i="0" u="none" strike="noStrike" cap="none">
                          <a:solidFill>
                            <a:srgbClr val="000000"/>
                          </a:solidFill>
                          <a:latin typeface="Times New Roman"/>
                          <a:ea typeface="Times New Roman"/>
                          <a:cs typeface="Times New Roman"/>
                          <a:sym typeface="Times New Roman"/>
                        </a:rPr>
                        <a:t>58</a:t>
                      </a:r>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b="0" i="0" u="none" strike="noStrike" cap="none">
                          <a:solidFill>
                            <a:srgbClr val="000000"/>
                          </a:solidFill>
                          <a:latin typeface="Times New Roman"/>
                          <a:ea typeface="Times New Roman"/>
                          <a:cs typeface="Times New Roman"/>
                          <a:sym typeface="Times New Roman"/>
                        </a:rPr>
                        <a:t>950,000</a:t>
                      </a:r>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11"/>
                  </a:ext>
                </a:extLst>
              </a:tr>
              <a:tr h="257175">
                <a:tc>
                  <a:txBody>
                    <a:bodyPr/>
                    <a:lstStyle/>
                    <a:p>
                      <a:pPr marL="0" marR="0" lvl="0" indent="0" algn="l" rtl="0">
                        <a:spcBef>
                          <a:spcPts val="0"/>
                        </a:spcBef>
                        <a:spcAft>
                          <a:spcPts val="0"/>
                        </a:spcAft>
                        <a:buNone/>
                      </a:pPr>
                      <a:r>
                        <a:rPr lang="en-US" sz="1600" b="0" i="0" u="none" strike="noStrike" cap="none">
                          <a:solidFill>
                            <a:srgbClr val="000000"/>
                          </a:solidFill>
                          <a:latin typeface="Times New Roman"/>
                          <a:ea typeface="Times New Roman"/>
                          <a:cs typeface="Times New Roman"/>
                          <a:sym typeface="Times New Roman"/>
                        </a:rPr>
                        <a:t>Arachnids</a:t>
                      </a:r>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b="0" i="0" u="none" strike="noStrike" cap="none">
                          <a:solidFill>
                            <a:srgbClr val="000000"/>
                          </a:solidFill>
                          <a:latin typeface="Times New Roman"/>
                          <a:ea typeface="Times New Roman"/>
                          <a:cs typeface="Times New Roman"/>
                          <a:sym typeface="Times New Roman"/>
                        </a:rPr>
                        <a:t>9</a:t>
                      </a:r>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b="0" i="0" u="none" strike="noStrike" cap="none">
                          <a:solidFill>
                            <a:srgbClr val="000000"/>
                          </a:solidFill>
                          <a:latin typeface="Times New Roman"/>
                          <a:ea typeface="Times New Roman"/>
                          <a:cs typeface="Times New Roman"/>
                          <a:sym typeface="Times New Roman"/>
                        </a:rPr>
                        <a:t>180,000**</a:t>
                      </a:r>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12"/>
                  </a:ext>
                </a:extLst>
              </a:tr>
            </a:tbl>
          </a:graphicData>
        </a:graphic>
      </p:graphicFrame>
      <p:sp>
        <p:nvSpPr>
          <p:cNvPr id="395" name="Google Shape;395;p29"/>
          <p:cNvSpPr txBox="1"/>
          <p:nvPr/>
        </p:nvSpPr>
        <p:spPr>
          <a:xfrm>
            <a:off x="6553200" y="2905417"/>
            <a:ext cx="1828800" cy="203132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u="sng">
                <a:solidFill>
                  <a:schemeClr val="dk1"/>
                </a:solidFill>
                <a:latin typeface="Calibri"/>
                <a:ea typeface="Calibri"/>
                <a:cs typeface="Calibri"/>
                <a:sym typeface="Calibri"/>
              </a:rPr>
              <a:t>Question</a:t>
            </a:r>
            <a:r>
              <a:rPr lang="en-US" sz="1800">
                <a:solidFill>
                  <a:schemeClr val="dk1"/>
                </a:solidFill>
                <a:latin typeface="Calibri"/>
                <a:ea typeface="Calibri"/>
                <a:cs typeface="Calibri"/>
                <a:sym typeface="Calibri"/>
              </a:rPr>
              <a:t>:</a:t>
            </a:r>
            <a:endParaRPr sz="1800">
              <a:solidFill>
                <a:schemeClr val="dk1"/>
              </a:solidFill>
              <a:latin typeface="Calibri"/>
              <a:ea typeface="Calibri"/>
              <a:cs typeface="Calibri"/>
              <a:sym typeface="Calibri"/>
            </a:endParaRPr>
          </a:p>
          <a:p>
            <a:pPr marL="0" marR="0" lvl="0" indent="0" algn="l" rtl="0">
              <a:spcBef>
                <a:spcPts val="0"/>
              </a:spcBef>
              <a:spcAft>
                <a:spcPts val="0"/>
              </a:spcAft>
              <a:buNone/>
            </a:pPr>
            <a:r>
              <a:rPr lang="en-US" sz="1800">
                <a:solidFill>
                  <a:schemeClr val="dk1"/>
                </a:solidFill>
                <a:latin typeface="Calibri"/>
                <a:ea typeface="Calibri"/>
                <a:cs typeface="Calibri"/>
                <a:sym typeface="Calibri"/>
              </a:rPr>
              <a:t>Why were these arranged in this particular order?</a:t>
            </a:r>
            <a:endParaRPr/>
          </a:p>
          <a:p>
            <a:pPr marL="0" marR="0" lvl="0" indent="0" algn="l" rtl="0">
              <a:spcBef>
                <a:spcPts val="0"/>
              </a:spcBef>
              <a:spcAft>
                <a:spcPts val="0"/>
              </a:spcAft>
              <a:buNone/>
            </a:pPr>
            <a:endParaRPr sz="1800">
              <a:solidFill>
                <a:schemeClr val="dk1"/>
              </a:solidFill>
              <a:latin typeface="Calibri"/>
              <a:ea typeface="Calibri"/>
              <a:cs typeface="Calibri"/>
              <a:sym typeface="Calibri"/>
            </a:endParaRPr>
          </a:p>
          <a:p>
            <a:pPr marL="0" marR="0" lvl="0" indent="0" algn="l" rtl="0">
              <a:spcBef>
                <a:spcPts val="0"/>
              </a:spcBef>
              <a:spcAft>
                <a:spcPts val="0"/>
              </a:spcAft>
              <a:buNone/>
            </a:pPr>
            <a:r>
              <a:rPr lang="en-US" sz="1800" i="1">
                <a:solidFill>
                  <a:schemeClr val="dk1"/>
                </a:solidFill>
                <a:latin typeface="Calibri"/>
                <a:ea typeface="Calibri"/>
                <a:cs typeface="Calibri"/>
                <a:sym typeface="Calibri"/>
              </a:rPr>
              <a:t>Does anyone see a pattern?</a:t>
            </a:r>
            <a:endParaRPr sz="1800" i="1">
              <a:solidFill>
                <a:schemeClr val="dk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3"/>
          <p:cNvSpPr txBox="1">
            <a:spLocks noGrp="1"/>
          </p:cNvSpPr>
          <p:nvPr>
            <p:ph type="title"/>
          </p:nvPr>
        </p:nvSpPr>
        <p:spPr>
          <a:xfrm>
            <a:off x="87703" y="70484"/>
            <a:ext cx="8932876" cy="469627"/>
          </a:xfrm>
          <a:prstGeom prst="rect">
            <a:avLst/>
          </a:prstGeom>
          <a:noFill/>
          <a:ln>
            <a:noFill/>
          </a:ln>
        </p:spPr>
        <p:txBody>
          <a:bodyPr spcFirstLastPara="1" wrap="square" lIns="91425" tIns="45700" rIns="91425" bIns="45700" anchor="ctr" anchorCtr="0">
            <a:normAutofit fontScale="90000"/>
          </a:bodyPr>
          <a:lstStyle/>
          <a:p>
            <a:pPr marL="0" lvl="0" indent="0" algn="l" rtl="0">
              <a:spcBef>
                <a:spcPts val="0"/>
              </a:spcBef>
              <a:spcAft>
                <a:spcPts val="0"/>
              </a:spcAft>
              <a:buClr>
                <a:srgbClr val="FFFFFF"/>
              </a:buClr>
              <a:buSzPct val="100000"/>
              <a:buFont typeface="Arial"/>
              <a:buNone/>
            </a:pPr>
            <a:r>
              <a:rPr lang="en-US" sz="2672">
                <a:solidFill>
                  <a:srgbClr val="FFFFFF"/>
                </a:solidFill>
                <a:latin typeface="Arial"/>
                <a:ea typeface="Arial"/>
                <a:cs typeface="Arial"/>
                <a:sym typeface="Arial"/>
              </a:rPr>
              <a:t>Symbols</a:t>
            </a:r>
            <a:endParaRPr/>
          </a:p>
        </p:txBody>
      </p:sp>
      <p:sp>
        <p:nvSpPr>
          <p:cNvPr id="130" name="Google Shape;130;p3"/>
          <p:cNvSpPr/>
          <p:nvPr/>
        </p:nvSpPr>
        <p:spPr>
          <a:xfrm>
            <a:off x="299701" y="1425659"/>
            <a:ext cx="8544599" cy="435761"/>
          </a:xfrm>
          <a:prstGeom prst="rect">
            <a:avLst/>
          </a:prstGeom>
          <a:noFill/>
          <a:ln>
            <a:noFill/>
          </a:ln>
        </p:spPr>
        <p:txBody>
          <a:bodyPr spcFirstLastPara="1" wrap="square" lIns="35700" tIns="35700" rIns="35700" bIns="35700" anchor="ctr" anchorCtr="0">
            <a:spAutoFit/>
          </a:bodyPr>
          <a:lstStyle/>
          <a:p>
            <a:pPr marL="0" marR="0" lvl="0" indent="0" algn="l" rtl="0">
              <a:lnSpc>
                <a:spcPct val="120000"/>
              </a:lnSpc>
              <a:spcBef>
                <a:spcPts val="0"/>
              </a:spcBef>
              <a:spcAft>
                <a:spcPts val="0"/>
              </a:spcAft>
              <a:buNone/>
            </a:pPr>
            <a:r>
              <a:rPr lang="en-US" sz="1969" b="0" i="0" u="none" strike="noStrike" cap="none">
                <a:solidFill>
                  <a:srgbClr val="583F34"/>
                </a:solidFill>
                <a:latin typeface="Arial"/>
                <a:ea typeface="Arial"/>
                <a:cs typeface="Arial"/>
                <a:sym typeface="Arial"/>
              </a:rPr>
              <a:t>We use these symbols to communicate to students the following actions:</a:t>
            </a:r>
            <a:endParaRPr/>
          </a:p>
        </p:txBody>
      </p:sp>
      <p:grpSp>
        <p:nvGrpSpPr>
          <p:cNvPr id="131" name="Google Shape;131;p3"/>
          <p:cNvGrpSpPr/>
          <p:nvPr/>
        </p:nvGrpSpPr>
        <p:grpSpPr>
          <a:xfrm>
            <a:off x="6091936" y="2726255"/>
            <a:ext cx="2104739" cy="2131220"/>
            <a:chOff x="0" y="0"/>
            <a:chExt cx="2993405" cy="3031067"/>
          </a:xfrm>
        </p:grpSpPr>
        <p:pic>
          <p:nvPicPr>
            <p:cNvPr id="132" name="Google Shape;132;p3"/>
            <p:cNvPicPr preferRelativeResize="0"/>
            <p:nvPr/>
          </p:nvPicPr>
          <p:blipFill rotWithShape="1">
            <a:blip r:embed="rId3">
              <a:alphaModFix/>
            </a:blip>
            <a:srcRect/>
            <a:stretch/>
          </p:blipFill>
          <p:spPr>
            <a:xfrm>
              <a:off x="855352" y="170190"/>
              <a:ext cx="1282701" cy="1282701"/>
            </a:xfrm>
            <a:prstGeom prst="rect">
              <a:avLst/>
            </a:prstGeom>
            <a:noFill/>
            <a:ln>
              <a:noFill/>
            </a:ln>
          </p:spPr>
        </p:pic>
        <p:sp>
          <p:nvSpPr>
            <p:cNvPr id="133" name="Google Shape;133;p3"/>
            <p:cNvSpPr/>
            <p:nvPr/>
          </p:nvSpPr>
          <p:spPr>
            <a:xfrm>
              <a:off x="0" y="1872431"/>
              <a:ext cx="2993405" cy="1089484"/>
            </a:xfrm>
            <a:prstGeom prst="rect">
              <a:avLst/>
            </a:prstGeom>
            <a:noFill/>
            <a:ln>
              <a:noFill/>
            </a:ln>
          </p:spPr>
          <p:txBody>
            <a:bodyPr spcFirstLastPara="1" wrap="square" lIns="35700" tIns="35700" rIns="35700" bIns="35700" anchor="ctr" anchorCtr="0">
              <a:spAutoFit/>
            </a:bodyPr>
            <a:lstStyle/>
            <a:p>
              <a:pPr marL="0" marR="0" lvl="0" indent="0" algn="ctr" rtl="0">
                <a:lnSpc>
                  <a:spcPct val="120000"/>
                </a:lnSpc>
                <a:spcBef>
                  <a:spcPts val="0"/>
                </a:spcBef>
                <a:spcAft>
                  <a:spcPts val="0"/>
                </a:spcAft>
                <a:buNone/>
              </a:pPr>
              <a:r>
                <a:rPr lang="en-US" sz="1969" b="0" i="0" u="none" strike="noStrike" cap="none">
                  <a:solidFill>
                    <a:srgbClr val="583F34"/>
                  </a:solidFill>
                  <a:latin typeface="Arial"/>
                  <a:ea typeface="Arial"/>
                  <a:cs typeface="Arial"/>
                  <a:sym typeface="Arial"/>
                </a:rPr>
                <a:t>Work in research groups </a:t>
              </a:r>
              <a:endParaRPr/>
            </a:p>
          </p:txBody>
        </p:sp>
        <p:sp>
          <p:nvSpPr>
            <p:cNvPr id="134" name="Google Shape;134;p3"/>
            <p:cNvSpPr/>
            <p:nvPr/>
          </p:nvSpPr>
          <p:spPr>
            <a:xfrm>
              <a:off x="4762" y="0"/>
              <a:ext cx="2983881" cy="3031067"/>
            </a:xfrm>
            <a:prstGeom prst="rect">
              <a:avLst/>
            </a:prstGeom>
            <a:noFill/>
            <a:ln w="9525" cap="flat" cmpd="sng">
              <a:solidFill>
                <a:srgbClr val="583F34"/>
              </a:solidFill>
              <a:prstDash val="solid"/>
              <a:round/>
              <a:headEnd type="none" w="sm" len="sm"/>
              <a:tailEnd type="none" w="sm" len="sm"/>
            </a:ln>
          </p:spPr>
          <p:txBody>
            <a:bodyPr spcFirstLastPara="1" wrap="square" lIns="35700" tIns="35700" rIns="35700" bIns="35700" anchor="ctr" anchorCtr="0">
              <a:noAutofit/>
            </a:bodyPr>
            <a:lstStyle/>
            <a:p>
              <a:pPr marL="0" marR="0" lvl="0" indent="0" algn="l" rtl="0">
                <a:spcBef>
                  <a:spcPts val="0"/>
                </a:spcBef>
                <a:spcAft>
                  <a:spcPts val="0"/>
                </a:spcAft>
                <a:buNone/>
              </a:pPr>
              <a:endParaRPr sz="1266">
                <a:solidFill>
                  <a:schemeClr val="dk1"/>
                </a:solidFill>
                <a:latin typeface="Calibri"/>
                <a:ea typeface="Calibri"/>
                <a:cs typeface="Calibri"/>
                <a:sym typeface="Calibri"/>
              </a:endParaRPr>
            </a:p>
          </p:txBody>
        </p:sp>
      </p:grpSp>
      <p:grpSp>
        <p:nvGrpSpPr>
          <p:cNvPr id="135" name="Google Shape;135;p3"/>
          <p:cNvGrpSpPr/>
          <p:nvPr/>
        </p:nvGrpSpPr>
        <p:grpSpPr>
          <a:xfrm>
            <a:off x="586872" y="2726255"/>
            <a:ext cx="1637608" cy="2131220"/>
            <a:chOff x="0" y="0"/>
            <a:chExt cx="2329041" cy="3031067"/>
          </a:xfrm>
        </p:grpSpPr>
        <p:pic>
          <p:nvPicPr>
            <p:cNvPr id="136" name="Google Shape;136;p3"/>
            <p:cNvPicPr preferRelativeResize="0"/>
            <p:nvPr/>
          </p:nvPicPr>
          <p:blipFill rotWithShape="1">
            <a:blip r:embed="rId4">
              <a:alphaModFix/>
            </a:blip>
            <a:srcRect/>
            <a:stretch/>
          </p:blipFill>
          <p:spPr>
            <a:xfrm>
              <a:off x="363525" y="210407"/>
              <a:ext cx="1601990" cy="1625601"/>
            </a:xfrm>
            <a:prstGeom prst="rect">
              <a:avLst/>
            </a:prstGeom>
            <a:noFill/>
            <a:ln>
              <a:noFill/>
            </a:ln>
          </p:spPr>
        </p:pic>
        <p:sp>
          <p:nvSpPr>
            <p:cNvPr id="137" name="Google Shape;137;p3"/>
            <p:cNvSpPr/>
            <p:nvPr/>
          </p:nvSpPr>
          <p:spPr>
            <a:xfrm>
              <a:off x="672593" y="2076288"/>
              <a:ext cx="982606" cy="619749"/>
            </a:xfrm>
            <a:prstGeom prst="rect">
              <a:avLst/>
            </a:prstGeom>
            <a:noFill/>
            <a:ln>
              <a:noFill/>
            </a:ln>
          </p:spPr>
          <p:txBody>
            <a:bodyPr spcFirstLastPara="1" wrap="square" lIns="35700" tIns="35700" rIns="35700" bIns="35700" anchor="ctr" anchorCtr="0">
              <a:spAutoFit/>
            </a:bodyPr>
            <a:lstStyle/>
            <a:p>
              <a:pPr marL="0" marR="0" lvl="0" indent="0" algn="l" rtl="0">
                <a:lnSpc>
                  <a:spcPct val="120000"/>
                </a:lnSpc>
                <a:spcBef>
                  <a:spcPts val="0"/>
                </a:spcBef>
                <a:spcAft>
                  <a:spcPts val="0"/>
                </a:spcAft>
                <a:buNone/>
              </a:pPr>
              <a:r>
                <a:rPr lang="en-US" sz="1969" b="0" u="none">
                  <a:solidFill>
                    <a:srgbClr val="583F34"/>
                  </a:solidFill>
                  <a:latin typeface="Arial"/>
                  <a:ea typeface="Arial"/>
                  <a:cs typeface="Arial"/>
                  <a:sym typeface="Arial"/>
                </a:rPr>
                <a:t>Think</a:t>
              </a:r>
              <a:endParaRPr/>
            </a:p>
          </p:txBody>
        </p:sp>
        <p:sp>
          <p:nvSpPr>
            <p:cNvPr id="138" name="Google Shape;138;p3"/>
            <p:cNvSpPr/>
            <p:nvPr/>
          </p:nvSpPr>
          <p:spPr>
            <a:xfrm>
              <a:off x="0" y="0"/>
              <a:ext cx="2329041" cy="3031067"/>
            </a:xfrm>
            <a:prstGeom prst="rect">
              <a:avLst/>
            </a:prstGeom>
            <a:noFill/>
            <a:ln w="9525" cap="flat" cmpd="sng">
              <a:solidFill>
                <a:srgbClr val="583F34"/>
              </a:solidFill>
              <a:prstDash val="solid"/>
              <a:round/>
              <a:headEnd type="none" w="sm" len="sm"/>
              <a:tailEnd type="none" w="sm" len="sm"/>
            </a:ln>
          </p:spPr>
          <p:txBody>
            <a:bodyPr spcFirstLastPara="1" wrap="square" lIns="35700" tIns="35700" rIns="35700" bIns="35700" anchor="ctr" anchorCtr="0">
              <a:noAutofit/>
            </a:bodyPr>
            <a:lstStyle/>
            <a:p>
              <a:pPr marL="0" marR="0" lvl="0" indent="0" algn="l" rtl="0">
                <a:spcBef>
                  <a:spcPts val="0"/>
                </a:spcBef>
                <a:spcAft>
                  <a:spcPts val="0"/>
                </a:spcAft>
                <a:buNone/>
              </a:pPr>
              <a:endParaRPr sz="1266">
                <a:solidFill>
                  <a:schemeClr val="dk1"/>
                </a:solidFill>
                <a:latin typeface="Calibri"/>
                <a:ea typeface="Calibri"/>
                <a:cs typeface="Calibri"/>
                <a:sym typeface="Calibri"/>
              </a:endParaRPr>
            </a:p>
          </p:txBody>
        </p:sp>
      </p:grpSp>
      <p:grpSp>
        <p:nvGrpSpPr>
          <p:cNvPr id="139" name="Google Shape;139;p3"/>
          <p:cNvGrpSpPr/>
          <p:nvPr/>
        </p:nvGrpSpPr>
        <p:grpSpPr>
          <a:xfrm>
            <a:off x="4296053" y="2726255"/>
            <a:ext cx="1513566" cy="2131220"/>
            <a:chOff x="0" y="0"/>
            <a:chExt cx="2152626" cy="3031067"/>
          </a:xfrm>
        </p:grpSpPr>
        <p:pic>
          <p:nvPicPr>
            <p:cNvPr id="140" name="Google Shape;140;p3"/>
            <p:cNvPicPr preferRelativeResize="0"/>
            <p:nvPr/>
          </p:nvPicPr>
          <p:blipFill rotWithShape="1">
            <a:blip r:embed="rId5">
              <a:alphaModFix/>
            </a:blip>
            <a:srcRect/>
            <a:stretch/>
          </p:blipFill>
          <p:spPr>
            <a:xfrm>
              <a:off x="452241" y="394010"/>
              <a:ext cx="1248144" cy="1258394"/>
            </a:xfrm>
            <a:prstGeom prst="rect">
              <a:avLst/>
            </a:prstGeom>
            <a:noFill/>
            <a:ln>
              <a:noFill/>
            </a:ln>
          </p:spPr>
        </p:pic>
        <p:sp>
          <p:nvSpPr>
            <p:cNvPr id="141" name="Google Shape;141;p3"/>
            <p:cNvSpPr/>
            <p:nvPr/>
          </p:nvSpPr>
          <p:spPr>
            <a:xfrm>
              <a:off x="133114" y="2076288"/>
              <a:ext cx="1897181" cy="619749"/>
            </a:xfrm>
            <a:prstGeom prst="rect">
              <a:avLst/>
            </a:prstGeom>
            <a:noFill/>
            <a:ln>
              <a:noFill/>
            </a:ln>
          </p:spPr>
          <p:txBody>
            <a:bodyPr spcFirstLastPara="1" wrap="square" lIns="35700" tIns="35700" rIns="35700" bIns="35700" anchor="ctr" anchorCtr="0">
              <a:spAutoFit/>
            </a:bodyPr>
            <a:lstStyle/>
            <a:p>
              <a:pPr marL="0" marR="0" lvl="0" indent="0" algn="l" rtl="0">
                <a:lnSpc>
                  <a:spcPct val="120000"/>
                </a:lnSpc>
                <a:spcBef>
                  <a:spcPts val="0"/>
                </a:spcBef>
                <a:spcAft>
                  <a:spcPts val="0"/>
                </a:spcAft>
                <a:buNone/>
              </a:pPr>
              <a:r>
                <a:rPr lang="en-US" sz="1969" b="0" u="none">
                  <a:solidFill>
                    <a:srgbClr val="583F34"/>
                  </a:solidFill>
                  <a:latin typeface="Arial"/>
                  <a:ea typeface="Arial"/>
                  <a:cs typeface="Arial"/>
                  <a:sym typeface="Arial"/>
                </a:rPr>
                <a:t>Write down</a:t>
              </a:r>
              <a:endParaRPr/>
            </a:p>
          </p:txBody>
        </p:sp>
        <p:sp>
          <p:nvSpPr>
            <p:cNvPr id="142" name="Google Shape;142;p3"/>
            <p:cNvSpPr/>
            <p:nvPr/>
          </p:nvSpPr>
          <p:spPr>
            <a:xfrm>
              <a:off x="0" y="0"/>
              <a:ext cx="2152626" cy="3031067"/>
            </a:xfrm>
            <a:prstGeom prst="rect">
              <a:avLst/>
            </a:prstGeom>
            <a:noFill/>
            <a:ln w="9525" cap="flat" cmpd="sng">
              <a:solidFill>
                <a:srgbClr val="583F34"/>
              </a:solidFill>
              <a:prstDash val="solid"/>
              <a:round/>
              <a:headEnd type="none" w="sm" len="sm"/>
              <a:tailEnd type="none" w="sm" len="sm"/>
            </a:ln>
          </p:spPr>
          <p:txBody>
            <a:bodyPr spcFirstLastPara="1" wrap="square" lIns="35700" tIns="35700" rIns="35700" bIns="35700" anchor="ctr" anchorCtr="0">
              <a:noAutofit/>
            </a:bodyPr>
            <a:lstStyle/>
            <a:p>
              <a:pPr marL="0" marR="0" lvl="0" indent="0" algn="l" rtl="0">
                <a:spcBef>
                  <a:spcPts val="0"/>
                </a:spcBef>
                <a:spcAft>
                  <a:spcPts val="0"/>
                </a:spcAft>
                <a:buNone/>
              </a:pPr>
              <a:endParaRPr sz="1266">
                <a:solidFill>
                  <a:schemeClr val="dk1"/>
                </a:solidFill>
                <a:latin typeface="Calibri"/>
                <a:ea typeface="Calibri"/>
                <a:cs typeface="Calibri"/>
                <a:sym typeface="Calibri"/>
              </a:endParaRPr>
            </a:p>
          </p:txBody>
        </p:sp>
      </p:grpSp>
      <p:grpSp>
        <p:nvGrpSpPr>
          <p:cNvPr id="143" name="Google Shape;143;p3"/>
          <p:cNvGrpSpPr/>
          <p:nvPr/>
        </p:nvGrpSpPr>
        <p:grpSpPr>
          <a:xfrm>
            <a:off x="2526423" y="2726255"/>
            <a:ext cx="1405666" cy="2131220"/>
            <a:chOff x="0" y="0"/>
            <a:chExt cx="1999167" cy="3031067"/>
          </a:xfrm>
        </p:grpSpPr>
        <p:pic>
          <p:nvPicPr>
            <p:cNvPr id="144" name="Google Shape;144;p3"/>
            <p:cNvPicPr preferRelativeResize="0"/>
            <p:nvPr/>
          </p:nvPicPr>
          <p:blipFill rotWithShape="1">
            <a:blip r:embed="rId6">
              <a:alphaModFix/>
            </a:blip>
            <a:srcRect/>
            <a:stretch/>
          </p:blipFill>
          <p:spPr>
            <a:xfrm>
              <a:off x="358233" y="206904"/>
              <a:ext cx="1282701" cy="1632607"/>
            </a:xfrm>
            <a:prstGeom prst="rect">
              <a:avLst/>
            </a:prstGeom>
            <a:noFill/>
            <a:ln>
              <a:noFill/>
            </a:ln>
          </p:spPr>
        </p:pic>
        <p:sp>
          <p:nvSpPr>
            <p:cNvPr id="145" name="Google Shape;145;p3"/>
            <p:cNvSpPr/>
            <p:nvPr/>
          </p:nvSpPr>
          <p:spPr>
            <a:xfrm>
              <a:off x="467982" y="2076288"/>
              <a:ext cx="1062399" cy="619749"/>
            </a:xfrm>
            <a:prstGeom prst="rect">
              <a:avLst/>
            </a:prstGeom>
            <a:noFill/>
            <a:ln>
              <a:noFill/>
            </a:ln>
          </p:spPr>
          <p:txBody>
            <a:bodyPr spcFirstLastPara="1" wrap="square" lIns="35700" tIns="35700" rIns="35700" bIns="35700" anchor="ctr" anchorCtr="0">
              <a:spAutoFit/>
            </a:bodyPr>
            <a:lstStyle/>
            <a:p>
              <a:pPr marL="0" marR="0" lvl="0" indent="0" algn="l" rtl="0">
                <a:lnSpc>
                  <a:spcPct val="120000"/>
                </a:lnSpc>
                <a:spcBef>
                  <a:spcPts val="0"/>
                </a:spcBef>
                <a:spcAft>
                  <a:spcPts val="0"/>
                </a:spcAft>
                <a:buNone/>
              </a:pPr>
              <a:r>
                <a:rPr lang="en-US" sz="1969" b="0" u="none">
                  <a:solidFill>
                    <a:srgbClr val="583F34"/>
                  </a:solidFill>
                  <a:latin typeface="Arial"/>
                  <a:ea typeface="Arial"/>
                  <a:cs typeface="Arial"/>
                  <a:sym typeface="Arial"/>
                </a:rPr>
                <a:t>Share</a:t>
              </a:r>
              <a:endParaRPr/>
            </a:p>
          </p:txBody>
        </p:sp>
        <p:sp>
          <p:nvSpPr>
            <p:cNvPr id="146" name="Google Shape;146;p3"/>
            <p:cNvSpPr/>
            <p:nvPr/>
          </p:nvSpPr>
          <p:spPr>
            <a:xfrm>
              <a:off x="0" y="0"/>
              <a:ext cx="1999167" cy="3031067"/>
            </a:xfrm>
            <a:prstGeom prst="rect">
              <a:avLst/>
            </a:prstGeom>
            <a:noFill/>
            <a:ln w="9525" cap="flat" cmpd="sng">
              <a:solidFill>
                <a:srgbClr val="583F34"/>
              </a:solidFill>
              <a:prstDash val="solid"/>
              <a:round/>
              <a:headEnd type="none" w="sm" len="sm"/>
              <a:tailEnd type="none" w="sm" len="sm"/>
            </a:ln>
          </p:spPr>
          <p:txBody>
            <a:bodyPr spcFirstLastPara="1" wrap="square" lIns="35700" tIns="35700" rIns="35700" bIns="35700" anchor="ctr" anchorCtr="0">
              <a:noAutofit/>
            </a:bodyPr>
            <a:lstStyle/>
            <a:p>
              <a:pPr marL="0" marR="0" lvl="0" indent="0" algn="l" rtl="0">
                <a:spcBef>
                  <a:spcPts val="0"/>
                </a:spcBef>
                <a:spcAft>
                  <a:spcPts val="0"/>
                </a:spcAft>
                <a:buNone/>
              </a:pPr>
              <a:endParaRPr sz="1266">
                <a:solidFill>
                  <a:schemeClr val="dk1"/>
                </a:solidFill>
                <a:latin typeface="Calibri"/>
                <a:ea typeface="Calibri"/>
                <a:cs typeface="Calibri"/>
                <a:sym typeface="Calibri"/>
              </a:endParaRPr>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p30"/>
          <p:cNvSpPr txBox="1">
            <a:spLocks noGrp="1"/>
          </p:cNvSpPr>
          <p:nvPr>
            <p:ph type="title"/>
          </p:nvPr>
        </p:nvSpPr>
        <p:spPr>
          <a:xfrm>
            <a:off x="457200" y="0"/>
            <a:ext cx="8382000"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rgbClr val="583F34"/>
              </a:buClr>
              <a:buSzPts val="3200"/>
              <a:buFont typeface="Calibri"/>
              <a:buNone/>
            </a:pPr>
            <a:r>
              <a:rPr lang="en-US" sz="3200">
                <a:solidFill>
                  <a:srgbClr val="583F34"/>
                </a:solidFill>
              </a:rPr>
              <a:t>Extinctions Across Some Major Animal Groups</a:t>
            </a:r>
            <a:endParaRPr/>
          </a:p>
        </p:txBody>
      </p:sp>
      <p:graphicFrame>
        <p:nvGraphicFramePr>
          <p:cNvPr id="402" name="Google Shape;402;p30"/>
          <p:cNvGraphicFramePr/>
          <p:nvPr/>
        </p:nvGraphicFramePr>
        <p:xfrm>
          <a:off x="609600" y="990600"/>
          <a:ext cx="3429000" cy="2743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03" name="Google Shape;403;p30"/>
          <p:cNvGraphicFramePr/>
          <p:nvPr/>
        </p:nvGraphicFramePr>
        <p:xfrm>
          <a:off x="5105400" y="1066800"/>
          <a:ext cx="3733800" cy="2743200"/>
        </p:xfrm>
        <a:graphic>
          <a:graphicData uri="http://schemas.openxmlformats.org/drawingml/2006/chart">
            <c:chart xmlns:c="http://schemas.openxmlformats.org/drawingml/2006/chart" xmlns:r="http://schemas.openxmlformats.org/officeDocument/2006/relationships" r:id="rId4"/>
          </a:graphicData>
        </a:graphic>
      </p:graphicFrame>
      <p:sp>
        <p:nvSpPr>
          <p:cNvPr id="404" name="Google Shape;404;p30"/>
          <p:cNvSpPr txBox="1"/>
          <p:nvPr/>
        </p:nvSpPr>
        <p:spPr>
          <a:xfrm>
            <a:off x="5867400" y="4711868"/>
            <a:ext cx="3276600"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i="1">
                <a:solidFill>
                  <a:srgbClr val="583F34"/>
                </a:solidFill>
                <a:latin typeface="Arial"/>
                <a:ea typeface="Arial"/>
                <a:cs typeface="Arial"/>
                <a:sym typeface="Arial"/>
              </a:rPr>
              <a:t>Graphs produced by MBERbio.</a:t>
            </a:r>
            <a:endParaRPr/>
          </a:p>
          <a:p>
            <a:pPr marL="0" marR="0" lvl="0" indent="0" algn="l" rtl="0">
              <a:spcBef>
                <a:spcPts val="0"/>
              </a:spcBef>
              <a:spcAft>
                <a:spcPts val="0"/>
              </a:spcAft>
              <a:buNone/>
            </a:pPr>
            <a:endParaRPr sz="1200" i="1">
              <a:solidFill>
                <a:srgbClr val="583F34"/>
              </a:solidFill>
              <a:latin typeface="Arial"/>
              <a:ea typeface="Arial"/>
              <a:cs typeface="Arial"/>
              <a:sym typeface="Arial"/>
            </a:endParaRPr>
          </a:p>
          <a:p>
            <a:pPr marL="0" marR="0" lvl="0" indent="0" algn="l" rtl="0">
              <a:spcBef>
                <a:spcPts val="0"/>
              </a:spcBef>
              <a:spcAft>
                <a:spcPts val="0"/>
              </a:spcAft>
              <a:buNone/>
            </a:pPr>
            <a:r>
              <a:rPr lang="en-US" sz="1200" i="1">
                <a:solidFill>
                  <a:srgbClr val="583F34"/>
                </a:solidFill>
                <a:latin typeface="Arial"/>
                <a:ea typeface="Arial"/>
                <a:cs typeface="Arial"/>
                <a:sym typeface="Arial"/>
              </a:rPr>
              <a:t>Data taken from Scientific papers:</a:t>
            </a:r>
            <a:endParaRPr/>
          </a:p>
          <a:p>
            <a:pPr marL="0" marR="0" lvl="0" indent="0" algn="l" rtl="0">
              <a:spcBef>
                <a:spcPts val="0"/>
              </a:spcBef>
              <a:spcAft>
                <a:spcPts val="0"/>
              </a:spcAft>
              <a:buNone/>
            </a:pPr>
            <a:endParaRPr sz="1200" b="1">
              <a:solidFill>
                <a:srgbClr val="583F34"/>
              </a:solidFill>
              <a:latin typeface="Arial"/>
              <a:ea typeface="Arial"/>
              <a:cs typeface="Arial"/>
              <a:sym typeface="Arial"/>
            </a:endParaRPr>
          </a:p>
          <a:p>
            <a:pPr marL="0" marR="0" lvl="0" indent="0" algn="l" rtl="0">
              <a:spcBef>
                <a:spcPts val="0"/>
              </a:spcBef>
              <a:spcAft>
                <a:spcPts val="0"/>
              </a:spcAft>
              <a:buNone/>
            </a:pPr>
            <a:r>
              <a:rPr lang="en-US" sz="1200" b="1">
                <a:solidFill>
                  <a:srgbClr val="583F34"/>
                </a:solidFill>
                <a:latin typeface="Arial"/>
                <a:ea typeface="Arial"/>
                <a:cs typeface="Arial"/>
                <a:sym typeface="Arial"/>
              </a:rPr>
              <a:t>Maas 2014, Szabo </a:t>
            </a:r>
            <a:r>
              <a:rPr lang="en-US" sz="1200" b="1" i="1">
                <a:solidFill>
                  <a:srgbClr val="583F34"/>
                </a:solidFill>
                <a:latin typeface="Arial"/>
                <a:ea typeface="Arial"/>
                <a:cs typeface="Arial"/>
                <a:sym typeface="Arial"/>
              </a:rPr>
              <a:t>et al.</a:t>
            </a:r>
            <a:r>
              <a:rPr lang="en-US" sz="1200" b="1">
                <a:solidFill>
                  <a:srgbClr val="583F34"/>
                </a:solidFill>
                <a:latin typeface="Arial"/>
                <a:ea typeface="Arial"/>
                <a:cs typeface="Arial"/>
                <a:sym typeface="Arial"/>
              </a:rPr>
              <a:t> 2012, Pimm 2014</a:t>
            </a:r>
            <a:endParaRPr/>
          </a:p>
        </p:txBody>
      </p:sp>
      <p:graphicFrame>
        <p:nvGraphicFramePr>
          <p:cNvPr id="405" name="Google Shape;405;p30"/>
          <p:cNvGraphicFramePr/>
          <p:nvPr/>
        </p:nvGraphicFramePr>
        <p:xfrm>
          <a:off x="2209800" y="3810000"/>
          <a:ext cx="3505200" cy="2819400"/>
        </p:xfrm>
        <a:graphic>
          <a:graphicData uri="http://schemas.openxmlformats.org/drawingml/2006/chart">
            <c:chart xmlns:c="http://schemas.openxmlformats.org/drawingml/2006/chart" xmlns:r="http://schemas.openxmlformats.org/officeDocument/2006/relationships" r:id="rId5"/>
          </a:graphicData>
        </a:graphic>
      </p:graphicFrame>
      <p:sp>
        <p:nvSpPr>
          <p:cNvPr id="406" name="Google Shape;406;p30"/>
          <p:cNvSpPr txBox="1"/>
          <p:nvPr/>
        </p:nvSpPr>
        <p:spPr>
          <a:xfrm rot="-5400000">
            <a:off x="-775156" y="2222957"/>
            <a:ext cx="2438400"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b="1">
                <a:solidFill>
                  <a:schemeClr val="dk1"/>
                </a:solidFill>
                <a:latin typeface="Calibri"/>
                <a:ea typeface="Calibri"/>
                <a:cs typeface="Calibri"/>
                <a:sym typeface="Calibri"/>
              </a:rPr>
              <a:t>Total Number of Species Gone Extinct Per Hundred Years</a:t>
            </a:r>
            <a:endParaRPr/>
          </a:p>
        </p:txBody>
      </p:sp>
      <p:sp>
        <p:nvSpPr>
          <p:cNvPr id="407" name="Google Shape;407;p30"/>
          <p:cNvSpPr txBox="1"/>
          <p:nvPr/>
        </p:nvSpPr>
        <p:spPr>
          <a:xfrm rot="-5400000">
            <a:off x="3796844" y="2299157"/>
            <a:ext cx="2438400"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b="1">
                <a:solidFill>
                  <a:schemeClr val="dk1"/>
                </a:solidFill>
                <a:latin typeface="Calibri"/>
                <a:ea typeface="Calibri"/>
                <a:cs typeface="Calibri"/>
                <a:sym typeface="Calibri"/>
              </a:rPr>
              <a:t>Total Number of Species Gone Extinct Per Hundred Years</a:t>
            </a:r>
            <a:endParaRPr/>
          </a:p>
        </p:txBody>
      </p:sp>
      <p:sp>
        <p:nvSpPr>
          <p:cNvPr id="408" name="Google Shape;408;p30"/>
          <p:cNvSpPr txBox="1"/>
          <p:nvPr/>
        </p:nvSpPr>
        <p:spPr>
          <a:xfrm rot="-5400000">
            <a:off x="901245" y="5042357"/>
            <a:ext cx="2438400"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b="1">
                <a:solidFill>
                  <a:schemeClr val="dk1"/>
                </a:solidFill>
                <a:latin typeface="Calibri"/>
                <a:ea typeface="Calibri"/>
                <a:cs typeface="Calibri"/>
                <a:sym typeface="Calibri"/>
              </a:rPr>
              <a:t>Total Number of Species Gone Extinct Per Hundred Years</a:t>
            </a:r>
            <a:endParaRPr/>
          </a:p>
        </p:txBody>
      </p:sp>
      <p:sp>
        <p:nvSpPr>
          <p:cNvPr id="409" name="Google Shape;409;p30"/>
          <p:cNvSpPr txBox="1"/>
          <p:nvPr/>
        </p:nvSpPr>
        <p:spPr>
          <a:xfrm>
            <a:off x="990600" y="3657600"/>
            <a:ext cx="2438400" cy="2616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b="1">
                <a:solidFill>
                  <a:schemeClr val="dk1"/>
                </a:solidFill>
                <a:latin typeface="Calibri"/>
                <a:ea typeface="Calibri"/>
                <a:cs typeface="Calibri"/>
                <a:sym typeface="Calibri"/>
              </a:rPr>
              <a:t>Century</a:t>
            </a:r>
            <a:endParaRPr/>
          </a:p>
        </p:txBody>
      </p:sp>
      <p:sp>
        <p:nvSpPr>
          <p:cNvPr id="410" name="Google Shape;410;p30"/>
          <p:cNvSpPr txBox="1"/>
          <p:nvPr/>
        </p:nvSpPr>
        <p:spPr>
          <a:xfrm>
            <a:off x="5791200" y="3700790"/>
            <a:ext cx="2438400" cy="2616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b="1">
                <a:solidFill>
                  <a:schemeClr val="dk1"/>
                </a:solidFill>
                <a:latin typeface="Calibri"/>
                <a:ea typeface="Calibri"/>
                <a:cs typeface="Calibri"/>
                <a:sym typeface="Calibri"/>
              </a:rPr>
              <a:t>Century</a:t>
            </a:r>
            <a:endParaRPr/>
          </a:p>
        </p:txBody>
      </p:sp>
      <p:sp>
        <p:nvSpPr>
          <p:cNvPr id="411" name="Google Shape;411;p30"/>
          <p:cNvSpPr txBox="1"/>
          <p:nvPr/>
        </p:nvSpPr>
        <p:spPr>
          <a:xfrm>
            <a:off x="2667000" y="6596390"/>
            <a:ext cx="2438400" cy="2616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b="1">
                <a:solidFill>
                  <a:schemeClr val="dk1"/>
                </a:solidFill>
                <a:latin typeface="Calibri"/>
                <a:ea typeface="Calibri"/>
                <a:cs typeface="Calibri"/>
                <a:sym typeface="Calibri"/>
              </a:rPr>
              <a:t>Century</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17" name="Google Shape;417;p31"/>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LS02 Teacher Resource: What did we figure out?</a:t>
            </a:r>
            <a:endParaRPr sz="2400" b="0" i="0" u="none" strike="noStrike" cap="none">
              <a:solidFill>
                <a:srgbClr val="FFFFFF"/>
              </a:solidFill>
              <a:latin typeface="Arial"/>
              <a:ea typeface="Arial"/>
              <a:cs typeface="Arial"/>
              <a:sym typeface="Arial"/>
            </a:endParaRPr>
          </a:p>
        </p:txBody>
      </p:sp>
      <p:sp>
        <p:nvSpPr>
          <p:cNvPr id="418" name="Google Shape;418;p31"/>
          <p:cNvSpPr txBox="1"/>
          <p:nvPr/>
        </p:nvSpPr>
        <p:spPr>
          <a:xfrm>
            <a:off x="467668" y="1179354"/>
            <a:ext cx="5810118" cy="193472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2000"/>
              <a:buFont typeface="Arial"/>
              <a:buNone/>
            </a:pPr>
            <a:r>
              <a:rPr lang="en-US" sz="2000" b="1">
                <a:solidFill>
                  <a:srgbClr val="583F34"/>
                </a:solidFill>
                <a:latin typeface="Calibri"/>
                <a:ea typeface="Calibri"/>
                <a:cs typeface="Calibri"/>
                <a:sym typeface="Calibri"/>
              </a:rPr>
              <a:t>What did we figure out? </a:t>
            </a:r>
            <a:endParaRPr/>
          </a:p>
          <a:p>
            <a:pPr marL="0" marR="0" lvl="0" indent="0" algn="l" rtl="0">
              <a:spcBef>
                <a:spcPts val="0"/>
              </a:spcBef>
              <a:spcAft>
                <a:spcPts val="0"/>
              </a:spcAft>
              <a:buClr>
                <a:srgbClr val="583F34"/>
              </a:buClr>
              <a:buSzPts val="1800"/>
              <a:buFont typeface="Arial"/>
              <a:buNone/>
            </a:pPr>
            <a:r>
              <a:rPr lang="en-US" sz="1800">
                <a:solidFill>
                  <a:srgbClr val="583F34"/>
                </a:solidFill>
                <a:latin typeface="Calibri"/>
                <a:ea typeface="Calibri"/>
                <a:cs typeface="Calibri"/>
                <a:sym typeface="Calibri"/>
              </a:rPr>
              <a:t>We recognized that there have been several times in the past where a huge portion of species died. We call these mass extinctions. There also appears to be several recent extinctions. Next we work toward trying to understand the connection between past mass extinctions and the alarming increase in extinction today.</a:t>
            </a:r>
            <a:endParaRPr/>
          </a:p>
        </p:txBody>
      </p:sp>
      <p:grpSp>
        <p:nvGrpSpPr>
          <p:cNvPr id="419" name="Google Shape;419;p31"/>
          <p:cNvGrpSpPr/>
          <p:nvPr/>
        </p:nvGrpSpPr>
        <p:grpSpPr>
          <a:xfrm>
            <a:off x="6277786" y="710685"/>
            <a:ext cx="2571024" cy="2190241"/>
            <a:chOff x="1029484" y="1311626"/>
            <a:chExt cx="2571024" cy="2190241"/>
          </a:xfrm>
        </p:grpSpPr>
        <p:sp>
          <p:nvSpPr>
            <p:cNvPr id="420" name="Google Shape;420;p31"/>
            <p:cNvSpPr/>
            <p:nvPr/>
          </p:nvSpPr>
          <p:spPr>
            <a:xfrm>
              <a:off x="1385668" y="1689784"/>
              <a:ext cx="1757169" cy="1484854"/>
            </a:xfrm>
            <a:prstGeom prst="triangle">
              <a:avLst>
                <a:gd name="adj" fmla="val 50000"/>
              </a:avLst>
            </a:prstGeom>
            <a:noFill/>
            <a:ln w="19050" cap="flat" cmpd="sng">
              <a:solidFill>
                <a:srgbClr val="5FAF29"/>
              </a:solidFill>
              <a:prstDash val="solid"/>
              <a:miter lim="400000"/>
              <a:headEnd type="none" w="sm" len="sm"/>
              <a:tailEnd type="none" w="sm" len="sm"/>
            </a:ln>
            <a:effectLst>
              <a:outerShdw blurRad="50800" dist="50800" dir="5400000" sx="1000" sy="1000" algn="ctr" rotWithShape="0">
                <a:srgbClr val="000000">
                  <a:alpha val="42745"/>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chemeClr val="dk1"/>
                </a:buClr>
                <a:buSzPts val="2400"/>
                <a:buFont typeface="Calibri"/>
                <a:buNone/>
              </a:pPr>
              <a:endParaRPr sz="2400" b="0" i="0" u="none" strike="noStrike" cap="none">
                <a:solidFill>
                  <a:srgbClr val="FFFFFF"/>
                </a:solidFill>
                <a:latin typeface="Calibri"/>
                <a:ea typeface="Calibri"/>
                <a:cs typeface="Calibri"/>
                <a:sym typeface="Calibri"/>
              </a:endParaRPr>
            </a:p>
          </p:txBody>
        </p:sp>
        <p:sp>
          <p:nvSpPr>
            <p:cNvPr id="421" name="Google Shape;421;p31"/>
            <p:cNvSpPr/>
            <p:nvPr/>
          </p:nvSpPr>
          <p:spPr>
            <a:xfrm>
              <a:off x="2065319" y="1311626"/>
              <a:ext cx="404278"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M</a:t>
              </a:r>
              <a:endParaRPr/>
            </a:p>
          </p:txBody>
        </p:sp>
        <p:sp>
          <p:nvSpPr>
            <p:cNvPr id="422" name="Google Shape;422;p31"/>
            <p:cNvSpPr/>
            <p:nvPr/>
          </p:nvSpPr>
          <p:spPr>
            <a:xfrm>
              <a:off x="1029484" y="3101757"/>
              <a:ext cx="317716"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P</a:t>
              </a:r>
              <a:endParaRPr/>
            </a:p>
          </p:txBody>
        </p:sp>
        <p:sp>
          <p:nvSpPr>
            <p:cNvPr id="423" name="Google Shape;423;p31"/>
            <p:cNvSpPr/>
            <p:nvPr/>
          </p:nvSpPr>
          <p:spPr>
            <a:xfrm>
              <a:off x="3074737" y="3101756"/>
              <a:ext cx="525771"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Q</a:t>
              </a:r>
              <a:endParaRPr/>
            </a:p>
          </p:txBody>
        </p:sp>
      </p:grpSp>
      <p:sp>
        <p:nvSpPr>
          <p:cNvPr id="424" name="Google Shape;424;p31"/>
          <p:cNvSpPr txBox="1"/>
          <p:nvPr/>
        </p:nvSpPr>
        <p:spPr>
          <a:xfrm>
            <a:off x="434145" y="3224212"/>
            <a:ext cx="8414665" cy="302200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1600"/>
              <a:buFont typeface="Arial"/>
              <a:buNone/>
            </a:pPr>
            <a:r>
              <a:rPr lang="en-US" sz="1600" b="1">
                <a:solidFill>
                  <a:srgbClr val="583F34"/>
                </a:solidFill>
                <a:latin typeface="Calibri"/>
                <a:ea typeface="Calibri"/>
                <a:cs typeface="Calibri"/>
                <a:sym typeface="Calibri"/>
              </a:rPr>
              <a:t>PD LS02 Teacher Reflection Notes:</a:t>
            </a:r>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a:p>
            <a:pPr marL="0" marR="0" lvl="0" indent="0" algn="l" rtl="0">
              <a:spcBef>
                <a:spcPts val="320"/>
              </a:spcBef>
              <a:spcAft>
                <a:spcPts val="0"/>
              </a:spcAft>
              <a:buClr>
                <a:srgbClr val="583F34"/>
              </a:buClr>
              <a:buSzPts val="1600"/>
              <a:buFont typeface="Arial"/>
              <a:buNone/>
            </a:pPr>
            <a:r>
              <a:rPr lang="en-US" sz="1600" i="1">
                <a:solidFill>
                  <a:srgbClr val="583F34"/>
                </a:solidFill>
                <a:latin typeface="Calibri"/>
                <a:ea typeface="Calibri"/>
                <a:cs typeface="Calibri"/>
                <a:sym typeface="Calibri"/>
              </a:rPr>
              <a:t>Things that went well…</a:t>
            </a:r>
            <a:endParaRPr/>
          </a:p>
          <a:p>
            <a:pPr marL="0" marR="0" lvl="0" indent="0" algn="l" rtl="0">
              <a:spcBef>
                <a:spcPts val="320"/>
              </a:spcBef>
              <a:spcAft>
                <a:spcPts val="0"/>
              </a:spcAft>
              <a:buClr>
                <a:schemeClr val="dk1"/>
              </a:buClr>
              <a:buSzPts val="1600"/>
              <a:buFont typeface="Arial"/>
              <a:buNone/>
            </a:pPr>
            <a:endParaRPr sz="1600" i="1">
              <a:solidFill>
                <a:srgbClr val="583F34"/>
              </a:solidFill>
              <a:latin typeface="Calibri"/>
              <a:ea typeface="Calibri"/>
              <a:cs typeface="Calibri"/>
              <a:sym typeface="Calibri"/>
            </a:endParaRPr>
          </a:p>
          <a:p>
            <a:pPr marL="0" marR="0" lvl="0" indent="0" algn="l" rtl="0">
              <a:spcBef>
                <a:spcPts val="320"/>
              </a:spcBef>
              <a:spcAft>
                <a:spcPts val="0"/>
              </a:spcAft>
              <a:buClr>
                <a:srgbClr val="583F34"/>
              </a:buClr>
              <a:buSzPts val="1600"/>
              <a:buFont typeface="Arial"/>
              <a:buNone/>
            </a:pPr>
            <a:r>
              <a:rPr lang="en-US" sz="1600" i="1">
                <a:solidFill>
                  <a:srgbClr val="583F34"/>
                </a:solidFill>
                <a:latin typeface="Calibri"/>
                <a:ea typeface="Calibri"/>
                <a:cs typeface="Calibri"/>
                <a:sym typeface="Calibri"/>
              </a:rPr>
              <a:t>Things I would change…</a:t>
            </a:r>
            <a:endParaRPr/>
          </a:p>
          <a:p>
            <a:pPr marL="0" marR="0" lvl="0" indent="0" algn="l" rtl="0">
              <a:spcBef>
                <a:spcPts val="320"/>
              </a:spcBef>
              <a:spcAft>
                <a:spcPts val="0"/>
              </a:spcAft>
              <a:buClr>
                <a:schemeClr val="dk1"/>
              </a:buClr>
              <a:buSzPts val="1600"/>
              <a:buFont typeface="Arial"/>
              <a:buNone/>
            </a:pPr>
            <a:endParaRPr sz="1600" i="1">
              <a:solidFill>
                <a:srgbClr val="583F34"/>
              </a:solidFill>
              <a:latin typeface="Calibri"/>
              <a:ea typeface="Calibri"/>
              <a:cs typeface="Calibri"/>
              <a:sym typeface="Calibri"/>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p:txBody>
      </p:sp>
      <p:sp>
        <p:nvSpPr>
          <p:cNvPr id="425" name="Google Shape;425;p31"/>
          <p:cNvSpPr/>
          <p:nvPr/>
        </p:nvSpPr>
        <p:spPr>
          <a:xfrm>
            <a:off x="6209350" y="2456504"/>
            <a:ext cx="466455" cy="466455"/>
          </a:xfrm>
          <a:prstGeom prst="ellipse">
            <a:avLst/>
          </a:prstGeom>
          <a:noFill/>
          <a:ln w="19050" cap="flat" cmpd="sng">
            <a:solidFill>
              <a:srgbClr val="5FAF2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Google Shape;431;p32"/>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LS03 Teacher Resource: Learning Segment Overview</a:t>
            </a:r>
            <a:endParaRPr sz="2400" b="0" i="0" u="none" strike="noStrike" cap="none">
              <a:solidFill>
                <a:srgbClr val="FFFFFF"/>
              </a:solidFill>
              <a:latin typeface="Arial"/>
              <a:ea typeface="Arial"/>
              <a:cs typeface="Arial"/>
              <a:sym typeface="Arial"/>
            </a:endParaRPr>
          </a:p>
        </p:txBody>
      </p:sp>
      <p:sp>
        <p:nvSpPr>
          <p:cNvPr id="432" name="Google Shape;432;p32"/>
          <p:cNvSpPr txBox="1"/>
          <p:nvPr/>
        </p:nvSpPr>
        <p:spPr>
          <a:xfrm>
            <a:off x="3022333" y="1436441"/>
            <a:ext cx="5810118" cy="1783911"/>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Clr>
                <a:srgbClr val="583F34"/>
              </a:buClr>
              <a:buSzPts val="2000"/>
              <a:buFont typeface="Arial"/>
              <a:buNone/>
            </a:pPr>
            <a:r>
              <a:rPr lang="en-US" sz="2000" b="1">
                <a:solidFill>
                  <a:srgbClr val="583F34"/>
                </a:solidFill>
                <a:latin typeface="Calibri"/>
                <a:ea typeface="Calibri"/>
                <a:cs typeface="Calibri"/>
                <a:sym typeface="Calibri"/>
              </a:rPr>
              <a:t>P: We go a bit further with the phenomenon of extinction, with a reading that asks if we are currently in the 6</a:t>
            </a:r>
            <a:r>
              <a:rPr lang="en-US" sz="2000" b="1" baseline="30000">
                <a:solidFill>
                  <a:srgbClr val="583F34"/>
                </a:solidFill>
                <a:latin typeface="Calibri"/>
                <a:ea typeface="Calibri"/>
                <a:cs typeface="Calibri"/>
                <a:sym typeface="Calibri"/>
              </a:rPr>
              <a:t>th</a:t>
            </a:r>
            <a:r>
              <a:rPr lang="en-US" sz="2000" b="1">
                <a:solidFill>
                  <a:srgbClr val="583F34"/>
                </a:solidFill>
                <a:latin typeface="Calibri"/>
                <a:ea typeface="Calibri"/>
                <a:cs typeface="Calibri"/>
                <a:sym typeface="Calibri"/>
              </a:rPr>
              <a:t> mass extinction.</a:t>
            </a:r>
            <a:br>
              <a:rPr lang="en-US" sz="2000" b="1">
                <a:solidFill>
                  <a:srgbClr val="5FAF29"/>
                </a:solidFill>
                <a:latin typeface="Arial"/>
                <a:ea typeface="Arial"/>
                <a:cs typeface="Arial"/>
                <a:sym typeface="Arial"/>
              </a:rPr>
            </a:br>
            <a:endParaRPr sz="2000" b="1">
              <a:solidFill>
                <a:srgbClr val="583F34"/>
              </a:solidFill>
              <a:latin typeface="Calibri"/>
              <a:ea typeface="Calibri"/>
              <a:cs typeface="Calibri"/>
              <a:sym typeface="Calibri"/>
            </a:endParaRPr>
          </a:p>
        </p:txBody>
      </p:sp>
      <p:sp>
        <p:nvSpPr>
          <p:cNvPr id="433" name="Google Shape;433;p32"/>
          <p:cNvSpPr txBox="1"/>
          <p:nvPr/>
        </p:nvSpPr>
        <p:spPr>
          <a:xfrm>
            <a:off x="3022333" y="891563"/>
            <a:ext cx="222700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583F34"/>
                </a:solidFill>
                <a:latin typeface="Calibri"/>
                <a:ea typeface="Calibri"/>
                <a:cs typeface="Calibri"/>
                <a:sym typeface="Calibri"/>
              </a:rPr>
              <a:t>Time: 20 minutes</a:t>
            </a:r>
            <a:endParaRPr sz="1800">
              <a:solidFill>
                <a:srgbClr val="583F34"/>
              </a:solidFill>
              <a:latin typeface="Calibri"/>
              <a:ea typeface="Calibri"/>
              <a:cs typeface="Calibri"/>
              <a:sym typeface="Calibri"/>
            </a:endParaRPr>
          </a:p>
        </p:txBody>
      </p:sp>
      <p:sp>
        <p:nvSpPr>
          <p:cNvPr id="434" name="Google Shape;434;p32"/>
          <p:cNvSpPr/>
          <p:nvPr/>
        </p:nvSpPr>
        <p:spPr>
          <a:xfrm>
            <a:off x="282908" y="3454961"/>
            <a:ext cx="4558616" cy="280076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Resources you will need:</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PD Doodle Sheet – Extinction</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PD 03 Reading – The 6</a:t>
            </a:r>
            <a:r>
              <a:rPr lang="en-US" sz="1600" baseline="30000">
                <a:solidFill>
                  <a:srgbClr val="583F34"/>
                </a:solidFill>
                <a:latin typeface="Calibri"/>
                <a:ea typeface="Calibri"/>
                <a:cs typeface="Calibri"/>
                <a:sym typeface="Calibri"/>
              </a:rPr>
              <a:t>th</a:t>
            </a:r>
            <a:r>
              <a:rPr lang="en-US" sz="1600">
                <a:solidFill>
                  <a:srgbClr val="583F34"/>
                </a:solidFill>
                <a:latin typeface="Calibri"/>
                <a:ea typeface="Calibri"/>
                <a:cs typeface="Calibri"/>
                <a:sym typeface="Calibri"/>
              </a:rPr>
              <a:t> Mass Extinction</a:t>
            </a:r>
            <a:endParaRPr/>
          </a:p>
          <a:p>
            <a:pPr marL="0" marR="0" lvl="0" indent="0" algn="l" rtl="0">
              <a:spcBef>
                <a:spcPts val="0"/>
              </a:spcBef>
              <a:spcAft>
                <a:spcPts val="0"/>
              </a:spcAft>
              <a:buNone/>
            </a:pPr>
            <a:endParaRPr sz="1600">
              <a:solidFill>
                <a:srgbClr val="583F34"/>
              </a:solidFill>
              <a:latin typeface="Calibri"/>
              <a:ea typeface="Calibri"/>
              <a:cs typeface="Calibri"/>
              <a:sym typeface="Calibri"/>
            </a:endParaRPr>
          </a:p>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Websites of interest:</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Check individual slides for resources. </a:t>
            </a:r>
            <a:endParaRPr sz="1600">
              <a:solidFill>
                <a:srgbClr val="583F34"/>
              </a:solidFill>
              <a:latin typeface="Calibri"/>
              <a:ea typeface="Calibri"/>
              <a:cs typeface="Calibri"/>
              <a:sym typeface="Calibri"/>
            </a:endParaRPr>
          </a:p>
          <a:p>
            <a:pPr marL="0" marR="0" lvl="0" indent="0" algn="l" rtl="0">
              <a:spcBef>
                <a:spcPts val="0"/>
              </a:spcBef>
              <a:spcAft>
                <a:spcPts val="0"/>
              </a:spcAft>
              <a:buNone/>
            </a:pPr>
            <a:endParaRPr sz="1600">
              <a:solidFill>
                <a:srgbClr val="583F34"/>
              </a:solidFill>
              <a:latin typeface="Calibri"/>
              <a:ea typeface="Calibri"/>
              <a:cs typeface="Calibri"/>
              <a:sym typeface="Calibri"/>
            </a:endParaRPr>
          </a:p>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MBER Essentials: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Doodle Sheets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Whiteboards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Norms of Conversation</a:t>
            </a:r>
            <a:endParaRPr sz="1600">
              <a:solidFill>
                <a:srgbClr val="583F34"/>
              </a:solidFill>
              <a:latin typeface="Calibri"/>
              <a:ea typeface="Calibri"/>
              <a:cs typeface="Calibri"/>
              <a:sym typeface="Calibri"/>
            </a:endParaRPr>
          </a:p>
        </p:txBody>
      </p:sp>
      <p:sp>
        <p:nvSpPr>
          <p:cNvPr id="435" name="Google Shape;435;p32"/>
          <p:cNvSpPr txBox="1"/>
          <p:nvPr/>
        </p:nvSpPr>
        <p:spPr>
          <a:xfrm>
            <a:off x="4197659" y="3460801"/>
            <a:ext cx="4520582" cy="178391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1600"/>
              <a:buFont typeface="Arial"/>
              <a:buNone/>
            </a:pPr>
            <a:r>
              <a:rPr lang="en-US" sz="1600" b="1" dirty="0">
                <a:solidFill>
                  <a:srgbClr val="583F34"/>
                </a:solidFill>
                <a:latin typeface="Calibri"/>
                <a:ea typeface="Calibri"/>
                <a:cs typeface="Calibri"/>
                <a:sym typeface="Calibri"/>
              </a:rPr>
              <a:t>Notes and Details:</a:t>
            </a:r>
            <a:endParaRPr dirty="0"/>
          </a:p>
          <a:p>
            <a:pPr marL="0" marR="0" lvl="0" indent="0" algn="l" rtl="0">
              <a:spcBef>
                <a:spcPts val="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By the end of the first class day, students should be introduced to the idea that many scientists believe we are in the early stages of the sixth mass extinction in Earth’s history. </a:t>
            </a:r>
            <a:endParaRPr dirty="0"/>
          </a:p>
          <a:p>
            <a:pPr marL="0" marR="0" lvl="0" indent="0" algn="l" rtl="0">
              <a:spcBef>
                <a:spcPts val="32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		       &lt;continued on next slide&gt;</a:t>
            </a:r>
            <a:endParaRPr sz="1600" dirty="0">
              <a:solidFill>
                <a:srgbClr val="583F34"/>
              </a:solidFill>
              <a:latin typeface="Calibri"/>
              <a:ea typeface="Calibri"/>
              <a:cs typeface="Calibri"/>
              <a:sym typeface="Calibri"/>
            </a:endParaRPr>
          </a:p>
        </p:txBody>
      </p:sp>
      <p:grpSp>
        <p:nvGrpSpPr>
          <p:cNvPr id="436" name="Google Shape;436;p32"/>
          <p:cNvGrpSpPr/>
          <p:nvPr/>
        </p:nvGrpSpPr>
        <p:grpSpPr>
          <a:xfrm>
            <a:off x="282908" y="1060839"/>
            <a:ext cx="2571024" cy="2190241"/>
            <a:chOff x="1029484" y="1311626"/>
            <a:chExt cx="2571024" cy="2190241"/>
          </a:xfrm>
        </p:grpSpPr>
        <p:sp>
          <p:nvSpPr>
            <p:cNvPr id="437" name="Google Shape;437;p32"/>
            <p:cNvSpPr/>
            <p:nvPr/>
          </p:nvSpPr>
          <p:spPr>
            <a:xfrm>
              <a:off x="1385668" y="1689784"/>
              <a:ext cx="1757169" cy="1484854"/>
            </a:xfrm>
            <a:prstGeom prst="triangle">
              <a:avLst>
                <a:gd name="adj" fmla="val 50000"/>
              </a:avLst>
            </a:prstGeom>
            <a:noFill/>
            <a:ln w="19050" cap="flat" cmpd="sng">
              <a:solidFill>
                <a:srgbClr val="5FAF29"/>
              </a:solidFill>
              <a:prstDash val="solid"/>
              <a:miter lim="400000"/>
              <a:headEnd type="none" w="sm" len="sm"/>
              <a:tailEnd type="none" w="sm" len="sm"/>
            </a:ln>
            <a:effectLst>
              <a:outerShdw blurRad="50800" dist="50800" dir="5400000" sx="1000" sy="1000" algn="ctr" rotWithShape="0">
                <a:srgbClr val="000000">
                  <a:alpha val="42745"/>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chemeClr val="dk1"/>
                </a:buClr>
                <a:buSzPts val="2400"/>
                <a:buFont typeface="Calibri"/>
                <a:buNone/>
              </a:pPr>
              <a:endParaRPr sz="2400" b="0" i="0" u="none" strike="noStrike" cap="none">
                <a:solidFill>
                  <a:srgbClr val="FFFFFF"/>
                </a:solidFill>
                <a:latin typeface="Calibri"/>
                <a:ea typeface="Calibri"/>
                <a:cs typeface="Calibri"/>
                <a:sym typeface="Calibri"/>
              </a:endParaRPr>
            </a:p>
          </p:txBody>
        </p:sp>
        <p:sp>
          <p:nvSpPr>
            <p:cNvPr id="438" name="Google Shape;438;p32"/>
            <p:cNvSpPr/>
            <p:nvPr/>
          </p:nvSpPr>
          <p:spPr>
            <a:xfrm>
              <a:off x="2065319" y="1311626"/>
              <a:ext cx="404278"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M</a:t>
              </a:r>
              <a:endParaRPr/>
            </a:p>
          </p:txBody>
        </p:sp>
        <p:sp>
          <p:nvSpPr>
            <p:cNvPr id="439" name="Google Shape;439;p32"/>
            <p:cNvSpPr/>
            <p:nvPr/>
          </p:nvSpPr>
          <p:spPr>
            <a:xfrm>
              <a:off x="1029484" y="3101757"/>
              <a:ext cx="317716"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P</a:t>
              </a:r>
              <a:endParaRPr/>
            </a:p>
          </p:txBody>
        </p:sp>
        <p:sp>
          <p:nvSpPr>
            <p:cNvPr id="440" name="Google Shape;440;p32"/>
            <p:cNvSpPr/>
            <p:nvPr/>
          </p:nvSpPr>
          <p:spPr>
            <a:xfrm>
              <a:off x="3074737" y="3101756"/>
              <a:ext cx="525771"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Q</a:t>
              </a:r>
              <a:endParaRPr/>
            </a:p>
          </p:txBody>
        </p:sp>
      </p:grpSp>
      <p:sp>
        <p:nvSpPr>
          <p:cNvPr id="441" name="Google Shape;441;p32"/>
          <p:cNvSpPr/>
          <p:nvPr/>
        </p:nvSpPr>
        <p:spPr>
          <a:xfrm>
            <a:off x="214472" y="2806658"/>
            <a:ext cx="466455" cy="466455"/>
          </a:xfrm>
          <a:prstGeom prst="ellipse">
            <a:avLst/>
          </a:prstGeom>
          <a:noFill/>
          <a:ln w="19050" cap="flat" cmpd="sng">
            <a:solidFill>
              <a:srgbClr val="5FAF2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46"/>
        <p:cNvGrpSpPr/>
        <p:nvPr/>
      </p:nvGrpSpPr>
      <p:grpSpPr>
        <a:xfrm>
          <a:off x="0" y="0"/>
          <a:ext cx="0" cy="0"/>
          <a:chOff x="0" y="0"/>
          <a:chExt cx="0" cy="0"/>
        </a:xfrm>
      </p:grpSpPr>
      <p:sp>
        <p:nvSpPr>
          <p:cNvPr id="447" name="Google Shape;447;p33"/>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LS03 Teacher Resource: Notes</a:t>
            </a:r>
            <a:endParaRPr sz="2400" b="0" i="0" u="none" strike="noStrike" cap="none">
              <a:solidFill>
                <a:srgbClr val="FFFFFF"/>
              </a:solidFill>
              <a:latin typeface="Arial"/>
              <a:ea typeface="Arial"/>
              <a:cs typeface="Arial"/>
              <a:sym typeface="Arial"/>
            </a:endParaRPr>
          </a:p>
        </p:txBody>
      </p:sp>
      <p:sp>
        <p:nvSpPr>
          <p:cNvPr id="448" name="Google Shape;448;p33"/>
          <p:cNvSpPr txBox="1"/>
          <p:nvPr/>
        </p:nvSpPr>
        <p:spPr>
          <a:xfrm>
            <a:off x="439340" y="829922"/>
            <a:ext cx="8229600" cy="5236618"/>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583F34"/>
              </a:buClr>
              <a:buSzPts val="1600"/>
              <a:buFont typeface="Arial"/>
              <a:buNone/>
            </a:pPr>
            <a:r>
              <a:rPr lang="en-US" sz="1600">
                <a:solidFill>
                  <a:srgbClr val="583F34"/>
                </a:solidFill>
                <a:latin typeface="Calibri"/>
                <a:ea typeface="Calibri"/>
                <a:cs typeface="Calibri"/>
                <a:sym typeface="Calibri"/>
              </a:rPr>
              <a:t>Students have the opportunity to read an article about a possible 6</a:t>
            </a:r>
            <a:r>
              <a:rPr lang="en-US" sz="1600" baseline="30000">
                <a:solidFill>
                  <a:srgbClr val="583F34"/>
                </a:solidFill>
                <a:latin typeface="Calibri"/>
                <a:ea typeface="Calibri"/>
                <a:cs typeface="Calibri"/>
                <a:sym typeface="Calibri"/>
              </a:rPr>
              <a:t>th</a:t>
            </a:r>
            <a:r>
              <a:rPr lang="en-US" sz="1600">
                <a:solidFill>
                  <a:srgbClr val="583F34"/>
                </a:solidFill>
                <a:latin typeface="Calibri"/>
                <a:ea typeface="Calibri"/>
                <a:cs typeface="Calibri"/>
                <a:sym typeface="Calibri"/>
              </a:rPr>
              <a:t> mass extinction. This can be done as homework or with a reading strategy in the classroom. The reading should (if possible) be given as homework and students should be asked to complete the (reading comprehension) questions at the end of the text. If read in class, you’ll need more than 20 minutes.</a:t>
            </a:r>
            <a:endParaRPr/>
          </a:p>
          <a:p>
            <a:pPr marL="0" marR="0" lvl="0" indent="0" algn="l" rtl="0">
              <a:spcBef>
                <a:spcPts val="600"/>
              </a:spcBef>
              <a:spcAft>
                <a:spcPts val="0"/>
              </a:spcAft>
              <a:buClr>
                <a:srgbClr val="583F34"/>
              </a:buClr>
              <a:buSzPts val="1600"/>
              <a:buFont typeface="Arial"/>
              <a:buNone/>
            </a:pPr>
            <a:r>
              <a:rPr lang="en-US" sz="1600">
                <a:solidFill>
                  <a:srgbClr val="583F34"/>
                </a:solidFill>
                <a:latin typeface="Calibri"/>
                <a:ea typeface="Calibri"/>
                <a:cs typeface="Calibri"/>
                <a:sym typeface="Calibri"/>
              </a:rPr>
              <a:t>After the reading,  students work in groups to process the questions and the class holds a short discussion about mass extinctions. The general point here is to have students reading across the curriculum and to get them thinking about how dire the extinction situation may be. There may be some debate whether or not we are really in a “mass” extinction period, but the numbers are alarming.</a:t>
            </a:r>
            <a:endParaRPr sz="1600">
              <a:solidFill>
                <a:srgbClr val="583F34"/>
              </a:solidFill>
              <a:latin typeface="Calibri"/>
              <a:ea typeface="Calibri"/>
              <a:cs typeface="Calibri"/>
              <a:sym typeface="Calibri"/>
            </a:endParaRPr>
          </a:p>
          <a:p>
            <a:pPr marL="0" marR="0" lvl="0" indent="0" algn="l" rtl="0">
              <a:lnSpc>
                <a:spcPct val="100000"/>
              </a:lnSpc>
              <a:spcBef>
                <a:spcPts val="600"/>
              </a:spcBef>
              <a:spcAft>
                <a:spcPts val="0"/>
              </a:spcAft>
              <a:buClr>
                <a:srgbClr val="583F34"/>
              </a:buClr>
              <a:buSzPts val="1600"/>
              <a:buFont typeface="Arial"/>
              <a:buNone/>
            </a:pPr>
            <a:r>
              <a:rPr lang="en-US" sz="1600">
                <a:solidFill>
                  <a:srgbClr val="583F34"/>
                </a:solidFill>
                <a:latin typeface="Calibri"/>
                <a:ea typeface="Calibri"/>
                <a:cs typeface="Calibri"/>
                <a:sym typeface="Calibri"/>
              </a:rPr>
              <a:t>The student discussion is facilitated by the “Talking Sticks” protocol. This ensures that all students have a voice. </a:t>
            </a:r>
            <a:endParaRPr/>
          </a:p>
          <a:p>
            <a:pPr marL="0" marR="0" lvl="0" indent="0" algn="l" rtl="0">
              <a:lnSpc>
                <a:spcPct val="100000"/>
              </a:lnSpc>
              <a:spcBef>
                <a:spcPts val="600"/>
              </a:spcBef>
              <a:spcAft>
                <a:spcPts val="0"/>
              </a:spcAft>
              <a:buClr>
                <a:srgbClr val="583F34"/>
              </a:buClr>
              <a:buSzPts val="1600"/>
              <a:buFont typeface="Arial"/>
              <a:buNone/>
            </a:pPr>
            <a:r>
              <a:rPr lang="en-US" sz="1600">
                <a:solidFill>
                  <a:srgbClr val="583F34"/>
                </a:solidFill>
                <a:latin typeface="Calibri"/>
                <a:ea typeface="Calibri"/>
                <a:cs typeface="Calibri"/>
                <a:sym typeface="Calibri"/>
              </a:rPr>
              <a:t>After student groups have had the opportunity to share, open the discussion to the whole class. There is no “right” answer. In fact, disagreements are welcomed. What is important is that the students base their ideas on facts from the article and graphs and that they are respectful. </a:t>
            </a:r>
            <a:endParaRPr/>
          </a:p>
          <a:p>
            <a:pPr marL="0" marR="0" lvl="0" indent="0" algn="l" rtl="0">
              <a:lnSpc>
                <a:spcPct val="100000"/>
              </a:lnSpc>
              <a:spcBef>
                <a:spcPts val="600"/>
              </a:spcBef>
              <a:spcAft>
                <a:spcPts val="0"/>
              </a:spcAft>
              <a:buClr>
                <a:srgbClr val="583F34"/>
              </a:buClr>
              <a:buSzPts val="1600"/>
              <a:buFont typeface="Arial"/>
              <a:buNone/>
            </a:pPr>
            <a:r>
              <a:rPr lang="en-US" sz="1600">
                <a:solidFill>
                  <a:srgbClr val="583F34"/>
                </a:solidFill>
                <a:latin typeface="Calibri"/>
                <a:ea typeface="Calibri"/>
                <a:cs typeface="Calibri"/>
                <a:sym typeface="Calibri"/>
              </a:rPr>
              <a:t>It is OK to have or not have a class consensus about the 6</a:t>
            </a:r>
            <a:r>
              <a:rPr lang="en-US" sz="1600" baseline="30000">
                <a:solidFill>
                  <a:srgbClr val="583F34"/>
                </a:solidFill>
                <a:latin typeface="Calibri"/>
                <a:ea typeface="Calibri"/>
                <a:cs typeface="Calibri"/>
                <a:sym typeface="Calibri"/>
              </a:rPr>
              <a:t>th</a:t>
            </a:r>
            <a:r>
              <a:rPr lang="en-US" sz="1600">
                <a:solidFill>
                  <a:srgbClr val="583F34"/>
                </a:solidFill>
                <a:latin typeface="Calibri"/>
                <a:ea typeface="Calibri"/>
                <a:cs typeface="Calibri"/>
                <a:sym typeface="Calibri"/>
              </a:rPr>
              <a:t> mass extinction. </a:t>
            </a:r>
            <a:endParaRPr/>
          </a:p>
          <a:p>
            <a:pPr marL="0" marR="0" lvl="0" indent="0" algn="l" rtl="0">
              <a:lnSpc>
                <a:spcPct val="100000"/>
              </a:lnSpc>
              <a:spcBef>
                <a:spcPts val="600"/>
              </a:spcBef>
              <a:spcAft>
                <a:spcPts val="0"/>
              </a:spcAft>
              <a:buClr>
                <a:schemeClr val="dk1"/>
              </a:buClr>
              <a:buSzPts val="1400"/>
              <a:buFont typeface="Arial"/>
              <a:buNone/>
            </a:pPr>
            <a:endParaRPr sz="1400">
              <a:solidFill>
                <a:srgbClr val="583F34"/>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sp>
        <p:nvSpPr>
          <p:cNvPr id="454" name="Google Shape;454;p3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583F34"/>
              </a:buClr>
              <a:buSzPts val="4400"/>
              <a:buFont typeface="Calibri"/>
              <a:buNone/>
            </a:pPr>
            <a:r>
              <a:rPr lang="en-US">
                <a:solidFill>
                  <a:srgbClr val="583F34"/>
                </a:solidFill>
              </a:rPr>
              <a:t>Are we in the 6</a:t>
            </a:r>
            <a:r>
              <a:rPr lang="en-US" baseline="30000">
                <a:solidFill>
                  <a:srgbClr val="583F34"/>
                </a:solidFill>
              </a:rPr>
              <a:t>th</a:t>
            </a:r>
            <a:r>
              <a:rPr lang="en-US">
                <a:solidFill>
                  <a:srgbClr val="583F34"/>
                </a:solidFill>
              </a:rPr>
              <a:t> Mass Extinction?</a:t>
            </a:r>
            <a:endParaRPr/>
          </a:p>
        </p:txBody>
      </p:sp>
      <p:sp>
        <p:nvSpPr>
          <p:cNvPr id="455" name="Google Shape;455;p34"/>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p>
            <a:pPr marL="342900" lvl="0" indent="-342900" algn="l" rtl="0">
              <a:spcBef>
                <a:spcPts val="0"/>
              </a:spcBef>
              <a:spcAft>
                <a:spcPts val="0"/>
              </a:spcAft>
              <a:buClr>
                <a:srgbClr val="583F34"/>
              </a:buClr>
              <a:buSzPts val="3200"/>
              <a:buChar char="•"/>
            </a:pPr>
            <a:r>
              <a:rPr lang="en-US">
                <a:solidFill>
                  <a:srgbClr val="583F34"/>
                </a:solidFill>
              </a:rPr>
              <a:t>Read the article and highlight a couple o facts you think might be interesting to discuss with your group.</a:t>
            </a:r>
            <a:endParaRPr/>
          </a:p>
          <a:p>
            <a:pPr marL="342900" lvl="0" indent="-139700" algn="l" rtl="0">
              <a:spcBef>
                <a:spcPts val="640"/>
              </a:spcBef>
              <a:spcAft>
                <a:spcPts val="0"/>
              </a:spcAft>
              <a:buClr>
                <a:schemeClr val="dk1"/>
              </a:buClr>
              <a:buSzPts val="3200"/>
              <a:buNone/>
            </a:pPr>
            <a:endParaRPr>
              <a:solidFill>
                <a:srgbClr val="583F34"/>
              </a:solidFill>
            </a:endParaRPr>
          </a:p>
          <a:p>
            <a:pPr marL="342900" lvl="0" indent="-342900" algn="l" rtl="0">
              <a:spcBef>
                <a:spcPts val="640"/>
              </a:spcBef>
              <a:spcAft>
                <a:spcPts val="0"/>
              </a:spcAft>
              <a:buClr>
                <a:srgbClr val="583F34"/>
              </a:buClr>
              <a:buSzPts val="3200"/>
              <a:buChar char="•"/>
            </a:pPr>
            <a:r>
              <a:rPr lang="en-US">
                <a:solidFill>
                  <a:srgbClr val="583F34"/>
                </a:solidFill>
              </a:rPr>
              <a:t>Respond to the questions at the end of the article. (Be prepared to share your answers with your group.)</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Google Shape;461;p3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583F34"/>
              </a:buClr>
              <a:buSzPts val="4400"/>
              <a:buFont typeface="Calibri"/>
              <a:buNone/>
            </a:pPr>
            <a:r>
              <a:rPr lang="en-US">
                <a:solidFill>
                  <a:srgbClr val="583F34"/>
                </a:solidFill>
              </a:rPr>
              <a:t>Are we in the 6</a:t>
            </a:r>
            <a:r>
              <a:rPr lang="en-US" baseline="30000">
                <a:solidFill>
                  <a:srgbClr val="583F34"/>
                </a:solidFill>
              </a:rPr>
              <a:t>th</a:t>
            </a:r>
            <a:r>
              <a:rPr lang="en-US">
                <a:solidFill>
                  <a:srgbClr val="583F34"/>
                </a:solidFill>
              </a:rPr>
              <a:t> Mass Extinction?</a:t>
            </a:r>
            <a:endParaRPr/>
          </a:p>
        </p:txBody>
      </p:sp>
      <p:sp>
        <p:nvSpPr>
          <p:cNvPr id="462" name="Google Shape;462;p35"/>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fontScale="92500" lnSpcReduction="10000"/>
          </a:bodyPr>
          <a:lstStyle/>
          <a:p>
            <a:pPr marL="342900" lvl="0" indent="-342900" algn="l" rtl="0">
              <a:spcBef>
                <a:spcPts val="0"/>
              </a:spcBef>
              <a:spcAft>
                <a:spcPts val="0"/>
              </a:spcAft>
              <a:buClr>
                <a:srgbClr val="583F34"/>
              </a:buClr>
              <a:buSzPct val="100000"/>
              <a:buChar char="•"/>
            </a:pPr>
            <a:r>
              <a:rPr lang="en-US">
                <a:solidFill>
                  <a:srgbClr val="583F34"/>
                </a:solidFill>
              </a:rPr>
              <a:t>Use “Talking Sticks” to discuss the article:</a:t>
            </a:r>
            <a:endParaRPr/>
          </a:p>
          <a:p>
            <a:pPr marL="742950" lvl="1" indent="-285750" algn="l" rtl="0">
              <a:spcBef>
                <a:spcPts val="518"/>
              </a:spcBef>
              <a:spcAft>
                <a:spcPts val="0"/>
              </a:spcAft>
              <a:buClr>
                <a:srgbClr val="583F34"/>
              </a:buClr>
              <a:buSzPct val="100000"/>
              <a:buChar char="–"/>
            </a:pPr>
            <a:r>
              <a:rPr lang="en-US">
                <a:solidFill>
                  <a:srgbClr val="583F34"/>
                </a:solidFill>
              </a:rPr>
              <a:t>The first person has 30 seconds to share their response to question #1. </a:t>
            </a:r>
            <a:endParaRPr/>
          </a:p>
          <a:p>
            <a:pPr marL="742950" lvl="1" indent="-285750" algn="l" rtl="0">
              <a:spcBef>
                <a:spcPts val="518"/>
              </a:spcBef>
              <a:spcAft>
                <a:spcPts val="0"/>
              </a:spcAft>
              <a:buClr>
                <a:srgbClr val="583F34"/>
              </a:buClr>
              <a:buSzPct val="100000"/>
              <a:buChar char="–"/>
            </a:pPr>
            <a:r>
              <a:rPr lang="en-US">
                <a:solidFill>
                  <a:srgbClr val="583F34"/>
                </a:solidFill>
              </a:rPr>
              <a:t>The second has 30 seconds for question #2… </a:t>
            </a:r>
            <a:endParaRPr/>
          </a:p>
          <a:p>
            <a:pPr marL="457200" lvl="1" indent="0" algn="l" rtl="0">
              <a:spcBef>
                <a:spcPts val="518"/>
              </a:spcBef>
              <a:spcAft>
                <a:spcPts val="0"/>
              </a:spcAft>
              <a:buClr>
                <a:srgbClr val="583F34"/>
              </a:buClr>
              <a:buSzPct val="100000"/>
              <a:buNone/>
            </a:pPr>
            <a:r>
              <a:rPr lang="en-US">
                <a:solidFill>
                  <a:srgbClr val="583F34"/>
                </a:solidFill>
              </a:rPr>
              <a:t>	and so on.</a:t>
            </a:r>
            <a:endParaRPr/>
          </a:p>
          <a:p>
            <a:pPr marL="742950" lvl="1" indent="-285750" algn="l" rtl="0">
              <a:spcBef>
                <a:spcPts val="518"/>
              </a:spcBef>
              <a:spcAft>
                <a:spcPts val="0"/>
              </a:spcAft>
              <a:buClr>
                <a:srgbClr val="583F34"/>
              </a:buClr>
              <a:buSzPct val="100000"/>
              <a:buChar char="–"/>
            </a:pPr>
            <a:r>
              <a:rPr lang="en-US">
                <a:solidFill>
                  <a:srgbClr val="583F34"/>
                </a:solidFill>
              </a:rPr>
              <a:t>After everyone has shared, take one minute to discuss any points you didn’t understand or any of the responses where you didn’t all agree.</a:t>
            </a:r>
            <a:endParaRPr/>
          </a:p>
          <a:p>
            <a:pPr marL="742950" lvl="1" indent="-121284" algn="l" rtl="0">
              <a:spcBef>
                <a:spcPts val="518"/>
              </a:spcBef>
              <a:spcAft>
                <a:spcPts val="0"/>
              </a:spcAft>
              <a:buClr>
                <a:schemeClr val="dk1"/>
              </a:buClr>
              <a:buSzPct val="100000"/>
              <a:buNone/>
            </a:pPr>
            <a:endParaRPr>
              <a:solidFill>
                <a:srgbClr val="583F34"/>
              </a:solidFill>
            </a:endParaRPr>
          </a:p>
          <a:p>
            <a:pPr marL="342900" lvl="0" indent="-342900" algn="l" rtl="0">
              <a:spcBef>
                <a:spcPts val="592"/>
              </a:spcBef>
              <a:spcAft>
                <a:spcPts val="0"/>
              </a:spcAft>
              <a:buClr>
                <a:srgbClr val="583F34"/>
              </a:buClr>
              <a:buSzPct val="100000"/>
              <a:buChar char="•"/>
            </a:pPr>
            <a:r>
              <a:rPr lang="en-US">
                <a:solidFill>
                  <a:srgbClr val="583F34"/>
                </a:solidFill>
              </a:rPr>
              <a:t>Class discussion: What do we think?</a:t>
            </a:r>
            <a:endParaRPr/>
          </a:p>
        </p:txBody>
      </p:sp>
      <p:pic>
        <p:nvPicPr>
          <p:cNvPr id="463" name="Google Shape;463;p35"/>
          <p:cNvPicPr preferRelativeResize="0"/>
          <p:nvPr/>
        </p:nvPicPr>
        <p:blipFill rotWithShape="1">
          <a:blip r:embed="rId3">
            <a:alphaModFix/>
          </a:blip>
          <a:srcRect/>
          <a:stretch/>
        </p:blipFill>
        <p:spPr>
          <a:xfrm>
            <a:off x="6731086" y="5058086"/>
            <a:ext cx="901900" cy="1147927"/>
          </a:xfrm>
          <a:prstGeom prst="rect">
            <a:avLst/>
          </a:prstGeom>
          <a:noFill/>
          <a:ln>
            <a:noFill/>
          </a:ln>
        </p:spPr>
      </p:pic>
      <p:pic>
        <p:nvPicPr>
          <p:cNvPr id="464" name="Google Shape;464;p35"/>
          <p:cNvPicPr preferRelativeResize="0"/>
          <p:nvPr/>
        </p:nvPicPr>
        <p:blipFill rotWithShape="1">
          <a:blip r:embed="rId4">
            <a:alphaModFix/>
          </a:blip>
          <a:srcRect/>
          <a:stretch/>
        </p:blipFill>
        <p:spPr>
          <a:xfrm>
            <a:off x="7632986" y="1600200"/>
            <a:ext cx="901900" cy="9019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470" name="Google Shape;470;p36"/>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LS03 Teacher Resource: What did we figure out?</a:t>
            </a:r>
            <a:endParaRPr sz="2400" b="0" i="0" u="none" strike="noStrike" cap="none">
              <a:solidFill>
                <a:srgbClr val="FFFFFF"/>
              </a:solidFill>
              <a:latin typeface="Arial"/>
              <a:ea typeface="Arial"/>
              <a:cs typeface="Arial"/>
              <a:sym typeface="Arial"/>
            </a:endParaRPr>
          </a:p>
        </p:txBody>
      </p:sp>
      <p:sp>
        <p:nvSpPr>
          <p:cNvPr id="471" name="Google Shape;471;p36"/>
          <p:cNvSpPr txBox="1"/>
          <p:nvPr/>
        </p:nvSpPr>
        <p:spPr>
          <a:xfrm>
            <a:off x="467668" y="1179354"/>
            <a:ext cx="5810118" cy="193472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2000"/>
              <a:buFont typeface="Arial"/>
              <a:buNone/>
            </a:pPr>
            <a:r>
              <a:rPr lang="en-US" sz="2000" b="1">
                <a:solidFill>
                  <a:srgbClr val="583F34"/>
                </a:solidFill>
                <a:latin typeface="Calibri"/>
                <a:ea typeface="Calibri"/>
                <a:cs typeface="Calibri"/>
                <a:sym typeface="Calibri"/>
              </a:rPr>
              <a:t>What did we figure out? </a:t>
            </a:r>
            <a:endParaRPr/>
          </a:p>
          <a:p>
            <a:pPr marL="0" marR="0" lvl="0" indent="0" algn="l" rtl="0">
              <a:spcBef>
                <a:spcPts val="0"/>
              </a:spcBef>
              <a:spcAft>
                <a:spcPts val="0"/>
              </a:spcAft>
              <a:buClr>
                <a:srgbClr val="583F34"/>
              </a:buClr>
              <a:buSzPts val="2000"/>
              <a:buFont typeface="Arial"/>
              <a:buNone/>
            </a:pPr>
            <a:r>
              <a:rPr lang="en-US" sz="2000">
                <a:solidFill>
                  <a:srgbClr val="583F34"/>
                </a:solidFill>
                <a:latin typeface="Calibri"/>
                <a:ea typeface="Calibri"/>
                <a:cs typeface="Calibri"/>
                <a:sym typeface="Calibri"/>
              </a:rPr>
              <a:t>We’ve gone a little deeper with the pattern of contemporary extinctions and have considered the idea that we are now in a 6</a:t>
            </a:r>
            <a:r>
              <a:rPr lang="en-US" sz="2000" baseline="30000">
                <a:solidFill>
                  <a:srgbClr val="583F34"/>
                </a:solidFill>
                <a:latin typeface="Calibri"/>
                <a:ea typeface="Calibri"/>
                <a:cs typeface="Calibri"/>
                <a:sym typeface="Calibri"/>
              </a:rPr>
              <a:t>th</a:t>
            </a:r>
            <a:r>
              <a:rPr lang="en-US" sz="2000">
                <a:solidFill>
                  <a:srgbClr val="583F34"/>
                </a:solidFill>
                <a:latin typeface="Calibri"/>
                <a:ea typeface="Calibri"/>
                <a:cs typeface="Calibri"/>
                <a:sym typeface="Calibri"/>
              </a:rPr>
              <a:t> mass extinction.</a:t>
            </a:r>
            <a:endParaRPr sz="2000">
              <a:solidFill>
                <a:srgbClr val="583F34"/>
              </a:solidFill>
              <a:latin typeface="Calibri"/>
              <a:ea typeface="Calibri"/>
              <a:cs typeface="Calibri"/>
              <a:sym typeface="Calibri"/>
            </a:endParaRPr>
          </a:p>
        </p:txBody>
      </p:sp>
      <p:grpSp>
        <p:nvGrpSpPr>
          <p:cNvPr id="472" name="Google Shape;472;p36"/>
          <p:cNvGrpSpPr/>
          <p:nvPr/>
        </p:nvGrpSpPr>
        <p:grpSpPr>
          <a:xfrm>
            <a:off x="6277786" y="710685"/>
            <a:ext cx="2571024" cy="2190241"/>
            <a:chOff x="1029484" y="1311626"/>
            <a:chExt cx="2571024" cy="2190241"/>
          </a:xfrm>
        </p:grpSpPr>
        <p:sp>
          <p:nvSpPr>
            <p:cNvPr id="473" name="Google Shape;473;p36"/>
            <p:cNvSpPr/>
            <p:nvPr/>
          </p:nvSpPr>
          <p:spPr>
            <a:xfrm>
              <a:off x="1385668" y="1689784"/>
              <a:ext cx="1757169" cy="1484854"/>
            </a:xfrm>
            <a:prstGeom prst="triangle">
              <a:avLst>
                <a:gd name="adj" fmla="val 50000"/>
              </a:avLst>
            </a:prstGeom>
            <a:noFill/>
            <a:ln w="19050" cap="flat" cmpd="sng">
              <a:solidFill>
                <a:srgbClr val="5FAF29"/>
              </a:solidFill>
              <a:prstDash val="solid"/>
              <a:miter lim="400000"/>
              <a:headEnd type="none" w="sm" len="sm"/>
              <a:tailEnd type="none" w="sm" len="sm"/>
            </a:ln>
            <a:effectLst>
              <a:outerShdw blurRad="50800" dist="50800" dir="5400000" sx="1000" sy="1000" algn="ctr" rotWithShape="0">
                <a:srgbClr val="000000">
                  <a:alpha val="42745"/>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chemeClr val="dk1"/>
                </a:buClr>
                <a:buSzPts val="2400"/>
                <a:buFont typeface="Calibri"/>
                <a:buNone/>
              </a:pPr>
              <a:endParaRPr sz="2400" b="0" i="0" u="none" strike="noStrike" cap="none">
                <a:solidFill>
                  <a:srgbClr val="FFFFFF"/>
                </a:solidFill>
                <a:latin typeface="Calibri"/>
                <a:ea typeface="Calibri"/>
                <a:cs typeface="Calibri"/>
                <a:sym typeface="Calibri"/>
              </a:endParaRPr>
            </a:p>
          </p:txBody>
        </p:sp>
        <p:sp>
          <p:nvSpPr>
            <p:cNvPr id="474" name="Google Shape;474;p36"/>
            <p:cNvSpPr/>
            <p:nvPr/>
          </p:nvSpPr>
          <p:spPr>
            <a:xfrm>
              <a:off x="2065319" y="1311626"/>
              <a:ext cx="404278"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M</a:t>
              </a:r>
              <a:endParaRPr/>
            </a:p>
          </p:txBody>
        </p:sp>
        <p:sp>
          <p:nvSpPr>
            <p:cNvPr id="475" name="Google Shape;475;p36"/>
            <p:cNvSpPr/>
            <p:nvPr/>
          </p:nvSpPr>
          <p:spPr>
            <a:xfrm>
              <a:off x="1029484" y="3101757"/>
              <a:ext cx="317716"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P</a:t>
              </a:r>
              <a:endParaRPr/>
            </a:p>
          </p:txBody>
        </p:sp>
        <p:sp>
          <p:nvSpPr>
            <p:cNvPr id="476" name="Google Shape;476;p36"/>
            <p:cNvSpPr/>
            <p:nvPr/>
          </p:nvSpPr>
          <p:spPr>
            <a:xfrm>
              <a:off x="3074737" y="3101756"/>
              <a:ext cx="525771"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Q</a:t>
              </a:r>
              <a:endParaRPr/>
            </a:p>
          </p:txBody>
        </p:sp>
      </p:grpSp>
      <p:sp>
        <p:nvSpPr>
          <p:cNvPr id="477" name="Google Shape;477;p36"/>
          <p:cNvSpPr txBox="1"/>
          <p:nvPr/>
        </p:nvSpPr>
        <p:spPr>
          <a:xfrm>
            <a:off x="434145" y="3224212"/>
            <a:ext cx="8414665" cy="302200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1600"/>
              <a:buFont typeface="Arial"/>
              <a:buNone/>
            </a:pPr>
            <a:r>
              <a:rPr lang="en-US" sz="1600" b="1">
                <a:solidFill>
                  <a:srgbClr val="583F34"/>
                </a:solidFill>
                <a:latin typeface="Calibri"/>
                <a:ea typeface="Calibri"/>
                <a:cs typeface="Calibri"/>
                <a:sym typeface="Calibri"/>
              </a:rPr>
              <a:t>PD LS03 Teacher Reflection Notes:</a:t>
            </a:r>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a:p>
            <a:pPr marL="0" marR="0" lvl="0" indent="0" algn="l" rtl="0">
              <a:spcBef>
                <a:spcPts val="320"/>
              </a:spcBef>
              <a:spcAft>
                <a:spcPts val="0"/>
              </a:spcAft>
              <a:buClr>
                <a:srgbClr val="583F34"/>
              </a:buClr>
              <a:buSzPts val="1600"/>
              <a:buFont typeface="Arial"/>
              <a:buNone/>
            </a:pPr>
            <a:r>
              <a:rPr lang="en-US" sz="1600" i="1">
                <a:solidFill>
                  <a:srgbClr val="583F34"/>
                </a:solidFill>
                <a:latin typeface="Calibri"/>
                <a:ea typeface="Calibri"/>
                <a:cs typeface="Calibri"/>
                <a:sym typeface="Calibri"/>
              </a:rPr>
              <a:t>Things that went well…</a:t>
            </a:r>
            <a:endParaRPr/>
          </a:p>
          <a:p>
            <a:pPr marL="0" marR="0" lvl="0" indent="0" algn="l" rtl="0">
              <a:spcBef>
                <a:spcPts val="320"/>
              </a:spcBef>
              <a:spcAft>
                <a:spcPts val="0"/>
              </a:spcAft>
              <a:buClr>
                <a:schemeClr val="dk1"/>
              </a:buClr>
              <a:buSzPts val="1600"/>
              <a:buFont typeface="Arial"/>
              <a:buNone/>
            </a:pPr>
            <a:endParaRPr sz="1600" i="1">
              <a:solidFill>
                <a:srgbClr val="583F34"/>
              </a:solidFill>
              <a:latin typeface="Calibri"/>
              <a:ea typeface="Calibri"/>
              <a:cs typeface="Calibri"/>
              <a:sym typeface="Calibri"/>
            </a:endParaRPr>
          </a:p>
          <a:p>
            <a:pPr marL="0" marR="0" lvl="0" indent="0" algn="l" rtl="0">
              <a:spcBef>
                <a:spcPts val="320"/>
              </a:spcBef>
              <a:spcAft>
                <a:spcPts val="0"/>
              </a:spcAft>
              <a:buClr>
                <a:srgbClr val="583F34"/>
              </a:buClr>
              <a:buSzPts val="1600"/>
              <a:buFont typeface="Arial"/>
              <a:buNone/>
            </a:pPr>
            <a:r>
              <a:rPr lang="en-US" sz="1600" i="1">
                <a:solidFill>
                  <a:srgbClr val="583F34"/>
                </a:solidFill>
                <a:latin typeface="Calibri"/>
                <a:ea typeface="Calibri"/>
                <a:cs typeface="Calibri"/>
                <a:sym typeface="Calibri"/>
              </a:rPr>
              <a:t>Things I would change…</a:t>
            </a:r>
            <a:endParaRPr/>
          </a:p>
          <a:p>
            <a:pPr marL="0" marR="0" lvl="0" indent="0" algn="l" rtl="0">
              <a:spcBef>
                <a:spcPts val="320"/>
              </a:spcBef>
              <a:spcAft>
                <a:spcPts val="0"/>
              </a:spcAft>
              <a:buClr>
                <a:schemeClr val="dk1"/>
              </a:buClr>
              <a:buSzPts val="1600"/>
              <a:buFont typeface="Arial"/>
              <a:buNone/>
            </a:pPr>
            <a:endParaRPr sz="1600" i="1">
              <a:solidFill>
                <a:srgbClr val="583F34"/>
              </a:solidFill>
              <a:latin typeface="Calibri"/>
              <a:ea typeface="Calibri"/>
              <a:cs typeface="Calibri"/>
              <a:sym typeface="Calibri"/>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p:txBody>
      </p:sp>
      <p:sp>
        <p:nvSpPr>
          <p:cNvPr id="478" name="Google Shape;478;p36"/>
          <p:cNvSpPr/>
          <p:nvPr/>
        </p:nvSpPr>
        <p:spPr>
          <a:xfrm>
            <a:off x="6209350" y="2456504"/>
            <a:ext cx="466455" cy="466455"/>
          </a:xfrm>
          <a:prstGeom prst="ellipse">
            <a:avLst/>
          </a:prstGeom>
          <a:noFill/>
          <a:ln w="19050" cap="flat" cmpd="sng">
            <a:solidFill>
              <a:srgbClr val="5FAF2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83"/>
        <p:cNvGrpSpPr/>
        <p:nvPr/>
      </p:nvGrpSpPr>
      <p:grpSpPr>
        <a:xfrm>
          <a:off x="0" y="0"/>
          <a:ext cx="0" cy="0"/>
          <a:chOff x="0" y="0"/>
          <a:chExt cx="0" cy="0"/>
        </a:xfrm>
      </p:grpSpPr>
      <p:sp>
        <p:nvSpPr>
          <p:cNvPr id="484" name="Google Shape;484;p37"/>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LS04 Teacher Resource: Learning Segment Overview</a:t>
            </a:r>
            <a:endParaRPr sz="2400" b="0" i="0" u="none" strike="noStrike" cap="none">
              <a:solidFill>
                <a:srgbClr val="FFFFFF"/>
              </a:solidFill>
              <a:latin typeface="Arial"/>
              <a:ea typeface="Arial"/>
              <a:cs typeface="Arial"/>
              <a:sym typeface="Arial"/>
            </a:endParaRPr>
          </a:p>
        </p:txBody>
      </p:sp>
      <p:sp>
        <p:nvSpPr>
          <p:cNvPr id="485" name="Google Shape;485;p37"/>
          <p:cNvSpPr txBox="1"/>
          <p:nvPr/>
        </p:nvSpPr>
        <p:spPr>
          <a:xfrm>
            <a:off x="3022333" y="1436441"/>
            <a:ext cx="5810118" cy="1783911"/>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Clr>
                <a:srgbClr val="583F34"/>
              </a:buClr>
              <a:buSzPts val="2000"/>
              <a:buFont typeface="Arial"/>
              <a:buNone/>
            </a:pPr>
            <a:r>
              <a:rPr lang="en-US" sz="2000" b="1">
                <a:solidFill>
                  <a:srgbClr val="583F34"/>
                </a:solidFill>
                <a:latin typeface="Calibri"/>
                <a:ea typeface="Calibri"/>
                <a:cs typeface="Calibri"/>
                <a:sym typeface="Calibri"/>
              </a:rPr>
              <a:t>Q→M: We generate some model ideas about the cause of extinction and draw out the importance of human impacts on biodiversity. </a:t>
            </a:r>
            <a:endParaRPr sz="2000" b="1">
              <a:solidFill>
                <a:srgbClr val="583F34"/>
              </a:solidFill>
              <a:latin typeface="Calibri"/>
              <a:ea typeface="Calibri"/>
              <a:cs typeface="Calibri"/>
              <a:sym typeface="Calibri"/>
            </a:endParaRPr>
          </a:p>
        </p:txBody>
      </p:sp>
      <p:sp>
        <p:nvSpPr>
          <p:cNvPr id="486" name="Google Shape;486;p37"/>
          <p:cNvSpPr txBox="1"/>
          <p:nvPr/>
        </p:nvSpPr>
        <p:spPr>
          <a:xfrm>
            <a:off x="3022333" y="891563"/>
            <a:ext cx="222700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583F34"/>
                </a:solidFill>
                <a:latin typeface="Calibri"/>
                <a:ea typeface="Calibri"/>
                <a:cs typeface="Calibri"/>
                <a:sym typeface="Calibri"/>
              </a:rPr>
              <a:t>Time: 30 minutes</a:t>
            </a:r>
            <a:endParaRPr sz="1800">
              <a:solidFill>
                <a:srgbClr val="583F34"/>
              </a:solidFill>
              <a:latin typeface="Calibri"/>
              <a:ea typeface="Calibri"/>
              <a:cs typeface="Calibri"/>
              <a:sym typeface="Calibri"/>
            </a:endParaRPr>
          </a:p>
        </p:txBody>
      </p:sp>
      <p:sp>
        <p:nvSpPr>
          <p:cNvPr id="487" name="Google Shape;487;p37"/>
          <p:cNvSpPr/>
          <p:nvPr/>
        </p:nvSpPr>
        <p:spPr>
          <a:xfrm>
            <a:off x="282908" y="3454961"/>
            <a:ext cx="4558616" cy="255454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Resources you will need:</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PD Doodle Sheet - Extinction</a:t>
            </a:r>
            <a:endParaRPr/>
          </a:p>
          <a:p>
            <a:pPr marL="0" marR="0" lvl="0" indent="0" algn="l" rtl="0">
              <a:spcBef>
                <a:spcPts val="0"/>
              </a:spcBef>
              <a:spcAft>
                <a:spcPts val="0"/>
              </a:spcAft>
              <a:buNone/>
            </a:pPr>
            <a:endParaRPr sz="1600">
              <a:solidFill>
                <a:srgbClr val="583F34"/>
              </a:solidFill>
              <a:latin typeface="Calibri"/>
              <a:ea typeface="Calibri"/>
              <a:cs typeface="Calibri"/>
              <a:sym typeface="Calibri"/>
            </a:endParaRPr>
          </a:p>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Websites of interest:</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Check individual slides for resources. </a:t>
            </a:r>
            <a:endParaRPr sz="1600">
              <a:solidFill>
                <a:srgbClr val="583F34"/>
              </a:solidFill>
              <a:latin typeface="Calibri"/>
              <a:ea typeface="Calibri"/>
              <a:cs typeface="Calibri"/>
              <a:sym typeface="Calibri"/>
            </a:endParaRPr>
          </a:p>
          <a:p>
            <a:pPr marL="0" marR="0" lvl="0" indent="0" algn="l" rtl="0">
              <a:spcBef>
                <a:spcPts val="0"/>
              </a:spcBef>
              <a:spcAft>
                <a:spcPts val="0"/>
              </a:spcAft>
              <a:buNone/>
            </a:pPr>
            <a:endParaRPr sz="1600">
              <a:solidFill>
                <a:srgbClr val="583F34"/>
              </a:solidFill>
              <a:latin typeface="Calibri"/>
              <a:ea typeface="Calibri"/>
              <a:cs typeface="Calibri"/>
              <a:sym typeface="Calibri"/>
            </a:endParaRPr>
          </a:p>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MBER Essentials: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Doodle Sheets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Whiteboards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Norms of Conversation</a:t>
            </a:r>
            <a:endParaRPr sz="1600">
              <a:solidFill>
                <a:srgbClr val="583F34"/>
              </a:solidFill>
              <a:latin typeface="Calibri"/>
              <a:ea typeface="Calibri"/>
              <a:cs typeface="Calibri"/>
              <a:sym typeface="Calibri"/>
            </a:endParaRPr>
          </a:p>
        </p:txBody>
      </p:sp>
      <p:sp>
        <p:nvSpPr>
          <p:cNvPr id="488" name="Google Shape;488;p37"/>
          <p:cNvSpPr txBox="1"/>
          <p:nvPr/>
        </p:nvSpPr>
        <p:spPr>
          <a:xfrm>
            <a:off x="4197659" y="3460801"/>
            <a:ext cx="4520582" cy="234979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1600"/>
              <a:buFont typeface="Arial"/>
              <a:buNone/>
            </a:pPr>
            <a:r>
              <a:rPr lang="en-US" sz="1600" b="1" dirty="0">
                <a:solidFill>
                  <a:srgbClr val="583F34"/>
                </a:solidFill>
                <a:latin typeface="Calibri"/>
                <a:ea typeface="Calibri"/>
                <a:cs typeface="Calibri"/>
                <a:sym typeface="Calibri"/>
              </a:rPr>
              <a:t>Notes and Details:</a:t>
            </a:r>
            <a:endParaRPr dirty="0"/>
          </a:p>
          <a:p>
            <a:pPr marL="0" marR="0" lvl="0" indent="0" algn="l" rtl="0">
              <a:spcBef>
                <a:spcPts val="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We brainstorm ideas about what might be behind the apparent recent increase in extinctions. After working in groups, a whole class discussion draws out the common theme of human impacts across many of the factors. Students also generate a few ideas regarding how humans might play a role to protect species or mitigate losses.			   &lt;continued on next slide&gt;</a:t>
            </a:r>
            <a:endParaRPr sz="1600" dirty="0">
              <a:solidFill>
                <a:srgbClr val="583F34"/>
              </a:solidFill>
              <a:latin typeface="Calibri"/>
              <a:ea typeface="Calibri"/>
              <a:cs typeface="Calibri"/>
              <a:sym typeface="Calibri"/>
            </a:endParaRPr>
          </a:p>
        </p:txBody>
      </p:sp>
      <p:grpSp>
        <p:nvGrpSpPr>
          <p:cNvPr id="489" name="Google Shape;489;p37"/>
          <p:cNvGrpSpPr/>
          <p:nvPr/>
        </p:nvGrpSpPr>
        <p:grpSpPr>
          <a:xfrm>
            <a:off x="282908" y="1071222"/>
            <a:ext cx="2571024" cy="2190241"/>
            <a:chOff x="1029484" y="1311626"/>
            <a:chExt cx="2571024" cy="2190241"/>
          </a:xfrm>
        </p:grpSpPr>
        <p:sp>
          <p:nvSpPr>
            <p:cNvPr id="490" name="Google Shape;490;p37"/>
            <p:cNvSpPr/>
            <p:nvPr/>
          </p:nvSpPr>
          <p:spPr>
            <a:xfrm>
              <a:off x="1385668" y="1689784"/>
              <a:ext cx="1757169" cy="1484854"/>
            </a:xfrm>
            <a:prstGeom prst="triangle">
              <a:avLst>
                <a:gd name="adj" fmla="val 50000"/>
              </a:avLst>
            </a:prstGeom>
            <a:noFill/>
            <a:ln w="19050" cap="flat" cmpd="sng">
              <a:solidFill>
                <a:srgbClr val="5FAF29"/>
              </a:solidFill>
              <a:prstDash val="solid"/>
              <a:miter lim="400000"/>
              <a:headEnd type="none" w="sm" len="sm"/>
              <a:tailEnd type="none" w="sm" len="sm"/>
            </a:ln>
            <a:effectLst>
              <a:outerShdw blurRad="50800" dist="50800" dir="5400000" sx="1000" sy="1000" algn="ctr" rotWithShape="0">
                <a:srgbClr val="000000">
                  <a:alpha val="42745"/>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chemeClr val="dk1"/>
                </a:buClr>
                <a:buSzPts val="2400"/>
                <a:buFont typeface="Calibri"/>
                <a:buNone/>
              </a:pPr>
              <a:endParaRPr sz="2400" b="0" i="0" u="none" strike="noStrike" cap="none">
                <a:solidFill>
                  <a:srgbClr val="FFFFFF"/>
                </a:solidFill>
                <a:latin typeface="Calibri"/>
                <a:ea typeface="Calibri"/>
                <a:cs typeface="Calibri"/>
                <a:sym typeface="Calibri"/>
              </a:endParaRPr>
            </a:p>
          </p:txBody>
        </p:sp>
        <p:sp>
          <p:nvSpPr>
            <p:cNvPr id="491" name="Google Shape;491;p37"/>
            <p:cNvSpPr/>
            <p:nvPr/>
          </p:nvSpPr>
          <p:spPr>
            <a:xfrm>
              <a:off x="2065319" y="1311626"/>
              <a:ext cx="404278"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M</a:t>
              </a:r>
              <a:endParaRPr/>
            </a:p>
          </p:txBody>
        </p:sp>
        <p:sp>
          <p:nvSpPr>
            <p:cNvPr id="492" name="Google Shape;492;p37"/>
            <p:cNvSpPr/>
            <p:nvPr/>
          </p:nvSpPr>
          <p:spPr>
            <a:xfrm>
              <a:off x="1029484" y="3101757"/>
              <a:ext cx="317716"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P</a:t>
              </a:r>
              <a:endParaRPr/>
            </a:p>
          </p:txBody>
        </p:sp>
        <p:sp>
          <p:nvSpPr>
            <p:cNvPr id="493" name="Google Shape;493;p37"/>
            <p:cNvSpPr/>
            <p:nvPr/>
          </p:nvSpPr>
          <p:spPr>
            <a:xfrm>
              <a:off x="3074737" y="3101756"/>
              <a:ext cx="525771"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Q</a:t>
              </a:r>
              <a:endParaRPr/>
            </a:p>
          </p:txBody>
        </p:sp>
      </p:grpSp>
      <p:cxnSp>
        <p:nvCxnSpPr>
          <p:cNvPr id="494" name="Google Shape;494;p37"/>
          <p:cNvCxnSpPr/>
          <p:nvPr/>
        </p:nvCxnSpPr>
        <p:spPr>
          <a:xfrm rot="10800000">
            <a:off x="1636284" y="1449380"/>
            <a:ext cx="824419" cy="1378986"/>
          </a:xfrm>
          <a:prstGeom prst="straightConnector1">
            <a:avLst/>
          </a:prstGeom>
          <a:noFill/>
          <a:ln w="38100" cap="flat" cmpd="sng">
            <a:solidFill>
              <a:srgbClr val="5FAF29"/>
            </a:solidFill>
            <a:prstDash val="solid"/>
            <a:miter lim="400000"/>
            <a:headEnd type="none" w="sm" len="sm"/>
            <a:tailEnd type="triangle" w="med" len="med"/>
          </a:ln>
        </p:spPr>
      </p:cxn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sp>
        <p:nvSpPr>
          <p:cNvPr id="500" name="Google Shape;500;p38"/>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LS04 Teacher Resource: Notes</a:t>
            </a:r>
            <a:endParaRPr sz="2400" b="0" i="0" u="none" strike="noStrike" cap="none">
              <a:solidFill>
                <a:srgbClr val="FFFFFF"/>
              </a:solidFill>
              <a:latin typeface="Arial"/>
              <a:ea typeface="Arial"/>
              <a:cs typeface="Arial"/>
              <a:sym typeface="Arial"/>
            </a:endParaRPr>
          </a:p>
        </p:txBody>
      </p:sp>
      <p:sp>
        <p:nvSpPr>
          <p:cNvPr id="501" name="Google Shape;501;p38"/>
          <p:cNvSpPr txBox="1"/>
          <p:nvPr/>
        </p:nvSpPr>
        <p:spPr>
          <a:xfrm>
            <a:off x="439340" y="829922"/>
            <a:ext cx="8229600" cy="5236618"/>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583F34"/>
              </a:buClr>
              <a:buSzPts val="1600"/>
              <a:buFont typeface="Arial"/>
              <a:buNone/>
            </a:pPr>
            <a:r>
              <a:rPr lang="en-US" sz="1600">
                <a:solidFill>
                  <a:srgbClr val="583F34"/>
                </a:solidFill>
                <a:latin typeface="Calibri"/>
                <a:ea typeface="Calibri"/>
                <a:cs typeface="Calibri"/>
                <a:sym typeface="Calibri"/>
              </a:rPr>
              <a:t>Now students will discuss the causes of extinction. We have mainly focused on animals so remind the students that plants are going extinct too.</a:t>
            </a:r>
            <a:endParaRPr/>
          </a:p>
          <a:p>
            <a:pPr marL="0" marR="0" lvl="0" indent="0" algn="l" rtl="0">
              <a:lnSpc>
                <a:spcPct val="100000"/>
              </a:lnSpc>
              <a:spcBef>
                <a:spcPts val="600"/>
              </a:spcBef>
              <a:spcAft>
                <a:spcPts val="0"/>
              </a:spcAft>
              <a:buClr>
                <a:srgbClr val="583F34"/>
              </a:buClr>
              <a:buSzPts val="1600"/>
              <a:buFont typeface="Arial"/>
              <a:buNone/>
            </a:pPr>
            <a:r>
              <a:rPr lang="en-US" sz="1600">
                <a:solidFill>
                  <a:srgbClr val="583F34"/>
                </a:solidFill>
                <a:latin typeface="Calibri"/>
                <a:ea typeface="Calibri"/>
                <a:cs typeface="Calibri"/>
                <a:sym typeface="Calibri"/>
              </a:rPr>
              <a:t>Whiteboards are a great way for students to record their ideas about the recent causes of extinction. Again there are no right or wrong answers, just ideas.</a:t>
            </a:r>
            <a:endParaRPr/>
          </a:p>
          <a:p>
            <a:pPr marL="0" marR="0" lvl="0" indent="0" algn="l" rtl="0">
              <a:lnSpc>
                <a:spcPct val="100000"/>
              </a:lnSpc>
              <a:spcBef>
                <a:spcPts val="600"/>
              </a:spcBef>
              <a:spcAft>
                <a:spcPts val="0"/>
              </a:spcAft>
              <a:buClr>
                <a:srgbClr val="583F34"/>
              </a:buClr>
              <a:buSzPts val="1600"/>
              <a:buFont typeface="Arial"/>
              <a:buNone/>
            </a:pPr>
            <a:r>
              <a:rPr lang="en-US" sz="1600">
                <a:solidFill>
                  <a:srgbClr val="583F34"/>
                </a:solidFill>
                <a:latin typeface="Calibri"/>
                <a:ea typeface="Calibri"/>
                <a:cs typeface="Calibri"/>
                <a:sym typeface="Calibri"/>
              </a:rPr>
              <a:t>This may be a good list to record in a power point slide so you can consolidate it and then perhaps copy it to poster paper to post in the room.</a:t>
            </a:r>
            <a:endParaRPr/>
          </a:p>
          <a:p>
            <a:pPr marL="0" marR="0" lvl="0" indent="0" algn="l" rtl="0">
              <a:lnSpc>
                <a:spcPct val="100000"/>
              </a:lnSpc>
              <a:spcBef>
                <a:spcPts val="600"/>
              </a:spcBef>
              <a:spcAft>
                <a:spcPts val="0"/>
              </a:spcAft>
              <a:buClr>
                <a:srgbClr val="583F34"/>
              </a:buClr>
              <a:buSzPts val="1600"/>
              <a:buFont typeface="Arial"/>
              <a:buNone/>
            </a:pPr>
            <a:r>
              <a:rPr lang="en-US" sz="1600">
                <a:solidFill>
                  <a:srgbClr val="583F34"/>
                </a:solidFill>
                <a:latin typeface="Calibri"/>
                <a:ea typeface="Calibri"/>
                <a:cs typeface="Calibri"/>
                <a:sym typeface="Calibri"/>
              </a:rPr>
              <a:t> As the groups share their ideas and you generate a class list, pay close attention to the importance of humans and these causes. </a:t>
            </a:r>
            <a:endParaRPr/>
          </a:p>
          <a:p>
            <a:pPr marL="0" marR="0" lvl="0" indent="0" algn="l" rtl="0">
              <a:lnSpc>
                <a:spcPct val="100000"/>
              </a:lnSpc>
              <a:spcBef>
                <a:spcPts val="600"/>
              </a:spcBef>
              <a:spcAft>
                <a:spcPts val="0"/>
              </a:spcAft>
              <a:buClr>
                <a:srgbClr val="583F34"/>
              </a:buClr>
              <a:buSzPts val="1600"/>
              <a:buFont typeface="Arial"/>
              <a:buNone/>
            </a:pPr>
            <a:r>
              <a:rPr lang="en-US" sz="1600">
                <a:solidFill>
                  <a:srgbClr val="583F34"/>
                </a:solidFill>
                <a:latin typeface="Calibri"/>
                <a:ea typeface="Calibri"/>
                <a:cs typeface="Calibri"/>
                <a:sym typeface="Calibri"/>
              </a:rPr>
              <a:t>This segment is also the connection to the wolves of Isle Royale and the Population Dynamics Model.</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06"/>
        <p:cNvGrpSpPr/>
        <p:nvPr/>
      </p:nvGrpSpPr>
      <p:grpSpPr>
        <a:xfrm>
          <a:off x="0" y="0"/>
          <a:ext cx="0" cy="0"/>
          <a:chOff x="0" y="0"/>
          <a:chExt cx="0" cy="0"/>
        </a:xfrm>
      </p:grpSpPr>
      <p:sp>
        <p:nvSpPr>
          <p:cNvPr id="507" name="Google Shape;507;p3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583F34"/>
              </a:buClr>
              <a:buSzPts val="4400"/>
              <a:buFont typeface="Calibri"/>
              <a:buNone/>
            </a:pPr>
            <a:r>
              <a:rPr lang="en-US">
                <a:solidFill>
                  <a:srgbClr val="583F34"/>
                </a:solidFill>
              </a:rPr>
              <a:t>			Causes of Extinction</a:t>
            </a:r>
            <a:endParaRPr/>
          </a:p>
        </p:txBody>
      </p:sp>
      <p:sp>
        <p:nvSpPr>
          <p:cNvPr id="508" name="Google Shape;508;p39"/>
          <p:cNvSpPr txBox="1">
            <a:spLocks noGrp="1"/>
          </p:cNvSpPr>
          <p:nvPr>
            <p:ph type="body" idx="1"/>
          </p:nvPr>
        </p:nvSpPr>
        <p:spPr>
          <a:xfrm>
            <a:off x="457200" y="1792288"/>
            <a:ext cx="8229600" cy="879475"/>
          </a:xfrm>
          <a:prstGeom prst="rect">
            <a:avLst/>
          </a:prstGeom>
          <a:noFill/>
          <a:ln>
            <a:noFill/>
          </a:ln>
        </p:spPr>
        <p:txBody>
          <a:bodyPr spcFirstLastPara="1" wrap="square" lIns="91425" tIns="45700" rIns="91425" bIns="45700" anchor="t" anchorCtr="0">
            <a:normAutofit lnSpcReduction="10000"/>
          </a:bodyPr>
          <a:lstStyle/>
          <a:p>
            <a:pPr marL="0" lvl="1" indent="0" algn="l" rtl="0">
              <a:spcBef>
                <a:spcPts val="0"/>
              </a:spcBef>
              <a:spcAft>
                <a:spcPts val="0"/>
              </a:spcAft>
              <a:buClr>
                <a:srgbClr val="583F34"/>
              </a:buClr>
              <a:buSzPts val="2800"/>
              <a:buNone/>
            </a:pPr>
            <a:r>
              <a:rPr lang="en-US" i="1">
                <a:solidFill>
                  <a:srgbClr val="583F34"/>
                </a:solidFill>
              </a:rPr>
              <a:t>Let’s go back to thinking about the recent extinctions from the last few centuries…</a:t>
            </a:r>
            <a:endParaRPr/>
          </a:p>
          <a:p>
            <a:pPr marL="0" lvl="1" indent="0" algn="l" rtl="0">
              <a:spcBef>
                <a:spcPts val="560"/>
              </a:spcBef>
              <a:spcAft>
                <a:spcPts val="0"/>
              </a:spcAft>
              <a:buClr>
                <a:schemeClr val="dk1"/>
              </a:buClr>
              <a:buSzPts val="2800"/>
              <a:buNone/>
            </a:pPr>
            <a:endParaRPr i="1">
              <a:solidFill>
                <a:srgbClr val="583F34"/>
              </a:solidFill>
            </a:endParaRPr>
          </a:p>
        </p:txBody>
      </p:sp>
      <p:graphicFrame>
        <p:nvGraphicFramePr>
          <p:cNvPr id="509" name="Google Shape;509;p39"/>
          <p:cNvGraphicFramePr/>
          <p:nvPr/>
        </p:nvGraphicFramePr>
        <p:xfrm>
          <a:off x="88900" y="-100012"/>
          <a:ext cx="2095500" cy="1892300"/>
        </p:xfrm>
        <a:graphic>
          <a:graphicData uri="http://schemas.openxmlformats.org/drawingml/2006/chart">
            <c:chart xmlns:c="http://schemas.openxmlformats.org/drawingml/2006/chart" xmlns:r="http://schemas.openxmlformats.org/officeDocument/2006/relationships" r:id="rId3"/>
          </a:graphicData>
        </a:graphic>
      </p:graphicFrame>
      <p:sp>
        <p:nvSpPr>
          <p:cNvPr id="510" name="Google Shape;510;p39"/>
          <p:cNvSpPr txBox="1"/>
          <p:nvPr/>
        </p:nvSpPr>
        <p:spPr>
          <a:xfrm>
            <a:off x="1757363" y="3103631"/>
            <a:ext cx="6747729" cy="3354765"/>
          </a:xfrm>
          <a:prstGeom prst="rect">
            <a:avLst/>
          </a:prstGeom>
          <a:noFill/>
          <a:ln>
            <a:noFill/>
          </a:ln>
        </p:spPr>
        <p:txBody>
          <a:bodyPr spcFirstLastPara="1" wrap="square" lIns="91425" tIns="45700" rIns="91425" bIns="45700" anchor="t" anchorCtr="0">
            <a:spAutoFit/>
          </a:bodyPr>
          <a:lstStyle/>
          <a:p>
            <a:pPr marL="0" marR="0" lvl="1" indent="0" algn="l" rtl="0">
              <a:spcBef>
                <a:spcPts val="0"/>
              </a:spcBef>
              <a:spcAft>
                <a:spcPts val="0"/>
              </a:spcAft>
              <a:buClr>
                <a:srgbClr val="583F34"/>
              </a:buClr>
              <a:buSzPts val="3200"/>
              <a:buFont typeface="Calibri"/>
              <a:buNone/>
            </a:pPr>
            <a:r>
              <a:rPr lang="en-US" sz="3200" b="0" i="0" u="none" strike="noStrike" cap="none">
                <a:solidFill>
                  <a:srgbClr val="583F34"/>
                </a:solidFill>
                <a:latin typeface="Calibri"/>
                <a:ea typeface="Calibri"/>
                <a:cs typeface="Calibri"/>
                <a:sym typeface="Calibri"/>
              </a:rPr>
              <a:t>What might be the cause of these recent extinctions? </a:t>
            </a:r>
            <a:endParaRPr sz="3200" b="0" i="0" u="none" strike="noStrike" cap="none">
              <a:solidFill>
                <a:srgbClr val="583F34"/>
              </a:solidFill>
              <a:latin typeface="Calibri"/>
              <a:ea typeface="Calibri"/>
              <a:cs typeface="Calibri"/>
              <a:sym typeface="Calibri"/>
            </a:endParaRPr>
          </a:p>
          <a:p>
            <a:pPr marL="0" marR="0" lvl="1" indent="0" algn="l" rtl="0">
              <a:spcBef>
                <a:spcPts val="0"/>
              </a:spcBef>
              <a:spcAft>
                <a:spcPts val="0"/>
              </a:spcAft>
              <a:buClr>
                <a:srgbClr val="583F34"/>
              </a:buClr>
              <a:buSzPts val="3200"/>
              <a:buFont typeface="Calibri"/>
              <a:buNone/>
            </a:pPr>
            <a:r>
              <a:rPr lang="en-US" sz="3200" b="0" i="0" u="none" strike="noStrike" cap="none">
                <a:solidFill>
                  <a:srgbClr val="583F34"/>
                </a:solidFill>
                <a:latin typeface="Calibri"/>
                <a:ea typeface="Calibri"/>
                <a:cs typeface="Calibri"/>
                <a:sym typeface="Calibri"/>
              </a:rPr>
              <a:t>What do we think is going on here?</a:t>
            </a:r>
            <a:endParaRPr/>
          </a:p>
          <a:p>
            <a:pPr marL="0" marR="0" lvl="1" indent="0" algn="l" rtl="0">
              <a:spcBef>
                <a:spcPts val="0"/>
              </a:spcBef>
              <a:spcAft>
                <a:spcPts val="0"/>
              </a:spcAft>
              <a:buClr>
                <a:schemeClr val="dk1"/>
              </a:buClr>
              <a:buSzPts val="3200"/>
              <a:buFont typeface="Calibri"/>
              <a:buNone/>
            </a:pPr>
            <a:endParaRPr sz="3200" b="0" i="0" u="none" strike="noStrike" cap="none">
              <a:solidFill>
                <a:srgbClr val="583F34"/>
              </a:solidFill>
              <a:latin typeface="Calibri"/>
              <a:ea typeface="Calibri"/>
              <a:cs typeface="Calibri"/>
              <a:sym typeface="Calibri"/>
            </a:endParaRPr>
          </a:p>
          <a:p>
            <a:pPr marL="0" marR="0" lvl="1" indent="0" algn="l" rtl="0">
              <a:spcBef>
                <a:spcPts val="0"/>
              </a:spcBef>
              <a:spcAft>
                <a:spcPts val="0"/>
              </a:spcAft>
              <a:buClr>
                <a:schemeClr val="dk1"/>
              </a:buClr>
              <a:buSzPts val="3200"/>
              <a:buFont typeface="Calibri"/>
              <a:buNone/>
            </a:pPr>
            <a:endParaRPr sz="3200" b="0" i="0" u="none" strike="noStrike" cap="none">
              <a:solidFill>
                <a:srgbClr val="583F34"/>
              </a:solidFill>
              <a:latin typeface="Calibri"/>
              <a:ea typeface="Calibri"/>
              <a:cs typeface="Calibri"/>
              <a:sym typeface="Calibri"/>
            </a:endParaRPr>
          </a:p>
          <a:p>
            <a:pPr marL="0" marR="0" lvl="1" indent="0" algn="l" rtl="0">
              <a:spcBef>
                <a:spcPts val="0"/>
              </a:spcBef>
              <a:spcAft>
                <a:spcPts val="0"/>
              </a:spcAft>
              <a:buClr>
                <a:srgbClr val="583F34"/>
              </a:buClr>
              <a:buSzPts val="3200"/>
              <a:buFont typeface="Calibri"/>
              <a:buNone/>
            </a:pPr>
            <a:r>
              <a:rPr lang="en-US" sz="3200" b="0" i="0" u="none" strike="noStrike" cap="none">
                <a:solidFill>
                  <a:srgbClr val="583F34"/>
                </a:solidFill>
                <a:latin typeface="Calibri"/>
                <a:ea typeface="Calibri"/>
                <a:cs typeface="Calibri"/>
                <a:sym typeface="Calibri"/>
              </a:rPr>
              <a:t>Record your ideas in </a:t>
            </a:r>
            <a:r>
              <a:rPr lang="en-US" sz="3200" b="1" i="0" u="sng" strike="noStrike" cap="none">
                <a:solidFill>
                  <a:srgbClr val="583F34"/>
                </a:solidFill>
                <a:latin typeface="Calibri"/>
                <a:ea typeface="Calibri"/>
                <a:cs typeface="Calibri"/>
                <a:sym typeface="Calibri"/>
              </a:rPr>
              <a:t>Doodle Box 3</a:t>
            </a:r>
            <a:r>
              <a:rPr lang="en-US" sz="3200" b="0" i="0" u="none" strike="noStrike" cap="none">
                <a:solidFill>
                  <a:srgbClr val="583F34"/>
                </a:solidFill>
                <a:latin typeface="Calibri"/>
                <a:ea typeface="Calibri"/>
                <a:cs typeface="Calibri"/>
                <a:sym typeface="Calibri"/>
              </a:rPr>
              <a:t>.</a:t>
            </a:r>
            <a:endParaRPr sz="3200" b="0" i="0" u="none" strike="noStrike" cap="none">
              <a:solidFill>
                <a:srgbClr val="583F34"/>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p:txBody>
      </p:sp>
      <p:pic>
        <p:nvPicPr>
          <p:cNvPr id="511" name="Google Shape;511;p39"/>
          <p:cNvPicPr preferRelativeResize="0"/>
          <p:nvPr/>
        </p:nvPicPr>
        <p:blipFill rotWithShape="1">
          <a:blip r:embed="rId4">
            <a:alphaModFix/>
          </a:blip>
          <a:srcRect/>
          <a:stretch/>
        </p:blipFill>
        <p:spPr>
          <a:xfrm>
            <a:off x="457200" y="3132274"/>
            <a:ext cx="1126400" cy="1143001"/>
          </a:xfrm>
          <a:prstGeom prst="rect">
            <a:avLst/>
          </a:prstGeom>
          <a:noFill/>
          <a:ln>
            <a:noFill/>
          </a:ln>
        </p:spPr>
      </p:pic>
      <p:pic>
        <p:nvPicPr>
          <p:cNvPr id="512" name="Google Shape;512;p39"/>
          <p:cNvPicPr preferRelativeResize="0"/>
          <p:nvPr/>
        </p:nvPicPr>
        <p:blipFill rotWithShape="1">
          <a:blip r:embed="rId5">
            <a:alphaModFix/>
          </a:blip>
          <a:srcRect/>
          <a:stretch/>
        </p:blipFill>
        <p:spPr>
          <a:xfrm>
            <a:off x="581599" y="5401054"/>
            <a:ext cx="877602" cy="88480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4"/>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PQM [For Teachers Only]</a:t>
            </a:r>
            <a:endParaRPr sz="2400" b="0" i="0" u="none" strike="noStrike" cap="none">
              <a:solidFill>
                <a:srgbClr val="FFFFFF"/>
              </a:solidFill>
              <a:latin typeface="Arial"/>
              <a:ea typeface="Arial"/>
              <a:cs typeface="Arial"/>
              <a:sym typeface="Arial"/>
            </a:endParaRPr>
          </a:p>
        </p:txBody>
      </p:sp>
      <p:sp>
        <p:nvSpPr>
          <p:cNvPr id="153" name="Google Shape;153;p4"/>
          <p:cNvSpPr txBox="1"/>
          <p:nvPr/>
        </p:nvSpPr>
        <p:spPr>
          <a:xfrm>
            <a:off x="439340" y="787046"/>
            <a:ext cx="8229600" cy="5777040"/>
          </a:xfrm>
          <a:prstGeom prst="rect">
            <a:avLst/>
          </a:prstGeom>
          <a:noFill/>
          <a:ln>
            <a:noFill/>
          </a:ln>
        </p:spPr>
        <p:txBody>
          <a:bodyPr spcFirstLastPara="1" wrap="square" lIns="91425" tIns="45700" rIns="91425" bIns="45700" anchor="t" anchorCtr="0">
            <a:normAutofit fontScale="62500" lnSpcReduction="20000"/>
          </a:bodyPr>
          <a:lstStyle/>
          <a:p>
            <a:pPr marL="0" marR="0" lvl="0" indent="0" algn="l" rtl="0">
              <a:lnSpc>
                <a:spcPct val="110000"/>
              </a:lnSpc>
              <a:spcBef>
                <a:spcPts val="0"/>
              </a:spcBef>
              <a:spcAft>
                <a:spcPts val="0"/>
              </a:spcAft>
              <a:buClr>
                <a:srgbClr val="583F34"/>
              </a:buClr>
              <a:buSzPct val="100000"/>
              <a:buFont typeface="Arial"/>
              <a:buNone/>
            </a:pPr>
            <a:r>
              <a:rPr lang="en-US" sz="3200" b="1">
                <a:solidFill>
                  <a:srgbClr val="583F34"/>
                </a:solidFill>
                <a:latin typeface="Calibri"/>
                <a:ea typeface="Calibri"/>
                <a:cs typeface="Calibri"/>
                <a:sym typeface="Calibri"/>
              </a:rPr>
              <a:t>Main Model - Population Dynamics</a:t>
            </a:r>
            <a:endParaRPr/>
          </a:p>
          <a:p>
            <a:pPr marL="0" marR="0" lvl="0" indent="0" algn="l" rtl="0">
              <a:lnSpc>
                <a:spcPct val="110000"/>
              </a:lnSpc>
              <a:spcBef>
                <a:spcPts val="600"/>
              </a:spcBef>
              <a:spcAft>
                <a:spcPts val="0"/>
              </a:spcAft>
              <a:buClr>
                <a:srgbClr val="583F34"/>
              </a:buClr>
              <a:buSzPct val="100000"/>
              <a:buFont typeface="Arial"/>
              <a:buNone/>
            </a:pPr>
            <a:r>
              <a:rPr lang="en-US" sz="3200" b="1">
                <a:solidFill>
                  <a:srgbClr val="583F34"/>
                </a:solidFill>
                <a:latin typeface="Calibri"/>
                <a:ea typeface="Calibri"/>
                <a:cs typeface="Calibri"/>
                <a:sym typeface="Calibri"/>
              </a:rPr>
              <a:t>Phenomenon:</a:t>
            </a:r>
            <a:r>
              <a:rPr lang="en-US" sz="3200">
                <a:solidFill>
                  <a:srgbClr val="583F34"/>
                </a:solidFill>
                <a:latin typeface="Calibri"/>
                <a:ea typeface="Calibri"/>
                <a:cs typeface="Calibri"/>
                <a:sym typeface="Calibri"/>
              </a:rPr>
              <a:t> Natural populations tend to fluctuate. On Isle Royale, both wolf and moose populations have changed over the past five decades in some interesting and surprising ways. </a:t>
            </a:r>
            <a:endParaRPr/>
          </a:p>
          <a:p>
            <a:pPr marL="0" marR="0" lvl="0" indent="0" algn="l" rtl="0">
              <a:lnSpc>
                <a:spcPct val="110000"/>
              </a:lnSpc>
              <a:spcBef>
                <a:spcPts val="600"/>
              </a:spcBef>
              <a:spcAft>
                <a:spcPts val="0"/>
              </a:spcAft>
              <a:buClr>
                <a:srgbClr val="583F34"/>
              </a:buClr>
              <a:buSzPct val="100000"/>
              <a:buFont typeface="Arial"/>
              <a:buNone/>
            </a:pPr>
            <a:r>
              <a:rPr lang="en-US" sz="3200">
                <a:solidFill>
                  <a:srgbClr val="583F34"/>
                </a:solidFill>
                <a:latin typeface="Calibri"/>
                <a:ea typeface="Calibri"/>
                <a:cs typeface="Calibri"/>
                <a:sym typeface="Calibri"/>
              </a:rPr>
              <a:t> </a:t>
            </a:r>
            <a:endParaRPr/>
          </a:p>
          <a:p>
            <a:pPr marL="0" marR="0" lvl="0" indent="0" algn="l" rtl="0">
              <a:lnSpc>
                <a:spcPct val="110000"/>
              </a:lnSpc>
              <a:spcBef>
                <a:spcPts val="600"/>
              </a:spcBef>
              <a:spcAft>
                <a:spcPts val="0"/>
              </a:spcAft>
              <a:buClr>
                <a:srgbClr val="583F34"/>
              </a:buClr>
              <a:buSzPct val="100000"/>
              <a:buFont typeface="Arial"/>
              <a:buNone/>
            </a:pPr>
            <a:r>
              <a:rPr lang="en-US" sz="3200" b="1">
                <a:solidFill>
                  <a:srgbClr val="583F34"/>
                </a:solidFill>
                <a:latin typeface="Calibri"/>
                <a:ea typeface="Calibri"/>
                <a:cs typeface="Calibri"/>
                <a:sym typeface="Calibri"/>
              </a:rPr>
              <a:t>Question:</a:t>
            </a:r>
            <a:r>
              <a:rPr lang="en-US" sz="3200">
                <a:solidFill>
                  <a:srgbClr val="583F34"/>
                </a:solidFill>
                <a:latin typeface="Calibri"/>
                <a:ea typeface="Calibri"/>
                <a:cs typeface="Calibri"/>
                <a:sym typeface="Calibri"/>
              </a:rPr>
              <a:t> Why do these populations fluctuate? What factors might contribute to the changes we see in population numbers over time?</a:t>
            </a:r>
            <a:endParaRPr/>
          </a:p>
          <a:p>
            <a:pPr marL="0" marR="0" lvl="0" indent="0" algn="l" rtl="0">
              <a:lnSpc>
                <a:spcPct val="110000"/>
              </a:lnSpc>
              <a:spcBef>
                <a:spcPts val="600"/>
              </a:spcBef>
              <a:spcAft>
                <a:spcPts val="0"/>
              </a:spcAft>
              <a:buClr>
                <a:schemeClr val="dk1"/>
              </a:buClr>
              <a:buSzPct val="100000"/>
              <a:buFont typeface="Arial"/>
              <a:buNone/>
            </a:pPr>
            <a:endParaRPr sz="3200">
              <a:solidFill>
                <a:srgbClr val="583F34"/>
              </a:solidFill>
              <a:latin typeface="Calibri"/>
              <a:ea typeface="Calibri"/>
              <a:cs typeface="Calibri"/>
              <a:sym typeface="Calibri"/>
            </a:endParaRPr>
          </a:p>
          <a:p>
            <a:pPr marL="0" marR="0" lvl="0" indent="0" algn="l" rtl="0">
              <a:lnSpc>
                <a:spcPct val="110000"/>
              </a:lnSpc>
              <a:spcBef>
                <a:spcPts val="600"/>
              </a:spcBef>
              <a:spcAft>
                <a:spcPts val="0"/>
              </a:spcAft>
              <a:buClr>
                <a:srgbClr val="583F34"/>
              </a:buClr>
              <a:buSzPct val="100000"/>
              <a:buFont typeface="Arial"/>
              <a:buNone/>
            </a:pPr>
            <a:r>
              <a:rPr lang="en-US" sz="3200" b="1">
                <a:solidFill>
                  <a:srgbClr val="583F34"/>
                </a:solidFill>
                <a:latin typeface="Calibri"/>
                <a:ea typeface="Calibri"/>
                <a:cs typeface="Calibri"/>
                <a:sym typeface="Calibri"/>
              </a:rPr>
              <a:t>Model:</a:t>
            </a:r>
            <a:r>
              <a:rPr lang="en-US" sz="3200">
                <a:solidFill>
                  <a:srgbClr val="583F34"/>
                </a:solidFill>
                <a:latin typeface="Calibri"/>
                <a:ea typeface="Calibri"/>
                <a:cs typeface="Calibri"/>
                <a:sym typeface="Calibri"/>
              </a:rPr>
              <a:t> Many factors contribute to the changes in moose and wolf numbers on Isle Royale including: food availability, weather, pests and parasites, and certainly the dynamics of the predator-prey relationship. Other factors may be at work, especially regarding the unexplained and continuing decline of the wolves.</a:t>
            </a:r>
            <a:endParaRPr/>
          </a:p>
          <a:p>
            <a:pPr marL="0" marR="0" lvl="0" indent="0" algn="l" rtl="0">
              <a:lnSpc>
                <a:spcPct val="110000"/>
              </a:lnSpc>
              <a:spcBef>
                <a:spcPts val="600"/>
              </a:spcBef>
              <a:spcAft>
                <a:spcPts val="0"/>
              </a:spcAft>
              <a:buClr>
                <a:srgbClr val="583F34"/>
              </a:buClr>
              <a:buSzPct val="100000"/>
              <a:buFont typeface="Arial"/>
              <a:buNone/>
            </a:pPr>
            <a:r>
              <a:rPr lang="en-US" sz="3200">
                <a:solidFill>
                  <a:srgbClr val="583F34"/>
                </a:solidFill>
                <a:latin typeface="Calibri"/>
                <a:ea typeface="Calibri"/>
                <a:cs typeface="Calibri"/>
                <a:sym typeface="Calibri"/>
              </a:rPr>
              <a:t>When the number of organisms that are </a:t>
            </a:r>
            <a:r>
              <a:rPr lang="en-US" sz="3200" i="1">
                <a:solidFill>
                  <a:srgbClr val="583F34"/>
                </a:solidFill>
                <a:latin typeface="Calibri"/>
                <a:ea typeface="Calibri"/>
                <a:cs typeface="Calibri"/>
                <a:sym typeface="Calibri"/>
              </a:rPr>
              <a:t>born and survive is greater than the number of deaths</a:t>
            </a:r>
            <a:r>
              <a:rPr lang="en-US" sz="3200">
                <a:solidFill>
                  <a:srgbClr val="583F34"/>
                </a:solidFill>
                <a:latin typeface="Calibri"/>
                <a:ea typeface="Calibri"/>
                <a:cs typeface="Calibri"/>
                <a:sym typeface="Calibri"/>
              </a:rPr>
              <a:t>, the population </a:t>
            </a:r>
            <a:r>
              <a:rPr lang="en-US" sz="3200" i="1" u="sng">
                <a:solidFill>
                  <a:srgbClr val="583F34"/>
                </a:solidFill>
                <a:latin typeface="Calibri"/>
                <a:ea typeface="Calibri"/>
                <a:cs typeface="Calibri"/>
                <a:sym typeface="Calibri"/>
              </a:rPr>
              <a:t>increases</a:t>
            </a:r>
            <a:r>
              <a:rPr lang="en-US" sz="3200">
                <a:solidFill>
                  <a:srgbClr val="583F34"/>
                </a:solidFill>
                <a:latin typeface="Calibri"/>
                <a:ea typeface="Calibri"/>
                <a:cs typeface="Calibri"/>
                <a:sym typeface="Calibri"/>
              </a:rPr>
              <a:t>. When the number of </a:t>
            </a:r>
            <a:r>
              <a:rPr lang="en-US" sz="3200" i="1">
                <a:solidFill>
                  <a:srgbClr val="583F34"/>
                </a:solidFill>
                <a:latin typeface="Calibri"/>
                <a:ea typeface="Calibri"/>
                <a:cs typeface="Calibri"/>
                <a:sym typeface="Calibri"/>
              </a:rPr>
              <a:t>deaths exceeds the number that are born and survive</a:t>
            </a:r>
            <a:r>
              <a:rPr lang="en-US" sz="3200">
                <a:solidFill>
                  <a:srgbClr val="583F34"/>
                </a:solidFill>
                <a:latin typeface="Calibri"/>
                <a:ea typeface="Calibri"/>
                <a:cs typeface="Calibri"/>
                <a:sym typeface="Calibri"/>
              </a:rPr>
              <a:t> the population </a:t>
            </a:r>
            <a:r>
              <a:rPr lang="en-US" sz="3200" i="1" u="sng">
                <a:solidFill>
                  <a:srgbClr val="583F34"/>
                </a:solidFill>
                <a:latin typeface="Calibri"/>
                <a:ea typeface="Calibri"/>
                <a:cs typeface="Calibri"/>
                <a:sym typeface="Calibri"/>
              </a:rPr>
              <a:t>decreases</a:t>
            </a:r>
            <a:r>
              <a:rPr lang="en-US" sz="3200">
                <a:solidFill>
                  <a:srgbClr val="583F34"/>
                </a:solidFill>
                <a:latin typeface="Calibri"/>
                <a:ea typeface="Calibri"/>
                <a:cs typeface="Calibri"/>
                <a:sym typeface="Calibri"/>
              </a:rPr>
              <a:t>. (When the two are relatively equal, the population remains the same.)</a:t>
            </a:r>
            <a:endParaRPr/>
          </a:p>
          <a:p>
            <a:pPr marL="0" marR="0" lvl="0" indent="0" algn="l" rtl="0">
              <a:spcBef>
                <a:spcPts val="600"/>
              </a:spcBef>
              <a:spcAft>
                <a:spcPts val="0"/>
              </a:spcAft>
              <a:buClr>
                <a:schemeClr val="dk1"/>
              </a:buClr>
              <a:buSzPct val="100000"/>
              <a:buFont typeface="Arial"/>
              <a:buNone/>
            </a:pPr>
            <a:endParaRPr sz="1600">
              <a:solidFill>
                <a:srgbClr val="256800"/>
              </a:solidFill>
              <a:latin typeface="Calibri"/>
              <a:ea typeface="Calibri"/>
              <a:cs typeface="Calibri"/>
              <a:sym typeface="Calibri"/>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17"/>
        <p:cNvGrpSpPr/>
        <p:nvPr/>
      </p:nvGrpSpPr>
      <p:grpSpPr>
        <a:xfrm>
          <a:off x="0" y="0"/>
          <a:ext cx="0" cy="0"/>
          <a:chOff x="0" y="0"/>
          <a:chExt cx="0" cy="0"/>
        </a:xfrm>
      </p:grpSpPr>
      <p:sp>
        <p:nvSpPr>
          <p:cNvPr id="518" name="Google Shape;518;p40"/>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583F34"/>
              </a:buClr>
              <a:buSzPts val="4400"/>
              <a:buFont typeface="Calibri"/>
              <a:buNone/>
            </a:pPr>
            <a:r>
              <a:rPr lang="en-US">
                <a:solidFill>
                  <a:srgbClr val="583F34"/>
                </a:solidFill>
              </a:rPr>
              <a:t>			Causes of Extinction</a:t>
            </a:r>
            <a:endParaRPr/>
          </a:p>
        </p:txBody>
      </p:sp>
      <p:graphicFrame>
        <p:nvGraphicFramePr>
          <p:cNvPr id="519" name="Google Shape;519;p40"/>
          <p:cNvGraphicFramePr/>
          <p:nvPr/>
        </p:nvGraphicFramePr>
        <p:xfrm>
          <a:off x="88900" y="-100012"/>
          <a:ext cx="2095500" cy="1892300"/>
        </p:xfrm>
        <a:graphic>
          <a:graphicData uri="http://schemas.openxmlformats.org/drawingml/2006/chart">
            <c:chart xmlns:c="http://schemas.openxmlformats.org/drawingml/2006/chart" xmlns:r="http://schemas.openxmlformats.org/officeDocument/2006/relationships" r:id="rId3"/>
          </a:graphicData>
        </a:graphic>
      </p:graphicFrame>
      <p:sp>
        <p:nvSpPr>
          <p:cNvPr id="520" name="Google Shape;520;p40"/>
          <p:cNvSpPr txBox="1"/>
          <p:nvPr/>
        </p:nvSpPr>
        <p:spPr>
          <a:xfrm>
            <a:off x="1512154" y="1866591"/>
            <a:ext cx="7174646" cy="440120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a:solidFill>
                  <a:srgbClr val="583F34"/>
                </a:solidFill>
                <a:latin typeface="Calibri"/>
                <a:ea typeface="Calibri"/>
                <a:cs typeface="Calibri"/>
                <a:sym typeface="Calibri"/>
              </a:rPr>
              <a:t>Discuss your ideas with your group and come up with a group list “Causes of Extinction” on your whiteboard. Try to come up with as many ideas as you can, but make sure your ideas are </a:t>
            </a:r>
            <a:r>
              <a:rPr lang="en-US" sz="3200" u="sng">
                <a:solidFill>
                  <a:srgbClr val="583F34"/>
                </a:solidFill>
                <a:latin typeface="Calibri"/>
                <a:ea typeface="Calibri"/>
                <a:cs typeface="Calibri"/>
                <a:sym typeface="Calibri"/>
              </a:rPr>
              <a:t>clear</a:t>
            </a:r>
            <a:r>
              <a:rPr lang="en-US" sz="3200">
                <a:solidFill>
                  <a:srgbClr val="583F34"/>
                </a:solidFill>
                <a:latin typeface="Calibri"/>
                <a:ea typeface="Calibri"/>
                <a:cs typeface="Calibri"/>
                <a:sym typeface="Calibri"/>
              </a:rPr>
              <a:t>.</a:t>
            </a: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800">
              <a:solidFill>
                <a:srgbClr val="583F34"/>
              </a:solidFill>
              <a:latin typeface="Calibri"/>
              <a:ea typeface="Calibri"/>
              <a:cs typeface="Calibri"/>
              <a:sym typeface="Calibri"/>
            </a:endParaRPr>
          </a:p>
          <a:p>
            <a:pPr marL="0" marR="0" lvl="0" indent="0" algn="l" rtl="0">
              <a:spcBef>
                <a:spcPts val="0"/>
              </a:spcBef>
              <a:spcAft>
                <a:spcPts val="0"/>
              </a:spcAft>
              <a:buNone/>
            </a:pPr>
            <a:endParaRPr sz="2800">
              <a:solidFill>
                <a:srgbClr val="583F34"/>
              </a:solidFill>
              <a:latin typeface="Calibri"/>
              <a:ea typeface="Calibri"/>
              <a:cs typeface="Calibri"/>
              <a:sym typeface="Calibri"/>
            </a:endParaRPr>
          </a:p>
          <a:p>
            <a:pPr marL="0" marR="0" lvl="0" indent="0" algn="l" rtl="0">
              <a:spcBef>
                <a:spcPts val="0"/>
              </a:spcBef>
              <a:spcAft>
                <a:spcPts val="0"/>
              </a:spcAft>
              <a:buNone/>
            </a:pPr>
            <a:r>
              <a:rPr lang="en-US" sz="3200">
                <a:solidFill>
                  <a:srgbClr val="583F34"/>
                </a:solidFill>
                <a:latin typeface="Calibri"/>
                <a:ea typeface="Calibri"/>
                <a:cs typeface="Calibri"/>
                <a:sym typeface="Calibri"/>
              </a:rPr>
              <a:t>Be ready to share one idea with the whole class.</a:t>
            </a:r>
            <a:endParaRPr sz="3200">
              <a:solidFill>
                <a:srgbClr val="583F34"/>
              </a:solidFill>
              <a:latin typeface="Calibri"/>
              <a:ea typeface="Calibri"/>
              <a:cs typeface="Calibri"/>
              <a:sym typeface="Calibri"/>
            </a:endParaRPr>
          </a:p>
        </p:txBody>
      </p:sp>
      <p:pic>
        <p:nvPicPr>
          <p:cNvPr id="521" name="Google Shape;521;p40"/>
          <p:cNvPicPr preferRelativeResize="0"/>
          <p:nvPr/>
        </p:nvPicPr>
        <p:blipFill rotWithShape="1">
          <a:blip r:embed="rId4">
            <a:alphaModFix/>
          </a:blip>
          <a:srcRect/>
          <a:stretch/>
        </p:blipFill>
        <p:spPr>
          <a:xfrm>
            <a:off x="457200" y="2574005"/>
            <a:ext cx="901900" cy="901900"/>
          </a:xfrm>
          <a:prstGeom prst="rect">
            <a:avLst/>
          </a:prstGeom>
          <a:noFill/>
          <a:ln>
            <a:noFill/>
          </a:ln>
        </p:spPr>
      </p:pic>
      <p:pic>
        <p:nvPicPr>
          <p:cNvPr id="522" name="Google Shape;522;p40"/>
          <p:cNvPicPr preferRelativeResize="0"/>
          <p:nvPr/>
        </p:nvPicPr>
        <p:blipFill rotWithShape="1">
          <a:blip r:embed="rId5">
            <a:alphaModFix/>
          </a:blip>
          <a:srcRect/>
          <a:stretch/>
        </p:blipFill>
        <p:spPr>
          <a:xfrm>
            <a:off x="349050" y="5050841"/>
            <a:ext cx="901900" cy="1147927"/>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27"/>
        <p:cNvGrpSpPr/>
        <p:nvPr/>
      </p:nvGrpSpPr>
      <p:grpSpPr>
        <a:xfrm>
          <a:off x="0" y="0"/>
          <a:ext cx="0" cy="0"/>
          <a:chOff x="0" y="0"/>
          <a:chExt cx="0" cy="0"/>
        </a:xfrm>
      </p:grpSpPr>
      <p:sp>
        <p:nvSpPr>
          <p:cNvPr id="528" name="Google Shape;528;p4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fontScale="90000"/>
          </a:bodyPr>
          <a:lstStyle/>
          <a:p>
            <a:pPr marL="0" lvl="0" indent="0" algn="ctr" rtl="0">
              <a:spcBef>
                <a:spcPts val="0"/>
              </a:spcBef>
              <a:spcAft>
                <a:spcPts val="0"/>
              </a:spcAft>
              <a:buClr>
                <a:srgbClr val="583F34"/>
              </a:buClr>
              <a:buSzPts val="3600"/>
              <a:buFont typeface="Calibri"/>
              <a:buNone/>
            </a:pPr>
            <a:r>
              <a:rPr lang="en-US" sz="3600">
                <a:solidFill>
                  <a:srgbClr val="583F34"/>
                </a:solidFill>
              </a:rPr>
              <a:t>Causes of Extinction: </a:t>
            </a:r>
            <a:br>
              <a:rPr lang="en-US">
                <a:solidFill>
                  <a:srgbClr val="583F34"/>
                </a:solidFill>
              </a:rPr>
            </a:br>
            <a:r>
              <a:rPr lang="en-US" i="1">
                <a:solidFill>
                  <a:srgbClr val="583F34"/>
                </a:solidFill>
              </a:rPr>
              <a:t>Looking for Patterns</a:t>
            </a:r>
            <a:endParaRPr i="1">
              <a:solidFill>
                <a:srgbClr val="583F34"/>
              </a:solidFill>
            </a:endParaRPr>
          </a:p>
        </p:txBody>
      </p:sp>
      <p:sp>
        <p:nvSpPr>
          <p:cNvPr id="529" name="Google Shape;529;p41"/>
          <p:cNvSpPr txBox="1">
            <a:spLocks noGrp="1"/>
          </p:cNvSpPr>
          <p:nvPr>
            <p:ph type="body" idx="1"/>
          </p:nvPr>
        </p:nvSpPr>
        <p:spPr>
          <a:xfrm>
            <a:off x="457200" y="1600201"/>
            <a:ext cx="8229600" cy="2171700"/>
          </a:xfrm>
          <a:prstGeom prst="rect">
            <a:avLst/>
          </a:prstGeom>
          <a:noFill/>
          <a:ln>
            <a:noFill/>
          </a:ln>
        </p:spPr>
        <p:txBody>
          <a:bodyPr spcFirstLastPara="1" wrap="square" lIns="91425" tIns="45700" rIns="91425" bIns="45700" anchor="t" anchorCtr="0">
            <a:normAutofit lnSpcReduction="10000"/>
          </a:bodyPr>
          <a:lstStyle/>
          <a:p>
            <a:pPr marL="0" lvl="1" indent="0" algn="l" rtl="0">
              <a:spcBef>
                <a:spcPts val="0"/>
              </a:spcBef>
              <a:spcAft>
                <a:spcPts val="0"/>
              </a:spcAft>
              <a:buClr>
                <a:srgbClr val="583F34"/>
              </a:buClr>
              <a:buSzPts val="2800"/>
              <a:buNone/>
            </a:pPr>
            <a:r>
              <a:rPr lang="en-US" i="1">
                <a:solidFill>
                  <a:srgbClr val="583F34"/>
                </a:solidFill>
              </a:rPr>
              <a:t>Let’s try to look at our list for patterns and any places we shorten it or combine ideas…</a:t>
            </a:r>
            <a:endParaRPr i="1">
              <a:solidFill>
                <a:srgbClr val="583F34"/>
              </a:solidFill>
            </a:endParaRPr>
          </a:p>
          <a:p>
            <a:pPr marL="0" lvl="1" indent="0" algn="l" rtl="0">
              <a:spcBef>
                <a:spcPts val="560"/>
              </a:spcBef>
              <a:spcAft>
                <a:spcPts val="0"/>
              </a:spcAft>
              <a:buClr>
                <a:srgbClr val="583F34"/>
              </a:buClr>
              <a:buSzPts val="2800"/>
              <a:buNone/>
            </a:pPr>
            <a:r>
              <a:rPr lang="en-US">
                <a:solidFill>
                  <a:srgbClr val="583F34"/>
                </a:solidFill>
              </a:rPr>
              <a:t>Is there a way to shorten our class list?</a:t>
            </a:r>
            <a:endParaRPr>
              <a:solidFill>
                <a:srgbClr val="583F34"/>
              </a:solidFill>
            </a:endParaRPr>
          </a:p>
          <a:p>
            <a:pPr marL="0" lvl="1" indent="0" algn="l" rtl="0">
              <a:spcBef>
                <a:spcPts val="560"/>
              </a:spcBef>
              <a:spcAft>
                <a:spcPts val="0"/>
              </a:spcAft>
              <a:buClr>
                <a:srgbClr val="583F34"/>
              </a:buClr>
              <a:buSzPts val="2800"/>
              <a:buNone/>
            </a:pPr>
            <a:r>
              <a:rPr lang="en-US">
                <a:solidFill>
                  <a:srgbClr val="583F34"/>
                </a:solidFill>
              </a:rPr>
              <a:t>Are there any general </a:t>
            </a:r>
            <a:r>
              <a:rPr lang="en-US" b="1" i="1">
                <a:solidFill>
                  <a:srgbClr val="583F34"/>
                </a:solidFill>
              </a:rPr>
              <a:t>patterns</a:t>
            </a:r>
            <a:r>
              <a:rPr lang="en-US">
                <a:solidFill>
                  <a:srgbClr val="583F34"/>
                </a:solidFill>
              </a:rPr>
              <a:t> or </a:t>
            </a:r>
            <a:r>
              <a:rPr lang="en-US" b="1" i="1">
                <a:solidFill>
                  <a:srgbClr val="583F34"/>
                </a:solidFill>
              </a:rPr>
              <a:t>themes</a:t>
            </a:r>
            <a:r>
              <a:rPr lang="en-US">
                <a:solidFill>
                  <a:srgbClr val="583F34"/>
                </a:solidFill>
              </a:rPr>
              <a:t> among our causes for extinctions?</a:t>
            </a:r>
            <a:endParaRPr>
              <a:solidFill>
                <a:srgbClr val="583F34"/>
              </a:solidFill>
            </a:endParaRPr>
          </a:p>
          <a:p>
            <a:pPr marL="0" lvl="1" indent="0" algn="l" rtl="0">
              <a:spcBef>
                <a:spcPts val="560"/>
              </a:spcBef>
              <a:spcAft>
                <a:spcPts val="0"/>
              </a:spcAft>
              <a:buClr>
                <a:schemeClr val="dk1"/>
              </a:buClr>
              <a:buSzPts val="2800"/>
              <a:buNone/>
            </a:pPr>
            <a:endParaRPr/>
          </a:p>
        </p:txBody>
      </p:sp>
      <p:sp>
        <p:nvSpPr>
          <p:cNvPr id="530" name="Google Shape;530;p41"/>
          <p:cNvSpPr txBox="1"/>
          <p:nvPr/>
        </p:nvSpPr>
        <p:spPr>
          <a:xfrm>
            <a:off x="1757363" y="5622962"/>
            <a:ext cx="6747729" cy="892552"/>
          </a:xfrm>
          <a:prstGeom prst="rect">
            <a:avLst/>
          </a:prstGeom>
          <a:noFill/>
          <a:ln>
            <a:noFill/>
          </a:ln>
        </p:spPr>
        <p:txBody>
          <a:bodyPr spcFirstLastPara="1" wrap="square" lIns="91425" tIns="45700" rIns="91425" bIns="45700" anchor="t" anchorCtr="0">
            <a:spAutoFit/>
          </a:bodyPr>
          <a:lstStyle/>
          <a:p>
            <a:pPr marL="0" marR="0" lvl="1" indent="0" algn="l" rtl="0">
              <a:spcBef>
                <a:spcPts val="0"/>
              </a:spcBef>
              <a:spcAft>
                <a:spcPts val="0"/>
              </a:spcAft>
              <a:buClr>
                <a:srgbClr val="583F34"/>
              </a:buClr>
              <a:buSzPts val="3200"/>
              <a:buFont typeface="Calibri"/>
              <a:buNone/>
            </a:pPr>
            <a:r>
              <a:rPr lang="en-US" sz="3200" b="0" i="0" u="none" strike="noStrike" cap="none">
                <a:solidFill>
                  <a:srgbClr val="583F34"/>
                </a:solidFill>
                <a:latin typeface="Calibri"/>
                <a:ea typeface="Calibri"/>
                <a:cs typeface="Calibri"/>
                <a:sym typeface="Calibri"/>
              </a:rPr>
              <a:t>Record our class ideas in </a:t>
            </a:r>
            <a:r>
              <a:rPr lang="en-US" sz="3200" b="1" i="0" u="sng" strike="noStrike" cap="none">
                <a:solidFill>
                  <a:srgbClr val="583F34"/>
                </a:solidFill>
                <a:latin typeface="Calibri"/>
                <a:ea typeface="Calibri"/>
                <a:cs typeface="Calibri"/>
                <a:sym typeface="Calibri"/>
              </a:rPr>
              <a:t>Doodle Box 4</a:t>
            </a:r>
            <a:r>
              <a:rPr lang="en-US" sz="3200" b="0" i="0" u="none" strike="noStrike" cap="none">
                <a:solidFill>
                  <a:srgbClr val="583F34"/>
                </a:solidFill>
                <a:latin typeface="Calibri"/>
                <a:ea typeface="Calibri"/>
                <a:cs typeface="Calibri"/>
                <a:sym typeface="Calibri"/>
              </a:rPr>
              <a:t>.</a:t>
            </a:r>
            <a:endParaRPr sz="3200" b="0" i="0" u="none" strike="noStrike" cap="none">
              <a:solidFill>
                <a:srgbClr val="583F34"/>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p:txBody>
      </p:sp>
      <p:pic>
        <p:nvPicPr>
          <p:cNvPr id="531" name="Google Shape;531;p41"/>
          <p:cNvPicPr preferRelativeResize="0"/>
          <p:nvPr/>
        </p:nvPicPr>
        <p:blipFill rotWithShape="1">
          <a:blip r:embed="rId3">
            <a:alphaModFix/>
          </a:blip>
          <a:srcRect/>
          <a:stretch/>
        </p:blipFill>
        <p:spPr>
          <a:xfrm>
            <a:off x="581599" y="5401054"/>
            <a:ext cx="877602" cy="88480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30">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3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36"/>
        <p:cNvGrpSpPr/>
        <p:nvPr/>
      </p:nvGrpSpPr>
      <p:grpSpPr>
        <a:xfrm>
          <a:off x="0" y="0"/>
          <a:ext cx="0" cy="0"/>
          <a:chOff x="0" y="0"/>
          <a:chExt cx="0" cy="0"/>
        </a:xfrm>
      </p:grpSpPr>
      <p:sp>
        <p:nvSpPr>
          <p:cNvPr id="537" name="Google Shape;537;p42"/>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583F34"/>
              </a:buClr>
              <a:buSzPts val="4400"/>
              <a:buFont typeface="Calibri"/>
              <a:buNone/>
            </a:pPr>
            <a:r>
              <a:rPr lang="en-US">
                <a:solidFill>
                  <a:srgbClr val="583F34"/>
                </a:solidFill>
              </a:rPr>
              <a:t>Human Impacts</a:t>
            </a:r>
            <a:endParaRPr/>
          </a:p>
        </p:txBody>
      </p:sp>
      <p:sp>
        <p:nvSpPr>
          <p:cNvPr id="538" name="Google Shape;538;p42"/>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fontScale="92500" lnSpcReduction="10000"/>
          </a:bodyPr>
          <a:lstStyle/>
          <a:p>
            <a:pPr marL="342900" lvl="0" indent="-342900" algn="l" rtl="0">
              <a:spcBef>
                <a:spcPts val="0"/>
              </a:spcBef>
              <a:spcAft>
                <a:spcPts val="0"/>
              </a:spcAft>
              <a:buClr>
                <a:srgbClr val="583F34"/>
              </a:buClr>
              <a:buSzPts val="3200"/>
              <a:buChar char="•"/>
            </a:pPr>
            <a:r>
              <a:rPr lang="en-US">
                <a:solidFill>
                  <a:srgbClr val="583F34"/>
                </a:solidFill>
              </a:rPr>
              <a:t>One commonality among our ideas about the causes of extinction is the </a:t>
            </a:r>
            <a:r>
              <a:rPr lang="en-US" u="sng">
                <a:solidFill>
                  <a:srgbClr val="583F34"/>
                </a:solidFill>
              </a:rPr>
              <a:t>role of humans</a:t>
            </a:r>
            <a:r>
              <a:rPr lang="en-US">
                <a:solidFill>
                  <a:srgbClr val="583F34"/>
                </a:solidFill>
              </a:rPr>
              <a:t>.</a:t>
            </a:r>
            <a:endParaRPr/>
          </a:p>
          <a:p>
            <a:pPr marL="0" lvl="0" indent="0" algn="l" rtl="0">
              <a:spcBef>
                <a:spcPts val="640"/>
              </a:spcBef>
              <a:spcAft>
                <a:spcPts val="0"/>
              </a:spcAft>
              <a:buClr>
                <a:schemeClr val="dk1"/>
              </a:buClr>
              <a:buSzPts val="3200"/>
              <a:buNone/>
            </a:pPr>
            <a:endParaRPr/>
          </a:p>
          <a:p>
            <a:pPr marL="0" lvl="0" indent="0" algn="l" rtl="0">
              <a:spcBef>
                <a:spcPts val="640"/>
              </a:spcBef>
              <a:spcAft>
                <a:spcPts val="0"/>
              </a:spcAft>
              <a:buClr>
                <a:schemeClr val="dk1"/>
              </a:buClr>
              <a:buSzPts val="3200"/>
              <a:buNone/>
            </a:pPr>
            <a:endParaRPr/>
          </a:p>
          <a:p>
            <a:pPr marL="0" lvl="0" indent="0" algn="l" rtl="0">
              <a:spcBef>
                <a:spcPts val="640"/>
              </a:spcBef>
              <a:spcAft>
                <a:spcPts val="0"/>
              </a:spcAft>
              <a:buClr>
                <a:schemeClr val="dk1"/>
              </a:buClr>
              <a:buSzPts val="3200"/>
              <a:buNone/>
            </a:pPr>
            <a:endParaRPr/>
          </a:p>
          <a:p>
            <a:pPr marL="0" lvl="0" indent="0" algn="l" rtl="0">
              <a:spcBef>
                <a:spcPts val="560"/>
              </a:spcBef>
              <a:spcAft>
                <a:spcPts val="0"/>
              </a:spcAft>
              <a:buClr>
                <a:schemeClr val="dk1"/>
              </a:buClr>
              <a:buSzPts val="2800"/>
              <a:buNone/>
            </a:pPr>
            <a:endParaRPr sz="2800" i="1"/>
          </a:p>
          <a:p>
            <a:pPr marL="342900" lvl="0" indent="-342900" algn="l" rtl="0">
              <a:spcBef>
                <a:spcPts val="560"/>
              </a:spcBef>
              <a:spcAft>
                <a:spcPts val="0"/>
              </a:spcAft>
              <a:buClr>
                <a:srgbClr val="583F34"/>
              </a:buClr>
              <a:buSzPts val="2800"/>
              <a:buChar char="•"/>
            </a:pPr>
            <a:r>
              <a:rPr lang="en-US" sz="2800" i="1">
                <a:solidFill>
                  <a:srgbClr val="583F34"/>
                </a:solidFill>
              </a:rPr>
              <a:t>Example: Though hunting can be a really good way to help control animal populations, humans (including early humans) have hunted a number of animal species to extinction.</a:t>
            </a:r>
            <a:endParaRPr/>
          </a:p>
          <a:p>
            <a:pPr marL="342900" lvl="0" indent="-139700" algn="l" rtl="0">
              <a:spcBef>
                <a:spcPts val="640"/>
              </a:spcBef>
              <a:spcAft>
                <a:spcPts val="0"/>
              </a:spcAft>
              <a:buClr>
                <a:schemeClr val="dk1"/>
              </a:buClr>
              <a:buSzPts val="3200"/>
              <a:buNone/>
            </a:pPr>
            <a:endParaRPr/>
          </a:p>
          <a:p>
            <a:pPr marL="342900" lvl="0" indent="-139700" algn="l" rtl="0">
              <a:spcBef>
                <a:spcPts val="640"/>
              </a:spcBef>
              <a:spcAft>
                <a:spcPts val="0"/>
              </a:spcAft>
              <a:buClr>
                <a:schemeClr val="dk1"/>
              </a:buClr>
              <a:buSzPts val="3200"/>
              <a:buNone/>
            </a:pPr>
            <a:endParaRPr/>
          </a:p>
        </p:txBody>
      </p:sp>
      <p:sp>
        <p:nvSpPr>
          <p:cNvPr id="539" name="Google Shape;539;p42"/>
          <p:cNvSpPr txBox="1"/>
          <p:nvPr/>
        </p:nvSpPr>
        <p:spPr>
          <a:xfrm>
            <a:off x="1807552" y="2800351"/>
            <a:ext cx="7186612" cy="18466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a:solidFill>
                  <a:srgbClr val="583F34"/>
                </a:solidFill>
                <a:latin typeface="Calibri"/>
                <a:ea typeface="Calibri"/>
                <a:cs typeface="Calibri"/>
                <a:sym typeface="Calibri"/>
              </a:rPr>
              <a:t>In </a:t>
            </a:r>
            <a:r>
              <a:rPr lang="en-US" sz="3200" b="1" u="sng">
                <a:solidFill>
                  <a:srgbClr val="583F34"/>
                </a:solidFill>
                <a:latin typeface="Calibri"/>
                <a:ea typeface="Calibri"/>
                <a:cs typeface="Calibri"/>
                <a:sym typeface="Calibri"/>
              </a:rPr>
              <a:t>Doodle Box 5</a:t>
            </a:r>
            <a:r>
              <a:rPr lang="en-US" sz="3200">
                <a:solidFill>
                  <a:srgbClr val="583F34"/>
                </a:solidFill>
                <a:latin typeface="Calibri"/>
                <a:ea typeface="Calibri"/>
                <a:cs typeface="Calibri"/>
                <a:sym typeface="Calibri"/>
              </a:rPr>
              <a:t>, record one specific way in which you think humans may have contributed to extinctions. Be specific.</a:t>
            </a:r>
            <a:endParaRPr sz="3200">
              <a:solidFill>
                <a:srgbClr val="583F34"/>
              </a:solidFill>
              <a:latin typeface="Calibri"/>
              <a:ea typeface="Calibri"/>
              <a:cs typeface="Calibri"/>
              <a:sym typeface="Calibri"/>
            </a:endParaRPr>
          </a:p>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540" name="Google Shape;540;p42"/>
          <p:cNvPicPr preferRelativeResize="0"/>
          <p:nvPr/>
        </p:nvPicPr>
        <p:blipFill rotWithShape="1">
          <a:blip r:embed="rId3">
            <a:alphaModFix/>
          </a:blip>
          <a:srcRect/>
          <a:stretch/>
        </p:blipFill>
        <p:spPr>
          <a:xfrm>
            <a:off x="693575" y="3172204"/>
            <a:ext cx="877602" cy="88480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46" name="Google Shape;546;p4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583F34"/>
              </a:buClr>
              <a:buSzPts val="4400"/>
              <a:buFont typeface="Calibri"/>
              <a:buNone/>
            </a:pPr>
            <a:r>
              <a:rPr lang="en-US">
                <a:solidFill>
                  <a:srgbClr val="583F34"/>
                </a:solidFill>
              </a:rPr>
              <a:t>Human Impacts</a:t>
            </a:r>
            <a:endParaRPr/>
          </a:p>
        </p:txBody>
      </p:sp>
      <p:pic>
        <p:nvPicPr>
          <p:cNvPr id="547" name="Google Shape;547;p43" descr="Skeleton and model of a dodo"/>
          <p:cNvPicPr preferRelativeResize="0"/>
          <p:nvPr/>
        </p:nvPicPr>
        <p:blipFill rotWithShape="1">
          <a:blip r:embed="rId3">
            <a:alphaModFix/>
          </a:blip>
          <a:srcRect/>
          <a:stretch/>
        </p:blipFill>
        <p:spPr>
          <a:xfrm>
            <a:off x="1429753" y="1293349"/>
            <a:ext cx="6284494" cy="4148661"/>
          </a:xfrm>
          <a:prstGeom prst="rect">
            <a:avLst/>
          </a:prstGeom>
          <a:noFill/>
          <a:ln>
            <a:noFill/>
          </a:ln>
        </p:spPr>
      </p:pic>
      <p:sp>
        <p:nvSpPr>
          <p:cNvPr id="548" name="Google Shape;548;p43"/>
          <p:cNvSpPr txBox="1"/>
          <p:nvPr/>
        </p:nvSpPr>
        <p:spPr>
          <a:xfrm>
            <a:off x="1571348" y="5516577"/>
            <a:ext cx="6142899"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a:solidFill>
                  <a:srgbClr val="583F34"/>
                </a:solidFill>
                <a:latin typeface="Arial"/>
                <a:ea typeface="Arial"/>
                <a:cs typeface="Arial"/>
                <a:sym typeface="Arial"/>
              </a:rPr>
              <a:t>Dodo Bird: </a:t>
            </a:r>
            <a:r>
              <a:rPr lang="en-US" sz="1600">
                <a:solidFill>
                  <a:srgbClr val="583F34"/>
                </a:solidFill>
                <a:latin typeface="Calibri"/>
                <a:ea typeface="Calibri"/>
                <a:cs typeface="Calibri"/>
                <a:sym typeface="Calibri"/>
              </a:rPr>
              <a:t>Skeleton cast and model of dodo at the Oxford University Museum of Natural History, based on modern research. </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									</a:t>
            </a:r>
            <a:r>
              <a:rPr lang="en-US" sz="1200">
                <a:solidFill>
                  <a:srgbClr val="583F34"/>
                </a:solidFill>
                <a:latin typeface="Calibri"/>
                <a:ea typeface="Calibri"/>
                <a:cs typeface="Calibri"/>
                <a:sym typeface="Calibri"/>
              </a:rPr>
              <a:t>(Photo/Caption: Wikipedia)</a:t>
            </a:r>
            <a:endParaRPr/>
          </a:p>
          <a:p>
            <a:pPr marL="0" marR="0" lvl="0" indent="0" algn="l" rtl="0">
              <a:spcBef>
                <a:spcPts val="0"/>
              </a:spcBef>
              <a:spcAft>
                <a:spcPts val="0"/>
              </a:spcAft>
              <a:buNone/>
            </a:pPr>
            <a:endParaRPr sz="1200" b="1">
              <a:solidFill>
                <a:schemeClr val="dk1"/>
              </a:solidFill>
              <a:latin typeface="Arial"/>
              <a:ea typeface="Arial"/>
              <a:cs typeface="Arial"/>
              <a:sym typeface="Aria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53"/>
        <p:cNvGrpSpPr/>
        <p:nvPr/>
      </p:nvGrpSpPr>
      <p:grpSpPr>
        <a:xfrm>
          <a:off x="0" y="0"/>
          <a:ext cx="0" cy="0"/>
          <a:chOff x="0" y="0"/>
          <a:chExt cx="0" cy="0"/>
        </a:xfrm>
      </p:grpSpPr>
      <p:sp>
        <p:nvSpPr>
          <p:cNvPr id="554" name="Google Shape;554;p4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583F34"/>
              </a:buClr>
              <a:buSzPts val="4400"/>
              <a:buFont typeface="Calibri"/>
              <a:buNone/>
            </a:pPr>
            <a:r>
              <a:rPr lang="en-US">
                <a:solidFill>
                  <a:srgbClr val="583F34"/>
                </a:solidFill>
              </a:rPr>
              <a:t>Human Impacts</a:t>
            </a:r>
            <a:endParaRPr/>
          </a:p>
        </p:txBody>
      </p:sp>
      <p:sp>
        <p:nvSpPr>
          <p:cNvPr id="555" name="Google Shape;555;p44"/>
          <p:cNvSpPr txBox="1"/>
          <p:nvPr/>
        </p:nvSpPr>
        <p:spPr>
          <a:xfrm>
            <a:off x="981199" y="4326274"/>
            <a:ext cx="7477628" cy="89255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583F34"/>
                </a:solidFill>
                <a:latin typeface="Calibri"/>
                <a:ea typeface="Calibri"/>
                <a:cs typeface="Calibri"/>
                <a:sym typeface="Calibri"/>
              </a:rPr>
              <a:t>Comparison of a woolly mammoth (left) and an American mastodon (right).</a:t>
            </a:r>
            <a:endParaRPr/>
          </a:p>
          <a:p>
            <a:pPr marL="0" marR="0" lvl="0" indent="0" algn="l" rtl="0">
              <a:spcBef>
                <a:spcPts val="0"/>
              </a:spcBef>
              <a:spcAft>
                <a:spcPts val="0"/>
              </a:spcAft>
              <a:buNone/>
            </a:pPr>
            <a:r>
              <a:rPr lang="en-US" sz="2000">
                <a:solidFill>
                  <a:srgbClr val="583F34"/>
                </a:solidFill>
                <a:latin typeface="Calibri"/>
                <a:ea typeface="Calibri"/>
                <a:cs typeface="Calibri"/>
                <a:sym typeface="Calibri"/>
              </a:rPr>
              <a:t>												</a:t>
            </a:r>
            <a:r>
              <a:rPr lang="en-US" sz="1200">
                <a:solidFill>
                  <a:srgbClr val="583F34"/>
                </a:solidFill>
                <a:latin typeface="Calibri"/>
                <a:ea typeface="Calibri"/>
                <a:cs typeface="Calibri"/>
                <a:sym typeface="Calibri"/>
              </a:rPr>
              <a:t>(Photo/Caption: Wikipedia)</a:t>
            </a:r>
            <a:endParaRPr/>
          </a:p>
          <a:p>
            <a:pPr marL="0" marR="0" lvl="0" indent="0" algn="l" rtl="0">
              <a:spcBef>
                <a:spcPts val="0"/>
              </a:spcBef>
              <a:spcAft>
                <a:spcPts val="0"/>
              </a:spcAft>
              <a:buNone/>
            </a:pPr>
            <a:endParaRPr sz="1200" b="1">
              <a:solidFill>
                <a:schemeClr val="dk1"/>
              </a:solidFill>
              <a:latin typeface="Arial"/>
              <a:ea typeface="Arial"/>
              <a:cs typeface="Arial"/>
              <a:sym typeface="Arial"/>
            </a:endParaRPr>
          </a:p>
        </p:txBody>
      </p:sp>
      <p:pic>
        <p:nvPicPr>
          <p:cNvPr id="556" name="Google Shape;556;p44" descr="https://upload.wikimedia.org/wikipedia/commons/thumb/0/0a/MammothVsMastodon.jpg/2560px-MammothVsMastodon.jpg"/>
          <p:cNvPicPr preferRelativeResize="0"/>
          <p:nvPr/>
        </p:nvPicPr>
        <p:blipFill rotWithShape="1">
          <a:blip r:embed="rId3">
            <a:alphaModFix/>
          </a:blip>
          <a:srcRect/>
          <a:stretch/>
        </p:blipFill>
        <p:spPr>
          <a:xfrm>
            <a:off x="981199" y="1707055"/>
            <a:ext cx="7070848" cy="2444735"/>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61"/>
        <p:cNvGrpSpPr/>
        <p:nvPr/>
      </p:nvGrpSpPr>
      <p:grpSpPr>
        <a:xfrm>
          <a:off x="0" y="0"/>
          <a:ext cx="0" cy="0"/>
          <a:chOff x="0" y="0"/>
          <a:chExt cx="0" cy="0"/>
        </a:xfrm>
      </p:grpSpPr>
      <p:sp>
        <p:nvSpPr>
          <p:cNvPr id="562" name="Google Shape;562;p45"/>
          <p:cNvSpPr txBox="1">
            <a:spLocks noGrp="1"/>
          </p:cNvSpPr>
          <p:nvPr>
            <p:ph type="body" idx="1"/>
          </p:nvPr>
        </p:nvSpPr>
        <p:spPr>
          <a:xfrm>
            <a:off x="263492" y="1311965"/>
            <a:ext cx="8410281" cy="5269486"/>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rgbClr val="583F34"/>
              </a:buClr>
              <a:buSzPts val="3200"/>
              <a:buNone/>
            </a:pPr>
            <a:r>
              <a:rPr lang="en-US" i="1">
                <a:solidFill>
                  <a:srgbClr val="583F34"/>
                </a:solidFill>
                <a:latin typeface="Cambria"/>
                <a:ea typeface="Cambria"/>
                <a:cs typeface="Cambria"/>
                <a:sym typeface="Cambria"/>
              </a:rPr>
              <a:t>Canis lupus</a:t>
            </a:r>
            <a:r>
              <a:rPr lang="en-US">
                <a:solidFill>
                  <a:srgbClr val="583F34"/>
                </a:solidFill>
              </a:rPr>
              <a:t>, </a:t>
            </a:r>
            <a:endParaRPr>
              <a:solidFill>
                <a:srgbClr val="583F34"/>
              </a:solidFill>
            </a:endParaRPr>
          </a:p>
          <a:p>
            <a:pPr marL="0" lvl="0" indent="0" algn="l" rtl="0">
              <a:spcBef>
                <a:spcPts val="0"/>
              </a:spcBef>
              <a:spcAft>
                <a:spcPts val="0"/>
              </a:spcAft>
              <a:buClr>
                <a:srgbClr val="583F34"/>
              </a:buClr>
              <a:buSzPts val="3200"/>
              <a:buNone/>
            </a:pPr>
            <a:r>
              <a:rPr lang="en-US">
                <a:solidFill>
                  <a:srgbClr val="583F34"/>
                </a:solidFill>
              </a:rPr>
              <a:t>the gray wolf </a:t>
            </a:r>
            <a:endParaRPr>
              <a:solidFill>
                <a:srgbClr val="583F34"/>
              </a:solidFill>
            </a:endParaRPr>
          </a:p>
          <a:p>
            <a:pPr marL="342900" lvl="0" indent="-139700" algn="l" rtl="0">
              <a:spcBef>
                <a:spcPts val="640"/>
              </a:spcBef>
              <a:spcAft>
                <a:spcPts val="0"/>
              </a:spcAft>
              <a:buClr>
                <a:schemeClr val="dk1"/>
              </a:buClr>
              <a:buSzPts val="3200"/>
              <a:buNone/>
            </a:pPr>
            <a:endParaRPr>
              <a:solidFill>
                <a:srgbClr val="583F34"/>
              </a:solidFill>
            </a:endParaRPr>
          </a:p>
          <a:p>
            <a:pPr marL="342900" lvl="0" indent="-139700" algn="l" rtl="0">
              <a:spcBef>
                <a:spcPts val="640"/>
              </a:spcBef>
              <a:spcAft>
                <a:spcPts val="0"/>
              </a:spcAft>
              <a:buClr>
                <a:schemeClr val="dk1"/>
              </a:buClr>
              <a:buSzPts val="3200"/>
              <a:buNone/>
            </a:pPr>
            <a:endParaRPr>
              <a:solidFill>
                <a:srgbClr val="583F34"/>
              </a:solidFill>
            </a:endParaRPr>
          </a:p>
          <a:p>
            <a:pPr marL="342900" lvl="0" indent="-139700" algn="l" rtl="0">
              <a:spcBef>
                <a:spcPts val="640"/>
              </a:spcBef>
              <a:spcAft>
                <a:spcPts val="0"/>
              </a:spcAft>
              <a:buClr>
                <a:schemeClr val="dk1"/>
              </a:buClr>
              <a:buSzPts val="3200"/>
              <a:buNone/>
            </a:pPr>
            <a:endParaRPr>
              <a:solidFill>
                <a:srgbClr val="583F34"/>
              </a:solidFill>
            </a:endParaRPr>
          </a:p>
          <a:p>
            <a:pPr marL="0" lvl="0" indent="0" algn="l" rtl="0">
              <a:spcBef>
                <a:spcPts val="640"/>
              </a:spcBef>
              <a:spcAft>
                <a:spcPts val="0"/>
              </a:spcAft>
              <a:buClr>
                <a:schemeClr val="dk1"/>
              </a:buClr>
              <a:buSzPts val="3200"/>
              <a:buNone/>
            </a:pPr>
            <a:endParaRPr>
              <a:solidFill>
                <a:srgbClr val="583F34"/>
              </a:solidFill>
            </a:endParaRPr>
          </a:p>
          <a:p>
            <a:pPr marL="0" lvl="0" indent="0" algn="l" rtl="0">
              <a:spcBef>
                <a:spcPts val="640"/>
              </a:spcBef>
              <a:spcAft>
                <a:spcPts val="0"/>
              </a:spcAft>
              <a:buClr>
                <a:srgbClr val="583F34"/>
              </a:buClr>
              <a:buSzPts val="3200"/>
              <a:buNone/>
            </a:pPr>
            <a:r>
              <a:rPr lang="en-US">
                <a:solidFill>
                  <a:srgbClr val="583F34"/>
                </a:solidFill>
              </a:rPr>
              <a:t>– nearly hunted to extinction in the United States during the 19</a:t>
            </a:r>
            <a:r>
              <a:rPr lang="en-US" baseline="30000">
                <a:solidFill>
                  <a:srgbClr val="583F34"/>
                </a:solidFill>
              </a:rPr>
              <a:t>th</a:t>
            </a:r>
            <a:r>
              <a:rPr lang="en-US">
                <a:solidFill>
                  <a:srgbClr val="583F34"/>
                </a:solidFill>
              </a:rPr>
              <a:t> and 20</a:t>
            </a:r>
            <a:r>
              <a:rPr lang="en-US" baseline="30000">
                <a:solidFill>
                  <a:srgbClr val="583F34"/>
                </a:solidFill>
              </a:rPr>
              <a:t>th</a:t>
            </a:r>
            <a:r>
              <a:rPr lang="en-US">
                <a:solidFill>
                  <a:srgbClr val="583F34"/>
                </a:solidFill>
              </a:rPr>
              <a:t> centuries.</a:t>
            </a:r>
            <a:endParaRPr/>
          </a:p>
          <a:p>
            <a:pPr marL="342900" lvl="0" indent="-139700" algn="l" rtl="0">
              <a:spcBef>
                <a:spcPts val="640"/>
              </a:spcBef>
              <a:spcAft>
                <a:spcPts val="0"/>
              </a:spcAft>
              <a:buClr>
                <a:schemeClr val="dk1"/>
              </a:buClr>
              <a:buSzPts val="3200"/>
              <a:buNone/>
            </a:pPr>
            <a:endParaRPr/>
          </a:p>
          <a:p>
            <a:pPr marL="342900" lvl="0" indent="-139700" algn="l" rtl="0">
              <a:spcBef>
                <a:spcPts val="640"/>
              </a:spcBef>
              <a:spcAft>
                <a:spcPts val="0"/>
              </a:spcAft>
              <a:buClr>
                <a:schemeClr val="dk1"/>
              </a:buClr>
              <a:buSzPts val="3200"/>
              <a:buNone/>
            </a:pPr>
            <a:endParaRPr/>
          </a:p>
          <a:p>
            <a:pPr marL="342900" lvl="0" indent="-139700" algn="l" rtl="0">
              <a:spcBef>
                <a:spcPts val="640"/>
              </a:spcBef>
              <a:spcAft>
                <a:spcPts val="0"/>
              </a:spcAft>
              <a:buClr>
                <a:schemeClr val="dk1"/>
              </a:buClr>
              <a:buSzPts val="3200"/>
              <a:buNone/>
            </a:pPr>
            <a:endParaRPr/>
          </a:p>
          <a:p>
            <a:pPr marL="342900" lvl="0" indent="-139700" algn="l" rtl="0">
              <a:spcBef>
                <a:spcPts val="640"/>
              </a:spcBef>
              <a:spcAft>
                <a:spcPts val="0"/>
              </a:spcAft>
              <a:buClr>
                <a:schemeClr val="dk1"/>
              </a:buClr>
              <a:buSzPts val="3200"/>
              <a:buNone/>
            </a:pPr>
            <a:endParaRPr/>
          </a:p>
          <a:p>
            <a:pPr marL="342900" lvl="0" indent="-139700" algn="l" rtl="0">
              <a:spcBef>
                <a:spcPts val="640"/>
              </a:spcBef>
              <a:spcAft>
                <a:spcPts val="0"/>
              </a:spcAft>
              <a:buClr>
                <a:schemeClr val="dk1"/>
              </a:buClr>
              <a:buSzPts val="3200"/>
              <a:buNone/>
            </a:pPr>
            <a:endParaRPr/>
          </a:p>
          <a:p>
            <a:pPr marL="342900" lvl="0" indent="-139700" algn="l" rtl="0">
              <a:spcBef>
                <a:spcPts val="640"/>
              </a:spcBef>
              <a:spcAft>
                <a:spcPts val="0"/>
              </a:spcAft>
              <a:buClr>
                <a:schemeClr val="dk1"/>
              </a:buClr>
              <a:buSzPts val="3200"/>
              <a:buNone/>
            </a:pPr>
            <a:endParaRPr/>
          </a:p>
        </p:txBody>
      </p:sp>
      <p:sp>
        <p:nvSpPr>
          <p:cNvPr id="563" name="Google Shape;563;p4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583F34"/>
              </a:buClr>
              <a:buSzPts val="4400"/>
              <a:buFont typeface="Calibri"/>
              <a:buNone/>
            </a:pPr>
            <a:r>
              <a:rPr lang="en-US">
                <a:solidFill>
                  <a:srgbClr val="583F34"/>
                </a:solidFill>
              </a:rPr>
              <a:t>Human Impacts</a:t>
            </a:r>
            <a:endParaRPr/>
          </a:p>
        </p:txBody>
      </p:sp>
      <p:pic>
        <p:nvPicPr>
          <p:cNvPr id="564" name="Google Shape;564;p45"/>
          <p:cNvPicPr preferRelativeResize="0"/>
          <p:nvPr/>
        </p:nvPicPr>
        <p:blipFill rotWithShape="1">
          <a:blip r:embed="rId3">
            <a:alphaModFix/>
          </a:blip>
          <a:srcRect/>
          <a:stretch/>
        </p:blipFill>
        <p:spPr>
          <a:xfrm>
            <a:off x="987693" y="2454965"/>
            <a:ext cx="1806222" cy="2254015"/>
          </a:xfrm>
          <a:prstGeom prst="rect">
            <a:avLst/>
          </a:prstGeom>
          <a:noFill/>
          <a:ln>
            <a:noFill/>
          </a:ln>
        </p:spPr>
      </p:pic>
      <p:pic>
        <p:nvPicPr>
          <p:cNvPr id="565" name="Google Shape;565;p45"/>
          <p:cNvPicPr preferRelativeResize="0"/>
          <p:nvPr/>
        </p:nvPicPr>
        <p:blipFill rotWithShape="1">
          <a:blip r:embed="rId4">
            <a:alphaModFix/>
          </a:blip>
          <a:srcRect/>
          <a:stretch/>
        </p:blipFill>
        <p:spPr>
          <a:xfrm>
            <a:off x="3300610" y="1417638"/>
            <a:ext cx="4866468" cy="3245896"/>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70"/>
        <p:cNvGrpSpPr/>
        <p:nvPr/>
      </p:nvGrpSpPr>
      <p:grpSpPr>
        <a:xfrm>
          <a:off x="0" y="0"/>
          <a:ext cx="0" cy="0"/>
          <a:chOff x="0" y="0"/>
          <a:chExt cx="0" cy="0"/>
        </a:xfrm>
      </p:grpSpPr>
      <p:sp>
        <p:nvSpPr>
          <p:cNvPr id="571" name="Google Shape;571;p4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rgbClr val="583F34"/>
              </a:buClr>
              <a:buSzPts val="3600"/>
              <a:buFont typeface="Calibri"/>
              <a:buNone/>
            </a:pPr>
            <a:r>
              <a:rPr lang="en-US" sz="3600">
                <a:solidFill>
                  <a:srgbClr val="583F34"/>
                </a:solidFill>
              </a:rPr>
              <a:t>Human Impacts:  Saving Species in Trouble</a:t>
            </a:r>
            <a:endParaRPr/>
          </a:p>
        </p:txBody>
      </p:sp>
      <p:sp>
        <p:nvSpPr>
          <p:cNvPr id="572" name="Google Shape;572;p46"/>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fontScale="85000" lnSpcReduction="10000"/>
          </a:bodyPr>
          <a:lstStyle/>
          <a:p>
            <a:pPr marL="342900" lvl="0" indent="-342900" algn="l" rtl="0">
              <a:spcBef>
                <a:spcPts val="0"/>
              </a:spcBef>
              <a:spcAft>
                <a:spcPts val="0"/>
              </a:spcAft>
              <a:buClr>
                <a:srgbClr val="583F34"/>
              </a:buClr>
              <a:buSzPct val="100000"/>
              <a:buChar char="•"/>
            </a:pPr>
            <a:r>
              <a:rPr lang="en-US">
                <a:solidFill>
                  <a:srgbClr val="583F34"/>
                </a:solidFill>
              </a:rPr>
              <a:t>What have humans done to </a:t>
            </a:r>
            <a:r>
              <a:rPr lang="en-US" u="sng">
                <a:solidFill>
                  <a:srgbClr val="583F34"/>
                </a:solidFill>
              </a:rPr>
              <a:t>protect</a:t>
            </a:r>
            <a:r>
              <a:rPr lang="en-US">
                <a:solidFill>
                  <a:srgbClr val="583F34"/>
                </a:solidFill>
              </a:rPr>
              <a:t> species?</a:t>
            </a:r>
            <a:endParaRPr/>
          </a:p>
          <a:p>
            <a:pPr marL="342900" lvl="0" indent="-154940" algn="l" rtl="0">
              <a:spcBef>
                <a:spcPts val="592"/>
              </a:spcBef>
              <a:spcAft>
                <a:spcPts val="0"/>
              </a:spcAft>
              <a:buClr>
                <a:schemeClr val="dk1"/>
              </a:buClr>
              <a:buSzPct val="100000"/>
              <a:buNone/>
            </a:pPr>
            <a:endParaRPr/>
          </a:p>
          <a:p>
            <a:pPr marL="342900" lvl="0" indent="-154940" algn="l" rtl="0">
              <a:spcBef>
                <a:spcPts val="592"/>
              </a:spcBef>
              <a:spcAft>
                <a:spcPts val="0"/>
              </a:spcAft>
              <a:buClr>
                <a:schemeClr val="dk1"/>
              </a:buClr>
              <a:buSzPct val="100000"/>
              <a:buNone/>
            </a:pPr>
            <a:endParaRPr/>
          </a:p>
          <a:p>
            <a:pPr marL="342900" lvl="0" indent="-154940" algn="l" rtl="0">
              <a:spcBef>
                <a:spcPts val="592"/>
              </a:spcBef>
              <a:spcAft>
                <a:spcPts val="0"/>
              </a:spcAft>
              <a:buClr>
                <a:schemeClr val="dk1"/>
              </a:buClr>
              <a:buSzPct val="100000"/>
              <a:buNone/>
            </a:pPr>
            <a:endParaRPr/>
          </a:p>
          <a:p>
            <a:pPr marL="342900" lvl="0" indent="-154940" algn="l" rtl="0">
              <a:spcBef>
                <a:spcPts val="592"/>
              </a:spcBef>
              <a:spcAft>
                <a:spcPts val="0"/>
              </a:spcAft>
              <a:buClr>
                <a:schemeClr val="dk1"/>
              </a:buClr>
              <a:buSzPct val="100000"/>
              <a:buNone/>
            </a:pPr>
            <a:endParaRPr/>
          </a:p>
          <a:p>
            <a:pPr marL="342900" lvl="0" indent="-154940" algn="l" rtl="0">
              <a:spcBef>
                <a:spcPts val="592"/>
              </a:spcBef>
              <a:spcAft>
                <a:spcPts val="0"/>
              </a:spcAft>
              <a:buClr>
                <a:schemeClr val="dk1"/>
              </a:buClr>
              <a:buSzPct val="100000"/>
              <a:buNone/>
            </a:pPr>
            <a:endParaRPr/>
          </a:p>
          <a:p>
            <a:pPr marL="342900" lvl="0" indent="-342900" algn="l" rtl="0">
              <a:lnSpc>
                <a:spcPct val="120000"/>
              </a:lnSpc>
              <a:spcBef>
                <a:spcPts val="0"/>
              </a:spcBef>
              <a:spcAft>
                <a:spcPts val="0"/>
              </a:spcAft>
              <a:buClr>
                <a:srgbClr val="583F34"/>
              </a:buClr>
              <a:buSzPct val="100000"/>
              <a:buChar char="•"/>
            </a:pPr>
            <a:r>
              <a:rPr lang="en-US">
                <a:solidFill>
                  <a:srgbClr val="583F34"/>
                </a:solidFill>
              </a:rPr>
              <a:t>Let’s look at one species’ story to learn more about the factors that affect populations of wildlife, what might make them go extinct, and some of the ways in which humans may have prevented their loss.</a:t>
            </a:r>
            <a:endParaRPr/>
          </a:p>
        </p:txBody>
      </p:sp>
      <p:sp>
        <p:nvSpPr>
          <p:cNvPr id="573" name="Google Shape;573;p46"/>
          <p:cNvSpPr txBox="1"/>
          <p:nvPr/>
        </p:nvSpPr>
        <p:spPr>
          <a:xfrm>
            <a:off x="1500188" y="2417762"/>
            <a:ext cx="7299684" cy="18466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a:solidFill>
                  <a:srgbClr val="2B7C01"/>
                </a:solidFill>
                <a:latin typeface="Calibri"/>
                <a:ea typeface="Calibri"/>
                <a:cs typeface="Calibri"/>
                <a:sym typeface="Calibri"/>
              </a:rPr>
              <a:t>In Doodle Box 6</a:t>
            </a:r>
            <a:r>
              <a:rPr lang="en-US" sz="3200">
                <a:solidFill>
                  <a:srgbClr val="2B7C01"/>
                </a:solidFill>
                <a:latin typeface="Calibri"/>
                <a:ea typeface="Calibri"/>
                <a:cs typeface="Calibri"/>
                <a:sym typeface="Calibri"/>
              </a:rPr>
              <a:t>, record one idea you have about how humans have worked or can work to protect species from extinction.</a:t>
            </a:r>
            <a:endParaRPr sz="3200">
              <a:solidFill>
                <a:srgbClr val="2B7C01"/>
              </a:solidFill>
              <a:latin typeface="Calibri"/>
              <a:ea typeface="Calibri"/>
              <a:cs typeface="Calibri"/>
              <a:sym typeface="Calibri"/>
            </a:endParaRPr>
          </a:p>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574" name="Google Shape;574;p46"/>
          <p:cNvPicPr preferRelativeResize="0"/>
          <p:nvPr/>
        </p:nvPicPr>
        <p:blipFill rotWithShape="1">
          <a:blip r:embed="rId3">
            <a:alphaModFix/>
          </a:blip>
          <a:srcRect/>
          <a:stretch/>
        </p:blipFill>
        <p:spPr>
          <a:xfrm>
            <a:off x="457200" y="2672141"/>
            <a:ext cx="877602" cy="88480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7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73">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7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79"/>
        <p:cNvGrpSpPr/>
        <p:nvPr/>
      </p:nvGrpSpPr>
      <p:grpSpPr>
        <a:xfrm>
          <a:off x="0" y="0"/>
          <a:ext cx="0" cy="0"/>
          <a:chOff x="0" y="0"/>
          <a:chExt cx="0" cy="0"/>
        </a:xfrm>
      </p:grpSpPr>
      <p:sp>
        <p:nvSpPr>
          <p:cNvPr id="580" name="Google Shape;580;p47"/>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LS04 Teacher Resource: What did we figure out?</a:t>
            </a:r>
            <a:endParaRPr sz="2400" b="0" i="0" u="none" strike="noStrike" cap="none">
              <a:solidFill>
                <a:srgbClr val="FFFFFF"/>
              </a:solidFill>
              <a:latin typeface="Arial"/>
              <a:ea typeface="Arial"/>
              <a:cs typeface="Arial"/>
              <a:sym typeface="Arial"/>
            </a:endParaRPr>
          </a:p>
        </p:txBody>
      </p:sp>
      <p:sp>
        <p:nvSpPr>
          <p:cNvPr id="581" name="Google Shape;581;p47"/>
          <p:cNvSpPr txBox="1"/>
          <p:nvPr/>
        </p:nvSpPr>
        <p:spPr>
          <a:xfrm>
            <a:off x="467668" y="1179354"/>
            <a:ext cx="5810118" cy="193472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2000"/>
              <a:buFont typeface="Arial"/>
              <a:buNone/>
            </a:pPr>
            <a:r>
              <a:rPr lang="en-US" sz="2000" b="1">
                <a:solidFill>
                  <a:srgbClr val="583F34"/>
                </a:solidFill>
                <a:latin typeface="Calibri"/>
                <a:ea typeface="Calibri"/>
                <a:cs typeface="Calibri"/>
                <a:sym typeface="Calibri"/>
              </a:rPr>
              <a:t>What did we figure out? </a:t>
            </a:r>
            <a:endParaRPr/>
          </a:p>
          <a:p>
            <a:pPr marL="0" marR="0" lvl="0" indent="0" algn="l" rtl="0">
              <a:spcBef>
                <a:spcPts val="0"/>
              </a:spcBef>
              <a:spcAft>
                <a:spcPts val="0"/>
              </a:spcAft>
              <a:buClr>
                <a:srgbClr val="583F34"/>
              </a:buClr>
              <a:buSzPts val="2000"/>
              <a:buFont typeface="Arial"/>
              <a:buNone/>
            </a:pPr>
            <a:r>
              <a:rPr lang="en-US" sz="2000">
                <a:solidFill>
                  <a:srgbClr val="583F34"/>
                </a:solidFill>
                <a:latin typeface="Calibri"/>
                <a:ea typeface="Calibri"/>
                <a:cs typeface="Calibri"/>
                <a:sym typeface="Calibri"/>
              </a:rPr>
              <a:t>We now understand that humans have long played a role in extinctions. We also have some specific ideas of exactly how humans caused extinctions, but also how humans are trying to save endangered and threatened species.</a:t>
            </a:r>
            <a:endParaRPr/>
          </a:p>
        </p:txBody>
      </p:sp>
      <p:grpSp>
        <p:nvGrpSpPr>
          <p:cNvPr id="582" name="Google Shape;582;p47"/>
          <p:cNvGrpSpPr/>
          <p:nvPr/>
        </p:nvGrpSpPr>
        <p:grpSpPr>
          <a:xfrm>
            <a:off x="6277786" y="710685"/>
            <a:ext cx="2571024" cy="2190241"/>
            <a:chOff x="1029484" y="1311626"/>
            <a:chExt cx="2571024" cy="2190241"/>
          </a:xfrm>
        </p:grpSpPr>
        <p:sp>
          <p:nvSpPr>
            <p:cNvPr id="583" name="Google Shape;583;p47"/>
            <p:cNvSpPr/>
            <p:nvPr/>
          </p:nvSpPr>
          <p:spPr>
            <a:xfrm>
              <a:off x="1385668" y="1689784"/>
              <a:ext cx="1757169" cy="1484854"/>
            </a:xfrm>
            <a:prstGeom prst="triangle">
              <a:avLst>
                <a:gd name="adj" fmla="val 50000"/>
              </a:avLst>
            </a:prstGeom>
            <a:noFill/>
            <a:ln w="19050" cap="flat" cmpd="sng">
              <a:solidFill>
                <a:srgbClr val="5FAF29"/>
              </a:solidFill>
              <a:prstDash val="solid"/>
              <a:miter lim="400000"/>
              <a:headEnd type="none" w="sm" len="sm"/>
              <a:tailEnd type="none" w="sm" len="sm"/>
            </a:ln>
            <a:effectLst>
              <a:outerShdw blurRad="50800" dist="50800" dir="5400000" sx="1000" sy="1000" algn="ctr" rotWithShape="0">
                <a:srgbClr val="000000">
                  <a:alpha val="42745"/>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chemeClr val="dk1"/>
                </a:buClr>
                <a:buSzPts val="2400"/>
                <a:buFont typeface="Calibri"/>
                <a:buNone/>
              </a:pPr>
              <a:endParaRPr sz="2400" b="0" i="0" u="none" strike="noStrike" cap="none">
                <a:solidFill>
                  <a:srgbClr val="FFFFFF"/>
                </a:solidFill>
                <a:latin typeface="Calibri"/>
                <a:ea typeface="Calibri"/>
                <a:cs typeface="Calibri"/>
                <a:sym typeface="Calibri"/>
              </a:endParaRPr>
            </a:p>
          </p:txBody>
        </p:sp>
        <p:sp>
          <p:nvSpPr>
            <p:cNvPr id="584" name="Google Shape;584;p47"/>
            <p:cNvSpPr/>
            <p:nvPr/>
          </p:nvSpPr>
          <p:spPr>
            <a:xfrm>
              <a:off x="2065319" y="1311626"/>
              <a:ext cx="404278"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M</a:t>
              </a:r>
              <a:endParaRPr/>
            </a:p>
          </p:txBody>
        </p:sp>
        <p:sp>
          <p:nvSpPr>
            <p:cNvPr id="585" name="Google Shape;585;p47"/>
            <p:cNvSpPr/>
            <p:nvPr/>
          </p:nvSpPr>
          <p:spPr>
            <a:xfrm>
              <a:off x="1029484" y="3101757"/>
              <a:ext cx="317716"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P</a:t>
              </a:r>
              <a:endParaRPr/>
            </a:p>
          </p:txBody>
        </p:sp>
        <p:sp>
          <p:nvSpPr>
            <p:cNvPr id="586" name="Google Shape;586;p47"/>
            <p:cNvSpPr/>
            <p:nvPr/>
          </p:nvSpPr>
          <p:spPr>
            <a:xfrm>
              <a:off x="3074737" y="3101756"/>
              <a:ext cx="525771"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Q</a:t>
              </a:r>
              <a:endParaRPr/>
            </a:p>
          </p:txBody>
        </p:sp>
      </p:grpSp>
      <p:cxnSp>
        <p:nvCxnSpPr>
          <p:cNvPr id="587" name="Google Shape;587;p47"/>
          <p:cNvCxnSpPr/>
          <p:nvPr/>
        </p:nvCxnSpPr>
        <p:spPr>
          <a:xfrm rot="10800000">
            <a:off x="7634634" y="1084579"/>
            <a:ext cx="824419" cy="1378986"/>
          </a:xfrm>
          <a:prstGeom prst="straightConnector1">
            <a:avLst/>
          </a:prstGeom>
          <a:noFill/>
          <a:ln w="38100" cap="flat" cmpd="sng">
            <a:solidFill>
              <a:srgbClr val="5FAF29"/>
            </a:solidFill>
            <a:prstDash val="solid"/>
            <a:miter lim="400000"/>
            <a:headEnd type="none" w="sm" len="sm"/>
            <a:tailEnd type="triangle" w="med" len="med"/>
          </a:ln>
        </p:spPr>
      </p:cxnSp>
      <p:sp>
        <p:nvSpPr>
          <p:cNvPr id="588" name="Google Shape;588;p47"/>
          <p:cNvSpPr txBox="1"/>
          <p:nvPr/>
        </p:nvSpPr>
        <p:spPr>
          <a:xfrm>
            <a:off x="434145" y="3224212"/>
            <a:ext cx="8414665" cy="302200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1600"/>
              <a:buFont typeface="Arial"/>
              <a:buNone/>
            </a:pPr>
            <a:r>
              <a:rPr lang="en-US" sz="1600" b="1">
                <a:solidFill>
                  <a:srgbClr val="583F34"/>
                </a:solidFill>
                <a:latin typeface="Calibri"/>
                <a:ea typeface="Calibri"/>
                <a:cs typeface="Calibri"/>
                <a:sym typeface="Calibri"/>
              </a:rPr>
              <a:t>PD LS04 Teacher Reflection Notes:</a:t>
            </a:r>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a:p>
            <a:pPr marL="0" marR="0" lvl="0" indent="0" algn="l" rtl="0">
              <a:spcBef>
                <a:spcPts val="320"/>
              </a:spcBef>
              <a:spcAft>
                <a:spcPts val="0"/>
              </a:spcAft>
              <a:buClr>
                <a:srgbClr val="583F34"/>
              </a:buClr>
              <a:buSzPts val="1600"/>
              <a:buFont typeface="Arial"/>
              <a:buNone/>
            </a:pPr>
            <a:r>
              <a:rPr lang="en-US" sz="1600" i="1">
                <a:solidFill>
                  <a:srgbClr val="583F34"/>
                </a:solidFill>
                <a:latin typeface="Calibri"/>
                <a:ea typeface="Calibri"/>
                <a:cs typeface="Calibri"/>
                <a:sym typeface="Calibri"/>
              </a:rPr>
              <a:t>Things that went well…</a:t>
            </a:r>
            <a:endParaRPr/>
          </a:p>
          <a:p>
            <a:pPr marL="0" marR="0" lvl="0" indent="0" algn="l" rtl="0">
              <a:spcBef>
                <a:spcPts val="320"/>
              </a:spcBef>
              <a:spcAft>
                <a:spcPts val="0"/>
              </a:spcAft>
              <a:buClr>
                <a:schemeClr val="dk1"/>
              </a:buClr>
              <a:buSzPts val="1600"/>
              <a:buFont typeface="Arial"/>
              <a:buNone/>
            </a:pPr>
            <a:endParaRPr sz="1600" i="1">
              <a:solidFill>
                <a:srgbClr val="583F34"/>
              </a:solidFill>
              <a:latin typeface="Calibri"/>
              <a:ea typeface="Calibri"/>
              <a:cs typeface="Calibri"/>
              <a:sym typeface="Calibri"/>
            </a:endParaRPr>
          </a:p>
          <a:p>
            <a:pPr marL="0" marR="0" lvl="0" indent="0" algn="l" rtl="0">
              <a:spcBef>
                <a:spcPts val="320"/>
              </a:spcBef>
              <a:spcAft>
                <a:spcPts val="0"/>
              </a:spcAft>
              <a:buClr>
                <a:srgbClr val="583F34"/>
              </a:buClr>
              <a:buSzPts val="1600"/>
              <a:buFont typeface="Arial"/>
              <a:buNone/>
            </a:pPr>
            <a:r>
              <a:rPr lang="en-US" sz="1600" i="1">
                <a:solidFill>
                  <a:srgbClr val="583F34"/>
                </a:solidFill>
                <a:latin typeface="Calibri"/>
                <a:ea typeface="Calibri"/>
                <a:cs typeface="Calibri"/>
                <a:sym typeface="Calibri"/>
              </a:rPr>
              <a:t>Things I would change…</a:t>
            </a:r>
            <a:endParaRPr/>
          </a:p>
          <a:p>
            <a:pPr marL="0" marR="0" lvl="0" indent="0" algn="l" rtl="0">
              <a:spcBef>
                <a:spcPts val="320"/>
              </a:spcBef>
              <a:spcAft>
                <a:spcPts val="0"/>
              </a:spcAft>
              <a:buClr>
                <a:schemeClr val="dk1"/>
              </a:buClr>
              <a:buSzPts val="1600"/>
              <a:buFont typeface="Arial"/>
              <a:buNone/>
            </a:pPr>
            <a:endParaRPr sz="1600" i="1">
              <a:solidFill>
                <a:srgbClr val="583F34"/>
              </a:solidFill>
              <a:latin typeface="Calibri"/>
              <a:ea typeface="Calibri"/>
              <a:cs typeface="Calibri"/>
              <a:sym typeface="Calibri"/>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93"/>
        <p:cNvGrpSpPr/>
        <p:nvPr/>
      </p:nvGrpSpPr>
      <p:grpSpPr>
        <a:xfrm>
          <a:off x="0" y="0"/>
          <a:ext cx="0" cy="0"/>
          <a:chOff x="0" y="0"/>
          <a:chExt cx="0" cy="0"/>
        </a:xfrm>
      </p:grpSpPr>
      <p:sp>
        <p:nvSpPr>
          <p:cNvPr id="594" name="Google Shape;594;p48"/>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LS05 Teacher Resource: Learning Segment Overview</a:t>
            </a:r>
            <a:endParaRPr sz="2400" b="0" i="0" u="none" strike="noStrike" cap="none">
              <a:solidFill>
                <a:srgbClr val="FFFFFF"/>
              </a:solidFill>
              <a:latin typeface="Arial"/>
              <a:ea typeface="Arial"/>
              <a:cs typeface="Arial"/>
              <a:sym typeface="Arial"/>
            </a:endParaRPr>
          </a:p>
        </p:txBody>
      </p:sp>
      <p:sp>
        <p:nvSpPr>
          <p:cNvPr id="595" name="Google Shape;595;p48"/>
          <p:cNvSpPr txBox="1"/>
          <p:nvPr/>
        </p:nvSpPr>
        <p:spPr>
          <a:xfrm>
            <a:off x="3022333" y="1436441"/>
            <a:ext cx="5810118" cy="1783911"/>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Clr>
                <a:srgbClr val="583F34"/>
              </a:buClr>
              <a:buSzPts val="2000"/>
              <a:buFont typeface="Arial"/>
              <a:buNone/>
            </a:pPr>
            <a:r>
              <a:rPr lang="en-US" sz="2000" b="1">
                <a:solidFill>
                  <a:srgbClr val="583F34"/>
                </a:solidFill>
                <a:latin typeface="Calibri"/>
                <a:ea typeface="Calibri"/>
                <a:cs typeface="Calibri"/>
                <a:sym typeface="Calibri"/>
              </a:rPr>
              <a:t>P→M: We are introduced to gray wolves and learn of the special case of wolf populations on Isle Royale. We also uncover some of our prior ideas about how populations behave by tracing how we think the wolf population may have changed over the last 50 years.</a:t>
            </a:r>
            <a:endParaRPr sz="2000" b="1">
              <a:solidFill>
                <a:srgbClr val="583F34"/>
              </a:solidFill>
              <a:latin typeface="Calibri"/>
              <a:ea typeface="Calibri"/>
              <a:cs typeface="Calibri"/>
              <a:sym typeface="Calibri"/>
            </a:endParaRPr>
          </a:p>
        </p:txBody>
      </p:sp>
      <p:sp>
        <p:nvSpPr>
          <p:cNvPr id="596" name="Google Shape;596;p48"/>
          <p:cNvSpPr txBox="1"/>
          <p:nvPr/>
        </p:nvSpPr>
        <p:spPr>
          <a:xfrm>
            <a:off x="3022333" y="891563"/>
            <a:ext cx="222700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583F34"/>
                </a:solidFill>
                <a:latin typeface="Calibri"/>
                <a:ea typeface="Calibri"/>
                <a:cs typeface="Calibri"/>
                <a:sym typeface="Calibri"/>
              </a:rPr>
              <a:t>Time: 10-15 minutes</a:t>
            </a:r>
            <a:endParaRPr sz="1800">
              <a:solidFill>
                <a:srgbClr val="583F34"/>
              </a:solidFill>
              <a:latin typeface="Calibri"/>
              <a:ea typeface="Calibri"/>
              <a:cs typeface="Calibri"/>
              <a:sym typeface="Calibri"/>
            </a:endParaRPr>
          </a:p>
        </p:txBody>
      </p:sp>
      <p:sp>
        <p:nvSpPr>
          <p:cNvPr id="597" name="Google Shape;597;p48"/>
          <p:cNvSpPr/>
          <p:nvPr/>
        </p:nvSpPr>
        <p:spPr>
          <a:xfrm>
            <a:off x="282908" y="3454961"/>
            <a:ext cx="4558616" cy="280076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Resources you will need:</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PD Doodle Sheet – Isle Royale</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PD 05 Isle Royale Wolf Graph - </a:t>
            </a:r>
            <a:r>
              <a:rPr lang="en-US" sz="1600" u="sng">
                <a:solidFill>
                  <a:srgbClr val="583F34"/>
                </a:solidFill>
                <a:latin typeface="Calibri"/>
                <a:ea typeface="Calibri"/>
                <a:cs typeface="Calibri"/>
                <a:sym typeface="Calibri"/>
              </a:rPr>
              <a:t>Blank</a:t>
            </a:r>
            <a:endParaRPr sz="1600">
              <a:solidFill>
                <a:srgbClr val="583F34"/>
              </a:solidFill>
              <a:latin typeface="Calibri"/>
              <a:ea typeface="Calibri"/>
              <a:cs typeface="Calibri"/>
              <a:sym typeface="Calibri"/>
            </a:endParaRPr>
          </a:p>
          <a:p>
            <a:pPr marL="0" marR="0" lvl="0" indent="0" algn="l" rtl="0">
              <a:spcBef>
                <a:spcPts val="0"/>
              </a:spcBef>
              <a:spcAft>
                <a:spcPts val="0"/>
              </a:spcAft>
              <a:buNone/>
            </a:pPr>
            <a:endParaRPr sz="1600">
              <a:solidFill>
                <a:srgbClr val="583F34"/>
              </a:solidFill>
              <a:latin typeface="Calibri"/>
              <a:ea typeface="Calibri"/>
              <a:cs typeface="Calibri"/>
              <a:sym typeface="Calibri"/>
            </a:endParaRPr>
          </a:p>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Websites of interest:</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Check individual slides for resources. </a:t>
            </a:r>
            <a:endParaRPr sz="1600">
              <a:solidFill>
                <a:srgbClr val="583F34"/>
              </a:solidFill>
              <a:latin typeface="Calibri"/>
              <a:ea typeface="Calibri"/>
              <a:cs typeface="Calibri"/>
              <a:sym typeface="Calibri"/>
            </a:endParaRPr>
          </a:p>
          <a:p>
            <a:pPr marL="0" marR="0" lvl="0" indent="0" algn="l" rtl="0">
              <a:spcBef>
                <a:spcPts val="0"/>
              </a:spcBef>
              <a:spcAft>
                <a:spcPts val="0"/>
              </a:spcAft>
              <a:buNone/>
            </a:pPr>
            <a:endParaRPr sz="1600">
              <a:solidFill>
                <a:srgbClr val="583F34"/>
              </a:solidFill>
              <a:latin typeface="Calibri"/>
              <a:ea typeface="Calibri"/>
              <a:cs typeface="Calibri"/>
              <a:sym typeface="Calibri"/>
            </a:endParaRPr>
          </a:p>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MBER Essentials: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Doodle Sheets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Whiteboards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Norms of Conversation</a:t>
            </a:r>
            <a:endParaRPr sz="1600">
              <a:solidFill>
                <a:srgbClr val="583F34"/>
              </a:solidFill>
              <a:latin typeface="Calibri"/>
              <a:ea typeface="Calibri"/>
              <a:cs typeface="Calibri"/>
              <a:sym typeface="Calibri"/>
            </a:endParaRPr>
          </a:p>
        </p:txBody>
      </p:sp>
      <p:sp>
        <p:nvSpPr>
          <p:cNvPr id="598" name="Google Shape;598;p48"/>
          <p:cNvSpPr txBox="1"/>
          <p:nvPr/>
        </p:nvSpPr>
        <p:spPr>
          <a:xfrm>
            <a:off x="4197659" y="3460800"/>
            <a:ext cx="4520582" cy="256103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1600"/>
              <a:buFont typeface="Arial"/>
              <a:buNone/>
            </a:pPr>
            <a:r>
              <a:rPr lang="en-US" sz="1600" b="1" dirty="0">
                <a:solidFill>
                  <a:srgbClr val="583F34"/>
                </a:solidFill>
                <a:latin typeface="Calibri"/>
                <a:ea typeface="Calibri"/>
                <a:cs typeface="Calibri"/>
                <a:sym typeface="Calibri"/>
              </a:rPr>
              <a:t>Notes and Details:</a:t>
            </a:r>
            <a:endParaRPr dirty="0"/>
          </a:p>
          <a:p>
            <a:pPr marL="0" marR="0" lvl="0" indent="0" algn="l" rtl="0">
              <a:spcBef>
                <a:spcPts val="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After an introduction to the history of gray wolves and the conservation role of Isle Royale National Park, students attempt to recreate the trends in the island’s wolf population numbers over the past 50 years. As they are drawing their best guesses about the shape of the population graph, students may begin to articulate the factors they believe may be important in regulating the number of wolves. 	                          &lt;continued on next slide&gt;</a:t>
            </a:r>
            <a:endParaRPr sz="1600" dirty="0">
              <a:solidFill>
                <a:srgbClr val="583F34"/>
              </a:solidFill>
              <a:latin typeface="Calibri"/>
              <a:ea typeface="Calibri"/>
              <a:cs typeface="Calibri"/>
              <a:sym typeface="Calibri"/>
            </a:endParaRPr>
          </a:p>
        </p:txBody>
      </p:sp>
      <p:grpSp>
        <p:nvGrpSpPr>
          <p:cNvPr id="599" name="Google Shape;599;p48"/>
          <p:cNvGrpSpPr/>
          <p:nvPr/>
        </p:nvGrpSpPr>
        <p:grpSpPr>
          <a:xfrm>
            <a:off x="282908" y="1071222"/>
            <a:ext cx="2571024" cy="2190241"/>
            <a:chOff x="1029484" y="1311626"/>
            <a:chExt cx="2571024" cy="2190241"/>
          </a:xfrm>
        </p:grpSpPr>
        <p:sp>
          <p:nvSpPr>
            <p:cNvPr id="600" name="Google Shape;600;p48"/>
            <p:cNvSpPr/>
            <p:nvPr/>
          </p:nvSpPr>
          <p:spPr>
            <a:xfrm>
              <a:off x="1385668" y="1689784"/>
              <a:ext cx="1757169" cy="1484854"/>
            </a:xfrm>
            <a:prstGeom prst="triangle">
              <a:avLst>
                <a:gd name="adj" fmla="val 50000"/>
              </a:avLst>
            </a:prstGeom>
            <a:noFill/>
            <a:ln w="19050" cap="flat" cmpd="sng">
              <a:solidFill>
                <a:srgbClr val="5FAF29"/>
              </a:solidFill>
              <a:prstDash val="solid"/>
              <a:miter lim="400000"/>
              <a:headEnd type="none" w="sm" len="sm"/>
              <a:tailEnd type="none" w="sm" len="sm"/>
            </a:ln>
            <a:effectLst>
              <a:outerShdw blurRad="50800" dist="50800" dir="5400000" sx="1000" sy="1000" algn="ctr" rotWithShape="0">
                <a:srgbClr val="000000">
                  <a:alpha val="42745"/>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chemeClr val="dk1"/>
                </a:buClr>
                <a:buSzPts val="2400"/>
                <a:buFont typeface="Calibri"/>
                <a:buNone/>
              </a:pPr>
              <a:endParaRPr sz="2400" b="0" i="0" u="none" strike="noStrike" cap="none">
                <a:solidFill>
                  <a:srgbClr val="FFFFFF"/>
                </a:solidFill>
                <a:latin typeface="Calibri"/>
                <a:ea typeface="Calibri"/>
                <a:cs typeface="Calibri"/>
                <a:sym typeface="Calibri"/>
              </a:endParaRPr>
            </a:p>
          </p:txBody>
        </p:sp>
        <p:sp>
          <p:nvSpPr>
            <p:cNvPr id="601" name="Google Shape;601;p48"/>
            <p:cNvSpPr/>
            <p:nvPr/>
          </p:nvSpPr>
          <p:spPr>
            <a:xfrm>
              <a:off x="2065319" y="1311626"/>
              <a:ext cx="404278"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M</a:t>
              </a:r>
              <a:endParaRPr/>
            </a:p>
          </p:txBody>
        </p:sp>
        <p:sp>
          <p:nvSpPr>
            <p:cNvPr id="602" name="Google Shape;602;p48"/>
            <p:cNvSpPr/>
            <p:nvPr/>
          </p:nvSpPr>
          <p:spPr>
            <a:xfrm>
              <a:off x="1029484" y="3101757"/>
              <a:ext cx="317716"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P</a:t>
              </a:r>
              <a:endParaRPr/>
            </a:p>
          </p:txBody>
        </p:sp>
        <p:sp>
          <p:nvSpPr>
            <p:cNvPr id="603" name="Google Shape;603;p48"/>
            <p:cNvSpPr/>
            <p:nvPr/>
          </p:nvSpPr>
          <p:spPr>
            <a:xfrm>
              <a:off x="3074737" y="3101756"/>
              <a:ext cx="525771"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Q</a:t>
              </a:r>
              <a:endParaRPr/>
            </a:p>
          </p:txBody>
        </p:sp>
      </p:grpSp>
      <p:cxnSp>
        <p:nvCxnSpPr>
          <p:cNvPr id="604" name="Google Shape;604;p48"/>
          <p:cNvCxnSpPr/>
          <p:nvPr/>
        </p:nvCxnSpPr>
        <p:spPr>
          <a:xfrm rot="10800000" flipH="1">
            <a:off x="537213" y="1445802"/>
            <a:ext cx="839189" cy="1411972"/>
          </a:xfrm>
          <a:prstGeom prst="straightConnector1">
            <a:avLst/>
          </a:prstGeom>
          <a:noFill/>
          <a:ln w="31750" cap="flat" cmpd="sng">
            <a:solidFill>
              <a:srgbClr val="5FAF29"/>
            </a:solidFill>
            <a:prstDash val="solid"/>
            <a:miter lim="400000"/>
            <a:headEnd type="none" w="sm" len="sm"/>
            <a:tailEnd type="triangle" w="med" len="med"/>
          </a:ln>
        </p:spPr>
      </p:cxn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609"/>
        <p:cNvGrpSpPr/>
        <p:nvPr/>
      </p:nvGrpSpPr>
      <p:grpSpPr>
        <a:xfrm>
          <a:off x="0" y="0"/>
          <a:ext cx="0" cy="0"/>
          <a:chOff x="0" y="0"/>
          <a:chExt cx="0" cy="0"/>
        </a:xfrm>
      </p:grpSpPr>
      <p:sp>
        <p:nvSpPr>
          <p:cNvPr id="610" name="Google Shape;610;p49"/>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LS05 Teacher Resource: Notes</a:t>
            </a:r>
            <a:endParaRPr sz="2400" b="0" i="0" u="none" strike="noStrike" cap="none">
              <a:solidFill>
                <a:srgbClr val="FFFFFF"/>
              </a:solidFill>
              <a:latin typeface="Arial"/>
              <a:ea typeface="Arial"/>
              <a:cs typeface="Arial"/>
              <a:sym typeface="Arial"/>
            </a:endParaRPr>
          </a:p>
        </p:txBody>
      </p:sp>
      <p:sp>
        <p:nvSpPr>
          <p:cNvPr id="611" name="Google Shape;611;p49"/>
          <p:cNvSpPr txBox="1"/>
          <p:nvPr/>
        </p:nvSpPr>
        <p:spPr>
          <a:xfrm>
            <a:off x="439340" y="829922"/>
            <a:ext cx="8229600" cy="5236618"/>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583F34"/>
              </a:buClr>
              <a:buSzPts val="1600"/>
              <a:buFont typeface="Arial"/>
              <a:buNone/>
            </a:pPr>
            <a:r>
              <a:rPr lang="en-US" sz="1600">
                <a:solidFill>
                  <a:srgbClr val="583F34"/>
                </a:solidFill>
                <a:latin typeface="Calibri"/>
                <a:ea typeface="Calibri"/>
                <a:cs typeface="Calibri"/>
                <a:sym typeface="Calibri"/>
              </a:rPr>
              <a:t>Please note that we switch Doodle sheets here—from Extinction to Isle Royale (Population Dynamics). </a:t>
            </a:r>
            <a:endParaRPr/>
          </a:p>
          <a:p>
            <a:pPr marL="0" marR="0" lvl="0" indent="0" algn="l" rtl="0">
              <a:lnSpc>
                <a:spcPct val="100000"/>
              </a:lnSpc>
              <a:spcBef>
                <a:spcPts val="600"/>
              </a:spcBef>
              <a:spcAft>
                <a:spcPts val="0"/>
              </a:spcAft>
              <a:buClr>
                <a:srgbClr val="583F34"/>
              </a:buClr>
              <a:buSzPts val="1600"/>
              <a:buFont typeface="Arial"/>
              <a:buNone/>
            </a:pPr>
            <a:r>
              <a:rPr lang="en-US" sz="1600">
                <a:solidFill>
                  <a:srgbClr val="583F34"/>
                </a:solidFill>
                <a:latin typeface="Calibri"/>
                <a:ea typeface="Calibri"/>
                <a:cs typeface="Calibri"/>
                <a:sym typeface="Calibri"/>
              </a:rPr>
              <a:t>Before the students report some of their initial thinking about what is happing with the wolf population in the NEXT learning segment, have them work here to predict what the population has looked like over time with the blank wolf graph.  </a:t>
            </a:r>
            <a:endParaRPr/>
          </a:p>
          <a:p>
            <a:pPr marL="0" marR="0" lvl="0" indent="0" algn="l" rtl="0">
              <a:spcBef>
                <a:spcPts val="600"/>
              </a:spcBef>
              <a:spcAft>
                <a:spcPts val="0"/>
              </a:spcAft>
              <a:buClr>
                <a:srgbClr val="583F34"/>
              </a:buClr>
              <a:buSzPts val="1600"/>
              <a:buFont typeface="Arial"/>
              <a:buNone/>
            </a:pPr>
            <a:r>
              <a:rPr lang="en-US" sz="1600">
                <a:solidFill>
                  <a:srgbClr val="583F34"/>
                </a:solidFill>
                <a:latin typeface="Calibri"/>
                <a:ea typeface="Calibri"/>
                <a:cs typeface="Calibri"/>
                <a:sym typeface="Calibri"/>
              </a:rPr>
              <a:t>Though you may choose to supplement the provided introductory materials for Isle Royale with other videos and readings that go deeper into the story of the wolves, please consider which videos to NOT show (or consider how to thoughtfully edit videos you choose): we don’t want to give the punchlines away. </a:t>
            </a:r>
            <a:endParaRPr sz="1600">
              <a:solidFill>
                <a:srgbClr val="583F34"/>
              </a:solidFill>
              <a:latin typeface="Calibri"/>
              <a:ea typeface="Calibri"/>
              <a:cs typeface="Calibri"/>
              <a:sym typeface="Calibri"/>
            </a:endParaRPr>
          </a:p>
          <a:p>
            <a:pPr marL="342900" marR="0" lvl="0" indent="-342900" algn="l" rtl="0">
              <a:spcBef>
                <a:spcPts val="920"/>
              </a:spcBef>
              <a:spcAft>
                <a:spcPts val="0"/>
              </a:spcAft>
              <a:buClr>
                <a:srgbClr val="583F34"/>
              </a:buClr>
              <a:buSzPts val="1600"/>
              <a:buFont typeface="Arial"/>
              <a:buChar char="•"/>
            </a:pPr>
            <a:r>
              <a:rPr lang="en-US" sz="1600">
                <a:solidFill>
                  <a:srgbClr val="583F34"/>
                </a:solidFill>
                <a:latin typeface="Calibri"/>
                <a:ea typeface="Calibri"/>
                <a:cs typeface="Calibri"/>
                <a:sym typeface="Calibri"/>
              </a:rPr>
              <a:t>One suggested video (can watch in full or stop after the first few minutes) = “Isle Royale” by user 58NationalParks, https://www.youtube.com/watch?v=31dwiXJX22U.</a:t>
            </a:r>
            <a:endParaRPr/>
          </a:p>
          <a:p>
            <a:pPr marL="342900" marR="0" lvl="0" indent="-24130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a:p>
            <a:pPr marL="342900" marR="0" lvl="0" indent="-342900" algn="l" rtl="0">
              <a:spcBef>
                <a:spcPts val="320"/>
              </a:spcBef>
              <a:spcAft>
                <a:spcPts val="0"/>
              </a:spcAft>
              <a:buClr>
                <a:srgbClr val="583F34"/>
              </a:buClr>
              <a:buSzPts val="1600"/>
              <a:buFont typeface="Arial"/>
              <a:buChar char="•"/>
            </a:pPr>
            <a:r>
              <a:rPr lang="en-US" sz="1600" b="1">
                <a:solidFill>
                  <a:srgbClr val="583F34"/>
                </a:solidFill>
                <a:latin typeface="Calibri"/>
                <a:ea typeface="Calibri"/>
                <a:cs typeface="Calibri"/>
                <a:sym typeface="Calibri"/>
              </a:rPr>
              <a:t>DO NOT show </a:t>
            </a:r>
            <a:r>
              <a:rPr lang="en-US" sz="1600">
                <a:solidFill>
                  <a:srgbClr val="583F34"/>
                </a:solidFill>
                <a:latin typeface="Calibri"/>
                <a:ea typeface="Calibri"/>
                <a:cs typeface="Calibri"/>
                <a:sym typeface="Calibri"/>
              </a:rPr>
              <a:t>Michigan Tech’s video: https://www.youtube.com/watch?v=PdwnfPurXcs. This video gives too much away. It may not even be appropriate to show at the end of the unit if you plan to revisit the system later in the curriculum.</a:t>
            </a:r>
            <a:endParaRPr/>
          </a:p>
          <a:p>
            <a:pPr marL="0" marR="0" lvl="0" indent="0" algn="l" rtl="0">
              <a:spcBef>
                <a:spcPts val="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a:p>
            <a:pPr marL="0" marR="0" lvl="0" indent="0" algn="l" rtl="0">
              <a:spcBef>
                <a:spcPts val="600"/>
              </a:spcBef>
              <a:spcAft>
                <a:spcPts val="0"/>
              </a:spcAft>
              <a:buClr>
                <a:srgbClr val="583F34"/>
              </a:buClr>
              <a:buSzPts val="1600"/>
              <a:buFont typeface="Arial"/>
              <a:buNone/>
            </a:pPr>
            <a:r>
              <a:rPr lang="en-US" sz="1600">
                <a:solidFill>
                  <a:srgbClr val="583F34"/>
                </a:solidFill>
                <a:latin typeface="Calibri"/>
                <a:ea typeface="Calibri"/>
                <a:cs typeface="Calibri"/>
                <a:sym typeface="Calibri"/>
              </a:rPr>
              <a:t>There is also an opportunity to discuss the careers of conservation wildlife biologists for teachers who have commitments to explore STEM/STEAM career options with their students.</a:t>
            </a:r>
            <a:endParaRPr sz="1600">
              <a:solidFill>
                <a:srgbClr val="583F34"/>
              </a:solidFill>
              <a:latin typeface="Calibri"/>
              <a:ea typeface="Calibri"/>
              <a:cs typeface="Calibri"/>
              <a:sym typeface="Calibri"/>
            </a:endParaRPr>
          </a:p>
          <a:p>
            <a:pPr marL="0" marR="0" lvl="0" indent="0" algn="l" rtl="0">
              <a:lnSpc>
                <a:spcPct val="100000"/>
              </a:lnSpc>
              <a:spcBef>
                <a:spcPts val="60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5"/>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PQM [For Teachers Only]</a:t>
            </a:r>
            <a:endParaRPr sz="2400" b="0" i="0" u="none" strike="noStrike" cap="none">
              <a:solidFill>
                <a:srgbClr val="FFFFFF"/>
              </a:solidFill>
              <a:latin typeface="Arial"/>
              <a:ea typeface="Arial"/>
              <a:cs typeface="Arial"/>
              <a:sym typeface="Arial"/>
            </a:endParaRPr>
          </a:p>
        </p:txBody>
      </p:sp>
      <p:sp>
        <p:nvSpPr>
          <p:cNvPr id="160" name="Google Shape;160;p5"/>
          <p:cNvSpPr txBox="1"/>
          <p:nvPr/>
        </p:nvSpPr>
        <p:spPr>
          <a:xfrm>
            <a:off x="439340" y="887896"/>
            <a:ext cx="8229600" cy="5520081"/>
          </a:xfrm>
          <a:prstGeom prst="rect">
            <a:avLst/>
          </a:prstGeom>
          <a:noFill/>
          <a:ln>
            <a:noFill/>
          </a:ln>
        </p:spPr>
        <p:txBody>
          <a:bodyPr spcFirstLastPara="1" wrap="square" lIns="91425" tIns="45700" rIns="91425" bIns="45700" anchor="t" anchorCtr="0">
            <a:normAutofit fontScale="32500" lnSpcReduction="20000"/>
          </a:bodyPr>
          <a:lstStyle/>
          <a:p>
            <a:pPr marL="0" marR="0" lvl="0" indent="0" algn="l" rtl="0">
              <a:lnSpc>
                <a:spcPct val="120000"/>
              </a:lnSpc>
              <a:spcBef>
                <a:spcPts val="0"/>
              </a:spcBef>
              <a:spcAft>
                <a:spcPts val="0"/>
              </a:spcAft>
              <a:buClr>
                <a:srgbClr val="583F34"/>
              </a:buClr>
              <a:buSzPct val="100000"/>
              <a:buFont typeface="Arial"/>
              <a:buNone/>
            </a:pPr>
            <a:r>
              <a:rPr lang="en-US" sz="4900" b="1">
                <a:solidFill>
                  <a:srgbClr val="583F34"/>
                </a:solidFill>
                <a:latin typeface="Arial"/>
                <a:ea typeface="Arial"/>
                <a:cs typeface="Arial"/>
                <a:sym typeface="Arial"/>
              </a:rPr>
              <a:t>Additional Model - Extinction</a:t>
            </a:r>
            <a:endParaRPr sz="4900">
              <a:solidFill>
                <a:srgbClr val="583F34"/>
              </a:solidFill>
              <a:latin typeface="Arial"/>
              <a:ea typeface="Arial"/>
              <a:cs typeface="Arial"/>
              <a:sym typeface="Arial"/>
            </a:endParaRPr>
          </a:p>
          <a:p>
            <a:pPr marL="0" marR="0" lvl="0" indent="0" algn="l" rtl="0">
              <a:lnSpc>
                <a:spcPct val="120000"/>
              </a:lnSpc>
              <a:spcBef>
                <a:spcPts val="600"/>
              </a:spcBef>
              <a:spcAft>
                <a:spcPts val="0"/>
              </a:spcAft>
              <a:buClr>
                <a:srgbClr val="583F34"/>
              </a:buClr>
              <a:buSzPct val="100000"/>
              <a:buFont typeface="Arial"/>
              <a:buNone/>
            </a:pPr>
            <a:r>
              <a:rPr lang="en-US" sz="4900" i="1">
                <a:solidFill>
                  <a:srgbClr val="583F34"/>
                </a:solidFill>
                <a:latin typeface="Arial"/>
                <a:ea typeface="Arial"/>
                <a:cs typeface="Arial"/>
                <a:sym typeface="Arial"/>
              </a:rPr>
              <a:t>Note: This model triangle may seem a bit odd in that we first explore a couple of questions not directly related to building our birth-death population model (i.e. why care about biodiversity? what’s causing recent extinctions?). Yet the connection between extinction and population dynamics is fairly clear: crashing populations result in extinction if across a species’ range. This was an intentional choice in designing the curriculum. You are of course welcome to highlight the connections in whatever way you feel is productive for your students. The summary conversations toward the end of the unit provide a few appropriate places to help students make these connections.</a:t>
            </a:r>
            <a:endParaRPr sz="4900">
              <a:solidFill>
                <a:srgbClr val="583F34"/>
              </a:solidFill>
              <a:latin typeface="Arial"/>
              <a:ea typeface="Arial"/>
              <a:cs typeface="Arial"/>
              <a:sym typeface="Arial"/>
            </a:endParaRPr>
          </a:p>
          <a:p>
            <a:pPr marL="0" marR="0" lvl="0" indent="0" algn="l" rtl="0">
              <a:lnSpc>
                <a:spcPct val="120000"/>
              </a:lnSpc>
              <a:spcBef>
                <a:spcPts val="600"/>
              </a:spcBef>
              <a:spcAft>
                <a:spcPts val="0"/>
              </a:spcAft>
              <a:buClr>
                <a:schemeClr val="dk1"/>
              </a:buClr>
              <a:buSzPct val="100000"/>
              <a:buFont typeface="Arial"/>
              <a:buNone/>
            </a:pPr>
            <a:endParaRPr sz="4900">
              <a:solidFill>
                <a:srgbClr val="583F34"/>
              </a:solidFill>
              <a:latin typeface="Arial"/>
              <a:ea typeface="Arial"/>
              <a:cs typeface="Arial"/>
              <a:sym typeface="Arial"/>
            </a:endParaRPr>
          </a:p>
          <a:p>
            <a:pPr marL="0" marR="0" lvl="0" indent="0" algn="l" rtl="0">
              <a:lnSpc>
                <a:spcPct val="120000"/>
              </a:lnSpc>
              <a:spcBef>
                <a:spcPts val="600"/>
              </a:spcBef>
              <a:spcAft>
                <a:spcPts val="0"/>
              </a:spcAft>
              <a:buClr>
                <a:srgbClr val="583F34"/>
              </a:buClr>
              <a:buSzPct val="100000"/>
              <a:buFont typeface="Arial"/>
              <a:buNone/>
            </a:pPr>
            <a:r>
              <a:rPr lang="en-US" sz="4900" b="1">
                <a:solidFill>
                  <a:srgbClr val="583F34"/>
                </a:solidFill>
                <a:latin typeface="Arial"/>
                <a:ea typeface="Arial"/>
                <a:cs typeface="Arial"/>
                <a:sym typeface="Arial"/>
              </a:rPr>
              <a:t>Phenomenon:</a:t>
            </a:r>
            <a:r>
              <a:rPr lang="en-US" sz="4900">
                <a:solidFill>
                  <a:srgbClr val="583F34"/>
                </a:solidFill>
                <a:latin typeface="Arial"/>
                <a:ea typeface="Arial"/>
                <a:cs typeface="Arial"/>
                <a:sym typeface="Arial"/>
              </a:rPr>
              <a:t> Though extinctions are always occurring at some background rate, recent extinction rates seem to be exceeding background levels by a significant amount.</a:t>
            </a:r>
            <a:endParaRPr/>
          </a:p>
          <a:p>
            <a:pPr marL="0" marR="0" lvl="0" indent="0" algn="l" rtl="0">
              <a:lnSpc>
                <a:spcPct val="120000"/>
              </a:lnSpc>
              <a:spcBef>
                <a:spcPts val="600"/>
              </a:spcBef>
              <a:spcAft>
                <a:spcPts val="0"/>
              </a:spcAft>
              <a:buClr>
                <a:schemeClr val="dk1"/>
              </a:buClr>
              <a:buSzPct val="100000"/>
              <a:buFont typeface="Arial"/>
              <a:buNone/>
            </a:pPr>
            <a:endParaRPr sz="4900">
              <a:solidFill>
                <a:srgbClr val="583F34"/>
              </a:solidFill>
              <a:latin typeface="Arial"/>
              <a:ea typeface="Arial"/>
              <a:cs typeface="Arial"/>
              <a:sym typeface="Arial"/>
            </a:endParaRPr>
          </a:p>
          <a:p>
            <a:pPr marL="0" marR="0" lvl="0" indent="0" algn="l" rtl="0">
              <a:lnSpc>
                <a:spcPct val="120000"/>
              </a:lnSpc>
              <a:spcBef>
                <a:spcPts val="600"/>
              </a:spcBef>
              <a:spcAft>
                <a:spcPts val="0"/>
              </a:spcAft>
              <a:buClr>
                <a:srgbClr val="583F34"/>
              </a:buClr>
              <a:buSzPct val="100000"/>
              <a:buFont typeface="Arial"/>
              <a:buNone/>
            </a:pPr>
            <a:r>
              <a:rPr lang="en-US" sz="4900" b="1">
                <a:solidFill>
                  <a:srgbClr val="583F34"/>
                </a:solidFill>
                <a:latin typeface="Arial"/>
                <a:ea typeface="Arial"/>
                <a:cs typeface="Arial"/>
                <a:sym typeface="Arial"/>
              </a:rPr>
              <a:t>Question:</a:t>
            </a:r>
            <a:r>
              <a:rPr lang="en-US" sz="4900">
                <a:solidFill>
                  <a:srgbClr val="583F34"/>
                </a:solidFill>
                <a:latin typeface="Arial"/>
                <a:ea typeface="Arial"/>
                <a:cs typeface="Arial"/>
                <a:sym typeface="Arial"/>
              </a:rPr>
              <a:t> What might account for this increase in recent extinctions?</a:t>
            </a:r>
            <a:endParaRPr/>
          </a:p>
          <a:p>
            <a:pPr marL="0" marR="0" lvl="0" indent="0" algn="l" rtl="0">
              <a:lnSpc>
                <a:spcPct val="120000"/>
              </a:lnSpc>
              <a:spcBef>
                <a:spcPts val="600"/>
              </a:spcBef>
              <a:spcAft>
                <a:spcPts val="0"/>
              </a:spcAft>
              <a:buClr>
                <a:srgbClr val="583F34"/>
              </a:buClr>
              <a:buSzPct val="100000"/>
              <a:buFont typeface="Arial"/>
              <a:buNone/>
            </a:pPr>
            <a:r>
              <a:rPr lang="en-US" sz="4900">
                <a:solidFill>
                  <a:srgbClr val="583F34"/>
                </a:solidFill>
                <a:latin typeface="Arial"/>
                <a:ea typeface="Arial"/>
                <a:cs typeface="Arial"/>
                <a:sym typeface="Arial"/>
              </a:rPr>
              <a:t> </a:t>
            </a:r>
            <a:endParaRPr/>
          </a:p>
          <a:p>
            <a:pPr marL="0" marR="0" lvl="0" indent="0" algn="l" rtl="0">
              <a:lnSpc>
                <a:spcPct val="120000"/>
              </a:lnSpc>
              <a:spcBef>
                <a:spcPts val="600"/>
              </a:spcBef>
              <a:spcAft>
                <a:spcPts val="0"/>
              </a:spcAft>
              <a:buClr>
                <a:srgbClr val="583F34"/>
              </a:buClr>
              <a:buSzPct val="100000"/>
              <a:buFont typeface="Arial"/>
              <a:buNone/>
            </a:pPr>
            <a:r>
              <a:rPr lang="en-US" sz="4900" b="1">
                <a:solidFill>
                  <a:srgbClr val="583F34"/>
                </a:solidFill>
                <a:latin typeface="Arial"/>
                <a:ea typeface="Arial"/>
                <a:cs typeface="Arial"/>
                <a:sym typeface="Arial"/>
              </a:rPr>
              <a:t>Model:</a:t>
            </a:r>
            <a:r>
              <a:rPr lang="en-US" sz="4900">
                <a:solidFill>
                  <a:srgbClr val="583F34"/>
                </a:solidFill>
                <a:latin typeface="Arial"/>
                <a:ea typeface="Arial"/>
                <a:cs typeface="Arial"/>
                <a:sym typeface="Arial"/>
              </a:rPr>
              <a:t> Many of the recent extinctions have direct ties to human activities including habitat destruction, pollution, over-hunting/over-fishing and possible effects of climate change.</a:t>
            </a:r>
            <a:endParaRPr/>
          </a:p>
          <a:p>
            <a:pPr marL="0" marR="0" lvl="0" indent="0" algn="l" rtl="0">
              <a:spcBef>
                <a:spcPts val="600"/>
              </a:spcBef>
              <a:spcAft>
                <a:spcPts val="0"/>
              </a:spcAft>
              <a:buClr>
                <a:schemeClr val="dk1"/>
              </a:buClr>
              <a:buSzPct val="100000"/>
              <a:buFont typeface="Arial"/>
              <a:buNone/>
            </a:pPr>
            <a:endParaRPr sz="1600">
              <a:solidFill>
                <a:srgbClr val="583F34"/>
              </a:solidFill>
              <a:latin typeface="Calibri"/>
              <a:ea typeface="Calibri"/>
              <a:cs typeface="Calibri"/>
              <a:sym typeface="Calibri"/>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616"/>
        <p:cNvGrpSpPr/>
        <p:nvPr/>
      </p:nvGrpSpPr>
      <p:grpSpPr>
        <a:xfrm>
          <a:off x="0" y="0"/>
          <a:ext cx="0" cy="0"/>
          <a:chOff x="0" y="0"/>
          <a:chExt cx="0" cy="0"/>
        </a:xfrm>
      </p:grpSpPr>
      <p:pic>
        <p:nvPicPr>
          <p:cNvPr id="617" name="Google Shape;617;p50"/>
          <p:cNvPicPr preferRelativeResize="0"/>
          <p:nvPr/>
        </p:nvPicPr>
        <p:blipFill rotWithShape="1">
          <a:blip r:embed="rId3">
            <a:alphaModFix/>
          </a:blip>
          <a:srcRect/>
          <a:stretch/>
        </p:blipFill>
        <p:spPr>
          <a:xfrm>
            <a:off x="4947170" y="6084372"/>
            <a:ext cx="1654629" cy="695872"/>
          </a:xfrm>
          <a:prstGeom prst="rect">
            <a:avLst/>
          </a:prstGeom>
          <a:noFill/>
          <a:ln>
            <a:noFill/>
          </a:ln>
        </p:spPr>
      </p:pic>
      <p:pic>
        <p:nvPicPr>
          <p:cNvPr id="618" name="Google Shape;618;p50"/>
          <p:cNvPicPr preferRelativeResize="0"/>
          <p:nvPr/>
        </p:nvPicPr>
        <p:blipFill rotWithShape="1">
          <a:blip r:embed="rId4">
            <a:alphaModFix/>
          </a:blip>
          <a:srcRect/>
          <a:stretch/>
        </p:blipFill>
        <p:spPr>
          <a:xfrm>
            <a:off x="800372" y="5846806"/>
            <a:ext cx="3267075" cy="933450"/>
          </a:xfrm>
          <a:prstGeom prst="rect">
            <a:avLst/>
          </a:prstGeom>
          <a:noFill/>
          <a:ln>
            <a:noFill/>
          </a:ln>
        </p:spPr>
      </p:pic>
      <p:pic>
        <p:nvPicPr>
          <p:cNvPr id="619" name="Google Shape;619;p50"/>
          <p:cNvPicPr preferRelativeResize="0"/>
          <p:nvPr/>
        </p:nvPicPr>
        <p:blipFill rotWithShape="1">
          <a:blip r:embed="rId5">
            <a:alphaModFix/>
          </a:blip>
          <a:srcRect/>
          <a:stretch/>
        </p:blipFill>
        <p:spPr>
          <a:xfrm>
            <a:off x="793360" y="468802"/>
            <a:ext cx="7568547" cy="5034435"/>
          </a:xfrm>
          <a:prstGeom prst="rect">
            <a:avLst/>
          </a:prstGeom>
          <a:noFill/>
          <a:ln>
            <a:noFill/>
          </a:ln>
        </p:spPr>
      </p:pic>
      <p:sp>
        <p:nvSpPr>
          <p:cNvPr id="620" name="Google Shape;620;p50"/>
          <p:cNvSpPr txBox="1">
            <a:spLocks noGrp="1"/>
          </p:cNvSpPr>
          <p:nvPr>
            <p:ph type="subTitle" idx="1"/>
          </p:nvPr>
        </p:nvSpPr>
        <p:spPr>
          <a:xfrm>
            <a:off x="800370" y="1518199"/>
            <a:ext cx="7561537" cy="1918476"/>
          </a:xfrm>
          <a:prstGeom prst="rect">
            <a:avLst/>
          </a:prstGeom>
          <a:noFill/>
          <a:ln>
            <a:noFill/>
          </a:ln>
        </p:spPr>
        <p:txBody>
          <a:bodyPr spcFirstLastPara="1" wrap="square" lIns="91425" tIns="45700" rIns="91425" bIns="45700" anchor="t" anchorCtr="0">
            <a:normAutofit fontScale="92500"/>
          </a:bodyPr>
          <a:lstStyle/>
          <a:p>
            <a:pPr marL="0" lvl="0" indent="0" algn="ctr" rtl="0">
              <a:spcBef>
                <a:spcPts val="0"/>
              </a:spcBef>
              <a:spcAft>
                <a:spcPts val="0"/>
              </a:spcAft>
              <a:buClr>
                <a:schemeClr val="lt1"/>
              </a:buClr>
              <a:buSzPct val="100000"/>
              <a:buNone/>
            </a:pPr>
            <a:r>
              <a:rPr lang="en-US" sz="7100">
                <a:solidFill>
                  <a:schemeClr val="lt1"/>
                </a:solidFill>
              </a:rPr>
              <a:t>A trip to the islands…</a:t>
            </a:r>
            <a:endParaRPr/>
          </a:p>
          <a:p>
            <a:pPr marL="0" lvl="0" indent="0" algn="ctr" rtl="0">
              <a:spcBef>
                <a:spcPts val="592"/>
              </a:spcBef>
              <a:spcAft>
                <a:spcPts val="0"/>
              </a:spcAft>
              <a:buClr>
                <a:srgbClr val="888888"/>
              </a:buClr>
              <a:buSzPct val="100000"/>
              <a:buNone/>
            </a:pPr>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625"/>
        <p:cNvGrpSpPr/>
        <p:nvPr/>
      </p:nvGrpSpPr>
      <p:grpSpPr>
        <a:xfrm>
          <a:off x="0" y="0"/>
          <a:ext cx="0" cy="0"/>
          <a:chOff x="0" y="0"/>
          <a:chExt cx="0" cy="0"/>
        </a:xfrm>
      </p:grpSpPr>
      <p:sp>
        <p:nvSpPr>
          <p:cNvPr id="626" name="Google Shape;626;p51"/>
          <p:cNvSpPr txBox="1">
            <a:spLocks noGrp="1"/>
          </p:cNvSpPr>
          <p:nvPr>
            <p:ph type="title"/>
          </p:nvPr>
        </p:nvSpPr>
        <p:spPr>
          <a:xfrm>
            <a:off x="0" y="0"/>
            <a:ext cx="9144000" cy="133562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rgbClr val="2B7C01"/>
              </a:buClr>
              <a:buSzPts val="3600"/>
              <a:buFont typeface="Calibri"/>
              <a:buNone/>
            </a:pPr>
            <a:r>
              <a:rPr lang="en-US" sz="3600">
                <a:solidFill>
                  <a:srgbClr val="2B7C01"/>
                </a:solidFill>
              </a:rPr>
              <a:t>The Case of the Gray Wolf in North America</a:t>
            </a:r>
            <a:endParaRPr/>
          </a:p>
        </p:txBody>
      </p:sp>
      <p:sp>
        <p:nvSpPr>
          <p:cNvPr id="627" name="Google Shape;627;p51"/>
          <p:cNvSpPr txBox="1">
            <a:spLocks noGrp="1"/>
          </p:cNvSpPr>
          <p:nvPr>
            <p:ph type="body" idx="1"/>
          </p:nvPr>
        </p:nvSpPr>
        <p:spPr>
          <a:xfrm>
            <a:off x="263492" y="1136327"/>
            <a:ext cx="8410281" cy="3769970"/>
          </a:xfrm>
          <a:prstGeom prst="rect">
            <a:avLst/>
          </a:prstGeom>
          <a:noFill/>
          <a:ln>
            <a:noFill/>
          </a:ln>
        </p:spPr>
        <p:txBody>
          <a:bodyPr spcFirstLastPara="1" wrap="square" lIns="91425" tIns="45700" rIns="91425" bIns="45700" anchor="t" anchorCtr="0">
            <a:normAutofit/>
          </a:bodyPr>
          <a:lstStyle/>
          <a:p>
            <a:pPr marL="342900" lvl="0" indent="-342900" algn="l" rtl="0">
              <a:spcBef>
                <a:spcPts val="0"/>
              </a:spcBef>
              <a:spcAft>
                <a:spcPts val="0"/>
              </a:spcAft>
              <a:buClr>
                <a:srgbClr val="583F34"/>
              </a:buClr>
              <a:buSzPts val="3200"/>
              <a:buChar char="•"/>
            </a:pPr>
            <a:r>
              <a:rPr lang="en-US" i="1">
                <a:solidFill>
                  <a:srgbClr val="583F34"/>
                </a:solidFill>
                <a:latin typeface="Cambria"/>
                <a:ea typeface="Cambria"/>
                <a:cs typeface="Cambria"/>
                <a:sym typeface="Cambria"/>
              </a:rPr>
              <a:t>Canis lupus</a:t>
            </a:r>
            <a:r>
              <a:rPr lang="en-US">
                <a:solidFill>
                  <a:srgbClr val="583F34"/>
                </a:solidFill>
              </a:rPr>
              <a:t>, the gray wolf – one of the few large predators native to our continent. </a:t>
            </a:r>
            <a:endParaRPr/>
          </a:p>
          <a:p>
            <a:pPr marL="342900" lvl="0" indent="-139700" algn="l" rtl="0">
              <a:spcBef>
                <a:spcPts val="640"/>
              </a:spcBef>
              <a:spcAft>
                <a:spcPts val="0"/>
              </a:spcAft>
              <a:buClr>
                <a:schemeClr val="dk1"/>
              </a:buClr>
              <a:buSzPts val="3200"/>
              <a:buNone/>
            </a:pPr>
            <a:endParaRPr/>
          </a:p>
          <a:p>
            <a:pPr marL="342900" lvl="0" indent="-139700" algn="l" rtl="0">
              <a:spcBef>
                <a:spcPts val="640"/>
              </a:spcBef>
              <a:spcAft>
                <a:spcPts val="0"/>
              </a:spcAft>
              <a:buClr>
                <a:schemeClr val="dk1"/>
              </a:buClr>
              <a:buSzPts val="3200"/>
              <a:buNone/>
            </a:pPr>
            <a:endParaRPr/>
          </a:p>
          <a:p>
            <a:pPr marL="342900" lvl="0" indent="-139700" algn="l" rtl="0">
              <a:spcBef>
                <a:spcPts val="640"/>
              </a:spcBef>
              <a:spcAft>
                <a:spcPts val="0"/>
              </a:spcAft>
              <a:buClr>
                <a:schemeClr val="dk1"/>
              </a:buClr>
              <a:buSzPts val="3200"/>
              <a:buNone/>
            </a:pPr>
            <a:endParaRPr/>
          </a:p>
          <a:p>
            <a:pPr marL="342900" lvl="0" indent="-139700" algn="l" rtl="0">
              <a:spcBef>
                <a:spcPts val="640"/>
              </a:spcBef>
              <a:spcAft>
                <a:spcPts val="0"/>
              </a:spcAft>
              <a:buClr>
                <a:schemeClr val="dk1"/>
              </a:buClr>
              <a:buSzPts val="3200"/>
              <a:buNone/>
            </a:pPr>
            <a:endParaRPr/>
          </a:p>
          <a:p>
            <a:pPr marL="342900" lvl="0" indent="-139700" algn="l" rtl="0">
              <a:spcBef>
                <a:spcPts val="640"/>
              </a:spcBef>
              <a:spcAft>
                <a:spcPts val="0"/>
              </a:spcAft>
              <a:buClr>
                <a:schemeClr val="dk1"/>
              </a:buClr>
              <a:buSzPts val="3200"/>
              <a:buNone/>
            </a:pPr>
            <a:endParaRPr/>
          </a:p>
        </p:txBody>
      </p:sp>
      <p:pic>
        <p:nvPicPr>
          <p:cNvPr id="628" name="Google Shape;628;p51"/>
          <p:cNvPicPr preferRelativeResize="0"/>
          <p:nvPr/>
        </p:nvPicPr>
        <p:blipFill rotWithShape="1">
          <a:blip r:embed="rId3">
            <a:alphaModFix/>
          </a:blip>
          <a:srcRect/>
          <a:stretch/>
        </p:blipFill>
        <p:spPr>
          <a:xfrm>
            <a:off x="2711307" y="2194762"/>
            <a:ext cx="3669829" cy="2446553"/>
          </a:xfrm>
          <a:prstGeom prst="rect">
            <a:avLst/>
          </a:prstGeom>
          <a:noFill/>
          <a:ln>
            <a:noFill/>
          </a:ln>
        </p:spPr>
      </p:pic>
      <p:sp>
        <p:nvSpPr>
          <p:cNvPr id="629" name="Google Shape;629;p51"/>
          <p:cNvSpPr txBox="1"/>
          <p:nvPr/>
        </p:nvSpPr>
        <p:spPr>
          <a:xfrm>
            <a:off x="1518954" y="4773283"/>
            <a:ext cx="6497066" cy="181588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a:solidFill>
                  <a:srgbClr val="583F34"/>
                </a:solidFill>
                <a:latin typeface="Calibri"/>
                <a:ea typeface="Calibri"/>
                <a:cs typeface="Calibri"/>
                <a:sym typeface="Calibri"/>
              </a:rPr>
              <a:t>What else do you know about gray wolves?</a:t>
            </a:r>
            <a:endParaRPr/>
          </a:p>
          <a:p>
            <a:pPr marL="0" marR="0" lvl="0" indent="0" algn="l" rtl="0">
              <a:spcBef>
                <a:spcPts val="0"/>
              </a:spcBef>
              <a:spcAft>
                <a:spcPts val="0"/>
              </a:spcAft>
              <a:buNone/>
            </a:pPr>
            <a:endParaRPr sz="2800">
              <a:solidFill>
                <a:srgbClr val="583F34"/>
              </a:solidFill>
              <a:latin typeface="Calibri"/>
              <a:ea typeface="Calibri"/>
              <a:cs typeface="Calibri"/>
              <a:sym typeface="Calibri"/>
            </a:endParaRPr>
          </a:p>
          <a:p>
            <a:pPr marL="0" marR="0" lvl="0" indent="0" algn="l" rtl="0">
              <a:spcBef>
                <a:spcPts val="0"/>
              </a:spcBef>
              <a:spcAft>
                <a:spcPts val="0"/>
              </a:spcAft>
              <a:buNone/>
            </a:pPr>
            <a:r>
              <a:rPr lang="en-US" sz="2800">
                <a:solidFill>
                  <a:srgbClr val="583F34"/>
                </a:solidFill>
                <a:latin typeface="Calibri"/>
                <a:ea typeface="Calibri"/>
                <a:cs typeface="Calibri"/>
                <a:sym typeface="Calibri"/>
              </a:rPr>
              <a:t>Record your thoughts in Doodle Box A. </a:t>
            </a:r>
            <a:endParaRPr/>
          </a:p>
          <a:p>
            <a:pPr marL="0" marR="0" lvl="0" indent="0" algn="l" rtl="0">
              <a:spcBef>
                <a:spcPts val="0"/>
              </a:spcBef>
              <a:spcAft>
                <a:spcPts val="0"/>
              </a:spcAft>
              <a:buNone/>
            </a:pPr>
            <a:r>
              <a:rPr lang="en-US" sz="2800">
                <a:solidFill>
                  <a:srgbClr val="583F34"/>
                </a:solidFill>
                <a:latin typeface="Calibri"/>
                <a:ea typeface="Calibri"/>
                <a:cs typeface="Calibri"/>
                <a:sym typeface="Calibri"/>
              </a:rPr>
              <a:t>(On the new Doodle Sheet.)</a:t>
            </a:r>
            <a:endParaRPr/>
          </a:p>
        </p:txBody>
      </p:sp>
      <p:pic>
        <p:nvPicPr>
          <p:cNvPr id="630" name="Google Shape;630;p51"/>
          <p:cNvPicPr preferRelativeResize="0"/>
          <p:nvPr/>
        </p:nvPicPr>
        <p:blipFill rotWithShape="1">
          <a:blip r:embed="rId4">
            <a:alphaModFix/>
          </a:blip>
          <a:srcRect/>
          <a:stretch/>
        </p:blipFill>
        <p:spPr>
          <a:xfrm>
            <a:off x="328023" y="4033229"/>
            <a:ext cx="1126400" cy="1143001"/>
          </a:xfrm>
          <a:prstGeom prst="rect">
            <a:avLst/>
          </a:prstGeom>
          <a:noFill/>
          <a:ln>
            <a:noFill/>
          </a:ln>
        </p:spPr>
      </p:pic>
      <p:pic>
        <p:nvPicPr>
          <p:cNvPr id="631" name="Google Shape;631;p51"/>
          <p:cNvPicPr preferRelativeResize="0"/>
          <p:nvPr/>
        </p:nvPicPr>
        <p:blipFill rotWithShape="1">
          <a:blip r:embed="rId5">
            <a:alphaModFix/>
          </a:blip>
          <a:srcRect/>
          <a:stretch/>
        </p:blipFill>
        <p:spPr>
          <a:xfrm>
            <a:off x="540810" y="5629524"/>
            <a:ext cx="877602" cy="88480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29">
                                            <p:txEl>
                                              <p:pRg st="0" end="0"/>
                                            </p:txEl>
                                          </p:spTgt>
                                        </p:tgtEl>
                                        <p:attrNameLst>
                                          <p:attrName>style.visibility</p:attrName>
                                        </p:attrNameLst>
                                      </p:cBhvr>
                                      <p:to>
                                        <p:strVal val="visible"/>
                                      </p:to>
                                    </p:set>
                                    <p:animEffect transition="in" filter="fade">
                                      <p:cBhvr>
                                        <p:cTn id="7" dur="1000"/>
                                        <p:tgtEl>
                                          <p:spTgt spid="6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29">
                                            <p:txEl>
                                              <p:pRg st="1" end="1"/>
                                            </p:txEl>
                                          </p:spTgt>
                                        </p:tgtEl>
                                        <p:attrNameLst>
                                          <p:attrName>style.visibility</p:attrName>
                                        </p:attrNameLst>
                                      </p:cBhvr>
                                      <p:to>
                                        <p:strVal val="visible"/>
                                      </p:to>
                                    </p:set>
                                    <p:animEffect transition="in" filter="fade">
                                      <p:cBhvr>
                                        <p:cTn id="12" dur="1000"/>
                                        <p:tgtEl>
                                          <p:spTgt spid="6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29">
                                            <p:txEl>
                                              <p:pRg st="2" end="2"/>
                                            </p:txEl>
                                          </p:spTgt>
                                        </p:tgtEl>
                                        <p:attrNameLst>
                                          <p:attrName>style.visibility</p:attrName>
                                        </p:attrNameLst>
                                      </p:cBhvr>
                                      <p:to>
                                        <p:strVal val="visible"/>
                                      </p:to>
                                    </p:set>
                                    <p:animEffect transition="in" filter="fade">
                                      <p:cBhvr>
                                        <p:cTn id="17" dur="1000"/>
                                        <p:tgtEl>
                                          <p:spTgt spid="62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29">
                                            <p:txEl>
                                              <p:pRg st="3" end="3"/>
                                            </p:txEl>
                                          </p:spTgt>
                                        </p:tgtEl>
                                        <p:attrNameLst>
                                          <p:attrName>style.visibility</p:attrName>
                                        </p:attrNameLst>
                                      </p:cBhvr>
                                      <p:to>
                                        <p:strVal val="visible"/>
                                      </p:to>
                                    </p:set>
                                    <p:animEffect transition="in" filter="fade">
                                      <p:cBhvr>
                                        <p:cTn id="22" dur="1000"/>
                                        <p:tgtEl>
                                          <p:spTgt spid="629">
                                            <p:txEl>
                                              <p:pRg st="3" end="3"/>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630"/>
                                        </p:tgtEl>
                                        <p:attrNameLst>
                                          <p:attrName>style.visibility</p:attrName>
                                        </p:attrNameLst>
                                      </p:cBhvr>
                                      <p:to>
                                        <p:strVal val="visible"/>
                                      </p:to>
                                    </p:set>
                                    <p:animEffect transition="in" filter="fade">
                                      <p:cBhvr>
                                        <p:cTn id="25" dur="1000"/>
                                        <p:tgtEl>
                                          <p:spTgt spid="630"/>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6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636"/>
        <p:cNvGrpSpPr/>
        <p:nvPr/>
      </p:nvGrpSpPr>
      <p:grpSpPr>
        <a:xfrm>
          <a:off x="0" y="0"/>
          <a:ext cx="0" cy="0"/>
          <a:chOff x="0" y="0"/>
          <a:chExt cx="0" cy="0"/>
        </a:xfrm>
      </p:grpSpPr>
      <p:sp>
        <p:nvSpPr>
          <p:cNvPr id="637" name="Google Shape;637;p52"/>
          <p:cNvSpPr txBox="1">
            <a:spLocks noGrp="1"/>
          </p:cNvSpPr>
          <p:nvPr>
            <p:ph type="body" idx="1"/>
          </p:nvPr>
        </p:nvSpPr>
        <p:spPr>
          <a:xfrm>
            <a:off x="253562" y="5269594"/>
            <a:ext cx="3894629" cy="948486"/>
          </a:xfrm>
          <a:prstGeom prst="rect">
            <a:avLst/>
          </a:prstGeom>
          <a:noFill/>
          <a:ln>
            <a:noFill/>
          </a:ln>
        </p:spPr>
        <p:txBody>
          <a:bodyPr spcFirstLastPara="1" wrap="square" lIns="91425" tIns="45700" rIns="91425" bIns="45700" anchor="t" anchorCtr="0">
            <a:normAutofit/>
          </a:bodyPr>
          <a:lstStyle/>
          <a:p>
            <a:pPr marL="342900" lvl="0" indent="-342900" algn="l" rtl="0">
              <a:spcBef>
                <a:spcPts val="0"/>
              </a:spcBef>
              <a:spcAft>
                <a:spcPts val="0"/>
              </a:spcAft>
              <a:buClr>
                <a:srgbClr val="D06A28"/>
              </a:buClr>
              <a:buSzPts val="2400"/>
              <a:buNone/>
            </a:pPr>
            <a:r>
              <a:rPr lang="en-US" sz="2400">
                <a:solidFill>
                  <a:srgbClr val="D06A28"/>
                </a:solidFill>
              </a:rPr>
              <a:t>Before European settlement </a:t>
            </a:r>
            <a:endParaRPr/>
          </a:p>
          <a:p>
            <a:pPr marL="342900" lvl="0" indent="-342900" algn="l" rtl="0">
              <a:spcBef>
                <a:spcPts val="480"/>
              </a:spcBef>
              <a:spcAft>
                <a:spcPts val="0"/>
              </a:spcAft>
              <a:buClr>
                <a:srgbClr val="D06A28"/>
              </a:buClr>
              <a:buSzPts val="2400"/>
              <a:buNone/>
            </a:pPr>
            <a:r>
              <a:rPr lang="en-US" sz="2400">
                <a:solidFill>
                  <a:srgbClr val="D06A28"/>
                </a:solidFill>
              </a:rPr>
              <a:t>≈ 250,000 - 500,000</a:t>
            </a:r>
            <a:endParaRPr/>
          </a:p>
        </p:txBody>
      </p:sp>
      <p:pic>
        <p:nvPicPr>
          <p:cNvPr id="638" name="Google Shape;638;p52" descr="historicalrange_gray_wolf_Hall1981.jpg"/>
          <p:cNvPicPr preferRelativeResize="0"/>
          <p:nvPr/>
        </p:nvPicPr>
        <p:blipFill rotWithShape="1">
          <a:blip r:embed="rId3">
            <a:alphaModFix/>
          </a:blip>
          <a:srcRect/>
          <a:stretch/>
        </p:blipFill>
        <p:spPr>
          <a:xfrm>
            <a:off x="253562" y="1265397"/>
            <a:ext cx="5771962" cy="3874696"/>
          </a:xfrm>
          <a:prstGeom prst="rect">
            <a:avLst/>
          </a:prstGeom>
          <a:noFill/>
          <a:ln>
            <a:noFill/>
          </a:ln>
        </p:spPr>
      </p:pic>
      <p:sp>
        <p:nvSpPr>
          <p:cNvPr id="639" name="Google Shape;639;p52"/>
          <p:cNvSpPr txBox="1">
            <a:spLocks noGrp="1"/>
          </p:cNvSpPr>
          <p:nvPr>
            <p:ph type="title"/>
          </p:nvPr>
        </p:nvSpPr>
        <p:spPr>
          <a:xfrm>
            <a:off x="0" y="0"/>
            <a:ext cx="9144000" cy="133562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rgbClr val="2B7C01"/>
              </a:buClr>
              <a:buSzPts val="3600"/>
              <a:buFont typeface="Calibri"/>
              <a:buNone/>
            </a:pPr>
            <a:r>
              <a:rPr lang="en-US" sz="3600">
                <a:solidFill>
                  <a:srgbClr val="2B7C01"/>
                </a:solidFill>
              </a:rPr>
              <a:t>What’s Up With Wolves?</a:t>
            </a:r>
            <a:endParaRPr/>
          </a:p>
        </p:txBody>
      </p:sp>
      <p:pic>
        <p:nvPicPr>
          <p:cNvPr id="640" name="Google Shape;640;p52"/>
          <p:cNvPicPr preferRelativeResize="0"/>
          <p:nvPr/>
        </p:nvPicPr>
        <p:blipFill rotWithShape="1">
          <a:blip r:embed="rId4">
            <a:alphaModFix/>
          </a:blip>
          <a:srcRect/>
          <a:stretch/>
        </p:blipFill>
        <p:spPr>
          <a:xfrm>
            <a:off x="5775960" y="3812655"/>
            <a:ext cx="2759612" cy="183974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3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37">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645"/>
        <p:cNvGrpSpPr/>
        <p:nvPr/>
      </p:nvGrpSpPr>
      <p:grpSpPr>
        <a:xfrm>
          <a:off x="0" y="0"/>
          <a:ext cx="0" cy="0"/>
          <a:chOff x="0" y="0"/>
          <a:chExt cx="0" cy="0"/>
        </a:xfrm>
      </p:grpSpPr>
      <p:pic>
        <p:nvPicPr>
          <p:cNvPr id="646" name="Google Shape;646;p53" descr="historicalrange_gray_wolf_Hall1981.jpg"/>
          <p:cNvPicPr preferRelativeResize="0"/>
          <p:nvPr/>
        </p:nvPicPr>
        <p:blipFill rotWithShape="1">
          <a:blip r:embed="rId3">
            <a:alphaModFix/>
          </a:blip>
          <a:srcRect/>
          <a:stretch/>
        </p:blipFill>
        <p:spPr>
          <a:xfrm>
            <a:off x="253562" y="1265397"/>
            <a:ext cx="5771962" cy="3874696"/>
          </a:xfrm>
          <a:prstGeom prst="rect">
            <a:avLst/>
          </a:prstGeom>
          <a:noFill/>
          <a:ln>
            <a:noFill/>
          </a:ln>
        </p:spPr>
      </p:pic>
      <p:pic>
        <p:nvPicPr>
          <p:cNvPr id="647" name="Google Shape;647;p53"/>
          <p:cNvPicPr preferRelativeResize="0"/>
          <p:nvPr/>
        </p:nvPicPr>
        <p:blipFill rotWithShape="1">
          <a:blip r:embed="rId4">
            <a:alphaModFix/>
          </a:blip>
          <a:srcRect/>
          <a:stretch/>
        </p:blipFill>
        <p:spPr>
          <a:xfrm>
            <a:off x="5775960" y="3812655"/>
            <a:ext cx="2759612" cy="1839741"/>
          </a:xfrm>
          <a:prstGeom prst="rect">
            <a:avLst/>
          </a:prstGeom>
          <a:noFill/>
          <a:ln>
            <a:noFill/>
          </a:ln>
        </p:spPr>
      </p:pic>
      <p:sp>
        <p:nvSpPr>
          <p:cNvPr id="648" name="Google Shape;648;p53"/>
          <p:cNvSpPr txBox="1">
            <a:spLocks noGrp="1"/>
          </p:cNvSpPr>
          <p:nvPr>
            <p:ph type="body" idx="1"/>
          </p:nvPr>
        </p:nvSpPr>
        <p:spPr>
          <a:xfrm>
            <a:off x="0" y="203201"/>
            <a:ext cx="8123274" cy="597786"/>
          </a:xfrm>
          <a:prstGeom prst="rect">
            <a:avLst/>
          </a:prstGeom>
          <a:noFill/>
          <a:ln>
            <a:noFill/>
          </a:ln>
        </p:spPr>
        <p:txBody>
          <a:bodyPr spcFirstLastPara="1" wrap="square" lIns="91425" tIns="45700" rIns="91425" bIns="45700" anchor="t" anchorCtr="0">
            <a:normAutofit/>
          </a:bodyPr>
          <a:lstStyle/>
          <a:p>
            <a:pPr marL="342900" lvl="0" indent="-342900" algn="l" rtl="0">
              <a:spcBef>
                <a:spcPts val="0"/>
              </a:spcBef>
              <a:spcAft>
                <a:spcPts val="0"/>
              </a:spcAft>
              <a:buClr>
                <a:srgbClr val="D06A28"/>
              </a:buClr>
              <a:buSzPts val="2400"/>
              <a:buNone/>
            </a:pPr>
            <a:r>
              <a:rPr lang="en-US" sz="2400">
                <a:solidFill>
                  <a:srgbClr val="D06A28"/>
                </a:solidFill>
              </a:rPr>
              <a:t>	By 1960 &lt; 300 wolves were left in the entire continental U.S. </a:t>
            </a:r>
            <a:endParaRPr/>
          </a:p>
        </p:txBody>
      </p:sp>
      <p:sp>
        <p:nvSpPr>
          <p:cNvPr id="649" name="Google Shape;649;p53"/>
          <p:cNvSpPr txBox="1"/>
          <p:nvPr/>
        </p:nvSpPr>
        <p:spPr>
          <a:xfrm>
            <a:off x="1265275" y="5952719"/>
            <a:ext cx="8123274" cy="597786"/>
          </a:xfrm>
          <a:prstGeom prst="rect">
            <a:avLst/>
          </a:prstGeom>
          <a:noFill/>
          <a:ln>
            <a:noFill/>
          </a:ln>
        </p:spPr>
        <p:txBody>
          <a:bodyPr spcFirstLastPara="1" wrap="square" lIns="91425" tIns="45700" rIns="91425" bIns="45700" anchor="t" anchorCtr="0">
            <a:normAutofit/>
          </a:bodyPr>
          <a:lstStyle/>
          <a:p>
            <a:pPr marL="342900" marR="0" lvl="0" indent="-342900" algn="l" rtl="0">
              <a:spcBef>
                <a:spcPts val="0"/>
              </a:spcBef>
              <a:spcAft>
                <a:spcPts val="0"/>
              </a:spcAft>
              <a:buClr>
                <a:srgbClr val="2B7C01"/>
              </a:buClr>
              <a:buSzPts val="2400"/>
              <a:buFont typeface="Arial"/>
              <a:buNone/>
            </a:pPr>
            <a:r>
              <a:rPr lang="en-US" sz="2400">
                <a:solidFill>
                  <a:srgbClr val="2B7C01"/>
                </a:solidFill>
                <a:latin typeface="Calibri"/>
                <a:ea typeface="Calibri"/>
                <a:cs typeface="Calibri"/>
                <a:sym typeface="Calibri"/>
              </a:rPr>
              <a:t>Wolves only lived in Minnesota and in one other place…</a:t>
            </a:r>
            <a:endParaRPr/>
          </a:p>
        </p:txBody>
      </p:sp>
      <p:pic>
        <p:nvPicPr>
          <p:cNvPr id="650" name="Google Shape;650;p53" descr="wolf pelts.jpg"/>
          <p:cNvPicPr preferRelativeResize="0"/>
          <p:nvPr/>
        </p:nvPicPr>
        <p:blipFill rotWithShape="1">
          <a:blip r:embed="rId5">
            <a:alphaModFix/>
          </a:blip>
          <a:srcRect/>
          <a:stretch/>
        </p:blipFill>
        <p:spPr>
          <a:xfrm>
            <a:off x="3486550" y="2740068"/>
            <a:ext cx="4529470" cy="3136658"/>
          </a:xfrm>
          <a:prstGeom prst="rect">
            <a:avLst/>
          </a:prstGeom>
          <a:noFill/>
          <a:ln>
            <a:noFill/>
          </a:ln>
        </p:spPr>
      </p:pic>
      <p:sp>
        <p:nvSpPr>
          <p:cNvPr id="651" name="Google Shape;651;p53"/>
          <p:cNvSpPr/>
          <p:nvPr/>
        </p:nvSpPr>
        <p:spPr>
          <a:xfrm>
            <a:off x="1519647" y="2181845"/>
            <a:ext cx="1446028" cy="1474382"/>
          </a:xfrm>
          <a:prstGeom prst="noSmoking">
            <a:avLst>
              <a:gd name="adj" fmla="val 18750"/>
            </a:avLst>
          </a:prstGeom>
          <a:solidFill>
            <a:srgbClr val="C00000"/>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652" name="Google Shape;652;p53"/>
          <p:cNvSpPr/>
          <p:nvPr/>
        </p:nvSpPr>
        <p:spPr>
          <a:xfrm>
            <a:off x="3111191" y="1651589"/>
            <a:ext cx="737796" cy="475064"/>
          </a:xfrm>
          <a:prstGeom prst="ellipse">
            <a:avLst/>
          </a:prstGeom>
          <a:noFill/>
          <a:ln w="41275" cap="flat" cmpd="sng">
            <a:solidFill>
              <a:srgbClr val="92D050"/>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653" name="Google Shape;653;p53"/>
          <p:cNvPicPr preferRelativeResize="0"/>
          <p:nvPr/>
        </p:nvPicPr>
        <p:blipFill rotWithShape="1">
          <a:blip r:embed="rId6">
            <a:alphaModFix/>
          </a:blip>
          <a:srcRect/>
          <a:stretch/>
        </p:blipFill>
        <p:spPr>
          <a:xfrm>
            <a:off x="6640079" y="1265397"/>
            <a:ext cx="2121151" cy="2949343"/>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5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49">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658"/>
        <p:cNvGrpSpPr/>
        <p:nvPr/>
      </p:nvGrpSpPr>
      <p:grpSpPr>
        <a:xfrm>
          <a:off x="0" y="0"/>
          <a:ext cx="0" cy="0"/>
          <a:chOff x="0" y="0"/>
          <a:chExt cx="0" cy="0"/>
        </a:xfrm>
      </p:grpSpPr>
      <p:pic>
        <p:nvPicPr>
          <p:cNvPr id="659" name="Google Shape;659;p54"/>
          <p:cNvPicPr preferRelativeResize="0"/>
          <p:nvPr/>
        </p:nvPicPr>
        <p:blipFill rotWithShape="1">
          <a:blip r:embed="rId3">
            <a:alphaModFix/>
          </a:blip>
          <a:srcRect l="44439" r="5340" b="48678"/>
          <a:stretch/>
        </p:blipFill>
        <p:spPr>
          <a:xfrm>
            <a:off x="468641" y="1160115"/>
            <a:ext cx="7842142" cy="4960517"/>
          </a:xfrm>
          <a:prstGeom prst="rect">
            <a:avLst/>
          </a:prstGeom>
          <a:noFill/>
          <a:ln>
            <a:noFill/>
          </a:ln>
        </p:spPr>
      </p:pic>
      <p:sp>
        <p:nvSpPr>
          <p:cNvPr id="660" name="Google Shape;660;p54"/>
          <p:cNvSpPr txBox="1">
            <a:spLocks noGrp="1"/>
          </p:cNvSpPr>
          <p:nvPr>
            <p:ph type="title"/>
          </p:nvPr>
        </p:nvSpPr>
        <p:spPr>
          <a:xfrm>
            <a:off x="468641" y="160219"/>
            <a:ext cx="8229600" cy="858112"/>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rgbClr val="2B7C01"/>
              </a:buClr>
              <a:buSzPts val="4000"/>
              <a:buFont typeface="Calibri"/>
              <a:buNone/>
            </a:pPr>
            <a:r>
              <a:rPr lang="en-US" sz="4000">
                <a:solidFill>
                  <a:srgbClr val="2B7C01"/>
                </a:solidFill>
              </a:rPr>
              <a:t>Isle Royale National Park</a:t>
            </a:r>
            <a:endParaRPr/>
          </a:p>
        </p:txBody>
      </p:sp>
      <p:sp>
        <p:nvSpPr>
          <p:cNvPr id="661" name="Google Shape;661;p54"/>
          <p:cNvSpPr/>
          <p:nvPr/>
        </p:nvSpPr>
        <p:spPr>
          <a:xfrm>
            <a:off x="2495226" y="2510726"/>
            <a:ext cx="960895" cy="402956"/>
          </a:xfrm>
          <a:prstGeom prst="ellipse">
            <a:avLst/>
          </a:prstGeom>
          <a:noFill/>
          <a:ln w="44450" cap="flat" cmpd="sng">
            <a:solidFill>
              <a:srgbClr val="C00000"/>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662" name="Google Shape;662;p54"/>
          <p:cNvPicPr preferRelativeResize="0"/>
          <p:nvPr/>
        </p:nvPicPr>
        <p:blipFill rotWithShape="1">
          <a:blip r:embed="rId4">
            <a:alphaModFix/>
          </a:blip>
          <a:srcRect/>
          <a:stretch/>
        </p:blipFill>
        <p:spPr>
          <a:xfrm>
            <a:off x="1232507" y="3440664"/>
            <a:ext cx="6314409" cy="2821752"/>
          </a:xfrm>
          <a:prstGeom prst="rect">
            <a:avLst/>
          </a:prstGeom>
          <a:noFill/>
          <a:ln>
            <a:noFill/>
          </a:ln>
        </p:spPr>
      </p:pic>
      <p:cxnSp>
        <p:nvCxnSpPr>
          <p:cNvPr id="663" name="Google Shape;663;p54"/>
          <p:cNvCxnSpPr/>
          <p:nvPr/>
        </p:nvCxnSpPr>
        <p:spPr>
          <a:xfrm>
            <a:off x="3239146" y="3106281"/>
            <a:ext cx="728420" cy="814790"/>
          </a:xfrm>
          <a:prstGeom prst="straightConnector1">
            <a:avLst/>
          </a:prstGeom>
          <a:noFill/>
          <a:ln w="44450" cap="flat" cmpd="sng">
            <a:solidFill>
              <a:srgbClr val="C00000"/>
            </a:solidFill>
            <a:prstDash val="solid"/>
            <a:round/>
            <a:headEnd type="none" w="sm" len="sm"/>
            <a:tailEnd type="triangle" w="med" len="med"/>
          </a:ln>
          <a:effectLst>
            <a:outerShdw blurRad="40000" dist="20000" dir="5400000" rotWithShape="0">
              <a:srgbClr val="000000">
                <a:alpha val="37647"/>
              </a:srgbClr>
            </a:outerShdw>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6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668"/>
        <p:cNvGrpSpPr/>
        <p:nvPr/>
      </p:nvGrpSpPr>
      <p:grpSpPr>
        <a:xfrm>
          <a:off x="0" y="0"/>
          <a:ext cx="0" cy="0"/>
          <a:chOff x="0" y="0"/>
          <a:chExt cx="0" cy="0"/>
        </a:xfrm>
      </p:grpSpPr>
      <p:pic>
        <p:nvPicPr>
          <p:cNvPr id="669" name="Google Shape;669;p55"/>
          <p:cNvPicPr preferRelativeResize="0"/>
          <p:nvPr/>
        </p:nvPicPr>
        <p:blipFill rotWithShape="1">
          <a:blip r:embed="rId3">
            <a:alphaModFix/>
          </a:blip>
          <a:srcRect/>
          <a:stretch/>
        </p:blipFill>
        <p:spPr>
          <a:xfrm>
            <a:off x="0" y="1297300"/>
            <a:ext cx="9168729" cy="4097276"/>
          </a:xfrm>
          <a:prstGeom prst="rect">
            <a:avLst/>
          </a:prstGeom>
          <a:noFill/>
          <a:ln>
            <a:noFill/>
          </a:ln>
        </p:spPr>
      </p:pic>
      <p:sp>
        <p:nvSpPr>
          <p:cNvPr id="670" name="Google Shape;670;p55"/>
          <p:cNvSpPr txBox="1">
            <a:spLocks noGrp="1"/>
          </p:cNvSpPr>
          <p:nvPr>
            <p:ph type="title"/>
          </p:nvPr>
        </p:nvSpPr>
        <p:spPr>
          <a:xfrm>
            <a:off x="468641" y="160219"/>
            <a:ext cx="8229600" cy="858112"/>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rgbClr val="2B7C01"/>
              </a:buClr>
              <a:buSzPts val="4000"/>
              <a:buFont typeface="Calibri"/>
              <a:buNone/>
            </a:pPr>
            <a:r>
              <a:rPr lang="en-US" sz="4000">
                <a:solidFill>
                  <a:srgbClr val="2B7C01"/>
                </a:solidFill>
              </a:rPr>
              <a:t>Isle Royale National Park</a:t>
            </a:r>
            <a:endParaRPr/>
          </a:p>
        </p:txBody>
      </p:sp>
      <p:sp>
        <p:nvSpPr>
          <p:cNvPr id="671" name="Google Shape;671;p55"/>
          <p:cNvSpPr txBox="1"/>
          <p:nvPr/>
        </p:nvSpPr>
        <p:spPr>
          <a:xfrm>
            <a:off x="809751" y="1297300"/>
            <a:ext cx="7547379" cy="4893647"/>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rgbClr val="256800"/>
              </a:buClr>
              <a:buSzPts val="2400"/>
              <a:buFont typeface="Arial"/>
              <a:buChar char="•"/>
            </a:pPr>
            <a:r>
              <a:rPr lang="en-US" sz="2400" b="1">
                <a:solidFill>
                  <a:srgbClr val="256800"/>
                </a:solidFill>
                <a:latin typeface="Calibri"/>
                <a:ea typeface="Calibri"/>
                <a:cs typeface="Calibri"/>
                <a:sym typeface="Calibri"/>
              </a:rPr>
              <a:t>Established as a national park in 1940.</a:t>
            </a:r>
            <a:endParaRPr/>
          </a:p>
          <a:p>
            <a:pPr marL="285750" marR="0" lvl="0" indent="-133350" algn="l" rtl="0">
              <a:spcBef>
                <a:spcPts val="0"/>
              </a:spcBef>
              <a:spcAft>
                <a:spcPts val="0"/>
              </a:spcAft>
              <a:buClr>
                <a:schemeClr val="dk1"/>
              </a:buClr>
              <a:buSzPts val="2400"/>
              <a:buFont typeface="Arial"/>
              <a:buNone/>
            </a:pPr>
            <a:endParaRPr sz="2400" b="1">
              <a:solidFill>
                <a:srgbClr val="256800"/>
              </a:solidFill>
              <a:latin typeface="Calibri"/>
              <a:ea typeface="Calibri"/>
              <a:cs typeface="Calibri"/>
              <a:sym typeface="Calibri"/>
            </a:endParaRPr>
          </a:p>
          <a:p>
            <a:pPr marL="285750" marR="0" lvl="0" indent="-285750" algn="l" rtl="0">
              <a:spcBef>
                <a:spcPts val="0"/>
              </a:spcBef>
              <a:spcAft>
                <a:spcPts val="0"/>
              </a:spcAft>
              <a:buClr>
                <a:srgbClr val="256800"/>
              </a:buClr>
              <a:buSzPts val="2400"/>
              <a:buFont typeface="Arial"/>
              <a:buChar char="•"/>
            </a:pPr>
            <a:r>
              <a:rPr lang="en-US" sz="2400" b="1">
                <a:solidFill>
                  <a:srgbClr val="256800"/>
                </a:solidFill>
                <a:latin typeface="Calibri"/>
                <a:ea typeface="Calibri"/>
                <a:cs typeface="Calibri"/>
                <a:sym typeface="Calibri"/>
              </a:rPr>
              <a:t>Isolated: 15 miles to mainland.</a:t>
            </a:r>
            <a:endParaRPr/>
          </a:p>
          <a:p>
            <a:pPr marL="285750" marR="0" lvl="0" indent="-133350" algn="l" rtl="0">
              <a:spcBef>
                <a:spcPts val="0"/>
              </a:spcBef>
              <a:spcAft>
                <a:spcPts val="0"/>
              </a:spcAft>
              <a:buClr>
                <a:schemeClr val="dk1"/>
              </a:buClr>
              <a:buSzPts val="2400"/>
              <a:buFont typeface="Arial"/>
              <a:buNone/>
            </a:pPr>
            <a:endParaRPr sz="2400" b="1">
              <a:solidFill>
                <a:srgbClr val="256800"/>
              </a:solidFill>
              <a:latin typeface="Calibri"/>
              <a:ea typeface="Calibri"/>
              <a:cs typeface="Calibri"/>
              <a:sym typeface="Calibri"/>
            </a:endParaRPr>
          </a:p>
          <a:p>
            <a:pPr marL="285750" marR="0" lvl="0" indent="-285750" algn="l" rtl="0">
              <a:spcBef>
                <a:spcPts val="0"/>
              </a:spcBef>
              <a:spcAft>
                <a:spcPts val="0"/>
              </a:spcAft>
              <a:buClr>
                <a:srgbClr val="256800"/>
              </a:buClr>
              <a:buSzPts val="2400"/>
              <a:buFont typeface="Arial"/>
              <a:buChar char="•"/>
            </a:pPr>
            <a:r>
              <a:rPr lang="en-US" sz="2400" b="1">
                <a:solidFill>
                  <a:srgbClr val="256800"/>
                </a:solidFill>
                <a:latin typeface="Calibri"/>
                <a:ea typeface="Calibri"/>
                <a:cs typeface="Calibri"/>
                <a:sym typeface="Calibri"/>
              </a:rPr>
              <a:t>No evidence of long-term human habitation.</a:t>
            </a:r>
            <a:endParaRPr/>
          </a:p>
          <a:p>
            <a:pPr marL="285750" marR="0" lvl="0" indent="-133350" algn="l" rtl="0">
              <a:spcBef>
                <a:spcPts val="0"/>
              </a:spcBef>
              <a:spcAft>
                <a:spcPts val="0"/>
              </a:spcAft>
              <a:buClr>
                <a:schemeClr val="dk1"/>
              </a:buClr>
              <a:buSzPts val="2400"/>
              <a:buFont typeface="Arial"/>
              <a:buNone/>
            </a:pPr>
            <a:endParaRPr sz="2400" b="1">
              <a:solidFill>
                <a:srgbClr val="256800"/>
              </a:solidFill>
              <a:latin typeface="Calibri"/>
              <a:ea typeface="Calibri"/>
              <a:cs typeface="Calibri"/>
              <a:sym typeface="Calibri"/>
            </a:endParaRPr>
          </a:p>
          <a:p>
            <a:pPr marL="285750" marR="0" lvl="0" indent="-285750" algn="l" rtl="0">
              <a:spcBef>
                <a:spcPts val="0"/>
              </a:spcBef>
              <a:spcAft>
                <a:spcPts val="0"/>
              </a:spcAft>
              <a:buClr>
                <a:srgbClr val="256800"/>
              </a:buClr>
              <a:buSzPts val="2400"/>
              <a:buFont typeface="Arial"/>
              <a:buChar char="•"/>
            </a:pPr>
            <a:r>
              <a:rPr lang="en-US" sz="2400" b="1">
                <a:solidFill>
                  <a:srgbClr val="256800"/>
                </a:solidFill>
                <a:latin typeface="Calibri"/>
                <a:ea typeface="Calibri"/>
                <a:cs typeface="Calibri"/>
                <a:sym typeface="Calibri"/>
              </a:rPr>
              <a:t>Seemingly just large enough to support wolves and moose.</a:t>
            </a:r>
            <a:endParaRPr/>
          </a:p>
          <a:p>
            <a:pPr marL="285750" marR="0" lvl="0" indent="-133350" algn="l" rtl="0">
              <a:spcBef>
                <a:spcPts val="0"/>
              </a:spcBef>
              <a:spcAft>
                <a:spcPts val="0"/>
              </a:spcAft>
              <a:buClr>
                <a:schemeClr val="dk1"/>
              </a:buClr>
              <a:buSzPts val="2400"/>
              <a:buFont typeface="Arial"/>
              <a:buNone/>
            </a:pPr>
            <a:endParaRPr sz="2400" b="1">
              <a:solidFill>
                <a:srgbClr val="256800"/>
              </a:solidFill>
              <a:latin typeface="Calibri"/>
              <a:ea typeface="Calibri"/>
              <a:cs typeface="Calibri"/>
              <a:sym typeface="Calibri"/>
            </a:endParaRPr>
          </a:p>
          <a:p>
            <a:pPr marL="285750" marR="0" lvl="0" indent="-285750" algn="l" rtl="0">
              <a:spcBef>
                <a:spcPts val="0"/>
              </a:spcBef>
              <a:spcAft>
                <a:spcPts val="0"/>
              </a:spcAft>
              <a:buClr>
                <a:srgbClr val="256800"/>
              </a:buClr>
              <a:buSzPts val="2400"/>
              <a:buFont typeface="Arial"/>
              <a:buChar char="•"/>
            </a:pPr>
            <a:r>
              <a:rPr lang="en-US" sz="2400" b="1">
                <a:solidFill>
                  <a:srgbClr val="256800"/>
                </a:solidFill>
                <a:latin typeface="Calibri"/>
                <a:ea typeface="Calibri"/>
                <a:cs typeface="Calibri"/>
                <a:sym typeface="Calibri"/>
              </a:rPr>
              <a:t>A great place to study these animals and their ecosystem!</a:t>
            </a:r>
            <a:endParaRPr/>
          </a:p>
          <a:p>
            <a:pPr marL="0" marR="0" lvl="0" indent="0" algn="l" rtl="0">
              <a:spcBef>
                <a:spcPts val="0"/>
              </a:spcBef>
              <a:spcAft>
                <a:spcPts val="0"/>
              </a:spcAft>
              <a:buNone/>
            </a:pPr>
            <a:endParaRPr sz="2400">
              <a:solidFill>
                <a:srgbClr val="D06A28"/>
              </a:solidFill>
              <a:latin typeface="Calibri"/>
              <a:ea typeface="Calibri"/>
              <a:cs typeface="Calibri"/>
              <a:sym typeface="Calibri"/>
            </a:endParaRPr>
          </a:p>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676"/>
        <p:cNvGrpSpPr/>
        <p:nvPr/>
      </p:nvGrpSpPr>
      <p:grpSpPr>
        <a:xfrm>
          <a:off x="0" y="0"/>
          <a:ext cx="0" cy="0"/>
          <a:chOff x="0" y="0"/>
          <a:chExt cx="0" cy="0"/>
        </a:xfrm>
      </p:grpSpPr>
      <p:sp>
        <p:nvSpPr>
          <p:cNvPr id="677" name="Google Shape;677;p56"/>
          <p:cNvSpPr txBox="1">
            <a:spLocks noGrp="1"/>
          </p:cNvSpPr>
          <p:nvPr>
            <p:ph type="title"/>
          </p:nvPr>
        </p:nvSpPr>
        <p:spPr>
          <a:xfrm>
            <a:off x="310460" y="103262"/>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2B7C01"/>
              </a:buClr>
              <a:buSzPts val="4400"/>
              <a:buFont typeface="Calibri"/>
              <a:buNone/>
            </a:pPr>
            <a:r>
              <a:rPr lang="en-US">
                <a:solidFill>
                  <a:srgbClr val="2B7C01"/>
                </a:solidFill>
              </a:rPr>
              <a:t>Wildlife Conservation Biologists</a:t>
            </a:r>
            <a:endParaRPr/>
          </a:p>
        </p:txBody>
      </p:sp>
      <p:pic>
        <p:nvPicPr>
          <p:cNvPr id="678" name="Google Shape;678;p56"/>
          <p:cNvPicPr preferRelativeResize="0"/>
          <p:nvPr/>
        </p:nvPicPr>
        <p:blipFill rotWithShape="1">
          <a:blip r:embed="rId3">
            <a:alphaModFix/>
          </a:blip>
          <a:srcRect/>
          <a:stretch/>
        </p:blipFill>
        <p:spPr>
          <a:xfrm>
            <a:off x="4415120" y="6095714"/>
            <a:ext cx="1654629" cy="695872"/>
          </a:xfrm>
          <a:prstGeom prst="rect">
            <a:avLst/>
          </a:prstGeom>
          <a:noFill/>
          <a:ln>
            <a:noFill/>
          </a:ln>
        </p:spPr>
      </p:pic>
      <p:pic>
        <p:nvPicPr>
          <p:cNvPr id="679" name="Google Shape;679;p56"/>
          <p:cNvPicPr preferRelativeResize="0"/>
          <p:nvPr/>
        </p:nvPicPr>
        <p:blipFill rotWithShape="1">
          <a:blip r:embed="rId4">
            <a:alphaModFix/>
          </a:blip>
          <a:srcRect/>
          <a:stretch/>
        </p:blipFill>
        <p:spPr>
          <a:xfrm>
            <a:off x="511597" y="5858131"/>
            <a:ext cx="3267075" cy="933450"/>
          </a:xfrm>
          <a:prstGeom prst="rect">
            <a:avLst/>
          </a:prstGeom>
          <a:noFill/>
          <a:ln>
            <a:noFill/>
          </a:ln>
        </p:spPr>
      </p:pic>
      <p:sp>
        <p:nvSpPr>
          <p:cNvPr id="680" name="Google Shape;680;p56"/>
          <p:cNvSpPr txBox="1"/>
          <p:nvPr/>
        </p:nvSpPr>
        <p:spPr>
          <a:xfrm>
            <a:off x="511592" y="4687818"/>
            <a:ext cx="7805092" cy="83099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rgbClr val="2B7C01"/>
                </a:solidFill>
                <a:latin typeface="Calibri"/>
                <a:ea typeface="Calibri"/>
                <a:cs typeface="Calibri"/>
                <a:sym typeface="Calibri"/>
              </a:rPr>
              <a:t>These scientists are </a:t>
            </a:r>
            <a:r>
              <a:rPr lang="en-US" sz="2400" i="1">
                <a:solidFill>
                  <a:srgbClr val="D06A28"/>
                </a:solidFill>
                <a:latin typeface="Calibri"/>
                <a:ea typeface="Calibri"/>
                <a:cs typeface="Calibri"/>
                <a:sym typeface="Calibri"/>
              </a:rPr>
              <a:t>part of a team </a:t>
            </a:r>
            <a:r>
              <a:rPr lang="en-US" sz="2400">
                <a:solidFill>
                  <a:srgbClr val="2B7C01"/>
                </a:solidFill>
                <a:latin typeface="Calibri"/>
                <a:ea typeface="Calibri"/>
                <a:cs typeface="Calibri"/>
                <a:sym typeface="Calibri"/>
              </a:rPr>
              <a:t>that has collected </a:t>
            </a:r>
            <a:endParaRPr/>
          </a:p>
          <a:p>
            <a:pPr marL="0" marR="0" lvl="0" indent="0" algn="l" rtl="0">
              <a:spcBef>
                <a:spcPts val="0"/>
              </a:spcBef>
              <a:spcAft>
                <a:spcPts val="0"/>
              </a:spcAft>
              <a:buNone/>
            </a:pPr>
            <a:r>
              <a:rPr lang="en-US" sz="2400" u="sng">
                <a:solidFill>
                  <a:srgbClr val="2B7C01"/>
                </a:solidFill>
                <a:latin typeface="Calibri"/>
                <a:ea typeface="Calibri"/>
                <a:cs typeface="Calibri"/>
                <a:sym typeface="Calibri"/>
              </a:rPr>
              <a:t>more than 50 years</a:t>
            </a:r>
            <a:r>
              <a:rPr lang="en-US" sz="2400">
                <a:solidFill>
                  <a:srgbClr val="2B7C01"/>
                </a:solidFill>
                <a:latin typeface="Calibri"/>
                <a:ea typeface="Calibri"/>
                <a:cs typeface="Calibri"/>
                <a:sym typeface="Calibri"/>
              </a:rPr>
              <a:t> of data on the ecosystems of Isle Royale.</a:t>
            </a:r>
            <a:endParaRPr/>
          </a:p>
        </p:txBody>
      </p:sp>
      <p:pic>
        <p:nvPicPr>
          <p:cNvPr id="681" name="Google Shape;681;p56"/>
          <p:cNvPicPr preferRelativeResize="0"/>
          <p:nvPr/>
        </p:nvPicPr>
        <p:blipFill>
          <a:blip r:embed="rId5">
            <a:alphaModFix/>
          </a:blip>
          <a:stretch>
            <a:fillRect/>
          </a:stretch>
        </p:blipFill>
        <p:spPr>
          <a:xfrm>
            <a:off x="393400" y="1136075"/>
            <a:ext cx="8480125" cy="3574125"/>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686"/>
        <p:cNvGrpSpPr/>
        <p:nvPr/>
      </p:nvGrpSpPr>
      <p:grpSpPr>
        <a:xfrm>
          <a:off x="0" y="0"/>
          <a:ext cx="0" cy="0"/>
          <a:chOff x="0" y="0"/>
          <a:chExt cx="0" cy="0"/>
        </a:xfrm>
      </p:grpSpPr>
      <p:grpSp>
        <p:nvGrpSpPr>
          <p:cNvPr id="687" name="Google Shape;687;p57"/>
          <p:cNvGrpSpPr/>
          <p:nvPr/>
        </p:nvGrpSpPr>
        <p:grpSpPr>
          <a:xfrm>
            <a:off x="270479" y="240271"/>
            <a:ext cx="8630652" cy="5759116"/>
            <a:chOff x="270479" y="240271"/>
            <a:chExt cx="8630652" cy="5759116"/>
          </a:xfrm>
        </p:grpSpPr>
        <p:pic>
          <p:nvPicPr>
            <p:cNvPr id="688" name="Google Shape;688;p57"/>
            <p:cNvPicPr preferRelativeResize="0"/>
            <p:nvPr/>
          </p:nvPicPr>
          <p:blipFill rotWithShape="1">
            <a:blip r:embed="rId3">
              <a:alphaModFix/>
            </a:blip>
            <a:srcRect l="1596" t="1543" r="1264" b="1684"/>
            <a:stretch/>
          </p:blipFill>
          <p:spPr>
            <a:xfrm>
              <a:off x="270479" y="240271"/>
              <a:ext cx="8630652" cy="5759116"/>
            </a:xfrm>
            <a:prstGeom prst="rect">
              <a:avLst/>
            </a:prstGeom>
            <a:noFill/>
            <a:ln>
              <a:noFill/>
            </a:ln>
          </p:spPr>
        </p:pic>
        <p:sp>
          <p:nvSpPr>
            <p:cNvPr id="689" name="Google Shape;689;p57"/>
            <p:cNvSpPr/>
            <p:nvPr/>
          </p:nvSpPr>
          <p:spPr>
            <a:xfrm>
              <a:off x="1474839" y="422635"/>
              <a:ext cx="6127472" cy="4928937"/>
            </a:xfrm>
            <a:prstGeom prst="rect">
              <a:avLst/>
            </a:pr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90" name="Google Shape;690;p57"/>
            <p:cNvSpPr/>
            <p:nvPr/>
          </p:nvSpPr>
          <p:spPr>
            <a:xfrm>
              <a:off x="6892413" y="2612846"/>
              <a:ext cx="786581" cy="607506"/>
            </a:xfrm>
            <a:prstGeom prst="rect">
              <a:avLst/>
            </a:pr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91" name="Google Shape;691;p57"/>
            <p:cNvSpPr/>
            <p:nvPr/>
          </p:nvSpPr>
          <p:spPr>
            <a:xfrm>
              <a:off x="7896772" y="3028833"/>
              <a:ext cx="942149" cy="2201928"/>
            </a:xfrm>
            <a:prstGeom prst="rect">
              <a:avLst/>
            </a:pr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92" name="Google Shape;692;p57"/>
            <p:cNvSpPr/>
            <p:nvPr/>
          </p:nvSpPr>
          <p:spPr>
            <a:xfrm>
              <a:off x="1319785" y="2522155"/>
              <a:ext cx="786581" cy="607506"/>
            </a:xfrm>
            <a:prstGeom prst="rect">
              <a:avLst/>
            </a:pr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pic>
        <p:nvPicPr>
          <p:cNvPr id="693" name="Google Shape;693;p57"/>
          <p:cNvPicPr preferRelativeResize="0"/>
          <p:nvPr/>
        </p:nvPicPr>
        <p:blipFill rotWithShape="1">
          <a:blip r:embed="rId4">
            <a:alphaModFix/>
          </a:blip>
          <a:srcRect/>
          <a:stretch/>
        </p:blipFill>
        <p:spPr>
          <a:xfrm>
            <a:off x="3953286" y="6138189"/>
            <a:ext cx="1541689" cy="648374"/>
          </a:xfrm>
          <a:prstGeom prst="rect">
            <a:avLst/>
          </a:prstGeom>
          <a:noFill/>
          <a:ln>
            <a:noFill/>
          </a:ln>
        </p:spPr>
      </p:pic>
      <p:sp>
        <p:nvSpPr>
          <p:cNvPr id="694" name="Google Shape;694;p57"/>
          <p:cNvSpPr txBox="1"/>
          <p:nvPr/>
        </p:nvSpPr>
        <p:spPr>
          <a:xfrm>
            <a:off x="2024012" y="1363270"/>
            <a:ext cx="5546862" cy="83099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rgbClr val="583F34"/>
                </a:solidFill>
                <a:latin typeface="Calibri"/>
                <a:ea typeface="Calibri"/>
                <a:cs typeface="Calibri"/>
                <a:sym typeface="Calibri"/>
              </a:rPr>
              <a:t>What might a graph of the wolf population for this 50-year time period look like? </a:t>
            </a:r>
            <a:endParaRPr sz="2400">
              <a:solidFill>
                <a:srgbClr val="D06A28"/>
              </a:solidFill>
              <a:latin typeface="Calibri"/>
              <a:ea typeface="Calibri"/>
              <a:cs typeface="Calibri"/>
              <a:sym typeface="Calibri"/>
            </a:endParaRPr>
          </a:p>
        </p:txBody>
      </p:sp>
      <p:sp>
        <p:nvSpPr>
          <p:cNvPr id="695" name="Google Shape;695;p57"/>
          <p:cNvSpPr txBox="1">
            <a:spLocks noGrp="1"/>
          </p:cNvSpPr>
          <p:nvPr>
            <p:ph type="title"/>
          </p:nvPr>
        </p:nvSpPr>
        <p:spPr>
          <a:xfrm>
            <a:off x="609321" y="189283"/>
            <a:ext cx="8229600" cy="1143000"/>
          </a:xfrm>
          <a:prstGeom prst="rect">
            <a:avLst/>
          </a:prstGeom>
          <a:solidFill>
            <a:schemeClr val="lt1"/>
          </a:solidFill>
          <a:ln>
            <a:noFill/>
          </a:ln>
        </p:spPr>
        <p:txBody>
          <a:bodyPr spcFirstLastPara="1" wrap="square" lIns="91425" tIns="45700" rIns="91425" bIns="45700" anchor="ctr" anchorCtr="0">
            <a:noAutofit/>
          </a:bodyPr>
          <a:lstStyle/>
          <a:p>
            <a:pPr marL="0" lvl="0" indent="0" algn="ctr" rtl="0">
              <a:spcBef>
                <a:spcPts val="0"/>
              </a:spcBef>
              <a:spcAft>
                <a:spcPts val="0"/>
              </a:spcAft>
              <a:buClr>
                <a:srgbClr val="583F34"/>
              </a:buClr>
              <a:buSzPts val="2800"/>
              <a:buFont typeface="Calibri"/>
              <a:buNone/>
            </a:pPr>
            <a:r>
              <a:rPr lang="en-US" sz="2800">
                <a:solidFill>
                  <a:srgbClr val="583F34"/>
                </a:solidFill>
              </a:rPr>
              <a:t>How has the wolf population changed over time? </a:t>
            </a:r>
            <a:br>
              <a:rPr lang="en-US" sz="2800">
                <a:solidFill>
                  <a:srgbClr val="583F34"/>
                </a:solidFill>
              </a:rPr>
            </a:br>
            <a:r>
              <a:rPr lang="en-US" sz="2800">
                <a:solidFill>
                  <a:srgbClr val="583F34"/>
                </a:solidFill>
              </a:rPr>
              <a:t>(50 years)</a:t>
            </a:r>
            <a:endParaRPr/>
          </a:p>
        </p:txBody>
      </p:sp>
      <p:pic>
        <p:nvPicPr>
          <p:cNvPr id="696" name="Google Shape;696;p57"/>
          <p:cNvPicPr preferRelativeResize="0"/>
          <p:nvPr/>
        </p:nvPicPr>
        <p:blipFill rotWithShape="1">
          <a:blip r:embed="rId5">
            <a:alphaModFix/>
          </a:blip>
          <a:srcRect/>
          <a:stretch/>
        </p:blipFill>
        <p:spPr>
          <a:xfrm>
            <a:off x="761604" y="904021"/>
            <a:ext cx="1126400" cy="1143001"/>
          </a:xfrm>
          <a:prstGeom prst="rect">
            <a:avLst/>
          </a:prstGeom>
          <a:noFill/>
          <a:ln>
            <a:noFill/>
          </a:ln>
        </p:spPr>
      </p:pic>
      <p:pic>
        <p:nvPicPr>
          <p:cNvPr id="697" name="Google Shape;697;p57"/>
          <p:cNvPicPr preferRelativeResize="0"/>
          <p:nvPr/>
        </p:nvPicPr>
        <p:blipFill rotWithShape="1">
          <a:blip r:embed="rId6">
            <a:alphaModFix/>
          </a:blip>
          <a:srcRect/>
          <a:stretch/>
        </p:blipFill>
        <p:spPr>
          <a:xfrm>
            <a:off x="1387948" y="2259106"/>
            <a:ext cx="577099" cy="581838"/>
          </a:xfrm>
          <a:prstGeom prst="rect">
            <a:avLst/>
          </a:prstGeom>
          <a:noFill/>
          <a:ln>
            <a:noFill/>
          </a:ln>
        </p:spPr>
      </p:pic>
      <p:pic>
        <p:nvPicPr>
          <p:cNvPr id="698" name="Google Shape;698;p57"/>
          <p:cNvPicPr preferRelativeResize="0"/>
          <p:nvPr/>
        </p:nvPicPr>
        <p:blipFill rotWithShape="1">
          <a:blip r:embed="rId7">
            <a:alphaModFix/>
          </a:blip>
          <a:srcRect/>
          <a:stretch/>
        </p:blipFill>
        <p:spPr>
          <a:xfrm>
            <a:off x="1211095" y="4312884"/>
            <a:ext cx="605412" cy="770561"/>
          </a:xfrm>
          <a:prstGeom prst="rect">
            <a:avLst/>
          </a:prstGeom>
          <a:noFill/>
          <a:ln>
            <a:noFill/>
          </a:ln>
        </p:spPr>
      </p:pic>
      <p:sp>
        <p:nvSpPr>
          <p:cNvPr id="699" name="Google Shape;699;p57"/>
          <p:cNvSpPr txBox="1"/>
          <p:nvPr/>
        </p:nvSpPr>
        <p:spPr>
          <a:xfrm>
            <a:off x="2024012" y="2398210"/>
            <a:ext cx="5546862" cy="147732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rgbClr val="2B7C01"/>
                </a:solidFill>
                <a:latin typeface="Calibri"/>
                <a:ea typeface="Calibri"/>
                <a:cs typeface="Calibri"/>
                <a:sym typeface="Calibri"/>
              </a:rPr>
              <a:t>Sketch it on your blank wolf graph. Then describe your graph (in words) on your </a:t>
            </a:r>
            <a:r>
              <a:rPr lang="en-US" sz="2400" u="sng">
                <a:solidFill>
                  <a:srgbClr val="2B7C01"/>
                </a:solidFill>
                <a:latin typeface="Calibri"/>
                <a:ea typeface="Calibri"/>
                <a:cs typeface="Calibri"/>
                <a:sym typeface="Calibri"/>
              </a:rPr>
              <a:t>Doodle Sheet Box B</a:t>
            </a:r>
            <a:r>
              <a:rPr lang="en-US" sz="2400">
                <a:solidFill>
                  <a:srgbClr val="2B7C01"/>
                </a:solidFill>
                <a:latin typeface="Calibri"/>
                <a:ea typeface="Calibri"/>
                <a:cs typeface="Calibri"/>
                <a:sym typeface="Calibri"/>
              </a:rPr>
              <a:t>.</a:t>
            </a:r>
            <a:r>
              <a:rPr lang="en-US" sz="2400">
                <a:solidFill>
                  <a:srgbClr val="439C51"/>
                </a:solidFill>
                <a:latin typeface="Calibri"/>
                <a:ea typeface="Calibri"/>
                <a:cs typeface="Calibri"/>
                <a:sym typeface="Calibri"/>
              </a:rPr>
              <a:t> </a:t>
            </a:r>
            <a:r>
              <a:rPr lang="en-US" sz="1800" i="1">
                <a:solidFill>
                  <a:srgbClr val="583F34"/>
                </a:solidFill>
                <a:latin typeface="Calibri"/>
                <a:ea typeface="Calibri"/>
                <a:cs typeface="Calibri"/>
                <a:sym typeface="Calibri"/>
              </a:rPr>
              <a:t>Recall that Isle Royale was already a protected </a:t>
            </a:r>
            <a:r>
              <a:rPr lang="en-US" sz="1800" b="1" i="1">
                <a:solidFill>
                  <a:srgbClr val="583F34"/>
                </a:solidFill>
                <a:latin typeface="Calibri"/>
                <a:ea typeface="Calibri"/>
                <a:cs typeface="Calibri"/>
                <a:sym typeface="Calibri"/>
              </a:rPr>
              <a:t>National Park </a:t>
            </a:r>
            <a:r>
              <a:rPr lang="en-US" sz="1800" i="1">
                <a:solidFill>
                  <a:srgbClr val="583F34"/>
                </a:solidFill>
                <a:latin typeface="Calibri"/>
                <a:ea typeface="Calibri"/>
                <a:cs typeface="Calibri"/>
                <a:sym typeface="Calibri"/>
              </a:rPr>
              <a:t>at this point in history.</a:t>
            </a:r>
            <a:endParaRPr sz="1800" i="1">
              <a:solidFill>
                <a:srgbClr val="583F34"/>
              </a:solidFill>
              <a:latin typeface="Calibri"/>
              <a:ea typeface="Calibri"/>
              <a:cs typeface="Calibri"/>
              <a:sym typeface="Calibri"/>
            </a:endParaRPr>
          </a:p>
        </p:txBody>
      </p:sp>
      <p:sp>
        <p:nvSpPr>
          <p:cNvPr id="700" name="Google Shape;700;p57"/>
          <p:cNvSpPr txBox="1"/>
          <p:nvPr/>
        </p:nvSpPr>
        <p:spPr>
          <a:xfrm>
            <a:off x="2024012" y="4027728"/>
            <a:ext cx="5546862" cy="120032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rgbClr val="583F34"/>
                </a:solidFill>
                <a:latin typeface="Calibri"/>
                <a:ea typeface="Calibri"/>
                <a:cs typeface="Calibri"/>
                <a:sym typeface="Calibri"/>
              </a:rPr>
              <a:t>Then take a minute to share with other members of your group. </a:t>
            </a:r>
            <a:r>
              <a:rPr lang="en-US" sz="2400" i="1">
                <a:solidFill>
                  <a:srgbClr val="583F34"/>
                </a:solidFill>
                <a:latin typeface="Calibri"/>
                <a:ea typeface="Calibri"/>
                <a:cs typeface="Calibri"/>
                <a:sym typeface="Calibri"/>
              </a:rPr>
              <a:t>What did you draw? Why?</a:t>
            </a:r>
            <a:endParaRPr sz="2400" i="1">
              <a:solidFill>
                <a:srgbClr val="583F34"/>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9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9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99">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9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00">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705"/>
        <p:cNvGrpSpPr/>
        <p:nvPr/>
      </p:nvGrpSpPr>
      <p:grpSpPr>
        <a:xfrm>
          <a:off x="0" y="0"/>
          <a:ext cx="0" cy="0"/>
          <a:chOff x="0" y="0"/>
          <a:chExt cx="0" cy="0"/>
        </a:xfrm>
      </p:grpSpPr>
      <p:sp>
        <p:nvSpPr>
          <p:cNvPr id="706" name="Google Shape;706;p58"/>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LS05 Teacher Resource: What did we figure out?</a:t>
            </a:r>
            <a:endParaRPr sz="2400" b="0" i="0" u="none" strike="noStrike" cap="none">
              <a:solidFill>
                <a:srgbClr val="FFFFFF"/>
              </a:solidFill>
              <a:latin typeface="Arial"/>
              <a:ea typeface="Arial"/>
              <a:cs typeface="Arial"/>
              <a:sym typeface="Arial"/>
            </a:endParaRPr>
          </a:p>
        </p:txBody>
      </p:sp>
      <p:sp>
        <p:nvSpPr>
          <p:cNvPr id="707" name="Google Shape;707;p58"/>
          <p:cNvSpPr txBox="1"/>
          <p:nvPr/>
        </p:nvSpPr>
        <p:spPr>
          <a:xfrm>
            <a:off x="467668" y="1179354"/>
            <a:ext cx="5810118" cy="193472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2000"/>
              <a:buFont typeface="Arial"/>
              <a:buNone/>
            </a:pPr>
            <a:r>
              <a:rPr lang="en-US" sz="2000" b="1">
                <a:solidFill>
                  <a:srgbClr val="583F34"/>
                </a:solidFill>
                <a:latin typeface="Calibri"/>
                <a:ea typeface="Calibri"/>
                <a:cs typeface="Calibri"/>
                <a:sym typeface="Calibri"/>
              </a:rPr>
              <a:t>What did we figure out? </a:t>
            </a:r>
            <a:endParaRPr/>
          </a:p>
          <a:p>
            <a:pPr marL="0" marR="0" lvl="0" indent="0" algn="l" rtl="0">
              <a:spcBef>
                <a:spcPts val="0"/>
              </a:spcBef>
              <a:spcAft>
                <a:spcPts val="0"/>
              </a:spcAft>
              <a:buClr>
                <a:srgbClr val="583F34"/>
              </a:buClr>
              <a:buSzPts val="2000"/>
              <a:buFont typeface="Arial"/>
              <a:buNone/>
            </a:pPr>
            <a:r>
              <a:rPr lang="en-US" sz="2000">
                <a:solidFill>
                  <a:srgbClr val="583F34"/>
                </a:solidFill>
                <a:latin typeface="Calibri"/>
                <a:ea typeface="Calibri"/>
                <a:cs typeface="Calibri"/>
                <a:sym typeface="Calibri"/>
              </a:rPr>
              <a:t>We’ve been introduced to Isle Royale and have considered some of our initial thinking about how populations might fluctuate in the real world.</a:t>
            </a:r>
            <a:endParaRPr sz="1800">
              <a:solidFill>
                <a:srgbClr val="583F34"/>
              </a:solidFill>
              <a:latin typeface="Calibri"/>
              <a:ea typeface="Calibri"/>
              <a:cs typeface="Calibri"/>
              <a:sym typeface="Calibri"/>
            </a:endParaRPr>
          </a:p>
        </p:txBody>
      </p:sp>
      <p:sp>
        <p:nvSpPr>
          <p:cNvPr id="708" name="Google Shape;708;p58"/>
          <p:cNvSpPr txBox="1"/>
          <p:nvPr/>
        </p:nvSpPr>
        <p:spPr>
          <a:xfrm>
            <a:off x="434145" y="3224212"/>
            <a:ext cx="8414665" cy="302200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1600"/>
              <a:buFont typeface="Arial"/>
              <a:buNone/>
            </a:pPr>
            <a:r>
              <a:rPr lang="en-US" sz="1600" b="1">
                <a:solidFill>
                  <a:srgbClr val="583F34"/>
                </a:solidFill>
                <a:latin typeface="Calibri"/>
                <a:ea typeface="Calibri"/>
                <a:cs typeface="Calibri"/>
                <a:sym typeface="Calibri"/>
              </a:rPr>
              <a:t>PD LS05 Teacher Reflection Notes:</a:t>
            </a:r>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a:p>
            <a:pPr marL="0" marR="0" lvl="0" indent="0" algn="l" rtl="0">
              <a:spcBef>
                <a:spcPts val="320"/>
              </a:spcBef>
              <a:spcAft>
                <a:spcPts val="0"/>
              </a:spcAft>
              <a:buClr>
                <a:srgbClr val="583F34"/>
              </a:buClr>
              <a:buSzPts val="1600"/>
              <a:buFont typeface="Arial"/>
              <a:buNone/>
            </a:pPr>
            <a:r>
              <a:rPr lang="en-US" sz="1600" i="1">
                <a:solidFill>
                  <a:srgbClr val="583F34"/>
                </a:solidFill>
                <a:latin typeface="Calibri"/>
                <a:ea typeface="Calibri"/>
                <a:cs typeface="Calibri"/>
                <a:sym typeface="Calibri"/>
              </a:rPr>
              <a:t>Things that went well…</a:t>
            </a:r>
            <a:endParaRPr/>
          </a:p>
          <a:p>
            <a:pPr marL="0" marR="0" lvl="0" indent="0" algn="l" rtl="0">
              <a:spcBef>
                <a:spcPts val="320"/>
              </a:spcBef>
              <a:spcAft>
                <a:spcPts val="0"/>
              </a:spcAft>
              <a:buClr>
                <a:schemeClr val="dk1"/>
              </a:buClr>
              <a:buSzPts val="1600"/>
              <a:buFont typeface="Arial"/>
              <a:buNone/>
            </a:pPr>
            <a:endParaRPr sz="1600" i="1">
              <a:solidFill>
                <a:srgbClr val="583F34"/>
              </a:solidFill>
              <a:latin typeface="Calibri"/>
              <a:ea typeface="Calibri"/>
              <a:cs typeface="Calibri"/>
              <a:sym typeface="Calibri"/>
            </a:endParaRPr>
          </a:p>
          <a:p>
            <a:pPr marL="0" marR="0" lvl="0" indent="0" algn="l" rtl="0">
              <a:spcBef>
                <a:spcPts val="320"/>
              </a:spcBef>
              <a:spcAft>
                <a:spcPts val="0"/>
              </a:spcAft>
              <a:buClr>
                <a:srgbClr val="583F34"/>
              </a:buClr>
              <a:buSzPts val="1600"/>
              <a:buFont typeface="Arial"/>
              <a:buNone/>
            </a:pPr>
            <a:r>
              <a:rPr lang="en-US" sz="1600" i="1">
                <a:solidFill>
                  <a:srgbClr val="583F34"/>
                </a:solidFill>
                <a:latin typeface="Calibri"/>
                <a:ea typeface="Calibri"/>
                <a:cs typeface="Calibri"/>
                <a:sym typeface="Calibri"/>
              </a:rPr>
              <a:t>Things I would change…</a:t>
            </a:r>
            <a:endParaRPr/>
          </a:p>
          <a:p>
            <a:pPr marL="0" marR="0" lvl="0" indent="0" algn="l" rtl="0">
              <a:spcBef>
                <a:spcPts val="320"/>
              </a:spcBef>
              <a:spcAft>
                <a:spcPts val="0"/>
              </a:spcAft>
              <a:buClr>
                <a:schemeClr val="dk1"/>
              </a:buClr>
              <a:buSzPts val="1600"/>
              <a:buFont typeface="Arial"/>
              <a:buNone/>
            </a:pPr>
            <a:endParaRPr sz="1600" i="1">
              <a:solidFill>
                <a:srgbClr val="583F34"/>
              </a:solidFill>
              <a:latin typeface="Calibri"/>
              <a:ea typeface="Calibri"/>
              <a:cs typeface="Calibri"/>
              <a:sym typeface="Calibri"/>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p:txBody>
      </p:sp>
      <p:grpSp>
        <p:nvGrpSpPr>
          <p:cNvPr id="709" name="Google Shape;709;p58"/>
          <p:cNvGrpSpPr/>
          <p:nvPr/>
        </p:nvGrpSpPr>
        <p:grpSpPr>
          <a:xfrm>
            <a:off x="6277786" y="710685"/>
            <a:ext cx="2571024" cy="2190241"/>
            <a:chOff x="1029484" y="1311626"/>
            <a:chExt cx="2571024" cy="2190241"/>
          </a:xfrm>
        </p:grpSpPr>
        <p:sp>
          <p:nvSpPr>
            <p:cNvPr id="710" name="Google Shape;710;p58"/>
            <p:cNvSpPr/>
            <p:nvPr/>
          </p:nvSpPr>
          <p:spPr>
            <a:xfrm>
              <a:off x="1385668" y="1689784"/>
              <a:ext cx="1757169" cy="1484854"/>
            </a:xfrm>
            <a:prstGeom prst="triangle">
              <a:avLst>
                <a:gd name="adj" fmla="val 50000"/>
              </a:avLst>
            </a:prstGeom>
            <a:noFill/>
            <a:ln w="19050" cap="flat" cmpd="sng">
              <a:solidFill>
                <a:srgbClr val="5FAF29"/>
              </a:solidFill>
              <a:prstDash val="solid"/>
              <a:miter lim="400000"/>
              <a:headEnd type="none" w="sm" len="sm"/>
              <a:tailEnd type="none" w="sm" len="sm"/>
            </a:ln>
            <a:effectLst>
              <a:outerShdw blurRad="50800" dist="50800" dir="5400000" sx="1000" sy="1000" algn="ctr" rotWithShape="0">
                <a:srgbClr val="000000">
                  <a:alpha val="42745"/>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chemeClr val="dk1"/>
                </a:buClr>
                <a:buSzPts val="2400"/>
                <a:buFont typeface="Calibri"/>
                <a:buNone/>
              </a:pPr>
              <a:endParaRPr sz="2400" b="0" i="0" u="none" strike="noStrike" cap="none">
                <a:solidFill>
                  <a:srgbClr val="FFFFFF"/>
                </a:solidFill>
                <a:latin typeface="Calibri"/>
                <a:ea typeface="Calibri"/>
                <a:cs typeface="Calibri"/>
                <a:sym typeface="Calibri"/>
              </a:endParaRPr>
            </a:p>
          </p:txBody>
        </p:sp>
        <p:sp>
          <p:nvSpPr>
            <p:cNvPr id="711" name="Google Shape;711;p58"/>
            <p:cNvSpPr/>
            <p:nvPr/>
          </p:nvSpPr>
          <p:spPr>
            <a:xfrm>
              <a:off x="2065319" y="1311626"/>
              <a:ext cx="404278"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M</a:t>
              </a:r>
              <a:endParaRPr/>
            </a:p>
          </p:txBody>
        </p:sp>
        <p:sp>
          <p:nvSpPr>
            <p:cNvPr id="712" name="Google Shape;712;p58"/>
            <p:cNvSpPr/>
            <p:nvPr/>
          </p:nvSpPr>
          <p:spPr>
            <a:xfrm>
              <a:off x="1029484" y="3101757"/>
              <a:ext cx="317716"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P</a:t>
              </a:r>
              <a:endParaRPr/>
            </a:p>
          </p:txBody>
        </p:sp>
        <p:sp>
          <p:nvSpPr>
            <p:cNvPr id="713" name="Google Shape;713;p58"/>
            <p:cNvSpPr/>
            <p:nvPr/>
          </p:nvSpPr>
          <p:spPr>
            <a:xfrm>
              <a:off x="3074737" y="3101756"/>
              <a:ext cx="525771"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Q</a:t>
              </a:r>
              <a:endParaRPr/>
            </a:p>
          </p:txBody>
        </p:sp>
      </p:grpSp>
      <p:cxnSp>
        <p:nvCxnSpPr>
          <p:cNvPr id="714" name="Google Shape;714;p58"/>
          <p:cNvCxnSpPr/>
          <p:nvPr/>
        </p:nvCxnSpPr>
        <p:spPr>
          <a:xfrm rot="10800000" flipH="1">
            <a:off x="6532091" y="1085265"/>
            <a:ext cx="839189" cy="1411972"/>
          </a:xfrm>
          <a:prstGeom prst="straightConnector1">
            <a:avLst/>
          </a:prstGeom>
          <a:noFill/>
          <a:ln w="31750" cap="flat" cmpd="sng">
            <a:solidFill>
              <a:srgbClr val="5FAF29"/>
            </a:solidFill>
            <a:prstDash val="solid"/>
            <a:miter lim="400000"/>
            <a:headEnd type="none" w="sm" len="sm"/>
            <a:tailEnd type="triangle" w="med" len="med"/>
          </a:ln>
        </p:spPr>
      </p:cxn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719"/>
        <p:cNvGrpSpPr/>
        <p:nvPr/>
      </p:nvGrpSpPr>
      <p:grpSpPr>
        <a:xfrm>
          <a:off x="0" y="0"/>
          <a:ext cx="0" cy="0"/>
          <a:chOff x="0" y="0"/>
          <a:chExt cx="0" cy="0"/>
        </a:xfrm>
      </p:grpSpPr>
      <p:sp>
        <p:nvSpPr>
          <p:cNvPr id="720" name="Google Shape;720;p59"/>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LS06 Teacher Resource: Learning Segment Overview</a:t>
            </a:r>
            <a:endParaRPr sz="2400" b="0" i="0" u="none" strike="noStrike" cap="none">
              <a:solidFill>
                <a:srgbClr val="FFFFFF"/>
              </a:solidFill>
              <a:latin typeface="Arial"/>
              <a:ea typeface="Arial"/>
              <a:cs typeface="Arial"/>
              <a:sym typeface="Arial"/>
            </a:endParaRPr>
          </a:p>
        </p:txBody>
      </p:sp>
      <p:sp>
        <p:nvSpPr>
          <p:cNvPr id="721" name="Google Shape;721;p59"/>
          <p:cNvSpPr txBox="1"/>
          <p:nvPr/>
        </p:nvSpPr>
        <p:spPr>
          <a:xfrm>
            <a:off x="3022333" y="1436441"/>
            <a:ext cx="5810118" cy="1783911"/>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Clr>
                <a:srgbClr val="583F34"/>
              </a:buClr>
              <a:buSzPts val="2000"/>
              <a:buFont typeface="Arial"/>
              <a:buNone/>
            </a:pPr>
            <a:r>
              <a:rPr lang="en-US" sz="2000" b="1">
                <a:solidFill>
                  <a:srgbClr val="583F34"/>
                </a:solidFill>
                <a:latin typeface="Calibri"/>
                <a:ea typeface="Calibri"/>
                <a:cs typeface="Calibri"/>
                <a:sym typeface="Calibri"/>
              </a:rPr>
              <a:t>P→M: We generate some initial ideas about what factors might be affecting the wolves after seeing the wolf population data.</a:t>
            </a:r>
            <a:endParaRPr sz="2000" b="1">
              <a:solidFill>
                <a:srgbClr val="583F34"/>
              </a:solidFill>
              <a:latin typeface="Calibri"/>
              <a:ea typeface="Calibri"/>
              <a:cs typeface="Calibri"/>
              <a:sym typeface="Calibri"/>
            </a:endParaRPr>
          </a:p>
        </p:txBody>
      </p:sp>
      <p:sp>
        <p:nvSpPr>
          <p:cNvPr id="722" name="Google Shape;722;p59"/>
          <p:cNvSpPr txBox="1"/>
          <p:nvPr/>
        </p:nvSpPr>
        <p:spPr>
          <a:xfrm>
            <a:off x="3022333" y="891563"/>
            <a:ext cx="222700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583F34"/>
                </a:solidFill>
                <a:latin typeface="Calibri"/>
                <a:ea typeface="Calibri"/>
                <a:cs typeface="Calibri"/>
                <a:sym typeface="Calibri"/>
              </a:rPr>
              <a:t>Time: 10 minutes</a:t>
            </a:r>
            <a:endParaRPr sz="1800">
              <a:solidFill>
                <a:srgbClr val="583F34"/>
              </a:solidFill>
              <a:latin typeface="Calibri"/>
              <a:ea typeface="Calibri"/>
              <a:cs typeface="Calibri"/>
              <a:sym typeface="Calibri"/>
            </a:endParaRPr>
          </a:p>
        </p:txBody>
      </p:sp>
      <p:sp>
        <p:nvSpPr>
          <p:cNvPr id="723" name="Google Shape;723;p59"/>
          <p:cNvSpPr/>
          <p:nvPr/>
        </p:nvSpPr>
        <p:spPr>
          <a:xfrm>
            <a:off x="282908" y="3454961"/>
            <a:ext cx="4558616" cy="280076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Resources you will need:</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PD Doodle Sheet – Isle Royale</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PD 05 Isle Royale Wolf Graph - </a:t>
            </a:r>
            <a:r>
              <a:rPr lang="en-US" sz="1600" u="sng">
                <a:solidFill>
                  <a:srgbClr val="583F34"/>
                </a:solidFill>
                <a:latin typeface="Calibri"/>
                <a:ea typeface="Calibri"/>
                <a:cs typeface="Calibri"/>
                <a:sym typeface="Calibri"/>
              </a:rPr>
              <a:t>Complete</a:t>
            </a:r>
            <a:endParaRPr sz="1600">
              <a:solidFill>
                <a:srgbClr val="583F34"/>
              </a:solidFill>
              <a:latin typeface="Calibri"/>
              <a:ea typeface="Calibri"/>
              <a:cs typeface="Calibri"/>
              <a:sym typeface="Calibri"/>
            </a:endParaRPr>
          </a:p>
          <a:p>
            <a:pPr marL="0" marR="0" lvl="0" indent="0" algn="l" rtl="0">
              <a:spcBef>
                <a:spcPts val="0"/>
              </a:spcBef>
              <a:spcAft>
                <a:spcPts val="0"/>
              </a:spcAft>
              <a:buNone/>
            </a:pPr>
            <a:endParaRPr sz="1600">
              <a:solidFill>
                <a:srgbClr val="583F34"/>
              </a:solidFill>
              <a:latin typeface="Calibri"/>
              <a:ea typeface="Calibri"/>
              <a:cs typeface="Calibri"/>
              <a:sym typeface="Calibri"/>
            </a:endParaRPr>
          </a:p>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Websites of interest:</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Check individual slides for resources. </a:t>
            </a:r>
            <a:endParaRPr sz="1600">
              <a:solidFill>
                <a:srgbClr val="583F34"/>
              </a:solidFill>
              <a:latin typeface="Calibri"/>
              <a:ea typeface="Calibri"/>
              <a:cs typeface="Calibri"/>
              <a:sym typeface="Calibri"/>
            </a:endParaRPr>
          </a:p>
          <a:p>
            <a:pPr marL="0" marR="0" lvl="0" indent="0" algn="l" rtl="0">
              <a:spcBef>
                <a:spcPts val="0"/>
              </a:spcBef>
              <a:spcAft>
                <a:spcPts val="0"/>
              </a:spcAft>
              <a:buNone/>
            </a:pPr>
            <a:endParaRPr sz="1600">
              <a:solidFill>
                <a:srgbClr val="583F34"/>
              </a:solidFill>
              <a:latin typeface="Calibri"/>
              <a:ea typeface="Calibri"/>
              <a:cs typeface="Calibri"/>
              <a:sym typeface="Calibri"/>
            </a:endParaRPr>
          </a:p>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MBER Essentials: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Doodle Sheets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Whiteboards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Norms of Conversation</a:t>
            </a:r>
            <a:endParaRPr sz="1600">
              <a:solidFill>
                <a:srgbClr val="583F34"/>
              </a:solidFill>
              <a:latin typeface="Calibri"/>
              <a:ea typeface="Calibri"/>
              <a:cs typeface="Calibri"/>
              <a:sym typeface="Calibri"/>
            </a:endParaRPr>
          </a:p>
        </p:txBody>
      </p:sp>
      <p:sp>
        <p:nvSpPr>
          <p:cNvPr id="724" name="Google Shape;724;p59"/>
          <p:cNvSpPr txBox="1"/>
          <p:nvPr/>
        </p:nvSpPr>
        <p:spPr>
          <a:xfrm>
            <a:off x="4197650" y="3018937"/>
            <a:ext cx="4520700" cy="311626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1600"/>
              <a:buFont typeface="Arial"/>
              <a:buNone/>
            </a:pPr>
            <a:r>
              <a:rPr lang="en-US" sz="1600" b="1" dirty="0">
                <a:solidFill>
                  <a:srgbClr val="583F34"/>
                </a:solidFill>
                <a:latin typeface="Calibri"/>
                <a:ea typeface="Calibri"/>
                <a:cs typeface="Calibri"/>
                <a:sym typeface="Calibri"/>
              </a:rPr>
              <a:t>Notes and Details:</a:t>
            </a:r>
            <a:endParaRPr dirty="0"/>
          </a:p>
          <a:p>
            <a:pPr marL="0" marR="0" lvl="0" indent="0" algn="l" rtl="0">
              <a:spcBef>
                <a:spcPts val="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This is really a P to Q to M move. We reveal the wolf population data and hand out copies of the graph to each individual or group so they can mark it up. Ask students if they are surprised by the data and pause to generate a Driving Question for the unit. We also give them at least a brief opportunity to share out some model ideas about what might be behind the dramatic cycles in the wolf population. Questions they have help motivate the readings in the next step of the lesson sequence.</a:t>
            </a:r>
            <a:endParaRPr sz="1600" b="1" dirty="0">
              <a:solidFill>
                <a:srgbClr val="583F34"/>
              </a:solidFill>
              <a:latin typeface="Calibri"/>
              <a:ea typeface="Calibri"/>
              <a:cs typeface="Calibri"/>
              <a:sym typeface="Calibri"/>
            </a:endParaRPr>
          </a:p>
          <a:p>
            <a:pPr marL="0" marR="0" lvl="0" indent="0" algn="l" rtl="0">
              <a:spcBef>
                <a:spcPts val="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		      &lt;continued on next slide&gt;</a:t>
            </a:r>
            <a:endParaRPr sz="1600" dirty="0">
              <a:solidFill>
                <a:srgbClr val="583F34"/>
              </a:solidFill>
              <a:latin typeface="Calibri"/>
              <a:ea typeface="Calibri"/>
              <a:cs typeface="Calibri"/>
              <a:sym typeface="Calibri"/>
            </a:endParaRPr>
          </a:p>
        </p:txBody>
      </p:sp>
      <p:grpSp>
        <p:nvGrpSpPr>
          <p:cNvPr id="725" name="Google Shape;725;p59"/>
          <p:cNvGrpSpPr/>
          <p:nvPr/>
        </p:nvGrpSpPr>
        <p:grpSpPr>
          <a:xfrm>
            <a:off x="282908" y="1071222"/>
            <a:ext cx="2571024" cy="2190241"/>
            <a:chOff x="1029484" y="1311626"/>
            <a:chExt cx="2571024" cy="2190241"/>
          </a:xfrm>
        </p:grpSpPr>
        <p:sp>
          <p:nvSpPr>
            <p:cNvPr id="726" name="Google Shape;726;p59"/>
            <p:cNvSpPr/>
            <p:nvPr/>
          </p:nvSpPr>
          <p:spPr>
            <a:xfrm>
              <a:off x="1385668" y="1689784"/>
              <a:ext cx="1757169" cy="1484854"/>
            </a:xfrm>
            <a:prstGeom prst="triangle">
              <a:avLst>
                <a:gd name="adj" fmla="val 50000"/>
              </a:avLst>
            </a:prstGeom>
            <a:noFill/>
            <a:ln w="19050" cap="flat" cmpd="sng">
              <a:solidFill>
                <a:srgbClr val="5FAF29"/>
              </a:solidFill>
              <a:prstDash val="solid"/>
              <a:miter lim="400000"/>
              <a:headEnd type="none" w="sm" len="sm"/>
              <a:tailEnd type="none" w="sm" len="sm"/>
            </a:ln>
            <a:effectLst>
              <a:outerShdw blurRad="50800" dist="50800" dir="5400000" sx="1000" sy="1000" algn="ctr" rotWithShape="0">
                <a:srgbClr val="000000">
                  <a:alpha val="42745"/>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chemeClr val="dk1"/>
                </a:buClr>
                <a:buSzPts val="2400"/>
                <a:buFont typeface="Calibri"/>
                <a:buNone/>
              </a:pPr>
              <a:endParaRPr sz="2400" b="0" i="0" u="none" strike="noStrike" cap="none">
                <a:solidFill>
                  <a:srgbClr val="FFFFFF"/>
                </a:solidFill>
                <a:latin typeface="Calibri"/>
                <a:ea typeface="Calibri"/>
                <a:cs typeface="Calibri"/>
                <a:sym typeface="Calibri"/>
              </a:endParaRPr>
            </a:p>
          </p:txBody>
        </p:sp>
        <p:sp>
          <p:nvSpPr>
            <p:cNvPr id="727" name="Google Shape;727;p59"/>
            <p:cNvSpPr/>
            <p:nvPr/>
          </p:nvSpPr>
          <p:spPr>
            <a:xfrm>
              <a:off x="2065319" y="1311626"/>
              <a:ext cx="404278"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M</a:t>
              </a:r>
              <a:endParaRPr/>
            </a:p>
          </p:txBody>
        </p:sp>
        <p:sp>
          <p:nvSpPr>
            <p:cNvPr id="728" name="Google Shape;728;p59"/>
            <p:cNvSpPr/>
            <p:nvPr/>
          </p:nvSpPr>
          <p:spPr>
            <a:xfrm>
              <a:off x="1029484" y="3101757"/>
              <a:ext cx="317716"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P</a:t>
              </a:r>
              <a:endParaRPr/>
            </a:p>
          </p:txBody>
        </p:sp>
        <p:sp>
          <p:nvSpPr>
            <p:cNvPr id="729" name="Google Shape;729;p59"/>
            <p:cNvSpPr/>
            <p:nvPr/>
          </p:nvSpPr>
          <p:spPr>
            <a:xfrm>
              <a:off x="3074737" y="3101756"/>
              <a:ext cx="525771"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Q</a:t>
              </a:r>
              <a:endParaRPr/>
            </a:p>
          </p:txBody>
        </p:sp>
      </p:grpSp>
      <p:cxnSp>
        <p:nvCxnSpPr>
          <p:cNvPr id="730" name="Google Shape;730;p59"/>
          <p:cNvCxnSpPr/>
          <p:nvPr/>
        </p:nvCxnSpPr>
        <p:spPr>
          <a:xfrm rot="10800000" flipH="1">
            <a:off x="537213" y="1445802"/>
            <a:ext cx="839189" cy="1411972"/>
          </a:xfrm>
          <a:prstGeom prst="straightConnector1">
            <a:avLst/>
          </a:prstGeom>
          <a:noFill/>
          <a:ln w="31750" cap="flat" cmpd="sng">
            <a:solidFill>
              <a:srgbClr val="5FAF29"/>
            </a:solidFill>
            <a:prstDash val="solid"/>
            <a:miter lim="400000"/>
            <a:headEnd type="none" w="sm" len="sm"/>
            <a:tailEnd type="triangle" w="med" len="med"/>
          </a:ln>
        </p:spPr>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6"/>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LS01 Teacher Resource: Learning Segment Overview</a:t>
            </a:r>
            <a:endParaRPr sz="2400" b="0" i="0" u="none" strike="noStrike" cap="none">
              <a:solidFill>
                <a:srgbClr val="FFFFFF"/>
              </a:solidFill>
              <a:latin typeface="Arial"/>
              <a:ea typeface="Arial"/>
              <a:cs typeface="Arial"/>
              <a:sym typeface="Arial"/>
            </a:endParaRPr>
          </a:p>
        </p:txBody>
      </p:sp>
      <p:sp>
        <p:nvSpPr>
          <p:cNvPr id="167" name="Google Shape;167;p6"/>
          <p:cNvSpPr txBox="1"/>
          <p:nvPr/>
        </p:nvSpPr>
        <p:spPr>
          <a:xfrm>
            <a:off x="3022333" y="1436441"/>
            <a:ext cx="5810118" cy="1783911"/>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Clr>
                <a:srgbClr val="583F34"/>
              </a:buClr>
              <a:buSzPts val="2000"/>
              <a:buFont typeface="Arial"/>
              <a:buNone/>
            </a:pPr>
            <a:r>
              <a:rPr lang="en-US" sz="2000" b="1">
                <a:solidFill>
                  <a:srgbClr val="583F34"/>
                </a:solidFill>
                <a:latin typeface="Calibri"/>
                <a:ea typeface="Calibri"/>
                <a:cs typeface="Calibri"/>
                <a:sym typeface="Calibri"/>
              </a:rPr>
              <a:t>Q→M: We first consider a basic question about humans and our relationship to the planet, “Why should we care about biodiversity?”</a:t>
            </a:r>
            <a:endParaRPr sz="2000" b="1">
              <a:solidFill>
                <a:srgbClr val="583F34"/>
              </a:solidFill>
              <a:latin typeface="Calibri"/>
              <a:ea typeface="Calibri"/>
              <a:cs typeface="Calibri"/>
              <a:sym typeface="Calibri"/>
            </a:endParaRPr>
          </a:p>
        </p:txBody>
      </p:sp>
      <p:sp>
        <p:nvSpPr>
          <p:cNvPr id="168" name="Google Shape;168;p6"/>
          <p:cNvSpPr txBox="1"/>
          <p:nvPr/>
        </p:nvSpPr>
        <p:spPr>
          <a:xfrm>
            <a:off x="3022333" y="891563"/>
            <a:ext cx="222700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583F34"/>
                </a:solidFill>
                <a:latin typeface="Calibri"/>
                <a:ea typeface="Calibri"/>
                <a:cs typeface="Calibri"/>
                <a:sym typeface="Calibri"/>
              </a:rPr>
              <a:t>Time: 10 minutes</a:t>
            </a:r>
            <a:endParaRPr sz="1800">
              <a:solidFill>
                <a:srgbClr val="583F34"/>
              </a:solidFill>
              <a:latin typeface="Calibri"/>
              <a:ea typeface="Calibri"/>
              <a:cs typeface="Calibri"/>
              <a:sym typeface="Calibri"/>
            </a:endParaRPr>
          </a:p>
        </p:txBody>
      </p:sp>
      <p:sp>
        <p:nvSpPr>
          <p:cNvPr id="169" name="Google Shape;169;p6"/>
          <p:cNvSpPr/>
          <p:nvPr/>
        </p:nvSpPr>
        <p:spPr>
          <a:xfrm>
            <a:off x="282908" y="3454961"/>
            <a:ext cx="4558616" cy="255454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Resources you will need:</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PD Doodle Sheet - Extinction</a:t>
            </a:r>
            <a:endParaRPr/>
          </a:p>
          <a:p>
            <a:pPr marL="0" marR="0" lvl="0" indent="0" algn="l" rtl="0">
              <a:spcBef>
                <a:spcPts val="0"/>
              </a:spcBef>
              <a:spcAft>
                <a:spcPts val="0"/>
              </a:spcAft>
              <a:buNone/>
            </a:pPr>
            <a:endParaRPr sz="1600">
              <a:solidFill>
                <a:srgbClr val="583F34"/>
              </a:solidFill>
              <a:latin typeface="Calibri"/>
              <a:ea typeface="Calibri"/>
              <a:cs typeface="Calibri"/>
              <a:sym typeface="Calibri"/>
            </a:endParaRPr>
          </a:p>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Websites of interest:</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Check individual slides for resources. </a:t>
            </a:r>
            <a:endParaRPr sz="1600">
              <a:solidFill>
                <a:srgbClr val="583F34"/>
              </a:solidFill>
              <a:latin typeface="Calibri"/>
              <a:ea typeface="Calibri"/>
              <a:cs typeface="Calibri"/>
              <a:sym typeface="Calibri"/>
            </a:endParaRPr>
          </a:p>
          <a:p>
            <a:pPr marL="0" marR="0" lvl="0" indent="0" algn="l" rtl="0">
              <a:spcBef>
                <a:spcPts val="0"/>
              </a:spcBef>
              <a:spcAft>
                <a:spcPts val="0"/>
              </a:spcAft>
              <a:buNone/>
            </a:pPr>
            <a:endParaRPr sz="1600">
              <a:solidFill>
                <a:srgbClr val="583F34"/>
              </a:solidFill>
              <a:latin typeface="Calibri"/>
              <a:ea typeface="Calibri"/>
              <a:cs typeface="Calibri"/>
              <a:sym typeface="Calibri"/>
            </a:endParaRPr>
          </a:p>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MBER Essentials: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Doodle Sheets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Whiteboards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Norms of Conversation</a:t>
            </a:r>
            <a:endParaRPr sz="1600">
              <a:solidFill>
                <a:srgbClr val="583F34"/>
              </a:solidFill>
              <a:latin typeface="Calibri"/>
              <a:ea typeface="Calibri"/>
              <a:cs typeface="Calibri"/>
              <a:sym typeface="Calibri"/>
            </a:endParaRPr>
          </a:p>
        </p:txBody>
      </p:sp>
      <p:sp>
        <p:nvSpPr>
          <p:cNvPr id="170" name="Google Shape;170;p6"/>
          <p:cNvSpPr txBox="1"/>
          <p:nvPr/>
        </p:nvSpPr>
        <p:spPr>
          <a:xfrm>
            <a:off x="4153244" y="3220352"/>
            <a:ext cx="4520582" cy="278915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1600"/>
              <a:buFont typeface="Arial"/>
              <a:buNone/>
            </a:pPr>
            <a:r>
              <a:rPr lang="en-US" sz="1600" b="1" dirty="0">
                <a:solidFill>
                  <a:srgbClr val="583F34"/>
                </a:solidFill>
                <a:latin typeface="Calibri"/>
                <a:ea typeface="Calibri"/>
                <a:cs typeface="Calibri"/>
                <a:sym typeface="Calibri"/>
              </a:rPr>
              <a:t>Notes and Details:</a:t>
            </a:r>
            <a:endParaRPr dirty="0"/>
          </a:p>
          <a:p>
            <a:pPr marL="0" marR="0" lvl="0" indent="0" algn="l" rtl="0">
              <a:spcBef>
                <a:spcPts val="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The class generates a list of ideas to explore why we might even care about biodiversity. This is a fairly straightforward conversation. Students can privately write on a doodle sheet before sharing ideas out to the whole class. Note: This is implicitly a “question to model” model move because student ideas relate to a model that addresses “How do humans benefit from ecosystems?” and “What are the connections among members of ecosystems?”</a:t>
            </a:r>
            <a:endParaRPr sz="1600" b="1" dirty="0">
              <a:solidFill>
                <a:srgbClr val="583F34"/>
              </a:solidFill>
              <a:latin typeface="Calibri"/>
              <a:ea typeface="Calibri"/>
              <a:cs typeface="Calibri"/>
              <a:sym typeface="Calibri"/>
            </a:endParaRPr>
          </a:p>
          <a:p>
            <a:pPr marL="0" marR="0" lvl="0" indent="0" algn="l" rtl="0">
              <a:spcBef>
                <a:spcPts val="32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		&lt;continued on next slide&gt;</a:t>
            </a:r>
            <a:endParaRPr sz="1600" dirty="0">
              <a:solidFill>
                <a:srgbClr val="583F34"/>
              </a:solidFill>
              <a:latin typeface="Calibri"/>
              <a:ea typeface="Calibri"/>
              <a:cs typeface="Calibri"/>
              <a:sym typeface="Calibri"/>
            </a:endParaRPr>
          </a:p>
        </p:txBody>
      </p:sp>
      <p:grpSp>
        <p:nvGrpSpPr>
          <p:cNvPr id="171" name="Google Shape;171;p6"/>
          <p:cNvGrpSpPr/>
          <p:nvPr/>
        </p:nvGrpSpPr>
        <p:grpSpPr>
          <a:xfrm>
            <a:off x="282908" y="1071222"/>
            <a:ext cx="2571024" cy="2190241"/>
            <a:chOff x="1029484" y="1311626"/>
            <a:chExt cx="2571024" cy="2190241"/>
          </a:xfrm>
        </p:grpSpPr>
        <p:sp>
          <p:nvSpPr>
            <p:cNvPr id="172" name="Google Shape;172;p6"/>
            <p:cNvSpPr/>
            <p:nvPr/>
          </p:nvSpPr>
          <p:spPr>
            <a:xfrm>
              <a:off x="1385668" y="1689784"/>
              <a:ext cx="1757169" cy="1484854"/>
            </a:xfrm>
            <a:prstGeom prst="triangle">
              <a:avLst>
                <a:gd name="adj" fmla="val 50000"/>
              </a:avLst>
            </a:prstGeom>
            <a:noFill/>
            <a:ln w="19050" cap="flat" cmpd="sng">
              <a:solidFill>
                <a:srgbClr val="5FAF29"/>
              </a:solidFill>
              <a:prstDash val="solid"/>
              <a:miter lim="400000"/>
              <a:headEnd type="none" w="sm" len="sm"/>
              <a:tailEnd type="none" w="sm" len="sm"/>
            </a:ln>
            <a:effectLst>
              <a:outerShdw blurRad="50800" dist="50800" dir="5400000" sx="1000" sy="1000" algn="ctr" rotWithShape="0">
                <a:srgbClr val="000000">
                  <a:alpha val="42745"/>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chemeClr val="dk1"/>
                </a:buClr>
                <a:buSzPts val="2400"/>
                <a:buFont typeface="Calibri"/>
                <a:buNone/>
              </a:pPr>
              <a:endParaRPr sz="2400" b="0" i="0" u="none" strike="noStrike" cap="none">
                <a:solidFill>
                  <a:srgbClr val="FFFFFF"/>
                </a:solidFill>
                <a:latin typeface="Calibri"/>
                <a:ea typeface="Calibri"/>
                <a:cs typeface="Calibri"/>
                <a:sym typeface="Calibri"/>
              </a:endParaRPr>
            </a:p>
          </p:txBody>
        </p:sp>
        <p:sp>
          <p:nvSpPr>
            <p:cNvPr id="173" name="Google Shape;173;p6"/>
            <p:cNvSpPr/>
            <p:nvPr/>
          </p:nvSpPr>
          <p:spPr>
            <a:xfrm>
              <a:off x="2065319" y="1311626"/>
              <a:ext cx="404278"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M</a:t>
              </a:r>
              <a:endParaRPr/>
            </a:p>
          </p:txBody>
        </p:sp>
        <p:sp>
          <p:nvSpPr>
            <p:cNvPr id="174" name="Google Shape;174;p6"/>
            <p:cNvSpPr/>
            <p:nvPr/>
          </p:nvSpPr>
          <p:spPr>
            <a:xfrm>
              <a:off x="1029484" y="3101757"/>
              <a:ext cx="317716"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P</a:t>
              </a:r>
              <a:endParaRPr/>
            </a:p>
          </p:txBody>
        </p:sp>
        <p:sp>
          <p:nvSpPr>
            <p:cNvPr id="175" name="Google Shape;175;p6"/>
            <p:cNvSpPr/>
            <p:nvPr/>
          </p:nvSpPr>
          <p:spPr>
            <a:xfrm>
              <a:off x="3074737" y="3101756"/>
              <a:ext cx="525771"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Q</a:t>
              </a:r>
              <a:endParaRPr/>
            </a:p>
          </p:txBody>
        </p:sp>
      </p:grpSp>
      <p:cxnSp>
        <p:nvCxnSpPr>
          <p:cNvPr id="176" name="Google Shape;176;p6"/>
          <p:cNvCxnSpPr/>
          <p:nvPr/>
        </p:nvCxnSpPr>
        <p:spPr>
          <a:xfrm rot="10800000">
            <a:off x="1636284" y="1449380"/>
            <a:ext cx="824419" cy="1378986"/>
          </a:xfrm>
          <a:prstGeom prst="straightConnector1">
            <a:avLst/>
          </a:prstGeom>
          <a:noFill/>
          <a:ln w="38100" cap="flat" cmpd="sng">
            <a:solidFill>
              <a:srgbClr val="5FAF29"/>
            </a:solidFill>
            <a:prstDash val="solid"/>
            <a:miter lim="400000"/>
            <a:headEnd type="none" w="sm" len="sm"/>
            <a:tailEnd type="triangle" w="med" len="med"/>
          </a:ln>
        </p:spPr>
      </p:cxn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735"/>
        <p:cNvGrpSpPr/>
        <p:nvPr/>
      </p:nvGrpSpPr>
      <p:grpSpPr>
        <a:xfrm>
          <a:off x="0" y="0"/>
          <a:ext cx="0" cy="0"/>
          <a:chOff x="0" y="0"/>
          <a:chExt cx="0" cy="0"/>
        </a:xfrm>
      </p:grpSpPr>
      <p:sp>
        <p:nvSpPr>
          <p:cNvPr id="736" name="Google Shape;736;p60"/>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LS06 Teacher Resource: Notes</a:t>
            </a:r>
            <a:endParaRPr sz="2400" b="0" i="0" u="none" strike="noStrike" cap="none">
              <a:solidFill>
                <a:srgbClr val="FFFFFF"/>
              </a:solidFill>
              <a:latin typeface="Arial"/>
              <a:ea typeface="Arial"/>
              <a:cs typeface="Arial"/>
              <a:sym typeface="Arial"/>
            </a:endParaRPr>
          </a:p>
        </p:txBody>
      </p:sp>
      <p:sp>
        <p:nvSpPr>
          <p:cNvPr id="737" name="Google Shape;737;p60"/>
          <p:cNvSpPr txBox="1"/>
          <p:nvPr/>
        </p:nvSpPr>
        <p:spPr>
          <a:xfrm>
            <a:off x="439350" y="779775"/>
            <a:ext cx="8229600" cy="5418000"/>
          </a:xfrm>
          <a:prstGeom prst="rect">
            <a:avLst/>
          </a:prstGeom>
          <a:noFill/>
          <a:ln>
            <a:noFill/>
          </a:ln>
        </p:spPr>
        <p:txBody>
          <a:bodyPr spcFirstLastPara="1" wrap="square" lIns="91425" tIns="45700" rIns="91425" bIns="45700" anchor="t" anchorCtr="0">
            <a:normAutofit lnSpcReduction="10000"/>
          </a:bodyPr>
          <a:lstStyle/>
          <a:p>
            <a:pPr marL="0" marR="0" lvl="0" indent="0" algn="l" rtl="0">
              <a:lnSpc>
                <a:spcPct val="100000"/>
              </a:lnSpc>
              <a:spcBef>
                <a:spcPts val="0"/>
              </a:spcBef>
              <a:spcAft>
                <a:spcPts val="0"/>
              </a:spcAft>
              <a:buClr>
                <a:srgbClr val="583F34"/>
              </a:buClr>
              <a:buSzPts val="1600"/>
              <a:buFont typeface="Arial"/>
              <a:buNone/>
            </a:pPr>
            <a:r>
              <a:rPr lang="en-US" sz="1600">
                <a:solidFill>
                  <a:srgbClr val="583F34"/>
                </a:solidFill>
                <a:latin typeface="Calibri"/>
                <a:ea typeface="Calibri"/>
                <a:cs typeface="Calibri"/>
                <a:sym typeface="Calibri"/>
              </a:rPr>
              <a:t>Students may be surprised by the actual wolf population data. Good! This will give them something to discuss in their groups. </a:t>
            </a:r>
            <a:endParaRPr/>
          </a:p>
          <a:p>
            <a:pPr marL="0" marR="0" lvl="0" indent="0" algn="l" rtl="0">
              <a:lnSpc>
                <a:spcPct val="100000"/>
              </a:lnSpc>
              <a:spcBef>
                <a:spcPts val="60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a:p>
            <a:pPr marL="0" marR="0" lvl="0" indent="0" algn="l" rtl="0">
              <a:lnSpc>
                <a:spcPct val="100000"/>
              </a:lnSpc>
              <a:spcBef>
                <a:spcPts val="600"/>
              </a:spcBef>
              <a:spcAft>
                <a:spcPts val="0"/>
              </a:spcAft>
              <a:buClr>
                <a:srgbClr val="583F34"/>
              </a:buClr>
              <a:buSzPts val="1600"/>
              <a:buFont typeface="Arial"/>
              <a:buNone/>
            </a:pPr>
            <a:r>
              <a:rPr lang="en-US" sz="1600">
                <a:solidFill>
                  <a:srgbClr val="583F34"/>
                </a:solidFill>
                <a:latin typeface="Calibri"/>
                <a:ea typeface="Calibri"/>
                <a:cs typeface="Calibri"/>
                <a:sym typeface="Calibri"/>
              </a:rPr>
              <a:t>There are 3 provided questions to help guide your students’ thinking about the wolf population. At this point we are trying to get them to just quickly brainstorm some explanatory ideas. This is almost more importantly an opportunity to generate a list of questions or data they’d like to see. Leave things open at this point and don’t worry if one list is more complete than the other. You may choose to start on your class chalkboard or whiteboard here so that you can easily add to and revise these lists in the coming learning segments. Here’s a sample:</a:t>
            </a:r>
            <a:endParaRPr/>
          </a:p>
          <a:p>
            <a:pPr marL="0" marR="0" lvl="0" indent="0" algn="l" rtl="0">
              <a:lnSpc>
                <a:spcPct val="100000"/>
              </a:lnSpc>
              <a:spcBef>
                <a:spcPts val="60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a:p>
            <a:pPr marL="0" marR="0" lvl="0" indent="0" algn="l" rtl="0">
              <a:lnSpc>
                <a:spcPct val="100000"/>
              </a:lnSpc>
              <a:spcBef>
                <a:spcPts val="60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a:p>
            <a:pPr marL="0" marR="0" lvl="0" indent="0" algn="l" rtl="0">
              <a:lnSpc>
                <a:spcPct val="100000"/>
              </a:lnSpc>
              <a:spcBef>
                <a:spcPts val="60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a:p>
            <a:pPr marL="0" marR="0" lvl="0" indent="0" algn="l" rtl="0">
              <a:lnSpc>
                <a:spcPct val="100000"/>
              </a:lnSpc>
              <a:spcBef>
                <a:spcPts val="60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a:p>
            <a:pPr marL="0" marR="0" lvl="0" indent="0" algn="l" rtl="0">
              <a:lnSpc>
                <a:spcPct val="100000"/>
              </a:lnSpc>
              <a:spcBef>
                <a:spcPts val="60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a:p>
            <a:pPr marL="0" marR="0" lvl="0" indent="0" algn="l" rtl="0">
              <a:lnSpc>
                <a:spcPct val="100000"/>
              </a:lnSpc>
              <a:spcBef>
                <a:spcPts val="60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a:p>
            <a:pPr marL="0" marR="0" lvl="0" indent="0" algn="l" rtl="0">
              <a:lnSpc>
                <a:spcPct val="100000"/>
              </a:lnSpc>
              <a:spcBef>
                <a:spcPts val="60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a:p>
            <a:pPr marL="0" marR="0" lvl="0" indent="0" algn="l" rtl="0">
              <a:lnSpc>
                <a:spcPct val="100000"/>
              </a:lnSpc>
              <a:spcBef>
                <a:spcPts val="60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a:p>
            <a:pPr marL="0" marR="0" lvl="0" indent="0" algn="l" rtl="0">
              <a:lnSpc>
                <a:spcPct val="100000"/>
              </a:lnSpc>
              <a:spcBef>
                <a:spcPts val="600"/>
              </a:spcBef>
              <a:spcAft>
                <a:spcPts val="0"/>
              </a:spcAft>
              <a:buClr>
                <a:srgbClr val="583F34"/>
              </a:buClr>
              <a:buSzPts val="1600"/>
              <a:buFont typeface="Arial"/>
              <a:buNone/>
            </a:pPr>
            <a:r>
              <a:rPr lang="en-US" sz="1600">
                <a:solidFill>
                  <a:srgbClr val="583F34"/>
                </a:solidFill>
                <a:latin typeface="Calibri"/>
                <a:ea typeface="Calibri"/>
                <a:cs typeface="Calibri"/>
                <a:sym typeface="Calibri"/>
              </a:rPr>
              <a:t>Asking them what </a:t>
            </a:r>
            <a:r>
              <a:rPr lang="en-US" sz="1600" i="1">
                <a:solidFill>
                  <a:srgbClr val="583F34"/>
                </a:solidFill>
                <a:latin typeface="Calibri"/>
                <a:ea typeface="Calibri"/>
                <a:cs typeface="Calibri"/>
                <a:sym typeface="Calibri"/>
              </a:rPr>
              <a:t>questions</a:t>
            </a:r>
            <a:r>
              <a:rPr lang="en-US" sz="1600">
                <a:solidFill>
                  <a:srgbClr val="583F34"/>
                </a:solidFill>
                <a:latin typeface="Calibri"/>
                <a:ea typeface="Calibri"/>
                <a:cs typeface="Calibri"/>
                <a:sym typeface="Calibri"/>
              </a:rPr>
              <a:t> they have sets up the next learning segment. Scientists are always seeking out more information that will help them make sense of phenomena, so this is also an easy way to have them connect back to the epistemology/endeavor of science.</a:t>
            </a:r>
            <a:endParaRPr sz="1600">
              <a:solidFill>
                <a:srgbClr val="583F34"/>
              </a:solidFill>
              <a:latin typeface="Calibri"/>
              <a:ea typeface="Calibri"/>
              <a:cs typeface="Calibri"/>
              <a:sym typeface="Calibri"/>
            </a:endParaRPr>
          </a:p>
        </p:txBody>
      </p:sp>
      <p:grpSp>
        <p:nvGrpSpPr>
          <p:cNvPr id="738" name="Google Shape;738;p60"/>
          <p:cNvGrpSpPr/>
          <p:nvPr/>
        </p:nvGrpSpPr>
        <p:grpSpPr>
          <a:xfrm>
            <a:off x="215153" y="3236258"/>
            <a:ext cx="8525435" cy="1882589"/>
            <a:chOff x="251012" y="2662517"/>
            <a:chExt cx="8525435" cy="1882589"/>
          </a:xfrm>
        </p:grpSpPr>
        <p:sp>
          <p:nvSpPr>
            <p:cNvPr id="739" name="Google Shape;739;p60"/>
            <p:cNvSpPr/>
            <p:nvPr/>
          </p:nvSpPr>
          <p:spPr>
            <a:xfrm>
              <a:off x="251012" y="2662517"/>
              <a:ext cx="8525435" cy="1882589"/>
            </a:xfrm>
            <a:prstGeom prst="rect">
              <a:avLst/>
            </a:prstGeom>
            <a:solidFill>
              <a:schemeClr val="lt1"/>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740" name="Google Shape;740;p60"/>
            <p:cNvSpPr txBox="1"/>
            <p:nvPr/>
          </p:nvSpPr>
          <p:spPr>
            <a:xfrm>
              <a:off x="564775" y="2788024"/>
              <a:ext cx="3677324" cy="166199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1" u="sng">
                  <a:solidFill>
                    <a:srgbClr val="583F34"/>
                  </a:solidFill>
                  <a:latin typeface="Calibri"/>
                  <a:ea typeface="Calibri"/>
                  <a:cs typeface="Calibri"/>
                  <a:sym typeface="Calibri"/>
                </a:rPr>
                <a:t>Factors</a:t>
              </a:r>
              <a:r>
                <a:rPr lang="en-US" sz="1400">
                  <a:solidFill>
                    <a:srgbClr val="583F34"/>
                  </a:solidFill>
                  <a:latin typeface="Calibri"/>
                  <a:ea typeface="Calibri"/>
                  <a:cs typeface="Calibri"/>
                  <a:sym typeface="Calibri"/>
                </a:rPr>
                <a:t> that might affect the wolf population:</a:t>
              </a:r>
              <a:endParaRPr sz="1200">
                <a:solidFill>
                  <a:srgbClr val="583F34"/>
                </a:solidFill>
                <a:latin typeface="Calibri"/>
                <a:ea typeface="Calibri"/>
                <a:cs typeface="Calibri"/>
                <a:sym typeface="Calibri"/>
              </a:endParaRPr>
            </a:p>
            <a:p>
              <a:pPr marL="0" marR="0" lvl="0" indent="0" algn="l" rtl="0">
                <a:spcBef>
                  <a:spcPts val="0"/>
                </a:spcBef>
                <a:spcAft>
                  <a:spcPts val="0"/>
                </a:spcAft>
                <a:buNone/>
              </a:pPr>
              <a:r>
                <a:rPr lang="en-US" sz="1200">
                  <a:solidFill>
                    <a:srgbClr val="583F34"/>
                  </a:solidFill>
                  <a:latin typeface="Calibri"/>
                  <a:ea typeface="Calibri"/>
                  <a:cs typeface="Calibri"/>
                  <a:sym typeface="Calibri"/>
                </a:rPr>
                <a:t>-no prey</a:t>
              </a:r>
              <a:endParaRPr/>
            </a:p>
            <a:p>
              <a:pPr marL="0" marR="0" lvl="0" indent="0" algn="l" rtl="0">
                <a:spcBef>
                  <a:spcPts val="0"/>
                </a:spcBef>
                <a:spcAft>
                  <a:spcPts val="0"/>
                </a:spcAft>
                <a:buNone/>
              </a:pPr>
              <a:r>
                <a:rPr lang="en-US" sz="1200">
                  <a:solidFill>
                    <a:srgbClr val="583F34"/>
                  </a:solidFill>
                  <a:latin typeface="Calibri"/>
                  <a:ea typeface="Calibri"/>
                  <a:cs typeface="Calibri"/>
                  <a:sym typeface="Calibri"/>
                </a:rPr>
                <a:t>-snow</a:t>
              </a:r>
              <a:endParaRPr/>
            </a:p>
            <a:p>
              <a:pPr marL="0" marR="0" lvl="0" indent="0" algn="l" rtl="0">
                <a:spcBef>
                  <a:spcPts val="0"/>
                </a:spcBef>
                <a:spcAft>
                  <a:spcPts val="0"/>
                </a:spcAft>
                <a:buNone/>
              </a:pPr>
              <a:r>
                <a:rPr lang="en-US" sz="1200">
                  <a:solidFill>
                    <a:srgbClr val="583F34"/>
                  </a:solidFill>
                  <a:latin typeface="Calibri"/>
                  <a:ea typeface="Calibri"/>
                  <a:cs typeface="Calibri"/>
                  <a:sym typeface="Calibri"/>
                </a:rPr>
                <a:t>-humans still hunting (=poaching)</a:t>
              </a:r>
              <a:endParaRPr/>
            </a:p>
            <a:p>
              <a:pPr marL="0" marR="0" lvl="0" indent="0" algn="l" rtl="0">
                <a:spcBef>
                  <a:spcPts val="0"/>
                </a:spcBef>
                <a:spcAft>
                  <a:spcPts val="0"/>
                </a:spcAft>
                <a:buNone/>
              </a:pPr>
              <a:r>
                <a:rPr lang="en-US" sz="1200">
                  <a:solidFill>
                    <a:srgbClr val="583F34"/>
                  </a:solidFill>
                  <a:latin typeface="Calibri"/>
                  <a:ea typeface="Calibri"/>
                  <a:cs typeface="Calibri"/>
                  <a:sym typeface="Calibri"/>
                </a:rPr>
                <a:t>-diseases</a:t>
              </a:r>
              <a:endParaRPr/>
            </a:p>
            <a:p>
              <a:pPr marL="0" marR="0" lvl="0" indent="0" algn="l" rtl="0">
                <a:spcBef>
                  <a:spcPts val="0"/>
                </a:spcBef>
                <a:spcAft>
                  <a:spcPts val="0"/>
                </a:spcAft>
                <a:buNone/>
              </a:pPr>
              <a:endParaRPr sz="1200">
                <a:solidFill>
                  <a:srgbClr val="583F34"/>
                </a:solidFill>
                <a:latin typeface="Calibri"/>
                <a:ea typeface="Calibri"/>
                <a:cs typeface="Calibri"/>
                <a:sym typeface="Calibri"/>
              </a:endParaRPr>
            </a:p>
            <a:p>
              <a:pPr marL="0" marR="0" lvl="0" indent="0" algn="l" rtl="0">
                <a:spcBef>
                  <a:spcPts val="0"/>
                </a:spcBef>
                <a:spcAft>
                  <a:spcPts val="0"/>
                </a:spcAft>
                <a:buNone/>
              </a:pPr>
              <a:r>
                <a:rPr lang="en-US" sz="1400" i="1">
                  <a:solidFill>
                    <a:srgbClr val="583F34"/>
                  </a:solidFill>
                  <a:latin typeface="Calibri"/>
                  <a:ea typeface="Calibri"/>
                  <a:cs typeface="Calibri"/>
                  <a:sym typeface="Calibri"/>
                </a:rPr>
                <a:t>At the end of this LS, we add,</a:t>
              </a:r>
              <a:endParaRPr/>
            </a:p>
            <a:p>
              <a:pPr marL="0" marR="0" lvl="0" indent="0" algn="l" rtl="0">
                <a:spcBef>
                  <a:spcPts val="0"/>
                </a:spcBef>
                <a:spcAft>
                  <a:spcPts val="0"/>
                </a:spcAft>
                <a:buNone/>
              </a:pPr>
              <a:r>
                <a:rPr lang="en-US" sz="1400">
                  <a:solidFill>
                    <a:srgbClr val="583F34"/>
                  </a:solidFill>
                  <a:latin typeface="Calibri"/>
                  <a:ea typeface="Calibri"/>
                  <a:cs typeface="Calibri"/>
                  <a:sym typeface="Calibri"/>
                </a:rPr>
                <a:t>Factors that might affect the moose population:</a:t>
              </a:r>
              <a:endParaRPr sz="1400">
                <a:solidFill>
                  <a:srgbClr val="583F34"/>
                </a:solidFill>
                <a:latin typeface="Calibri"/>
                <a:ea typeface="Calibri"/>
                <a:cs typeface="Calibri"/>
                <a:sym typeface="Calibri"/>
              </a:endParaRPr>
            </a:p>
          </p:txBody>
        </p:sp>
        <p:sp>
          <p:nvSpPr>
            <p:cNvPr id="741" name="Google Shape;741;p60"/>
            <p:cNvSpPr txBox="1"/>
            <p:nvPr/>
          </p:nvSpPr>
          <p:spPr>
            <a:xfrm>
              <a:off x="4858869" y="2788024"/>
              <a:ext cx="3523131" cy="126188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1" u="sng">
                  <a:solidFill>
                    <a:srgbClr val="583F34"/>
                  </a:solidFill>
                  <a:latin typeface="Calibri"/>
                  <a:ea typeface="Calibri"/>
                  <a:cs typeface="Calibri"/>
                  <a:sym typeface="Calibri"/>
                </a:rPr>
                <a:t>Questions</a:t>
              </a:r>
              <a:r>
                <a:rPr lang="en-US" sz="1400">
                  <a:solidFill>
                    <a:srgbClr val="583F34"/>
                  </a:solidFill>
                  <a:latin typeface="Calibri"/>
                  <a:ea typeface="Calibri"/>
                  <a:cs typeface="Calibri"/>
                  <a:sym typeface="Calibri"/>
                </a:rPr>
                <a:t> we have about the wolves: / Data we’d like:</a:t>
              </a:r>
              <a:endParaRPr sz="1600">
                <a:solidFill>
                  <a:srgbClr val="583F34"/>
                </a:solidFill>
                <a:latin typeface="Calibri"/>
                <a:ea typeface="Calibri"/>
                <a:cs typeface="Calibri"/>
                <a:sym typeface="Calibri"/>
              </a:endParaRPr>
            </a:p>
            <a:p>
              <a:pPr marL="0" marR="0" lvl="0" indent="0" algn="l" rtl="0">
                <a:spcBef>
                  <a:spcPts val="0"/>
                </a:spcBef>
                <a:spcAft>
                  <a:spcPts val="0"/>
                </a:spcAft>
                <a:buNone/>
              </a:pPr>
              <a:r>
                <a:rPr lang="en-US" sz="1200">
                  <a:solidFill>
                    <a:srgbClr val="583F34"/>
                  </a:solidFill>
                  <a:latin typeface="Calibri"/>
                  <a:ea typeface="Calibri"/>
                  <a:cs typeface="Calibri"/>
                  <a:sym typeface="Calibri"/>
                </a:rPr>
                <a:t>-what do they eat on the island?</a:t>
              </a:r>
              <a:endParaRPr/>
            </a:p>
            <a:p>
              <a:pPr marL="0" marR="0" lvl="0" indent="0" algn="l" rtl="0">
                <a:spcBef>
                  <a:spcPts val="0"/>
                </a:spcBef>
                <a:spcAft>
                  <a:spcPts val="0"/>
                </a:spcAft>
                <a:buNone/>
              </a:pPr>
              <a:r>
                <a:rPr lang="en-US" sz="1200">
                  <a:solidFill>
                    <a:srgbClr val="583F34"/>
                  </a:solidFill>
                  <a:latin typeface="Calibri"/>
                  <a:ea typeface="Calibri"/>
                  <a:cs typeface="Calibri"/>
                  <a:sym typeface="Calibri"/>
                </a:rPr>
                <a:t>-what happened with the weather in the 1970s?</a:t>
              </a:r>
              <a:endParaRPr/>
            </a:p>
            <a:p>
              <a:pPr marL="0" marR="0" lvl="0" indent="0" algn="l" rtl="0">
                <a:spcBef>
                  <a:spcPts val="0"/>
                </a:spcBef>
                <a:spcAft>
                  <a:spcPts val="0"/>
                </a:spcAft>
                <a:buNone/>
              </a:pPr>
              <a:r>
                <a:rPr lang="en-US" sz="1200">
                  <a:solidFill>
                    <a:srgbClr val="583F34"/>
                  </a:solidFill>
                  <a:latin typeface="Calibri"/>
                  <a:ea typeface="Calibri"/>
                  <a:cs typeface="Calibri"/>
                  <a:sym typeface="Calibri"/>
                </a:rPr>
                <a:t>-were humans somehow still hunting them?</a:t>
              </a:r>
              <a:endParaRPr/>
            </a:p>
            <a:p>
              <a:pPr marL="0" marR="0" lvl="0" indent="0" algn="l" rtl="0">
                <a:spcBef>
                  <a:spcPts val="0"/>
                </a:spcBef>
                <a:spcAft>
                  <a:spcPts val="0"/>
                </a:spcAft>
                <a:buNone/>
              </a:pPr>
              <a:r>
                <a:rPr lang="en-US" sz="1200">
                  <a:solidFill>
                    <a:srgbClr val="583F34"/>
                  </a:solidFill>
                  <a:latin typeface="Calibri"/>
                  <a:ea typeface="Calibri"/>
                  <a:cs typeface="Calibri"/>
                  <a:sym typeface="Calibri"/>
                </a:rPr>
                <a:t>-would want some weather data</a:t>
              </a:r>
              <a:endParaRPr sz="1200">
                <a:solidFill>
                  <a:srgbClr val="583F34"/>
                </a:solidFill>
                <a:latin typeface="Calibri"/>
                <a:ea typeface="Calibri"/>
                <a:cs typeface="Calibri"/>
                <a:sym typeface="Calibri"/>
              </a:endParaRPr>
            </a:p>
          </p:txBody>
        </p:sp>
        <p:cxnSp>
          <p:nvCxnSpPr>
            <p:cNvPr id="742" name="Google Shape;742;p60"/>
            <p:cNvCxnSpPr/>
            <p:nvPr/>
          </p:nvCxnSpPr>
          <p:spPr>
            <a:xfrm>
              <a:off x="4446494" y="2859741"/>
              <a:ext cx="0" cy="1524000"/>
            </a:xfrm>
            <a:prstGeom prst="straightConnector1">
              <a:avLst/>
            </a:prstGeom>
            <a:noFill/>
            <a:ln w="25400" cap="flat" cmpd="sng">
              <a:solidFill>
                <a:srgbClr val="583F34"/>
              </a:solidFill>
              <a:prstDash val="solid"/>
              <a:round/>
              <a:headEnd type="none" w="sm" len="sm"/>
              <a:tailEnd type="none" w="sm" len="sm"/>
            </a:ln>
            <a:effectLst>
              <a:outerShdw blurRad="40000" dist="20000" dir="5400000" rotWithShape="0">
                <a:srgbClr val="000000">
                  <a:alpha val="37647"/>
                </a:srgbClr>
              </a:outerShdw>
            </a:effectLst>
          </p:spPr>
        </p:cxn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747"/>
        <p:cNvGrpSpPr/>
        <p:nvPr/>
      </p:nvGrpSpPr>
      <p:grpSpPr>
        <a:xfrm>
          <a:off x="0" y="0"/>
          <a:ext cx="0" cy="0"/>
          <a:chOff x="0" y="0"/>
          <a:chExt cx="0" cy="0"/>
        </a:xfrm>
      </p:grpSpPr>
      <p:sp>
        <p:nvSpPr>
          <p:cNvPr id="748" name="Google Shape;748;p61"/>
          <p:cNvSpPr txBox="1"/>
          <p:nvPr/>
        </p:nvSpPr>
        <p:spPr>
          <a:xfrm>
            <a:off x="1676401" y="2942924"/>
            <a:ext cx="5862586"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a:solidFill>
                  <a:srgbClr val="583F34"/>
                </a:solidFill>
                <a:latin typeface="Calibri"/>
                <a:ea typeface="Calibri"/>
                <a:cs typeface="Calibri"/>
                <a:sym typeface="Calibri"/>
              </a:rPr>
              <a:t>WARNING: next slide reveals wolf data!</a:t>
            </a:r>
            <a:endParaRPr sz="2800">
              <a:solidFill>
                <a:srgbClr val="583F34"/>
              </a:solidFill>
              <a:latin typeface="Calibri"/>
              <a:ea typeface="Calibri"/>
              <a:cs typeface="Calibri"/>
              <a:sym typeface="Calibri"/>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753"/>
        <p:cNvGrpSpPr/>
        <p:nvPr/>
      </p:nvGrpSpPr>
      <p:grpSpPr>
        <a:xfrm>
          <a:off x="0" y="0"/>
          <a:ext cx="0" cy="0"/>
          <a:chOff x="0" y="0"/>
          <a:chExt cx="0" cy="0"/>
        </a:xfrm>
      </p:grpSpPr>
      <p:pic>
        <p:nvPicPr>
          <p:cNvPr id="754" name="Google Shape;754;p62"/>
          <p:cNvPicPr preferRelativeResize="0"/>
          <p:nvPr/>
        </p:nvPicPr>
        <p:blipFill rotWithShape="1">
          <a:blip r:embed="rId3">
            <a:alphaModFix/>
          </a:blip>
          <a:srcRect l="1596" t="1543" r="1264" b="1684"/>
          <a:stretch/>
        </p:blipFill>
        <p:spPr>
          <a:xfrm>
            <a:off x="304801" y="364836"/>
            <a:ext cx="8630652" cy="5759116"/>
          </a:xfrm>
          <a:prstGeom prst="rect">
            <a:avLst/>
          </a:prstGeom>
          <a:noFill/>
          <a:ln>
            <a:noFill/>
          </a:ln>
        </p:spPr>
      </p:pic>
      <p:pic>
        <p:nvPicPr>
          <p:cNvPr id="755" name="Google Shape;755;p62"/>
          <p:cNvPicPr preferRelativeResize="0"/>
          <p:nvPr/>
        </p:nvPicPr>
        <p:blipFill rotWithShape="1">
          <a:blip r:embed="rId4">
            <a:alphaModFix/>
          </a:blip>
          <a:srcRect/>
          <a:stretch/>
        </p:blipFill>
        <p:spPr>
          <a:xfrm>
            <a:off x="4055061" y="6123939"/>
            <a:ext cx="1541689" cy="648374"/>
          </a:xfrm>
          <a:prstGeom prst="rect">
            <a:avLst/>
          </a:prstGeom>
          <a:noFill/>
          <a:ln>
            <a:noFill/>
          </a:ln>
        </p:spPr>
      </p:pic>
      <p:sp>
        <p:nvSpPr>
          <p:cNvPr id="756" name="Google Shape;756;p62"/>
          <p:cNvSpPr txBox="1"/>
          <p:nvPr/>
        </p:nvSpPr>
        <p:spPr>
          <a:xfrm>
            <a:off x="5274364" y="901148"/>
            <a:ext cx="3445565"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2B7C01"/>
                </a:solidFill>
                <a:latin typeface="Calibri"/>
                <a:ea typeface="Calibri"/>
                <a:cs typeface="Calibri"/>
                <a:sym typeface="Calibri"/>
              </a:rPr>
              <a:t>WHOA! </a:t>
            </a:r>
            <a:endParaRPr/>
          </a:p>
          <a:p>
            <a:pPr marL="0" marR="0" lvl="0" indent="0" algn="l" rtl="0">
              <a:spcBef>
                <a:spcPts val="0"/>
              </a:spcBef>
              <a:spcAft>
                <a:spcPts val="0"/>
              </a:spcAft>
              <a:buNone/>
            </a:pPr>
            <a:r>
              <a:rPr lang="en-US" sz="2000">
                <a:solidFill>
                  <a:srgbClr val="2B7C01"/>
                </a:solidFill>
                <a:latin typeface="Calibri"/>
                <a:ea typeface="Calibri"/>
                <a:cs typeface="Calibri"/>
                <a:sym typeface="Calibri"/>
              </a:rPr>
              <a:t>What’s up with the wolves?</a:t>
            </a:r>
            <a:endParaRPr/>
          </a:p>
        </p:txBody>
      </p:sp>
      <p:pic>
        <p:nvPicPr>
          <p:cNvPr id="757" name="Google Shape;757;p62"/>
          <p:cNvPicPr preferRelativeResize="0"/>
          <p:nvPr/>
        </p:nvPicPr>
        <p:blipFill rotWithShape="1">
          <a:blip r:embed="rId5">
            <a:alphaModFix/>
          </a:blip>
          <a:srcRect/>
          <a:stretch/>
        </p:blipFill>
        <p:spPr>
          <a:xfrm>
            <a:off x="1381382" y="550270"/>
            <a:ext cx="1588146" cy="1058764"/>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762"/>
        <p:cNvGrpSpPr/>
        <p:nvPr/>
      </p:nvGrpSpPr>
      <p:grpSpPr>
        <a:xfrm>
          <a:off x="0" y="0"/>
          <a:ext cx="0" cy="0"/>
          <a:chOff x="0" y="0"/>
          <a:chExt cx="0" cy="0"/>
        </a:xfrm>
      </p:grpSpPr>
      <p:pic>
        <p:nvPicPr>
          <p:cNvPr id="763" name="Google Shape;763;p63"/>
          <p:cNvPicPr preferRelativeResize="0"/>
          <p:nvPr/>
        </p:nvPicPr>
        <p:blipFill rotWithShape="1">
          <a:blip r:embed="rId3">
            <a:alphaModFix/>
          </a:blip>
          <a:srcRect l="1596" t="1543" r="1264" b="1684"/>
          <a:stretch/>
        </p:blipFill>
        <p:spPr>
          <a:xfrm>
            <a:off x="304801" y="364836"/>
            <a:ext cx="8630652" cy="5759116"/>
          </a:xfrm>
          <a:prstGeom prst="rect">
            <a:avLst/>
          </a:prstGeom>
          <a:noFill/>
          <a:ln>
            <a:noFill/>
          </a:ln>
        </p:spPr>
      </p:pic>
      <p:sp>
        <p:nvSpPr>
          <p:cNvPr id="764" name="Google Shape;764;p63"/>
          <p:cNvSpPr txBox="1"/>
          <p:nvPr/>
        </p:nvSpPr>
        <p:spPr>
          <a:xfrm>
            <a:off x="4294209" y="449736"/>
            <a:ext cx="4745620" cy="95410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a:solidFill>
                  <a:srgbClr val="2B7C01"/>
                </a:solidFill>
                <a:latin typeface="Calibri"/>
                <a:ea typeface="Calibri"/>
                <a:cs typeface="Calibri"/>
                <a:sym typeface="Calibri"/>
              </a:rPr>
              <a:t>What are we wondering about when we look at this graph?</a:t>
            </a:r>
            <a:endParaRPr sz="2800">
              <a:solidFill>
                <a:srgbClr val="2B7C01"/>
              </a:solidFill>
              <a:latin typeface="Calibri"/>
              <a:ea typeface="Calibri"/>
              <a:cs typeface="Calibri"/>
              <a:sym typeface="Calibri"/>
            </a:endParaRPr>
          </a:p>
        </p:txBody>
      </p:sp>
      <p:sp>
        <p:nvSpPr>
          <p:cNvPr id="765" name="Google Shape;765;p63"/>
          <p:cNvSpPr txBox="1"/>
          <p:nvPr/>
        </p:nvSpPr>
        <p:spPr>
          <a:xfrm>
            <a:off x="1240421" y="4525953"/>
            <a:ext cx="6873432" cy="95410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a:solidFill>
                  <a:srgbClr val="2B7C01"/>
                </a:solidFill>
                <a:latin typeface="Calibri"/>
                <a:ea typeface="Calibri"/>
                <a:cs typeface="Calibri"/>
                <a:sym typeface="Calibri"/>
              </a:rPr>
              <a:t>Let’s come up with a question (or questions) we are trying to answer…</a:t>
            </a:r>
            <a:endParaRPr sz="2800">
              <a:solidFill>
                <a:srgbClr val="2B7C01"/>
              </a:solidFill>
              <a:latin typeface="Calibri"/>
              <a:ea typeface="Calibri"/>
              <a:cs typeface="Calibri"/>
              <a:sym typeface="Calibri"/>
            </a:endParaRPr>
          </a:p>
        </p:txBody>
      </p:sp>
      <p:pic>
        <p:nvPicPr>
          <p:cNvPr id="766" name="Google Shape;766;p63"/>
          <p:cNvPicPr preferRelativeResize="0"/>
          <p:nvPr/>
        </p:nvPicPr>
        <p:blipFill rotWithShape="1">
          <a:blip r:embed="rId4">
            <a:alphaModFix/>
          </a:blip>
          <a:srcRect/>
          <a:stretch/>
        </p:blipFill>
        <p:spPr>
          <a:xfrm>
            <a:off x="1381382" y="550270"/>
            <a:ext cx="1588146" cy="1058764"/>
          </a:xfrm>
          <a:prstGeom prst="rect">
            <a:avLst/>
          </a:prstGeom>
          <a:noFill/>
          <a:ln>
            <a:noFill/>
          </a:ln>
        </p:spPr>
      </p:pic>
      <p:pic>
        <p:nvPicPr>
          <p:cNvPr id="767" name="Google Shape;767;p63"/>
          <p:cNvPicPr preferRelativeResize="0"/>
          <p:nvPr/>
        </p:nvPicPr>
        <p:blipFill rotWithShape="1">
          <a:blip r:embed="rId5">
            <a:alphaModFix/>
          </a:blip>
          <a:srcRect/>
          <a:stretch/>
        </p:blipFill>
        <p:spPr>
          <a:xfrm>
            <a:off x="4055061" y="6123939"/>
            <a:ext cx="1541689" cy="64837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6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772"/>
        <p:cNvGrpSpPr/>
        <p:nvPr/>
      </p:nvGrpSpPr>
      <p:grpSpPr>
        <a:xfrm>
          <a:off x="0" y="0"/>
          <a:ext cx="0" cy="0"/>
          <a:chOff x="0" y="0"/>
          <a:chExt cx="0" cy="0"/>
        </a:xfrm>
      </p:grpSpPr>
      <p:sp>
        <p:nvSpPr>
          <p:cNvPr id="773" name="Google Shape;773;p6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fontScale="90000"/>
          </a:bodyPr>
          <a:lstStyle/>
          <a:p>
            <a:pPr marL="0" lvl="0" indent="0" algn="ctr" rtl="0">
              <a:spcBef>
                <a:spcPts val="0"/>
              </a:spcBef>
              <a:spcAft>
                <a:spcPts val="0"/>
              </a:spcAft>
              <a:buClr>
                <a:srgbClr val="2B7C01"/>
              </a:buClr>
              <a:buSzPct val="100000"/>
              <a:buFont typeface="Calibri"/>
              <a:buNone/>
            </a:pPr>
            <a:r>
              <a:rPr lang="en-US">
                <a:solidFill>
                  <a:srgbClr val="2B7C01"/>
                </a:solidFill>
              </a:rPr>
              <a:t>Now in your groups, consider the following specific questions:</a:t>
            </a:r>
            <a:endParaRPr/>
          </a:p>
        </p:txBody>
      </p:sp>
      <p:sp>
        <p:nvSpPr>
          <p:cNvPr id="774" name="Google Shape;774;p64"/>
          <p:cNvSpPr txBox="1">
            <a:spLocks noGrp="1"/>
          </p:cNvSpPr>
          <p:nvPr>
            <p:ph type="body" idx="1"/>
          </p:nvPr>
        </p:nvSpPr>
        <p:spPr>
          <a:xfrm>
            <a:off x="457200" y="1736455"/>
            <a:ext cx="7848600" cy="3475626"/>
          </a:xfrm>
          <a:prstGeom prst="rect">
            <a:avLst/>
          </a:prstGeom>
          <a:noFill/>
          <a:ln>
            <a:noFill/>
          </a:ln>
        </p:spPr>
        <p:txBody>
          <a:bodyPr spcFirstLastPara="1" wrap="square" lIns="91425" tIns="45700" rIns="91425" bIns="45700" anchor="t" anchorCtr="0">
            <a:normAutofit fontScale="85000" lnSpcReduction="20000"/>
          </a:bodyPr>
          <a:lstStyle/>
          <a:p>
            <a:pPr marL="514350" lvl="0" indent="-514350" algn="l" rtl="0">
              <a:spcBef>
                <a:spcPts val="0"/>
              </a:spcBef>
              <a:spcAft>
                <a:spcPts val="0"/>
              </a:spcAft>
              <a:buClr>
                <a:srgbClr val="583F34"/>
              </a:buClr>
              <a:buSzPts val="2800"/>
              <a:buAutoNum type="arabicParenBoth"/>
            </a:pPr>
            <a:r>
              <a:rPr lang="en-US" sz="2800">
                <a:solidFill>
                  <a:srgbClr val="583F34"/>
                </a:solidFill>
              </a:rPr>
              <a:t>What </a:t>
            </a:r>
            <a:r>
              <a:rPr lang="en-US" sz="2800" u="sng">
                <a:solidFill>
                  <a:srgbClr val="583F34"/>
                </a:solidFill>
              </a:rPr>
              <a:t>patterns</a:t>
            </a:r>
            <a:r>
              <a:rPr lang="en-US" sz="2800">
                <a:solidFill>
                  <a:srgbClr val="583F34"/>
                </a:solidFill>
              </a:rPr>
              <a:t> do you notice? </a:t>
            </a:r>
            <a:endParaRPr sz="2800">
              <a:solidFill>
                <a:srgbClr val="583F34"/>
              </a:solidFill>
            </a:endParaRPr>
          </a:p>
          <a:p>
            <a:pPr marL="514350" lvl="0" indent="-336550" algn="l" rtl="0">
              <a:spcBef>
                <a:spcPts val="560"/>
              </a:spcBef>
              <a:spcAft>
                <a:spcPts val="0"/>
              </a:spcAft>
              <a:buClr>
                <a:schemeClr val="dk1"/>
              </a:buClr>
              <a:buSzPts val="2800"/>
              <a:buNone/>
            </a:pPr>
            <a:endParaRPr sz="2800">
              <a:solidFill>
                <a:srgbClr val="583F34"/>
              </a:solidFill>
            </a:endParaRPr>
          </a:p>
          <a:p>
            <a:pPr marL="514350" lvl="0" indent="-514350" algn="l" rtl="0">
              <a:spcBef>
                <a:spcPts val="560"/>
              </a:spcBef>
              <a:spcAft>
                <a:spcPts val="0"/>
              </a:spcAft>
              <a:buClr>
                <a:srgbClr val="583F34"/>
              </a:buClr>
              <a:buSzPts val="2800"/>
              <a:buAutoNum type="arabicParenBoth"/>
            </a:pPr>
            <a:r>
              <a:rPr lang="en-US" sz="2800" u="sng">
                <a:solidFill>
                  <a:srgbClr val="583F34"/>
                </a:solidFill>
              </a:rPr>
              <a:t>What factors might explain</a:t>
            </a:r>
            <a:r>
              <a:rPr lang="en-US" sz="2800">
                <a:solidFill>
                  <a:srgbClr val="583F34"/>
                </a:solidFill>
              </a:rPr>
              <a:t> the patterns?</a:t>
            </a:r>
            <a:endParaRPr/>
          </a:p>
          <a:p>
            <a:pPr marL="514350" lvl="0" indent="-336550" algn="l" rtl="0">
              <a:spcBef>
                <a:spcPts val="560"/>
              </a:spcBef>
              <a:spcAft>
                <a:spcPts val="0"/>
              </a:spcAft>
              <a:buClr>
                <a:schemeClr val="dk1"/>
              </a:buClr>
              <a:buSzPts val="2800"/>
              <a:buNone/>
            </a:pPr>
            <a:endParaRPr sz="2800">
              <a:solidFill>
                <a:srgbClr val="583F34"/>
              </a:solidFill>
            </a:endParaRPr>
          </a:p>
          <a:p>
            <a:pPr marL="514350" lvl="0" indent="-514350" algn="l" rtl="0">
              <a:spcBef>
                <a:spcPts val="560"/>
              </a:spcBef>
              <a:spcAft>
                <a:spcPts val="0"/>
              </a:spcAft>
              <a:buClr>
                <a:srgbClr val="583F34"/>
              </a:buClr>
              <a:buSzPts val="2800"/>
              <a:buAutoNum type="arabicParenBoth"/>
            </a:pPr>
            <a:r>
              <a:rPr lang="en-US" sz="2800">
                <a:solidFill>
                  <a:srgbClr val="583F34"/>
                </a:solidFill>
              </a:rPr>
              <a:t>What are you wondering about? Specifically, </a:t>
            </a:r>
            <a:r>
              <a:rPr lang="en-US" sz="2800" u="sng">
                <a:solidFill>
                  <a:srgbClr val="583F34"/>
                </a:solidFill>
              </a:rPr>
              <a:t>what other information </a:t>
            </a:r>
            <a:r>
              <a:rPr lang="en-US" sz="2800">
                <a:solidFill>
                  <a:srgbClr val="583F34"/>
                </a:solidFill>
              </a:rPr>
              <a:t>might it be helpful to have?</a:t>
            </a:r>
            <a:endParaRPr/>
          </a:p>
          <a:p>
            <a:pPr marL="0" lvl="0" indent="0" algn="l" rtl="0">
              <a:spcBef>
                <a:spcPts val="640"/>
              </a:spcBef>
              <a:spcAft>
                <a:spcPts val="0"/>
              </a:spcAft>
              <a:buClr>
                <a:schemeClr val="dk1"/>
              </a:buClr>
              <a:buSzPts val="3200"/>
              <a:buNone/>
            </a:pPr>
            <a:endParaRPr/>
          </a:p>
          <a:p>
            <a:pPr marL="0" lvl="0" indent="0" algn="l" rtl="0">
              <a:spcBef>
                <a:spcPts val="640"/>
              </a:spcBef>
              <a:spcAft>
                <a:spcPts val="0"/>
              </a:spcAft>
              <a:buClr>
                <a:schemeClr val="dk1"/>
              </a:buClr>
              <a:buSzPts val="3200"/>
              <a:buNone/>
            </a:pPr>
            <a:br>
              <a:rPr lang="en-US"/>
            </a:br>
            <a:endParaRPr/>
          </a:p>
          <a:p>
            <a:pPr marL="342900" lvl="0" indent="-139700" algn="l" rtl="0">
              <a:spcBef>
                <a:spcPts val="640"/>
              </a:spcBef>
              <a:spcAft>
                <a:spcPts val="0"/>
              </a:spcAft>
              <a:buClr>
                <a:schemeClr val="dk1"/>
              </a:buClr>
              <a:buSzPts val="3200"/>
              <a:buNone/>
            </a:pPr>
            <a:endParaRPr/>
          </a:p>
          <a:p>
            <a:pPr marL="342900" lvl="0" indent="-139700" algn="l" rtl="0">
              <a:spcBef>
                <a:spcPts val="640"/>
              </a:spcBef>
              <a:spcAft>
                <a:spcPts val="0"/>
              </a:spcAft>
              <a:buClr>
                <a:schemeClr val="dk1"/>
              </a:buClr>
              <a:buSzPts val="3200"/>
              <a:buNone/>
            </a:pPr>
            <a:endParaRPr/>
          </a:p>
          <a:p>
            <a:pPr marL="0" lvl="0" indent="0" algn="l" rtl="0">
              <a:spcBef>
                <a:spcPts val="640"/>
              </a:spcBef>
              <a:spcAft>
                <a:spcPts val="0"/>
              </a:spcAft>
              <a:buClr>
                <a:schemeClr val="dk1"/>
              </a:buClr>
              <a:buSzPts val="3200"/>
              <a:buNone/>
            </a:pPr>
            <a:endParaRPr/>
          </a:p>
          <a:p>
            <a:pPr marL="342900" lvl="0" indent="-139700" algn="l" rtl="0">
              <a:spcBef>
                <a:spcPts val="640"/>
              </a:spcBef>
              <a:spcAft>
                <a:spcPts val="0"/>
              </a:spcAft>
              <a:buClr>
                <a:schemeClr val="dk1"/>
              </a:buClr>
              <a:buSzPts val="3200"/>
              <a:buNone/>
            </a:pPr>
            <a:endParaRPr/>
          </a:p>
        </p:txBody>
      </p:sp>
      <p:sp>
        <p:nvSpPr>
          <p:cNvPr id="775" name="Google Shape;775;p64"/>
          <p:cNvSpPr txBox="1"/>
          <p:nvPr/>
        </p:nvSpPr>
        <p:spPr>
          <a:xfrm>
            <a:off x="1828800" y="5414850"/>
            <a:ext cx="7315200" cy="1077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a:solidFill>
                  <a:srgbClr val="2B7C01"/>
                </a:solidFill>
                <a:latin typeface="Calibri"/>
                <a:ea typeface="Calibri"/>
                <a:cs typeface="Calibri"/>
                <a:sym typeface="Calibri"/>
              </a:rPr>
              <a:t>Record your group ideas in Doodle Box C. </a:t>
            </a:r>
            <a:endParaRPr/>
          </a:p>
          <a:p>
            <a:pPr marL="0" marR="0" lvl="0" indent="0" algn="l" rtl="0">
              <a:spcBef>
                <a:spcPts val="0"/>
              </a:spcBef>
              <a:spcAft>
                <a:spcPts val="0"/>
              </a:spcAft>
              <a:buNone/>
            </a:pPr>
            <a:r>
              <a:rPr lang="en-US" sz="3200">
                <a:solidFill>
                  <a:srgbClr val="2B7C01"/>
                </a:solidFill>
                <a:latin typeface="Calibri"/>
                <a:ea typeface="Calibri"/>
                <a:cs typeface="Calibri"/>
                <a:sym typeface="Calibri"/>
              </a:rPr>
              <a:t>Be ready to share at least two.</a:t>
            </a:r>
            <a:endParaRPr sz="3200">
              <a:solidFill>
                <a:srgbClr val="2B7C01"/>
              </a:solidFill>
              <a:latin typeface="Calibri"/>
              <a:ea typeface="Calibri"/>
              <a:cs typeface="Calibri"/>
              <a:sym typeface="Calibri"/>
            </a:endParaRPr>
          </a:p>
        </p:txBody>
      </p:sp>
      <p:pic>
        <p:nvPicPr>
          <p:cNvPr id="776" name="Google Shape;776;p64"/>
          <p:cNvPicPr preferRelativeResize="0"/>
          <p:nvPr/>
        </p:nvPicPr>
        <p:blipFill rotWithShape="1">
          <a:blip r:embed="rId3">
            <a:alphaModFix/>
          </a:blip>
          <a:srcRect/>
          <a:stretch/>
        </p:blipFill>
        <p:spPr>
          <a:xfrm>
            <a:off x="1062828" y="5680579"/>
            <a:ext cx="577099" cy="581838"/>
          </a:xfrm>
          <a:prstGeom prst="rect">
            <a:avLst/>
          </a:prstGeom>
          <a:noFill/>
          <a:ln>
            <a:noFill/>
          </a:ln>
        </p:spPr>
      </p:pic>
      <p:pic>
        <p:nvPicPr>
          <p:cNvPr id="777" name="Google Shape;777;p64"/>
          <p:cNvPicPr preferRelativeResize="0"/>
          <p:nvPr/>
        </p:nvPicPr>
        <p:blipFill rotWithShape="1">
          <a:blip r:embed="rId4">
            <a:alphaModFix/>
          </a:blip>
          <a:srcRect/>
          <a:stretch/>
        </p:blipFill>
        <p:spPr>
          <a:xfrm>
            <a:off x="7403900" y="1629372"/>
            <a:ext cx="901900" cy="9019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7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7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7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7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7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7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74">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74">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74">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774">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774">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775"/>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7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782"/>
        <p:cNvGrpSpPr/>
        <p:nvPr/>
      </p:nvGrpSpPr>
      <p:grpSpPr>
        <a:xfrm>
          <a:off x="0" y="0"/>
          <a:ext cx="0" cy="0"/>
          <a:chOff x="0" y="0"/>
          <a:chExt cx="0" cy="0"/>
        </a:xfrm>
      </p:grpSpPr>
      <p:sp>
        <p:nvSpPr>
          <p:cNvPr id="783" name="Google Shape;783;p6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2B7C01"/>
              </a:buClr>
              <a:buSzPct val="100000"/>
              <a:buFont typeface="Calibri"/>
              <a:buNone/>
            </a:pPr>
            <a:r>
              <a:rPr lang="en-US">
                <a:solidFill>
                  <a:srgbClr val="2B7C01"/>
                </a:solidFill>
              </a:rPr>
              <a:t>Our classroom ideas…</a:t>
            </a:r>
            <a:endParaRPr>
              <a:solidFill>
                <a:srgbClr val="2B7C01"/>
              </a:solidFill>
            </a:endParaRPr>
          </a:p>
        </p:txBody>
      </p:sp>
      <p:sp>
        <p:nvSpPr>
          <p:cNvPr id="784" name="Google Shape;784;p65"/>
          <p:cNvSpPr txBox="1"/>
          <p:nvPr/>
        </p:nvSpPr>
        <p:spPr>
          <a:xfrm>
            <a:off x="1930400" y="5414850"/>
            <a:ext cx="6370320" cy="107721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a:solidFill>
                  <a:srgbClr val="2B7C01"/>
                </a:solidFill>
                <a:latin typeface="Calibri"/>
                <a:ea typeface="Calibri"/>
                <a:cs typeface="Calibri"/>
                <a:sym typeface="Calibri"/>
              </a:rPr>
              <a:t>Let’s share out some of the ideas that came up.</a:t>
            </a:r>
            <a:endParaRPr sz="3200">
              <a:solidFill>
                <a:srgbClr val="2B7C01"/>
              </a:solidFill>
              <a:latin typeface="Calibri"/>
              <a:ea typeface="Calibri"/>
              <a:cs typeface="Calibri"/>
              <a:sym typeface="Calibri"/>
            </a:endParaRPr>
          </a:p>
        </p:txBody>
      </p:sp>
      <p:pic>
        <p:nvPicPr>
          <p:cNvPr id="785" name="Google Shape;785;p65"/>
          <p:cNvPicPr preferRelativeResize="0"/>
          <p:nvPr/>
        </p:nvPicPr>
        <p:blipFill rotWithShape="1">
          <a:blip r:embed="rId3">
            <a:alphaModFix/>
          </a:blip>
          <a:srcRect/>
          <a:stretch/>
        </p:blipFill>
        <p:spPr>
          <a:xfrm>
            <a:off x="934250" y="5530898"/>
            <a:ext cx="605412" cy="770561"/>
          </a:xfrm>
          <a:prstGeom prst="rect">
            <a:avLst/>
          </a:prstGeom>
          <a:noFill/>
          <a:ln>
            <a:noFill/>
          </a:ln>
        </p:spPr>
      </p:pic>
      <p:sp>
        <p:nvSpPr>
          <p:cNvPr id="786" name="Google Shape;786;p65"/>
          <p:cNvSpPr txBox="1">
            <a:spLocks noGrp="1"/>
          </p:cNvSpPr>
          <p:nvPr>
            <p:ph type="body" idx="1"/>
          </p:nvPr>
        </p:nvSpPr>
        <p:spPr>
          <a:xfrm>
            <a:off x="457200" y="1736455"/>
            <a:ext cx="7848600" cy="3475626"/>
          </a:xfrm>
          <a:prstGeom prst="rect">
            <a:avLst/>
          </a:prstGeom>
          <a:noFill/>
          <a:ln>
            <a:noFill/>
          </a:ln>
        </p:spPr>
        <p:txBody>
          <a:bodyPr spcFirstLastPara="1" wrap="square" lIns="91425" tIns="45700" rIns="91425" bIns="45700" anchor="t" anchorCtr="0">
            <a:normAutofit fontScale="85000" lnSpcReduction="20000"/>
          </a:bodyPr>
          <a:lstStyle/>
          <a:p>
            <a:pPr marL="514350" lvl="0" indent="-514350" algn="l" rtl="0">
              <a:spcBef>
                <a:spcPts val="0"/>
              </a:spcBef>
              <a:spcAft>
                <a:spcPts val="0"/>
              </a:spcAft>
              <a:buClr>
                <a:srgbClr val="583F34"/>
              </a:buClr>
              <a:buSzPts val="2800"/>
              <a:buAutoNum type="arabicParenBoth"/>
            </a:pPr>
            <a:r>
              <a:rPr lang="en-US" sz="2800">
                <a:solidFill>
                  <a:srgbClr val="583F34"/>
                </a:solidFill>
              </a:rPr>
              <a:t>What </a:t>
            </a:r>
            <a:r>
              <a:rPr lang="en-US" sz="2800" u="sng">
                <a:solidFill>
                  <a:srgbClr val="583F34"/>
                </a:solidFill>
              </a:rPr>
              <a:t>patterns</a:t>
            </a:r>
            <a:r>
              <a:rPr lang="en-US" sz="2800">
                <a:solidFill>
                  <a:srgbClr val="583F34"/>
                </a:solidFill>
              </a:rPr>
              <a:t> do you notice? </a:t>
            </a:r>
            <a:endParaRPr sz="2800">
              <a:solidFill>
                <a:srgbClr val="583F34"/>
              </a:solidFill>
            </a:endParaRPr>
          </a:p>
          <a:p>
            <a:pPr marL="514350" lvl="0" indent="-336550" algn="l" rtl="0">
              <a:spcBef>
                <a:spcPts val="560"/>
              </a:spcBef>
              <a:spcAft>
                <a:spcPts val="0"/>
              </a:spcAft>
              <a:buClr>
                <a:schemeClr val="dk1"/>
              </a:buClr>
              <a:buSzPts val="2800"/>
              <a:buNone/>
            </a:pPr>
            <a:endParaRPr sz="2800">
              <a:solidFill>
                <a:srgbClr val="583F34"/>
              </a:solidFill>
            </a:endParaRPr>
          </a:p>
          <a:p>
            <a:pPr marL="514350" lvl="0" indent="-514350" algn="l" rtl="0">
              <a:spcBef>
                <a:spcPts val="560"/>
              </a:spcBef>
              <a:spcAft>
                <a:spcPts val="0"/>
              </a:spcAft>
              <a:buClr>
                <a:srgbClr val="583F34"/>
              </a:buClr>
              <a:buSzPts val="2800"/>
              <a:buAutoNum type="arabicParenBoth"/>
            </a:pPr>
            <a:r>
              <a:rPr lang="en-US" sz="2800" u="sng">
                <a:solidFill>
                  <a:srgbClr val="583F34"/>
                </a:solidFill>
              </a:rPr>
              <a:t>What factors might explain</a:t>
            </a:r>
            <a:r>
              <a:rPr lang="en-US" sz="2800">
                <a:solidFill>
                  <a:srgbClr val="583F34"/>
                </a:solidFill>
              </a:rPr>
              <a:t> the patterns?</a:t>
            </a:r>
            <a:endParaRPr/>
          </a:p>
          <a:p>
            <a:pPr marL="514350" lvl="0" indent="-336550" algn="l" rtl="0">
              <a:spcBef>
                <a:spcPts val="560"/>
              </a:spcBef>
              <a:spcAft>
                <a:spcPts val="0"/>
              </a:spcAft>
              <a:buClr>
                <a:schemeClr val="dk1"/>
              </a:buClr>
              <a:buSzPts val="2800"/>
              <a:buNone/>
            </a:pPr>
            <a:endParaRPr sz="2800">
              <a:solidFill>
                <a:srgbClr val="583F34"/>
              </a:solidFill>
            </a:endParaRPr>
          </a:p>
          <a:p>
            <a:pPr marL="514350" lvl="0" indent="-514350" algn="l" rtl="0">
              <a:spcBef>
                <a:spcPts val="560"/>
              </a:spcBef>
              <a:spcAft>
                <a:spcPts val="0"/>
              </a:spcAft>
              <a:buClr>
                <a:srgbClr val="583F34"/>
              </a:buClr>
              <a:buSzPts val="2800"/>
              <a:buAutoNum type="arabicParenBoth"/>
            </a:pPr>
            <a:r>
              <a:rPr lang="en-US" sz="2800">
                <a:solidFill>
                  <a:srgbClr val="583F34"/>
                </a:solidFill>
              </a:rPr>
              <a:t>What are you wondering about? Specifically, </a:t>
            </a:r>
            <a:r>
              <a:rPr lang="en-US" sz="2800" u="sng">
                <a:solidFill>
                  <a:srgbClr val="583F34"/>
                </a:solidFill>
              </a:rPr>
              <a:t>what other information </a:t>
            </a:r>
            <a:r>
              <a:rPr lang="en-US" sz="2800">
                <a:solidFill>
                  <a:srgbClr val="583F34"/>
                </a:solidFill>
              </a:rPr>
              <a:t>might it be helpful to have?</a:t>
            </a:r>
            <a:endParaRPr/>
          </a:p>
          <a:p>
            <a:pPr marL="0" lvl="0" indent="0" algn="l" rtl="0">
              <a:spcBef>
                <a:spcPts val="640"/>
              </a:spcBef>
              <a:spcAft>
                <a:spcPts val="0"/>
              </a:spcAft>
              <a:buClr>
                <a:schemeClr val="dk1"/>
              </a:buClr>
              <a:buSzPts val="3200"/>
              <a:buNone/>
            </a:pPr>
            <a:endParaRPr/>
          </a:p>
          <a:p>
            <a:pPr marL="0" lvl="0" indent="0" algn="l" rtl="0">
              <a:spcBef>
                <a:spcPts val="640"/>
              </a:spcBef>
              <a:spcAft>
                <a:spcPts val="0"/>
              </a:spcAft>
              <a:buClr>
                <a:schemeClr val="dk1"/>
              </a:buClr>
              <a:buSzPts val="3200"/>
              <a:buNone/>
            </a:pPr>
            <a:br>
              <a:rPr lang="en-US"/>
            </a:br>
            <a:endParaRPr/>
          </a:p>
          <a:p>
            <a:pPr marL="342900" lvl="0" indent="-139700" algn="l" rtl="0">
              <a:spcBef>
                <a:spcPts val="640"/>
              </a:spcBef>
              <a:spcAft>
                <a:spcPts val="0"/>
              </a:spcAft>
              <a:buClr>
                <a:schemeClr val="dk1"/>
              </a:buClr>
              <a:buSzPts val="3200"/>
              <a:buNone/>
            </a:pPr>
            <a:endParaRPr/>
          </a:p>
          <a:p>
            <a:pPr marL="342900" lvl="0" indent="-139700" algn="l" rtl="0">
              <a:spcBef>
                <a:spcPts val="640"/>
              </a:spcBef>
              <a:spcAft>
                <a:spcPts val="0"/>
              </a:spcAft>
              <a:buClr>
                <a:schemeClr val="dk1"/>
              </a:buClr>
              <a:buSzPts val="3200"/>
              <a:buNone/>
            </a:pPr>
            <a:endParaRPr/>
          </a:p>
          <a:p>
            <a:pPr marL="0" lvl="0" indent="0" algn="l" rtl="0">
              <a:spcBef>
                <a:spcPts val="640"/>
              </a:spcBef>
              <a:spcAft>
                <a:spcPts val="0"/>
              </a:spcAft>
              <a:buClr>
                <a:schemeClr val="dk1"/>
              </a:buClr>
              <a:buSzPts val="3200"/>
              <a:buNone/>
            </a:pPr>
            <a:endParaRPr/>
          </a:p>
          <a:p>
            <a:pPr marL="342900" lvl="0" indent="-139700" algn="l" rtl="0">
              <a:spcBef>
                <a:spcPts val="640"/>
              </a:spcBef>
              <a:spcAft>
                <a:spcPts val="0"/>
              </a:spcAft>
              <a:buClr>
                <a:schemeClr val="dk1"/>
              </a:buClr>
              <a:buSzPts val="3200"/>
              <a:buNone/>
            </a:pPr>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791"/>
        <p:cNvGrpSpPr/>
        <p:nvPr/>
      </p:nvGrpSpPr>
      <p:grpSpPr>
        <a:xfrm>
          <a:off x="0" y="0"/>
          <a:ext cx="0" cy="0"/>
          <a:chOff x="0" y="0"/>
          <a:chExt cx="0" cy="0"/>
        </a:xfrm>
      </p:grpSpPr>
      <p:sp>
        <p:nvSpPr>
          <p:cNvPr id="792" name="Google Shape;792;p66"/>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LS06 Teacher Resource: What did we figure out?</a:t>
            </a:r>
            <a:endParaRPr sz="2400" b="0" i="0" u="none" strike="noStrike" cap="none">
              <a:solidFill>
                <a:srgbClr val="FFFFFF"/>
              </a:solidFill>
              <a:latin typeface="Arial"/>
              <a:ea typeface="Arial"/>
              <a:cs typeface="Arial"/>
              <a:sym typeface="Arial"/>
            </a:endParaRPr>
          </a:p>
        </p:txBody>
      </p:sp>
      <p:sp>
        <p:nvSpPr>
          <p:cNvPr id="793" name="Google Shape;793;p66"/>
          <p:cNvSpPr txBox="1"/>
          <p:nvPr/>
        </p:nvSpPr>
        <p:spPr>
          <a:xfrm>
            <a:off x="467668" y="1179354"/>
            <a:ext cx="5990282" cy="193472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2000"/>
              <a:buFont typeface="Arial"/>
              <a:buNone/>
            </a:pPr>
            <a:r>
              <a:rPr lang="en-US" sz="2000" b="1">
                <a:solidFill>
                  <a:srgbClr val="583F34"/>
                </a:solidFill>
                <a:latin typeface="Calibri"/>
                <a:ea typeface="Calibri"/>
                <a:cs typeface="Calibri"/>
                <a:sym typeface="Calibri"/>
              </a:rPr>
              <a:t>What did we figure out? </a:t>
            </a:r>
            <a:endParaRPr/>
          </a:p>
          <a:p>
            <a:pPr marL="0" marR="0" lvl="0" indent="0" algn="l" rtl="0">
              <a:spcBef>
                <a:spcPts val="0"/>
              </a:spcBef>
              <a:spcAft>
                <a:spcPts val="0"/>
              </a:spcAft>
              <a:buClr>
                <a:srgbClr val="583F34"/>
              </a:buClr>
              <a:buSzPts val="1800"/>
              <a:buFont typeface="Arial"/>
              <a:buNone/>
            </a:pPr>
            <a:r>
              <a:rPr lang="en-US" sz="1800">
                <a:solidFill>
                  <a:srgbClr val="583F34"/>
                </a:solidFill>
                <a:latin typeface="Calibri"/>
                <a:ea typeface="Calibri"/>
                <a:cs typeface="Calibri"/>
                <a:sym typeface="Calibri"/>
              </a:rPr>
              <a:t>The Isle Royale wolf population has had some large increases and decreases over the past five decades. With this new information, we have begun to share some initial ideas in response to our driving question. But we also recognize we have a lot of questions and a desire for more data.</a:t>
            </a:r>
            <a:endParaRPr sz="1600">
              <a:solidFill>
                <a:srgbClr val="583F34"/>
              </a:solidFill>
              <a:latin typeface="Calibri"/>
              <a:ea typeface="Calibri"/>
              <a:cs typeface="Calibri"/>
              <a:sym typeface="Calibri"/>
            </a:endParaRPr>
          </a:p>
        </p:txBody>
      </p:sp>
      <p:sp>
        <p:nvSpPr>
          <p:cNvPr id="794" name="Google Shape;794;p66"/>
          <p:cNvSpPr txBox="1"/>
          <p:nvPr/>
        </p:nvSpPr>
        <p:spPr>
          <a:xfrm>
            <a:off x="434145" y="3224212"/>
            <a:ext cx="8414665" cy="302200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1600"/>
              <a:buFont typeface="Arial"/>
              <a:buNone/>
            </a:pPr>
            <a:r>
              <a:rPr lang="en-US" sz="1600" b="1">
                <a:solidFill>
                  <a:srgbClr val="583F34"/>
                </a:solidFill>
                <a:latin typeface="Calibri"/>
                <a:ea typeface="Calibri"/>
                <a:cs typeface="Calibri"/>
                <a:sym typeface="Calibri"/>
              </a:rPr>
              <a:t>PD LS06 Teacher Reflection Notes:</a:t>
            </a:r>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a:p>
            <a:pPr marL="0" marR="0" lvl="0" indent="0" algn="l" rtl="0">
              <a:spcBef>
                <a:spcPts val="320"/>
              </a:spcBef>
              <a:spcAft>
                <a:spcPts val="0"/>
              </a:spcAft>
              <a:buClr>
                <a:srgbClr val="583F34"/>
              </a:buClr>
              <a:buSzPts val="1600"/>
              <a:buFont typeface="Arial"/>
              <a:buNone/>
            </a:pPr>
            <a:r>
              <a:rPr lang="en-US" sz="1600" i="1">
                <a:solidFill>
                  <a:srgbClr val="583F34"/>
                </a:solidFill>
                <a:latin typeface="Calibri"/>
                <a:ea typeface="Calibri"/>
                <a:cs typeface="Calibri"/>
                <a:sym typeface="Calibri"/>
              </a:rPr>
              <a:t>Things that went well…</a:t>
            </a:r>
            <a:endParaRPr/>
          </a:p>
          <a:p>
            <a:pPr marL="0" marR="0" lvl="0" indent="0" algn="l" rtl="0">
              <a:spcBef>
                <a:spcPts val="320"/>
              </a:spcBef>
              <a:spcAft>
                <a:spcPts val="0"/>
              </a:spcAft>
              <a:buClr>
                <a:schemeClr val="dk1"/>
              </a:buClr>
              <a:buSzPts val="1600"/>
              <a:buFont typeface="Arial"/>
              <a:buNone/>
            </a:pPr>
            <a:endParaRPr sz="1600" i="1">
              <a:solidFill>
                <a:srgbClr val="583F34"/>
              </a:solidFill>
              <a:latin typeface="Calibri"/>
              <a:ea typeface="Calibri"/>
              <a:cs typeface="Calibri"/>
              <a:sym typeface="Calibri"/>
            </a:endParaRPr>
          </a:p>
          <a:p>
            <a:pPr marL="0" marR="0" lvl="0" indent="0" algn="l" rtl="0">
              <a:spcBef>
                <a:spcPts val="320"/>
              </a:spcBef>
              <a:spcAft>
                <a:spcPts val="0"/>
              </a:spcAft>
              <a:buClr>
                <a:srgbClr val="583F34"/>
              </a:buClr>
              <a:buSzPts val="1600"/>
              <a:buFont typeface="Arial"/>
              <a:buNone/>
            </a:pPr>
            <a:r>
              <a:rPr lang="en-US" sz="1600" i="1">
                <a:solidFill>
                  <a:srgbClr val="583F34"/>
                </a:solidFill>
                <a:latin typeface="Calibri"/>
                <a:ea typeface="Calibri"/>
                <a:cs typeface="Calibri"/>
                <a:sym typeface="Calibri"/>
              </a:rPr>
              <a:t>Things I would change…</a:t>
            </a:r>
            <a:endParaRPr/>
          </a:p>
          <a:p>
            <a:pPr marL="0" marR="0" lvl="0" indent="0" algn="l" rtl="0">
              <a:spcBef>
                <a:spcPts val="320"/>
              </a:spcBef>
              <a:spcAft>
                <a:spcPts val="0"/>
              </a:spcAft>
              <a:buClr>
                <a:schemeClr val="dk1"/>
              </a:buClr>
              <a:buSzPts val="1600"/>
              <a:buFont typeface="Arial"/>
              <a:buNone/>
            </a:pPr>
            <a:endParaRPr sz="1600" i="1">
              <a:solidFill>
                <a:srgbClr val="583F34"/>
              </a:solidFill>
              <a:latin typeface="Calibri"/>
              <a:ea typeface="Calibri"/>
              <a:cs typeface="Calibri"/>
              <a:sym typeface="Calibri"/>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p:txBody>
      </p:sp>
      <p:grpSp>
        <p:nvGrpSpPr>
          <p:cNvPr id="795" name="Google Shape;795;p66"/>
          <p:cNvGrpSpPr/>
          <p:nvPr/>
        </p:nvGrpSpPr>
        <p:grpSpPr>
          <a:xfrm>
            <a:off x="6277786" y="710685"/>
            <a:ext cx="2571024" cy="2190241"/>
            <a:chOff x="1029484" y="1311626"/>
            <a:chExt cx="2571024" cy="2190241"/>
          </a:xfrm>
        </p:grpSpPr>
        <p:sp>
          <p:nvSpPr>
            <p:cNvPr id="796" name="Google Shape;796;p66"/>
            <p:cNvSpPr/>
            <p:nvPr/>
          </p:nvSpPr>
          <p:spPr>
            <a:xfrm>
              <a:off x="1385668" y="1689784"/>
              <a:ext cx="1757169" cy="1484854"/>
            </a:xfrm>
            <a:prstGeom prst="triangle">
              <a:avLst>
                <a:gd name="adj" fmla="val 50000"/>
              </a:avLst>
            </a:prstGeom>
            <a:noFill/>
            <a:ln w="19050" cap="flat" cmpd="sng">
              <a:solidFill>
                <a:srgbClr val="5FAF29"/>
              </a:solidFill>
              <a:prstDash val="solid"/>
              <a:miter lim="400000"/>
              <a:headEnd type="none" w="sm" len="sm"/>
              <a:tailEnd type="none" w="sm" len="sm"/>
            </a:ln>
            <a:effectLst>
              <a:outerShdw blurRad="50800" dist="50800" dir="5400000" sx="1000" sy="1000" algn="ctr" rotWithShape="0">
                <a:srgbClr val="000000">
                  <a:alpha val="42745"/>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chemeClr val="dk1"/>
                </a:buClr>
                <a:buSzPts val="2400"/>
                <a:buFont typeface="Calibri"/>
                <a:buNone/>
              </a:pPr>
              <a:endParaRPr sz="2400" b="0" i="0" u="none" strike="noStrike" cap="none">
                <a:solidFill>
                  <a:srgbClr val="FFFFFF"/>
                </a:solidFill>
                <a:latin typeface="Calibri"/>
                <a:ea typeface="Calibri"/>
                <a:cs typeface="Calibri"/>
                <a:sym typeface="Calibri"/>
              </a:endParaRPr>
            </a:p>
          </p:txBody>
        </p:sp>
        <p:sp>
          <p:nvSpPr>
            <p:cNvPr id="797" name="Google Shape;797;p66"/>
            <p:cNvSpPr/>
            <p:nvPr/>
          </p:nvSpPr>
          <p:spPr>
            <a:xfrm>
              <a:off x="2065319" y="1311626"/>
              <a:ext cx="404278"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M</a:t>
              </a:r>
              <a:endParaRPr/>
            </a:p>
          </p:txBody>
        </p:sp>
        <p:sp>
          <p:nvSpPr>
            <p:cNvPr id="798" name="Google Shape;798;p66"/>
            <p:cNvSpPr/>
            <p:nvPr/>
          </p:nvSpPr>
          <p:spPr>
            <a:xfrm>
              <a:off x="1029484" y="3101757"/>
              <a:ext cx="317716"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P</a:t>
              </a:r>
              <a:endParaRPr/>
            </a:p>
          </p:txBody>
        </p:sp>
        <p:sp>
          <p:nvSpPr>
            <p:cNvPr id="799" name="Google Shape;799;p66"/>
            <p:cNvSpPr/>
            <p:nvPr/>
          </p:nvSpPr>
          <p:spPr>
            <a:xfrm>
              <a:off x="3074737" y="3101756"/>
              <a:ext cx="525771"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Q</a:t>
              </a:r>
              <a:endParaRPr/>
            </a:p>
          </p:txBody>
        </p:sp>
      </p:grpSp>
      <p:cxnSp>
        <p:nvCxnSpPr>
          <p:cNvPr id="800" name="Google Shape;800;p66"/>
          <p:cNvCxnSpPr/>
          <p:nvPr/>
        </p:nvCxnSpPr>
        <p:spPr>
          <a:xfrm rot="10800000" flipH="1">
            <a:off x="6532091" y="1085265"/>
            <a:ext cx="839189" cy="1411972"/>
          </a:xfrm>
          <a:prstGeom prst="straightConnector1">
            <a:avLst/>
          </a:prstGeom>
          <a:noFill/>
          <a:ln w="31750" cap="flat" cmpd="sng">
            <a:solidFill>
              <a:srgbClr val="5FAF29"/>
            </a:solidFill>
            <a:prstDash val="solid"/>
            <a:miter lim="400000"/>
            <a:headEnd type="none" w="sm" len="sm"/>
            <a:tailEnd type="triangle" w="med" len="med"/>
          </a:ln>
        </p:spPr>
      </p:cxn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805"/>
        <p:cNvGrpSpPr/>
        <p:nvPr/>
      </p:nvGrpSpPr>
      <p:grpSpPr>
        <a:xfrm>
          <a:off x="0" y="0"/>
          <a:ext cx="0" cy="0"/>
          <a:chOff x="0" y="0"/>
          <a:chExt cx="0" cy="0"/>
        </a:xfrm>
      </p:grpSpPr>
      <p:sp>
        <p:nvSpPr>
          <p:cNvPr id="806" name="Google Shape;806;p67"/>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LS07 Teacher Resource: Learning Segment Overview</a:t>
            </a:r>
            <a:endParaRPr sz="2400" b="0" i="0" u="none" strike="noStrike" cap="none">
              <a:solidFill>
                <a:srgbClr val="FFFFFF"/>
              </a:solidFill>
              <a:latin typeface="Arial"/>
              <a:ea typeface="Arial"/>
              <a:cs typeface="Arial"/>
              <a:sym typeface="Arial"/>
            </a:endParaRPr>
          </a:p>
        </p:txBody>
      </p:sp>
      <p:sp>
        <p:nvSpPr>
          <p:cNvPr id="807" name="Google Shape;807;p67"/>
          <p:cNvSpPr txBox="1"/>
          <p:nvPr/>
        </p:nvSpPr>
        <p:spPr>
          <a:xfrm>
            <a:off x="3022333" y="1436441"/>
            <a:ext cx="5810118" cy="1783911"/>
          </a:xfrm>
          <a:prstGeom prst="rect">
            <a:avLst/>
          </a:prstGeom>
          <a:noFill/>
          <a:ln>
            <a:noFill/>
          </a:ln>
        </p:spPr>
        <p:txBody>
          <a:bodyPr spcFirstLastPara="1" wrap="square" lIns="91425" tIns="45700" rIns="91425" bIns="45700" anchor="t" anchorCtr="0">
            <a:normAutofit lnSpcReduction="10000"/>
          </a:bodyPr>
          <a:lstStyle/>
          <a:p>
            <a:pPr marL="0" marR="0" lvl="0" indent="0" algn="l" rtl="0">
              <a:spcBef>
                <a:spcPts val="0"/>
              </a:spcBef>
              <a:spcAft>
                <a:spcPts val="0"/>
              </a:spcAft>
              <a:buClr>
                <a:srgbClr val="583F34"/>
              </a:buClr>
              <a:buSzPts val="2000"/>
              <a:buFont typeface="Arial"/>
              <a:buNone/>
            </a:pPr>
            <a:r>
              <a:rPr lang="en-US" sz="2000" b="1">
                <a:solidFill>
                  <a:srgbClr val="583F34"/>
                </a:solidFill>
                <a:latin typeface="Calibri"/>
                <a:ea typeface="Calibri"/>
                <a:cs typeface="Calibri"/>
                <a:sym typeface="Calibri"/>
              </a:rPr>
              <a:t>P→M: We read about the island and its wolves and moose. Students share in groups and may expand or revise some of the classroom ideas about what has been causing the wolf population to fluctuate. After seeing the moose data, students also generate ideas about what is causing changes in that population.</a:t>
            </a:r>
            <a:endParaRPr sz="2000" b="1">
              <a:solidFill>
                <a:srgbClr val="583F34"/>
              </a:solidFill>
              <a:latin typeface="Calibri"/>
              <a:ea typeface="Calibri"/>
              <a:cs typeface="Calibri"/>
              <a:sym typeface="Calibri"/>
            </a:endParaRPr>
          </a:p>
        </p:txBody>
      </p:sp>
      <p:sp>
        <p:nvSpPr>
          <p:cNvPr id="808" name="Google Shape;808;p67"/>
          <p:cNvSpPr txBox="1"/>
          <p:nvPr/>
        </p:nvSpPr>
        <p:spPr>
          <a:xfrm>
            <a:off x="3022333" y="891563"/>
            <a:ext cx="222700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583F34"/>
                </a:solidFill>
                <a:latin typeface="Calibri"/>
                <a:ea typeface="Calibri"/>
                <a:cs typeface="Calibri"/>
                <a:sym typeface="Calibri"/>
              </a:rPr>
              <a:t>Time: 25-30 minutes</a:t>
            </a:r>
            <a:endParaRPr sz="1800">
              <a:solidFill>
                <a:srgbClr val="583F34"/>
              </a:solidFill>
              <a:latin typeface="Calibri"/>
              <a:ea typeface="Calibri"/>
              <a:cs typeface="Calibri"/>
              <a:sym typeface="Calibri"/>
            </a:endParaRPr>
          </a:p>
        </p:txBody>
      </p:sp>
      <p:sp>
        <p:nvSpPr>
          <p:cNvPr id="809" name="Google Shape;809;p67"/>
          <p:cNvSpPr/>
          <p:nvPr/>
        </p:nvSpPr>
        <p:spPr>
          <a:xfrm>
            <a:off x="282908" y="3454961"/>
            <a:ext cx="4558616" cy="280076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Resources you will need:</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PD Doodle Sheet – Isle Royale</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PD 07 Readings – Isle Royale, Moose, Wolves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PD 07 Isle Royale Moose Graph - </a:t>
            </a:r>
            <a:r>
              <a:rPr lang="en-US" sz="1600" u="sng">
                <a:solidFill>
                  <a:srgbClr val="583F34"/>
                </a:solidFill>
                <a:latin typeface="Calibri"/>
                <a:ea typeface="Calibri"/>
                <a:cs typeface="Calibri"/>
                <a:sym typeface="Calibri"/>
              </a:rPr>
              <a:t>Complete</a:t>
            </a:r>
            <a:endParaRPr sz="1600">
              <a:solidFill>
                <a:srgbClr val="583F34"/>
              </a:solidFill>
              <a:latin typeface="Calibri"/>
              <a:ea typeface="Calibri"/>
              <a:cs typeface="Calibri"/>
              <a:sym typeface="Calibri"/>
            </a:endParaRPr>
          </a:p>
          <a:p>
            <a:pPr marL="0" marR="0" lvl="0" indent="0" algn="l" rtl="0">
              <a:spcBef>
                <a:spcPts val="0"/>
              </a:spcBef>
              <a:spcAft>
                <a:spcPts val="0"/>
              </a:spcAft>
              <a:buNone/>
            </a:pPr>
            <a:endParaRPr sz="1600">
              <a:solidFill>
                <a:srgbClr val="583F34"/>
              </a:solidFill>
              <a:latin typeface="Calibri"/>
              <a:ea typeface="Calibri"/>
              <a:cs typeface="Calibri"/>
              <a:sym typeface="Calibri"/>
            </a:endParaRPr>
          </a:p>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Websites of interest:</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Check individual slides for resources. </a:t>
            </a:r>
            <a:endParaRPr sz="1600">
              <a:solidFill>
                <a:srgbClr val="583F34"/>
              </a:solidFill>
              <a:latin typeface="Calibri"/>
              <a:ea typeface="Calibri"/>
              <a:cs typeface="Calibri"/>
              <a:sym typeface="Calibri"/>
            </a:endParaRPr>
          </a:p>
          <a:p>
            <a:pPr marL="0" marR="0" lvl="0" indent="0" algn="l" rtl="0">
              <a:spcBef>
                <a:spcPts val="0"/>
              </a:spcBef>
              <a:spcAft>
                <a:spcPts val="0"/>
              </a:spcAft>
              <a:buNone/>
            </a:pPr>
            <a:endParaRPr sz="1600">
              <a:solidFill>
                <a:srgbClr val="583F34"/>
              </a:solidFill>
              <a:latin typeface="Calibri"/>
              <a:ea typeface="Calibri"/>
              <a:cs typeface="Calibri"/>
              <a:sym typeface="Calibri"/>
            </a:endParaRPr>
          </a:p>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MBER Essentials: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Doodle Sheets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Whiteboards</a:t>
            </a:r>
            <a:endParaRPr/>
          </a:p>
        </p:txBody>
      </p:sp>
      <p:sp>
        <p:nvSpPr>
          <p:cNvPr id="810" name="Google Shape;810;p67"/>
          <p:cNvSpPr txBox="1"/>
          <p:nvPr/>
        </p:nvSpPr>
        <p:spPr>
          <a:xfrm>
            <a:off x="4197775" y="3195411"/>
            <a:ext cx="4822800" cy="30354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1600"/>
              <a:buFont typeface="Arial"/>
              <a:buNone/>
            </a:pPr>
            <a:r>
              <a:rPr lang="en-US" sz="1600" b="1" dirty="0">
                <a:solidFill>
                  <a:srgbClr val="583F34"/>
                </a:solidFill>
                <a:latin typeface="Calibri"/>
                <a:ea typeface="Calibri"/>
                <a:cs typeface="Calibri"/>
                <a:sym typeface="Calibri"/>
              </a:rPr>
              <a:t>Notes and Details:</a:t>
            </a:r>
            <a:endParaRPr dirty="0"/>
          </a:p>
          <a:p>
            <a:pPr marL="0" marR="0" lvl="0" indent="0" algn="l" rtl="0">
              <a:spcBef>
                <a:spcPts val="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Students read about Isle Royale and the biology of the wolves and moose. This is the first real information they are given about the important factors that affect birth rate and mortality in the Isle Royale ecosystem. Give them the opportunity to revise the posted ideas about what might be at work with the wolf population and to muse briefly about what might be going on with the moose population. Thinking concretely about the moose leads us into the next Learning Segment where we attempt to simulate population change with a game.</a:t>
            </a:r>
            <a:endParaRPr dirty="0"/>
          </a:p>
          <a:p>
            <a:pPr marL="0" marR="0" lvl="0" indent="0" algn="l" rtl="0">
              <a:spcBef>
                <a:spcPts val="600"/>
              </a:spcBef>
              <a:spcAft>
                <a:spcPts val="0"/>
              </a:spcAft>
              <a:buClr>
                <a:srgbClr val="583F34"/>
              </a:buClr>
              <a:buSzPts val="1400"/>
              <a:buFont typeface="Arial"/>
              <a:buNone/>
            </a:pPr>
            <a:r>
              <a:rPr lang="en-US" sz="1400" dirty="0">
                <a:solidFill>
                  <a:srgbClr val="583F34"/>
                </a:solidFill>
                <a:latin typeface="Calibri"/>
                <a:ea typeface="Calibri"/>
                <a:cs typeface="Calibri"/>
                <a:sym typeface="Calibri"/>
              </a:rPr>
              <a:t>		</a:t>
            </a:r>
            <a:r>
              <a:rPr lang="en-US" sz="1600" dirty="0">
                <a:solidFill>
                  <a:srgbClr val="583F34"/>
                </a:solidFill>
                <a:latin typeface="Calibri"/>
                <a:ea typeface="Calibri"/>
                <a:cs typeface="Calibri"/>
                <a:sym typeface="Calibri"/>
              </a:rPr>
              <a:t>              &lt;continued on next slide&gt;</a:t>
            </a:r>
            <a:endParaRPr sz="1600" dirty="0">
              <a:solidFill>
                <a:srgbClr val="583F34"/>
              </a:solidFill>
              <a:latin typeface="Calibri"/>
              <a:ea typeface="Calibri"/>
              <a:cs typeface="Calibri"/>
              <a:sym typeface="Calibri"/>
            </a:endParaRPr>
          </a:p>
        </p:txBody>
      </p:sp>
      <p:grpSp>
        <p:nvGrpSpPr>
          <p:cNvPr id="811" name="Google Shape;811;p67"/>
          <p:cNvGrpSpPr/>
          <p:nvPr/>
        </p:nvGrpSpPr>
        <p:grpSpPr>
          <a:xfrm>
            <a:off x="282908" y="1071222"/>
            <a:ext cx="2571024" cy="2190241"/>
            <a:chOff x="1029484" y="1311626"/>
            <a:chExt cx="2571024" cy="2190241"/>
          </a:xfrm>
        </p:grpSpPr>
        <p:sp>
          <p:nvSpPr>
            <p:cNvPr id="812" name="Google Shape;812;p67"/>
            <p:cNvSpPr/>
            <p:nvPr/>
          </p:nvSpPr>
          <p:spPr>
            <a:xfrm>
              <a:off x="1385668" y="1689784"/>
              <a:ext cx="1757169" cy="1484854"/>
            </a:xfrm>
            <a:prstGeom prst="triangle">
              <a:avLst>
                <a:gd name="adj" fmla="val 50000"/>
              </a:avLst>
            </a:prstGeom>
            <a:noFill/>
            <a:ln w="19050" cap="flat" cmpd="sng">
              <a:solidFill>
                <a:srgbClr val="5FAF29"/>
              </a:solidFill>
              <a:prstDash val="solid"/>
              <a:miter lim="400000"/>
              <a:headEnd type="none" w="sm" len="sm"/>
              <a:tailEnd type="none" w="sm" len="sm"/>
            </a:ln>
            <a:effectLst>
              <a:outerShdw blurRad="50800" dist="50800" dir="5400000" sx="1000" sy="1000" algn="ctr" rotWithShape="0">
                <a:srgbClr val="000000">
                  <a:alpha val="42745"/>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chemeClr val="dk1"/>
                </a:buClr>
                <a:buSzPts val="2400"/>
                <a:buFont typeface="Calibri"/>
                <a:buNone/>
              </a:pPr>
              <a:endParaRPr sz="2400" b="0" i="0" u="none" strike="noStrike" cap="none">
                <a:solidFill>
                  <a:srgbClr val="FFFFFF"/>
                </a:solidFill>
                <a:latin typeface="Calibri"/>
                <a:ea typeface="Calibri"/>
                <a:cs typeface="Calibri"/>
                <a:sym typeface="Calibri"/>
              </a:endParaRPr>
            </a:p>
          </p:txBody>
        </p:sp>
        <p:sp>
          <p:nvSpPr>
            <p:cNvPr id="813" name="Google Shape;813;p67"/>
            <p:cNvSpPr/>
            <p:nvPr/>
          </p:nvSpPr>
          <p:spPr>
            <a:xfrm>
              <a:off x="2065319" y="1311626"/>
              <a:ext cx="404278"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M</a:t>
              </a:r>
              <a:endParaRPr/>
            </a:p>
          </p:txBody>
        </p:sp>
        <p:sp>
          <p:nvSpPr>
            <p:cNvPr id="814" name="Google Shape;814;p67"/>
            <p:cNvSpPr/>
            <p:nvPr/>
          </p:nvSpPr>
          <p:spPr>
            <a:xfrm>
              <a:off x="1029484" y="3101757"/>
              <a:ext cx="317716"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P</a:t>
              </a:r>
              <a:endParaRPr/>
            </a:p>
          </p:txBody>
        </p:sp>
        <p:sp>
          <p:nvSpPr>
            <p:cNvPr id="815" name="Google Shape;815;p67"/>
            <p:cNvSpPr/>
            <p:nvPr/>
          </p:nvSpPr>
          <p:spPr>
            <a:xfrm>
              <a:off x="3074737" y="3101756"/>
              <a:ext cx="525771"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Q</a:t>
              </a:r>
              <a:endParaRPr/>
            </a:p>
          </p:txBody>
        </p:sp>
      </p:grpSp>
      <p:cxnSp>
        <p:nvCxnSpPr>
          <p:cNvPr id="816" name="Google Shape;816;p67"/>
          <p:cNvCxnSpPr/>
          <p:nvPr/>
        </p:nvCxnSpPr>
        <p:spPr>
          <a:xfrm rot="10800000" flipH="1">
            <a:off x="537213" y="1445802"/>
            <a:ext cx="839189" cy="1411972"/>
          </a:xfrm>
          <a:prstGeom prst="straightConnector1">
            <a:avLst/>
          </a:prstGeom>
          <a:noFill/>
          <a:ln w="31750" cap="flat" cmpd="sng">
            <a:solidFill>
              <a:srgbClr val="5FAF29"/>
            </a:solidFill>
            <a:prstDash val="solid"/>
            <a:miter lim="400000"/>
            <a:headEnd type="none" w="sm" len="sm"/>
            <a:tailEnd type="triangle" w="med" len="med"/>
          </a:ln>
        </p:spPr>
      </p:cxn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821"/>
        <p:cNvGrpSpPr/>
        <p:nvPr/>
      </p:nvGrpSpPr>
      <p:grpSpPr>
        <a:xfrm>
          <a:off x="0" y="0"/>
          <a:ext cx="0" cy="0"/>
          <a:chOff x="0" y="0"/>
          <a:chExt cx="0" cy="0"/>
        </a:xfrm>
      </p:grpSpPr>
      <p:sp>
        <p:nvSpPr>
          <p:cNvPr id="822" name="Google Shape;822;p68"/>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LS07 Teacher Resource: Notes</a:t>
            </a:r>
            <a:endParaRPr sz="2400" b="0" i="0" u="none" strike="noStrike" cap="none">
              <a:solidFill>
                <a:srgbClr val="FFFFFF"/>
              </a:solidFill>
              <a:latin typeface="Arial"/>
              <a:ea typeface="Arial"/>
              <a:cs typeface="Arial"/>
              <a:sym typeface="Arial"/>
            </a:endParaRPr>
          </a:p>
        </p:txBody>
      </p:sp>
      <p:sp>
        <p:nvSpPr>
          <p:cNvPr id="823" name="Google Shape;823;p68"/>
          <p:cNvSpPr txBox="1"/>
          <p:nvPr/>
        </p:nvSpPr>
        <p:spPr>
          <a:xfrm>
            <a:off x="439339" y="647041"/>
            <a:ext cx="8229600" cy="5709309"/>
          </a:xfrm>
          <a:prstGeom prst="rect">
            <a:avLst/>
          </a:prstGeom>
          <a:noFill/>
          <a:ln>
            <a:noFill/>
          </a:ln>
        </p:spPr>
        <p:txBody>
          <a:bodyPr spcFirstLastPara="1" wrap="square" lIns="91425" tIns="45700" rIns="91425" bIns="45700" anchor="t" anchorCtr="0">
            <a:normAutofit fontScale="92500" lnSpcReduction="10000"/>
          </a:bodyPr>
          <a:lstStyle/>
          <a:p>
            <a:pPr marL="0" marR="0" lvl="0" indent="0" algn="l" rtl="0">
              <a:lnSpc>
                <a:spcPct val="100000"/>
              </a:lnSpc>
              <a:spcBef>
                <a:spcPts val="0"/>
              </a:spcBef>
              <a:spcAft>
                <a:spcPts val="0"/>
              </a:spcAft>
              <a:buClr>
                <a:srgbClr val="583F34"/>
              </a:buClr>
              <a:buSzPct val="100000"/>
              <a:buFont typeface="Arial"/>
              <a:buNone/>
            </a:pPr>
            <a:r>
              <a:rPr lang="en-US" sz="1600">
                <a:solidFill>
                  <a:srgbClr val="583F34"/>
                </a:solidFill>
                <a:latin typeface="Calibri"/>
                <a:ea typeface="Calibri"/>
                <a:cs typeface="Calibri"/>
                <a:sym typeface="Calibri"/>
              </a:rPr>
              <a:t>This is a great opportunity for your students to read about the wolves and the other main animal on the island, the moose. You can use the structured dialogue approach,  “Say Something” (instruction are on the slide) or your own strategy. It is important for the students to have an understanding of the factors that affect both the moose and the wolf populations. Sentence starters are also provided on a slide to help conversations get started.</a:t>
            </a:r>
            <a:endParaRPr/>
          </a:p>
          <a:p>
            <a:pPr marL="0" marR="0" lvl="0" indent="0" algn="l" rtl="0">
              <a:lnSpc>
                <a:spcPct val="100000"/>
              </a:lnSpc>
              <a:spcBef>
                <a:spcPts val="600"/>
              </a:spcBef>
              <a:spcAft>
                <a:spcPts val="0"/>
              </a:spcAft>
              <a:buClr>
                <a:srgbClr val="583F34"/>
              </a:buClr>
              <a:buSzPct val="100000"/>
              <a:buFont typeface="Arial"/>
              <a:buNone/>
            </a:pPr>
            <a:r>
              <a:rPr lang="en-US" sz="1600">
                <a:solidFill>
                  <a:srgbClr val="583F34"/>
                </a:solidFill>
                <a:latin typeface="Calibri"/>
                <a:ea typeface="Calibri"/>
                <a:cs typeface="Calibri"/>
                <a:sym typeface="Calibri"/>
              </a:rPr>
              <a:t>Before moving on to consider the moose population, students are invited to revise their ideas about the wolves (now that they’ve actually go some info). Be mindful of “fatigue” in revising lists like these too many times. Balance this against student need to have ideas made public. The idea here is really to quickly motivate an investigation of the moose.</a:t>
            </a:r>
            <a:endParaRPr/>
          </a:p>
          <a:p>
            <a:pPr marL="0" marR="0" lvl="0" indent="0" algn="l" rtl="0">
              <a:lnSpc>
                <a:spcPct val="100000"/>
              </a:lnSpc>
              <a:spcBef>
                <a:spcPts val="600"/>
              </a:spcBef>
              <a:spcAft>
                <a:spcPts val="0"/>
              </a:spcAft>
              <a:buClr>
                <a:srgbClr val="583F34"/>
              </a:buClr>
              <a:buSzPct val="100000"/>
              <a:buFont typeface="Arial"/>
              <a:buNone/>
            </a:pPr>
            <a:r>
              <a:rPr lang="en-US" sz="1600">
                <a:solidFill>
                  <a:srgbClr val="583F34"/>
                </a:solidFill>
                <a:latin typeface="Calibri"/>
                <a:ea typeface="Calibri"/>
                <a:cs typeface="Calibri"/>
                <a:sym typeface="Calibri"/>
              </a:rPr>
              <a:t>After students see the moose graph, give them an opportunity to create a list of factors for the </a:t>
            </a:r>
            <a:r>
              <a:rPr lang="en-US" sz="1600" u="sng">
                <a:solidFill>
                  <a:srgbClr val="583F34"/>
                </a:solidFill>
                <a:latin typeface="Calibri"/>
                <a:ea typeface="Calibri"/>
                <a:cs typeface="Calibri"/>
                <a:sym typeface="Calibri"/>
              </a:rPr>
              <a:t>moose</a:t>
            </a:r>
            <a:r>
              <a:rPr lang="en-US" sz="1600">
                <a:solidFill>
                  <a:srgbClr val="583F34"/>
                </a:solidFill>
                <a:latin typeface="Calibri"/>
                <a:ea typeface="Calibri"/>
                <a:cs typeface="Calibri"/>
                <a:sym typeface="Calibri"/>
              </a:rPr>
              <a:t> population. They may also insist on recording some questions they still have about moose. Track student ideas and make them public.</a:t>
            </a:r>
            <a:endParaRPr sz="1800">
              <a:solidFill>
                <a:srgbClr val="583F34"/>
              </a:solidFill>
              <a:latin typeface="Calibri"/>
              <a:ea typeface="Calibri"/>
              <a:cs typeface="Calibri"/>
              <a:sym typeface="Calibri"/>
            </a:endParaRPr>
          </a:p>
          <a:p>
            <a:pPr marL="0" marR="0" lvl="0" indent="0" algn="l" rtl="0">
              <a:lnSpc>
                <a:spcPct val="100000"/>
              </a:lnSpc>
              <a:spcBef>
                <a:spcPts val="600"/>
              </a:spcBef>
              <a:spcAft>
                <a:spcPts val="0"/>
              </a:spcAft>
              <a:buClr>
                <a:schemeClr val="dk1"/>
              </a:buClr>
              <a:buSzPct val="100000"/>
              <a:buFont typeface="Arial"/>
              <a:buNone/>
            </a:pPr>
            <a:endParaRPr sz="1600">
              <a:solidFill>
                <a:srgbClr val="583F34"/>
              </a:solidFill>
              <a:latin typeface="Calibri"/>
              <a:ea typeface="Calibri"/>
              <a:cs typeface="Calibri"/>
              <a:sym typeface="Calibri"/>
            </a:endParaRPr>
          </a:p>
          <a:p>
            <a:pPr marL="0" marR="0" lvl="0" indent="0" algn="l" rtl="0">
              <a:lnSpc>
                <a:spcPct val="100000"/>
              </a:lnSpc>
              <a:spcBef>
                <a:spcPts val="600"/>
              </a:spcBef>
              <a:spcAft>
                <a:spcPts val="0"/>
              </a:spcAft>
              <a:buClr>
                <a:schemeClr val="dk1"/>
              </a:buClr>
              <a:buSzPct val="100000"/>
              <a:buFont typeface="Arial"/>
              <a:buNone/>
            </a:pPr>
            <a:endParaRPr sz="1600">
              <a:solidFill>
                <a:srgbClr val="583F34"/>
              </a:solidFill>
              <a:latin typeface="Calibri"/>
              <a:ea typeface="Calibri"/>
              <a:cs typeface="Calibri"/>
              <a:sym typeface="Calibri"/>
            </a:endParaRPr>
          </a:p>
          <a:p>
            <a:pPr marL="0" marR="0" lvl="0" indent="0" algn="l" rtl="0">
              <a:lnSpc>
                <a:spcPct val="100000"/>
              </a:lnSpc>
              <a:spcBef>
                <a:spcPts val="600"/>
              </a:spcBef>
              <a:spcAft>
                <a:spcPts val="0"/>
              </a:spcAft>
              <a:buClr>
                <a:schemeClr val="dk1"/>
              </a:buClr>
              <a:buSzPct val="100000"/>
              <a:buFont typeface="Arial"/>
              <a:buNone/>
            </a:pPr>
            <a:endParaRPr sz="1600">
              <a:solidFill>
                <a:srgbClr val="583F34"/>
              </a:solidFill>
              <a:latin typeface="Calibri"/>
              <a:ea typeface="Calibri"/>
              <a:cs typeface="Calibri"/>
              <a:sym typeface="Calibri"/>
            </a:endParaRPr>
          </a:p>
          <a:p>
            <a:pPr marL="0" marR="0" lvl="0" indent="0" algn="l" rtl="0">
              <a:lnSpc>
                <a:spcPct val="100000"/>
              </a:lnSpc>
              <a:spcBef>
                <a:spcPts val="600"/>
              </a:spcBef>
              <a:spcAft>
                <a:spcPts val="0"/>
              </a:spcAft>
              <a:buClr>
                <a:schemeClr val="dk1"/>
              </a:buClr>
              <a:buSzPct val="100000"/>
              <a:buFont typeface="Arial"/>
              <a:buNone/>
            </a:pPr>
            <a:endParaRPr sz="1600">
              <a:solidFill>
                <a:srgbClr val="583F34"/>
              </a:solidFill>
              <a:latin typeface="Calibri"/>
              <a:ea typeface="Calibri"/>
              <a:cs typeface="Calibri"/>
              <a:sym typeface="Calibri"/>
            </a:endParaRPr>
          </a:p>
          <a:p>
            <a:pPr marL="0" marR="0" lvl="0" indent="0" algn="l" rtl="0">
              <a:lnSpc>
                <a:spcPct val="100000"/>
              </a:lnSpc>
              <a:spcBef>
                <a:spcPts val="600"/>
              </a:spcBef>
              <a:spcAft>
                <a:spcPts val="0"/>
              </a:spcAft>
              <a:buClr>
                <a:schemeClr val="dk1"/>
              </a:buClr>
              <a:buSzPct val="100000"/>
              <a:buFont typeface="Arial"/>
              <a:buNone/>
            </a:pPr>
            <a:endParaRPr sz="1600">
              <a:solidFill>
                <a:srgbClr val="583F34"/>
              </a:solidFill>
              <a:latin typeface="Calibri"/>
              <a:ea typeface="Calibri"/>
              <a:cs typeface="Calibri"/>
              <a:sym typeface="Calibri"/>
            </a:endParaRPr>
          </a:p>
          <a:p>
            <a:pPr marL="0" marR="0" lvl="0" indent="0" algn="l" rtl="0">
              <a:lnSpc>
                <a:spcPct val="100000"/>
              </a:lnSpc>
              <a:spcBef>
                <a:spcPts val="600"/>
              </a:spcBef>
              <a:spcAft>
                <a:spcPts val="0"/>
              </a:spcAft>
              <a:buClr>
                <a:schemeClr val="dk1"/>
              </a:buClr>
              <a:buSzPct val="100000"/>
              <a:buFont typeface="Arial"/>
              <a:buNone/>
            </a:pPr>
            <a:endParaRPr sz="1600">
              <a:solidFill>
                <a:srgbClr val="583F34"/>
              </a:solidFill>
              <a:latin typeface="Calibri"/>
              <a:ea typeface="Calibri"/>
              <a:cs typeface="Calibri"/>
              <a:sym typeface="Calibri"/>
            </a:endParaRPr>
          </a:p>
          <a:p>
            <a:pPr marL="0" marR="0" lvl="0" indent="0" algn="l" rtl="0">
              <a:lnSpc>
                <a:spcPct val="100000"/>
              </a:lnSpc>
              <a:spcBef>
                <a:spcPts val="600"/>
              </a:spcBef>
              <a:spcAft>
                <a:spcPts val="0"/>
              </a:spcAft>
              <a:buClr>
                <a:schemeClr val="dk1"/>
              </a:buClr>
              <a:buSzPct val="100000"/>
              <a:buFont typeface="Arial"/>
              <a:buNone/>
            </a:pPr>
            <a:endParaRPr sz="1600">
              <a:solidFill>
                <a:srgbClr val="583F34"/>
              </a:solidFill>
              <a:latin typeface="Calibri"/>
              <a:ea typeface="Calibri"/>
              <a:cs typeface="Calibri"/>
              <a:sym typeface="Calibri"/>
            </a:endParaRPr>
          </a:p>
          <a:p>
            <a:pPr marL="0" marR="0" lvl="0" indent="0" algn="l" rtl="0">
              <a:lnSpc>
                <a:spcPct val="100000"/>
              </a:lnSpc>
              <a:spcBef>
                <a:spcPts val="600"/>
              </a:spcBef>
              <a:spcAft>
                <a:spcPts val="0"/>
              </a:spcAft>
              <a:buClr>
                <a:schemeClr val="dk1"/>
              </a:buClr>
              <a:buSzPct val="100000"/>
              <a:buFont typeface="Arial"/>
              <a:buNone/>
            </a:pPr>
            <a:endParaRPr sz="1600">
              <a:solidFill>
                <a:srgbClr val="583F34"/>
              </a:solidFill>
              <a:latin typeface="Calibri"/>
              <a:ea typeface="Calibri"/>
              <a:cs typeface="Calibri"/>
              <a:sym typeface="Calibri"/>
            </a:endParaRPr>
          </a:p>
          <a:p>
            <a:pPr marL="0" marR="0" lvl="0" indent="0" algn="l" rtl="0">
              <a:lnSpc>
                <a:spcPct val="100000"/>
              </a:lnSpc>
              <a:spcBef>
                <a:spcPts val="600"/>
              </a:spcBef>
              <a:spcAft>
                <a:spcPts val="0"/>
              </a:spcAft>
              <a:buClr>
                <a:srgbClr val="583F34"/>
              </a:buClr>
              <a:buSzPct val="100000"/>
              <a:buFont typeface="Arial"/>
              <a:buNone/>
            </a:pPr>
            <a:r>
              <a:rPr lang="en-US" sz="1600">
                <a:solidFill>
                  <a:srgbClr val="583F34"/>
                </a:solidFill>
                <a:latin typeface="Calibri"/>
                <a:ea typeface="Calibri"/>
                <a:cs typeface="Calibri"/>
                <a:sym typeface="Calibri"/>
              </a:rPr>
              <a:t>These conversations prepare the students for more explicitly considering how the factors might affect numbers of moose in the Moose Game, the core of the next learning segment.</a:t>
            </a:r>
            <a:endParaRPr sz="1600">
              <a:solidFill>
                <a:srgbClr val="583F34"/>
              </a:solidFill>
              <a:latin typeface="Calibri"/>
              <a:ea typeface="Calibri"/>
              <a:cs typeface="Calibri"/>
              <a:sym typeface="Calibri"/>
            </a:endParaRPr>
          </a:p>
        </p:txBody>
      </p:sp>
      <p:grpSp>
        <p:nvGrpSpPr>
          <p:cNvPr id="824" name="Google Shape;824;p68"/>
          <p:cNvGrpSpPr/>
          <p:nvPr/>
        </p:nvGrpSpPr>
        <p:grpSpPr>
          <a:xfrm>
            <a:off x="291422" y="3385783"/>
            <a:ext cx="8525435" cy="2227132"/>
            <a:chOff x="251012" y="2662516"/>
            <a:chExt cx="8525435" cy="2082090"/>
          </a:xfrm>
        </p:grpSpPr>
        <p:sp>
          <p:nvSpPr>
            <p:cNvPr id="825" name="Google Shape;825;p68"/>
            <p:cNvSpPr/>
            <p:nvPr/>
          </p:nvSpPr>
          <p:spPr>
            <a:xfrm>
              <a:off x="251012" y="2662516"/>
              <a:ext cx="8525435" cy="1882588"/>
            </a:xfrm>
            <a:prstGeom prst="rect">
              <a:avLst/>
            </a:prstGeom>
            <a:solidFill>
              <a:schemeClr val="lt1"/>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826" name="Google Shape;826;p68"/>
            <p:cNvSpPr txBox="1"/>
            <p:nvPr/>
          </p:nvSpPr>
          <p:spPr>
            <a:xfrm>
              <a:off x="251012" y="2788024"/>
              <a:ext cx="4195482" cy="195658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83F34"/>
                  </a:solidFill>
                  <a:latin typeface="Calibri"/>
                  <a:ea typeface="Calibri"/>
                  <a:cs typeface="Calibri"/>
                  <a:sym typeface="Calibri"/>
                </a:rPr>
                <a:t>Factors that might affect the moose population</a:t>
              </a:r>
              <a:r>
                <a:rPr lang="en-US" sz="1400" b="1">
                  <a:solidFill>
                    <a:srgbClr val="583F34"/>
                  </a:solidFill>
                  <a:latin typeface="Calibri"/>
                  <a:ea typeface="Calibri"/>
                  <a:cs typeface="Calibri"/>
                  <a:sym typeface="Calibri"/>
                </a:rPr>
                <a:t>: </a:t>
              </a:r>
              <a:r>
                <a:rPr lang="en-US" sz="1400" b="1">
                  <a:solidFill>
                    <a:srgbClr val="256800"/>
                  </a:solidFill>
                  <a:latin typeface="Calibri"/>
                  <a:ea typeface="Calibri"/>
                  <a:cs typeface="Calibri"/>
                  <a:sym typeface="Calibri"/>
                </a:rPr>
                <a:t>(students will generate this list)</a:t>
              </a:r>
              <a:endParaRPr sz="1400" b="1">
                <a:solidFill>
                  <a:srgbClr val="583F34"/>
                </a:solidFill>
                <a:latin typeface="Calibri"/>
                <a:ea typeface="Calibri"/>
                <a:cs typeface="Calibri"/>
                <a:sym typeface="Calibri"/>
              </a:endParaRPr>
            </a:p>
            <a:p>
              <a:pPr marL="0" marR="0" lvl="0" indent="0" algn="l" rtl="0">
                <a:spcBef>
                  <a:spcPts val="0"/>
                </a:spcBef>
                <a:spcAft>
                  <a:spcPts val="0"/>
                </a:spcAft>
                <a:buNone/>
              </a:pPr>
              <a:endParaRPr sz="1400" b="1">
                <a:solidFill>
                  <a:srgbClr val="583F34"/>
                </a:solidFill>
                <a:latin typeface="Calibri"/>
                <a:ea typeface="Calibri"/>
                <a:cs typeface="Calibri"/>
                <a:sym typeface="Calibri"/>
              </a:endParaRPr>
            </a:p>
            <a:p>
              <a:pPr marL="0" marR="0" lvl="0" indent="0" algn="l" rtl="0">
                <a:spcBef>
                  <a:spcPts val="0"/>
                </a:spcBef>
                <a:spcAft>
                  <a:spcPts val="0"/>
                </a:spcAft>
                <a:buNone/>
              </a:pPr>
              <a:r>
                <a:rPr lang="en-US" sz="1400" b="1">
                  <a:solidFill>
                    <a:srgbClr val="583F34"/>
                  </a:solidFill>
                  <a:latin typeface="Calibri"/>
                  <a:ea typeface="Calibri"/>
                  <a:cs typeface="Calibri"/>
                  <a:sym typeface="Calibri"/>
                </a:rPr>
                <a:t>- amount of snow (prevents escape in water and covers food)</a:t>
              </a:r>
              <a:endParaRPr sz="1400" b="1">
                <a:solidFill>
                  <a:srgbClr val="583F34"/>
                </a:solidFill>
                <a:latin typeface="Calibri"/>
                <a:ea typeface="Calibri"/>
                <a:cs typeface="Calibri"/>
                <a:sym typeface="Calibri"/>
              </a:endParaRPr>
            </a:p>
            <a:p>
              <a:pPr marL="0" marR="0" lvl="0" indent="0" algn="l" rtl="0">
                <a:spcBef>
                  <a:spcPts val="0"/>
                </a:spcBef>
                <a:spcAft>
                  <a:spcPts val="0"/>
                </a:spcAft>
                <a:buNone/>
              </a:pPr>
              <a:r>
                <a:rPr lang="en-US" sz="1400" b="1">
                  <a:solidFill>
                    <a:srgbClr val="583F34"/>
                  </a:solidFill>
                  <a:latin typeface="Calibri"/>
                  <a:ea typeface="Calibri"/>
                  <a:cs typeface="Calibri"/>
                  <a:sym typeface="Calibri"/>
                </a:rPr>
                <a:t>-diseases</a:t>
              </a:r>
              <a:endParaRPr/>
            </a:p>
            <a:p>
              <a:pPr marL="0" marR="0" lvl="0" indent="0" algn="l" rtl="0">
                <a:spcBef>
                  <a:spcPts val="0"/>
                </a:spcBef>
                <a:spcAft>
                  <a:spcPts val="0"/>
                </a:spcAft>
                <a:buNone/>
              </a:pPr>
              <a:r>
                <a:rPr lang="en-US" sz="1400" b="1">
                  <a:solidFill>
                    <a:srgbClr val="583F34"/>
                  </a:solidFill>
                  <a:latin typeface="Calibri"/>
                  <a:ea typeface="Calibri"/>
                  <a:cs typeface="Calibri"/>
                  <a:sym typeface="Calibri"/>
                </a:rPr>
                <a:t>-nutrition: the amount of grass or other things the moose eat in a particular year</a:t>
              </a:r>
              <a:endParaRPr sz="1400" b="1">
                <a:solidFill>
                  <a:srgbClr val="583F34"/>
                </a:solidFill>
                <a:latin typeface="Calibri"/>
                <a:ea typeface="Calibri"/>
                <a:cs typeface="Calibri"/>
                <a:sym typeface="Calibri"/>
              </a:endParaRPr>
            </a:p>
            <a:p>
              <a:pPr marL="0" marR="0" lvl="0" indent="0" algn="l" rtl="0">
                <a:spcBef>
                  <a:spcPts val="0"/>
                </a:spcBef>
                <a:spcAft>
                  <a:spcPts val="0"/>
                </a:spcAft>
                <a:buNone/>
              </a:pPr>
              <a:endParaRPr sz="1400" b="1">
                <a:solidFill>
                  <a:srgbClr val="583F34"/>
                </a:solidFill>
                <a:latin typeface="Calibri"/>
                <a:ea typeface="Calibri"/>
                <a:cs typeface="Calibri"/>
                <a:sym typeface="Calibri"/>
              </a:endParaRPr>
            </a:p>
          </p:txBody>
        </p:sp>
        <p:sp>
          <p:nvSpPr>
            <p:cNvPr id="827" name="Google Shape;827;p68"/>
            <p:cNvSpPr txBox="1"/>
            <p:nvPr/>
          </p:nvSpPr>
          <p:spPr>
            <a:xfrm>
              <a:off x="4446495" y="2788024"/>
              <a:ext cx="4329952" cy="189903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83F34"/>
                  </a:solidFill>
                  <a:latin typeface="Calibri"/>
                  <a:ea typeface="Calibri"/>
                  <a:cs typeface="Calibri"/>
                  <a:sym typeface="Calibri"/>
                </a:rPr>
                <a:t>Questions we have about the moose: / </a:t>
              </a:r>
              <a:endParaRPr sz="1600" b="1">
                <a:solidFill>
                  <a:srgbClr val="583F34"/>
                </a:solidFill>
                <a:latin typeface="Calibri"/>
                <a:ea typeface="Calibri"/>
                <a:cs typeface="Calibri"/>
                <a:sym typeface="Calibri"/>
              </a:endParaRPr>
            </a:p>
            <a:p>
              <a:pPr marL="0" marR="0" lvl="0" indent="0" algn="l" rtl="0">
                <a:spcBef>
                  <a:spcPts val="0"/>
                </a:spcBef>
                <a:spcAft>
                  <a:spcPts val="0"/>
                </a:spcAft>
                <a:buNone/>
              </a:pPr>
              <a:r>
                <a:rPr lang="en-US" sz="1600" b="1">
                  <a:solidFill>
                    <a:srgbClr val="583F34"/>
                  </a:solidFill>
                  <a:latin typeface="Calibri"/>
                  <a:ea typeface="Calibri"/>
                  <a:cs typeface="Calibri"/>
                  <a:sym typeface="Calibri"/>
                </a:rPr>
                <a:t>Data we’d like: </a:t>
              </a:r>
              <a:r>
                <a:rPr lang="en-US" sz="1400" b="1">
                  <a:solidFill>
                    <a:srgbClr val="256800"/>
                  </a:solidFill>
                  <a:latin typeface="Calibri"/>
                  <a:ea typeface="Calibri"/>
                  <a:cs typeface="Calibri"/>
                  <a:sym typeface="Calibri"/>
                </a:rPr>
                <a:t>(this list may or may not come up)</a:t>
              </a:r>
              <a:endParaRPr sz="1400" b="1">
                <a:solidFill>
                  <a:srgbClr val="256800"/>
                </a:solidFill>
                <a:latin typeface="Calibri"/>
                <a:ea typeface="Calibri"/>
                <a:cs typeface="Calibri"/>
                <a:sym typeface="Calibri"/>
              </a:endParaRPr>
            </a:p>
            <a:p>
              <a:pPr marL="0" marR="0" lvl="0" indent="0" algn="l" rtl="0">
                <a:spcBef>
                  <a:spcPts val="0"/>
                </a:spcBef>
                <a:spcAft>
                  <a:spcPts val="0"/>
                </a:spcAft>
                <a:buNone/>
              </a:pPr>
              <a:endParaRPr sz="1200" b="1">
                <a:solidFill>
                  <a:srgbClr val="583F34"/>
                </a:solidFill>
                <a:latin typeface="Calibri"/>
                <a:ea typeface="Calibri"/>
                <a:cs typeface="Calibri"/>
                <a:sym typeface="Calibri"/>
              </a:endParaRPr>
            </a:p>
            <a:p>
              <a:pPr marL="0" marR="0" lvl="0" indent="0" algn="l" rtl="0">
                <a:spcBef>
                  <a:spcPts val="0"/>
                </a:spcBef>
                <a:spcAft>
                  <a:spcPts val="0"/>
                </a:spcAft>
                <a:buNone/>
              </a:pPr>
              <a:r>
                <a:rPr lang="en-US" sz="1400" b="1">
                  <a:solidFill>
                    <a:srgbClr val="583F34"/>
                  </a:solidFill>
                  <a:latin typeface="Calibri"/>
                  <a:ea typeface="Calibri"/>
                  <a:cs typeface="Calibri"/>
                  <a:sym typeface="Calibri"/>
                </a:rPr>
                <a:t>-how fast can they run?</a:t>
              </a:r>
              <a:endParaRPr sz="1400" b="1">
                <a:solidFill>
                  <a:srgbClr val="583F34"/>
                </a:solidFill>
                <a:latin typeface="Calibri"/>
                <a:ea typeface="Calibri"/>
                <a:cs typeface="Calibri"/>
                <a:sym typeface="Calibri"/>
              </a:endParaRPr>
            </a:p>
            <a:p>
              <a:pPr marL="0" marR="0" lvl="0" indent="0" algn="l" rtl="0">
                <a:spcBef>
                  <a:spcPts val="0"/>
                </a:spcBef>
                <a:spcAft>
                  <a:spcPts val="0"/>
                </a:spcAft>
                <a:buNone/>
              </a:pPr>
              <a:r>
                <a:rPr lang="en-US" sz="1400" b="1">
                  <a:solidFill>
                    <a:srgbClr val="583F34"/>
                  </a:solidFill>
                  <a:latin typeface="Calibri"/>
                  <a:ea typeface="Calibri"/>
                  <a:cs typeface="Calibri"/>
                  <a:sym typeface="Calibri"/>
                </a:rPr>
                <a:t>-do they survive the colder winters better than moose?</a:t>
              </a:r>
              <a:endParaRPr sz="1400" b="1">
                <a:solidFill>
                  <a:srgbClr val="583F34"/>
                </a:solidFill>
                <a:latin typeface="Calibri"/>
                <a:ea typeface="Calibri"/>
                <a:cs typeface="Calibri"/>
                <a:sym typeface="Calibri"/>
              </a:endParaRPr>
            </a:p>
            <a:p>
              <a:pPr marL="0" marR="0" lvl="0" indent="0" algn="l" rtl="0">
                <a:spcBef>
                  <a:spcPts val="0"/>
                </a:spcBef>
                <a:spcAft>
                  <a:spcPts val="0"/>
                </a:spcAft>
                <a:buNone/>
              </a:pPr>
              <a:r>
                <a:rPr lang="en-US" sz="1400" b="1">
                  <a:solidFill>
                    <a:srgbClr val="583F34"/>
                  </a:solidFill>
                  <a:latin typeface="Calibri"/>
                  <a:ea typeface="Calibri"/>
                  <a:cs typeface="Calibri"/>
                  <a:sym typeface="Calibri"/>
                </a:rPr>
                <a:t>-can ticks kill a moose?</a:t>
              </a:r>
              <a:endParaRPr/>
            </a:p>
            <a:p>
              <a:pPr marL="0" marR="0" lvl="0" indent="0" algn="l" rtl="0">
                <a:spcBef>
                  <a:spcPts val="0"/>
                </a:spcBef>
                <a:spcAft>
                  <a:spcPts val="0"/>
                </a:spcAft>
                <a:buNone/>
              </a:pPr>
              <a:r>
                <a:rPr lang="en-US" sz="1400" b="1">
                  <a:solidFill>
                    <a:srgbClr val="583F34"/>
                  </a:solidFill>
                  <a:latin typeface="Calibri"/>
                  <a:ea typeface="Calibri"/>
                  <a:cs typeface="Calibri"/>
                  <a:sym typeface="Calibri"/>
                </a:rPr>
                <a:t>-we would want some more info about ticks and whether they carry lime disease</a:t>
              </a:r>
              <a:endParaRPr sz="1400" b="1">
                <a:solidFill>
                  <a:srgbClr val="583F34"/>
                </a:solidFill>
                <a:latin typeface="Calibri"/>
                <a:ea typeface="Calibri"/>
                <a:cs typeface="Calibri"/>
                <a:sym typeface="Calibri"/>
              </a:endParaRPr>
            </a:p>
            <a:p>
              <a:pPr marL="0" marR="0" lvl="0" indent="0" algn="l" rtl="0">
                <a:spcBef>
                  <a:spcPts val="0"/>
                </a:spcBef>
                <a:spcAft>
                  <a:spcPts val="0"/>
                </a:spcAft>
                <a:buNone/>
              </a:pPr>
              <a:endParaRPr sz="1200" b="1">
                <a:solidFill>
                  <a:srgbClr val="583F34"/>
                </a:solidFill>
                <a:latin typeface="Calibri"/>
                <a:ea typeface="Calibri"/>
                <a:cs typeface="Calibri"/>
                <a:sym typeface="Calibri"/>
              </a:endParaRPr>
            </a:p>
          </p:txBody>
        </p:sp>
        <p:cxnSp>
          <p:nvCxnSpPr>
            <p:cNvPr id="828" name="Google Shape;828;p68"/>
            <p:cNvCxnSpPr/>
            <p:nvPr/>
          </p:nvCxnSpPr>
          <p:spPr>
            <a:xfrm>
              <a:off x="4357594" y="2736905"/>
              <a:ext cx="0" cy="1750979"/>
            </a:xfrm>
            <a:prstGeom prst="straightConnector1">
              <a:avLst/>
            </a:prstGeom>
            <a:noFill/>
            <a:ln w="25400" cap="flat" cmpd="sng">
              <a:solidFill>
                <a:srgbClr val="583F34"/>
              </a:solidFill>
              <a:prstDash val="solid"/>
              <a:round/>
              <a:headEnd type="none" w="sm" len="sm"/>
              <a:tailEnd type="none" w="sm" len="sm"/>
            </a:ln>
            <a:effectLst>
              <a:outerShdw blurRad="40000" dist="20000" dir="5400000" rotWithShape="0">
                <a:srgbClr val="000000">
                  <a:alpha val="37647"/>
                </a:srgbClr>
              </a:outerShdw>
            </a:effectLst>
          </p:spPr>
        </p:cxnSp>
      </p:gr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833"/>
        <p:cNvGrpSpPr/>
        <p:nvPr/>
      </p:nvGrpSpPr>
      <p:grpSpPr>
        <a:xfrm>
          <a:off x="0" y="0"/>
          <a:ext cx="0" cy="0"/>
          <a:chOff x="0" y="0"/>
          <a:chExt cx="0" cy="0"/>
        </a:xfrm>
      </p:grpSpPr>
      <p:sp>
        <p:nvSpPr>
          <p:cNvPr id="834" name="Google Shape;834;p69"/>
          <p:cNvSpPr txBox="1">
            <a:spLocks noGrp="1"/>
          </p:cNvSpPr>
          <p:nvPr>
            <p:ph type="body" idx="1"/>
          </p:nvPr>
        </p:nvSpPr>
        <p:spPr>
          <a:xfrm>
            <a:off x="636814" y="1417638"/>
            <a:ext cx="8357350" cy="3624820"/>
          </a:xfrm>
          <a:prstGeom prst="rect">
            <a:avLst/>
          </a:prstGeom>
          <a:noFill/>
          <a:ln>
            <a:noFill/>
          </a:ln>
        </p:spPr>
        <p:txBody>
          <a:bodyPr spcFirstLastPara="1" wrap="square" lIns="91425" tIns="45700" rIns="91425" bIns="45700" anchor="t" anchorCtr="0">
            <a:normAutofit fontScale="92500" lnSpcReduction="10000"/>
          </a:bodyPr>
          <a:lstStyle/>
          <a:p>
            <a:pPr marL="0" lvl="0" indent="0" algn="l" rtl="0">
              <a:spcBef>
                <a:spcPts val="0"/>
              </a:spcBef>
              <a:spcAft>
                <a:spcPts val="0"/>
              </a:spcAft>
              <a:buClr>
                <a:srgbClr val="583F34"/>
              </a:buClr>
              <a:buSzPts val="3200"/>
              <a:buNone/>
            </a:pPr>
            <a:r>
              <a:rPr lang="en-US">
                <a:solidFill>
                  <a:srgbClr val="583F34"/>
                </a:solidFill>
              </a:rPr>
              <a:t>So, there are a number of things we are still wondering about…</a:t>
            </a:r>
            <a:endParaRPr>
              <a:solidFill>
                <a:srgbClr val="583F34"/>
              </a:solidFill>
            </a:endParaRPr>
          </a:p>
          <a:p>
            <a:pPr marL="0" lvl="0" indent="0" algn="l" rtl="0">
              <a:spcBef>
                <a:spcPts val="640"/>
              </a:spcBef>
              <a:spcAft>
                <a:spcPts val="0"/>
              </a:spcAft>
              <a:buClr>
                <a:srgbClr val="2B7C01"/>
              </a:buClr>
              <a:buSzPts val="3200"/>
              <a:buNone/>
            </a:pPr>
            <a:r>
              <a:rPr lang="en-US">
                <a:solidFill>
                  <a:srgbClr val="2B7C01"/>
                </a:solidFill>
              </a:rPr>
              <a:t>Would it be helpful to know more about the wolves?</a:t>
            </a:r>
            <a:endParaRPr/>
          </a:p>
          <a:p>
            <a:pPr marL="342900" lvl="0" indent="-139700" algn="l" rtl="0">
              <a:spcBef>
                <a:spcPts val="640"/>
              </a:spcBef>
              <a:spcAft>
                <a:spcPts val="0"/>
              </a:spcAft>
              <a:buClr>
                <a:schemeClr val="dk1"/>
              </a:buClr>
              <a:buSzPts val="3200"/>
              <a:buNone/>
            </a:pPr>
            <a:endParaRPr/>
          </a:p>
          <a:p>
            <a:pPr marL="342900" lvl="0" indent="-139700" algn="l" rtl="0">
              <a:spcBef>
                <a:spcPts val="640"/>
              </a:spcBef>
              <a:spcAft>
                <a:spcPts val="0"/>
              </a:spcAft>
              <a:buClr>
                <a:schemeClr val="dk1"/>
              </a:buClr>
              <a:buSzPts val="3200"/>
              <a:buNone/>
            </a:pPr>
            <a:endParaRPr/>
          </a:p>
          <a:p>
            <a:pPr marL="342900" lvl="0" indent="-139700" algn="l" rtl="0">
              <a:spcBef>
                <a:spcPts val="640"/>
              </a:spcBef>
              <a:spcAft>
                <a:spcPts val="0"/>
              </a:spcAft>
              <a:buClr>
                <a:schemeClr val="dk1"/>
              </a:buClr>
              <a:buSzPts val="3200"/>
              <a:buNone/>
            </a:pPr>
            <a:endParaRPr/>
          </a:p>
          <a:p>
            <a:pPr marL="0" lvl="0" indent="0" algn="l" rtl="0">
              <a:spcBef>
                <a:spcPts val="640"/>
              </a:spcBef>
              <a:spcAft>
                <a:spcPts val="0"/>
              </a:spcAft>
              <a:buClr>
                <a:srgbClr val="2B7C01"/>
              </a:buClr>
              <a:buSzPts val="3200"/>
              <a:buNone/>
            </a:pPr>
            <a:r>
              <a:rPr lang="en-US">
                <a:solidFill>
                  <a:srgbClr val="2B7C01"/>
                </a:solidFill>
              </a:rPr>
              <a:t>And the moose?</a:t>
            </a:r>
            <a:endParaRPr/>
          </a:p>
          <a:p>
            <a:pPr marL="0" lvl="0" indent="0" algn="l" rtl="0">
              <a:spcBef>
                <a:spcPts val="640"/>
              </a:spcBef>
              <a:spcAft>
                <a:spcPts val="0"/>
              </a:spcAft>
              <a:buClr>
                <a:schemeClr val="dk1"/>
              </a:buClr>
              <a:buSzPts val="3200"/>
              <a:buNone/>
            </a:pPr>
            <a:endParaRPr/>
          </a:p>
        </p:txBody>
      </p:sp>
      <p:pic>
        <p:nvPicPr>
          <p:cNvPr id="835" name="Google Shape;835;p69" descr="wolf_pack_Isle_Royale_John_Vucatich_AP_file_1.preview.jpg"/>
          <p:cNvPicPr preferRelativeResize="0"/>
          <p:nvPr/>
        </p:nvPicPr>
        <p:blipFill rotWithShape="1">
          <a:blip r:embed="rId3">
            <a:alphaModFix/>
          </a:blip>
          <a:srcRect/>
          <a:stretch/>
        </p:blipFill>
        <p:spPr>
          <a:xfrm>
            <a:off x="2795789" y="3088329"/>
            <a:ext cx="3258508" cy="1426077"/>
          </a:xfrm>
          <a:prstGeom prst="rect">
            <a:avLst/>
          </a:prstGeom>
          <a:noFill/>
          <a:ln>
            <a:noFill/>
          </a:ln>
        </p:spPr>
      </p:pic>
      <p:pic>
        <p:nvPicPr>
          <p:cNvPr id="836" name="Google Shape;836;p69" descr="http://www.isleroyalewolf.org/sites/default/files/images/all_about_moose.jpg"/>
          <p:cNvPicPr preferRelativeResize="0"/>
          <p:nvPr/>
        </p:nvPicPr>
        <p:blipFill rotWithShape="1">
          <a:blip r:embed="rId4">
            <a:alphaModFix/>
          </a:blip>
          <a:srcRect/>
          <a:stretch/>
        </p:blipFill>
        <p:spPr>
          <a:xfrm>
            <a:off x="3922578" y="4874021"/>
            <a:ext cx="3228028" cy="1311076"/>
          </a:xfrm>
          <a:prstGeom prst="rect">
            <a:avLst/>
          </a:prstGeom>
          <a:noFill/>
          <a:ln>
            <a:noFill/>
          </a:ln>
        </p:spPr>
      </p:pic>
      <p:sp>
        <p:nvSpPr>
          <p:cNvPr id="837" name="Google Shape;837;p6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583F34"/>
              </a:buClr>
              <a:buSzPct val="100000"/>
              <a:buFont typeface="Calibri"/>
              <a:buNone/>
            </a:pPr>
            <a:r>
              <a:rPr lang="en-US">
                <a:solidFill>
                  <a:srgbClr val="583F34"/>
                </a:solidFill>
              </a:rPr>
              <a:t>Wanting to learn more…</a:t>
            </a:r>
            <a:endParaRPr>
              <a:solidFill>
                <a:srgbClr val="583F34"/>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3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3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3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3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3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3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34">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3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7"/>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LS01 Teacher Resource: Notes</a:t>
            </a:r>
            <a:endParaRPr sz="2400" b="0" i="0" u="none" strike="noStrike" cap="none">
              <a:solidFill>
                <a:srgbClr val="FFFFFF"/>
              </a:solidFill>
              <a:latin typeface="Arial"/>
              <a:ea typeface="Arial"/>
              <a:cs typeface="Arial"/>
              <a:sym typeface="Arial"/>
            </a:endParaRPr>
          </a:p>
        </p:txBody>
      </p:sp>
      <p:sp>
        <p:nvSpPr>
          <p:cNvPr id="183" name="Google Shape;183;p7"/>
          <p:cNvSpPr txBox="1"/>
          <p:nvPr/>
        </p:nvSpPr>
        <p:spPr>
          <a:xfrm>
            <a:off x="439340" y="829922"/>
            <a:ext cx="8229600" cy="5236618"/>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We have already observed a great amount of biodiversity from the “Odd One Out” activity. The first slide in this learning segment introduces even more biodiversity. So, the now the question presented to students is, why should we even care about biodiversity. </a:t>
            </a:r>
            <a:endParaRPr dirty="0"/>
          </a:p>
          <a:p>
            <a:pPr marL="0" marR="0" lvl="0" indent="0" algn="l" rtl="0">
              <a:spcBef>
                <a:spcPts val="60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Provide an opportunity for students to write on their doodle sheet. There is no right or wrong answer here, so let you students brainstorm individually. They will then share with partner before sharing with the whole class. </a:t>
            </a:r>
            <a:endParaRPr dirty="0"/>
          </a:p>
          <a:p>
            <a:pPr marL="0" marR="0" lvl="0" indent="0" algn="l" rtl="0">
              <a:spcBef>
                <a:spcPts val="60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Record student ideas on a poster paper to display in the classroom.</a:t>
            </a:r>
            <a:endParaRPr dirty="0"/>
          </a:p>
          <a:p>
            <a:pPr marL="0" marR="0" lvl="0" indent="0" algn="l" rtl="0">
              <a:spcBef>
                <a:spcPts val="60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Possible titles: “Why does biodiversity matter?” Or “Why we care about biodiversity:”</a:t>
            </a:r>
            <a:endParaRPr sz="1600" dirty="0">
              <a:solidFill>
                <a:srgbClr val="583F34"/>
              </a:solidFill>
              <a:latin typeface="Calibri"/>
              <a:ea typeface="Calibri"/>
              <a:cs typeface="Calibri"/>
              <a:sym typeface="Calibri"/>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842"/>
        <p:cNvGrpSpPr/>
        <p:nvPr/>
      </p:nvGrpSpPr>
      <p:grpSpPr>
        <a:xfrm>
          <a:off x="0" y="0"/>
          <a:ext cx="0" cy="0"/>
          <a:chOff x="0" y="0"/>
          <a:chExt cx="0" cy="0"/>
        </a:xfrm>
      </p:grpSpPr>
      <p:sp>
        <p:nvSpPr>
          <p:cNvPr id="843" name="Google Shape;843;p70"/>
          <p:cNvSpPr txBox="1">
            <a:spLocks noGrp="1"/>
          </p:cNvSpPr>
          <p:nvPr>
            <p:ph type="body" idx="1"/>
          </p:nvPr>
        </p:nvSpPr>
        <p:spPr>
          <a:xfrm>
            <a:off x="553078" y="899751"/>
            <a:ext cx="7965464" cy="5362666"/>
          </a:xfrm>
          <a:prstGeom prst="rect">
            <a:avLst/>
          </a:prstGeom>
          <a:noFill/>
          <a:ln>
            <a:noFill/>
          </a:ln>
        </p:spPr>
        <p:txBody>
          <a:bodyPr spcFirstLastPara="1" wrap="square" lIns="91425" tIns="45700" rIns="91425" bIns="45700" anchor="t" anchorCtr="0">
            <a:normAutofit lnSpcReduction="10000"/>
          </a:bodyPr>
          <a:lstStyle/>
          <a:p>
            <a:pPr marL="0" lvl="0" indent="0" algn="l" rtl="0">
              <a:spcBef>
                <a:spcPts val="0"/>
              </a:spcBef>
              <a:spcAft>
                <a:spcPts val="0"/>
              </a:spcAft>
              <a:buClr>
                <a:schemeClr val="dk1"/>
              </a:buClr>
              <a:buSzPts val="3200"/>
              <a:buNone/>
            </a:pPr>
            <a:endParaRPr/>
          </a:p>
          <a:p>
            <a:pPr marL="0" lvl="0" indent="0" algn="l" rtl="0">
              <a:spcBef>
                <a:spcPts val="640"/>
              </a:spcBef>
              <a:spcAft>
                <a:spcPts val="0"/>
              </a:spcAft>
              <a:buClr>
                <a:schemeClr val="dk1"/>
              </a:buClr>
              <a:buSzPts val="3200"/>
              <a:buNone/>
            </a:pPr>
            <a:endParaRPr/>
          </a:p>
          <a:p>
            <a:pPr marL="0" lvl="0" indent="0" algn="l" rtl="0">
              <a:spcBef>
                <a:spcPts val="640"/>
              </a:spcBef>
              <a:spcAft>
                <a:spcPts val="0"/>
              </a:spcAft>
              <a:buClr>
                <a:schemeClr val="dk1"/>
              </a:buClr>
              <a:buSzPts val="3200"/>
              <a:buNone/>
            </a:pPr>
            <a:endParaRPr/>
          </a:p>
          <a:p>
            <a:pPr marL="0" lvl="0" indent="0" algn="l" rtl="0">
              <a:spcBef>
                <a:spcPts val="640"/>
              </a:spcBef>
              <a:spcAft>
                <a:spcPts val="0"/>
              </a:spcAft>
              <a:buClr>
                <a:schemeClr val="dk1"/>
              </a:buClr>
              <a:buSzPts val="3200"/>
              <a:buNone/>
            </a:pPr>
            <a:endParaRPr/>
          </a:p>
          <a:p>
            <a:pPr marL="0" lvl="0" indent="0" algn="l" rtl="0">
              <a:spcBef>
                <a:spcPts val="640"/>
              </a:spcBef>
              <a:spcAft>
                <a:spcPts val="0"/>
              </a:spcAft>
              <a:buClr>
                <a:schemeClr val="dk1"/>
              </a:buClr>
              <a:buSzPts val="3200"/>
              <a:buNone/>
            </a:pPr>
            <a:endParaRPr/>
          </a:p>
          <a:p>
            <a:pPr marL="0" lvl="0" indent="0" algn="l" rtl="0">
              <a:spcBef>
                <a:spcPts val="600"/>
              </a:spcBef>
              <a:spcAft>
                <a:spcPts val="0"/>
              </a:spcAft>
              <a:buClr>
                <a:srgbClr val="583F34"/>
              </a:buClr>
              <a:buSzPts val="3000"/>
              <a:buNone/>
            </a:pPr>
            <a:r>
              <a:rPr lang="en-US" sz="3000">
                <a:solidFill>
                  <a:srgbClr val="583F34"/>
                </a:solidFill>
              </a:rPr>
              <a:t>Each member of your group will read a different story.</a:t>
            </a:r>
            <a:endParaRPr/>
          </a:p>
          <a:p>
            <a:pPr marL="0" lvl="0" indent="0" algn="l" rtl="0">
              <a:spcBef>
                <a:spcPts val="560"/>
              </a:spcBef>
              <a:spcAft>
                <a:spcPts val="0"/>
              </a:spcAft>
              <a:buClr>
                <a:schemeClr val="dk1"/>
              </a:buClr>
              <a:buSzPts val="2800"/>
              <a:buNone/>
            </a:pPr>
            <a:endParaRPr sz="2800">
              <a:solidFill>
                <a:srgbClr val="583F34"/>
              </a:solidFill>
            </a:endParaRPr>
          </a:p>
          <a:p>
            <a:pPr marL="0" lvl="0" indent="0" algn="l" rtl="0">
              <a:spcBef>
                <a:spcPts val="640"/>
              </a:spcBef>
              <a:spcAft>
                <a:spcPts val="0"/>
              </a:spcAft>
              <a:buClr>
                <a:srgbClr val="583F34"/>
              </a:buClr>
              <a:buSzPts val="3200"/>
              <a:buNone/>
            </a:pPr>
            <a:r>
              <a:rPr lang="en-US">
                <a:solidFill>
                  <a:srgbClr val="583F34"/>
                </a:solidFill>
              </a:rPr>
              <a:t>When everyone is done, each person will share the main ideas from their reading.</a:t>
            </a:r>
            <a:endParaRPr/>
          </a:p>
          <a:p>
            <a:pPr marL="0" lvl="0" indent="0" algn="l" rtl="0">
              <a:spcBef>
                <a:spcPts val="640"/>
              </a:spcBef>
              <a:spcAft>
                <a:spcPts val="0"/>
              </a:spcAft>
              <a:buClr>
                <a:schemeClr val="dk1"/>
              </a:buClr>
              <a:buSzPts val="3200"/>
              <a:buNone/>
            </a:pPr>
            <a:endParaRPr/>
          </a:p>
        </p:txBody>
      </p:sp>
      <p:pic>
        <p:nvPicPr>
          <p:cNvPr id="844" name="Google Shape;844;p70" descr="wolf_pack_Isle_Royale_John_Vucatich_AP_file_1.preview.jpg"/>
          <p:cNvPicPr preferRelativeResize="0"/>
          <p:nvPr/>
        </p:nvPicPr>
        <p:blipFill rotWithShape="1">
          <a:blip r:embed="rId3">
            <a:alphaModFix/>
          </a:blip>
          <a:srcRect/>
          <a:stretch/>
        </p:blipFill>
        <p:spPr>
          <a:xfrm>
            <a:off x="553078" y="1250955"/>
            <a:ext cx="3615704" cy="1582403"/>
          </a:xfrm>
          <a:prstGeom prst="rect">
            <a:avLst/>
          </a:prstGeom>
          <a:noFill/>
          <a:ln>
            <a:noFill/>
          </a:ln>
        </p:spPr>
      </p:pic>
      <p:pic>
        <p:nvPicPr>
          <p:cNvPr id="845" name="Google Shape;845;p70" descr="http://www.isleroyalewolf.org/sites/default/files/images/all_about_moose.jpg"/>
          <p:cNvPicPr preferRelativeResize="0"/>
          <p:nvPr/>
        </p:nvPicPr>
        <p:blipFill rotWithShape="1">
          <a:blip r:embed="rId4">
            <a:alphaModFix/>
          </a:blip>
          <a:srcRect/>
          <a:stretch/>
        </p:blipFill>
        <p:spPr>
          <a:xfrm>
            <a:off x="4787992" y="1250955"/>
            <a:ext cx="3754494" cy="1524902"/>
          </a:xfrm>
          <a:prstGeom prst="rect">
            <a:avLst/>
          </a:prstGeom>
          <a:noFill/>
          <a:ln>
            <a:noFill/>
          </a:ln>
        </p:spPr>
      </p:pic>
      <p:sp>
        <p:nvSpPr>
          <p:cNvPr id="846" name="Google Shape;846;p70"/>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583F34"/>
              </a:buClr>
              <a:buSzPct val="100000"/>
              <a:buFont typeface="Calibri"/>
              <a:buNone/>
            </a:pPr>
            <a:r>
              <a:rPr lang="en-US">
                <a:solidFill>
                  <a:srgbClr val="583F34"/>
                </a:solidFill>
              </a:rPr>
              <a:t>Wanting to learn more…</a:t>
            </a:r>
            <a:endParaRPr>
              <a:solidFill>
                <a:srgbClr val="583F34"/>
              </a:solidFill>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851"/>
        <p:cNvGrpSpPr/>
        <p:nvPr/>
      </p:nvGrpSpPr>
      <p:grpSpPr>
        <a:xfrm>
          <a:off x="0" y="0"/>
          <a:ext cx="0" cy="0"/>
          <a:chOff x="0" y="0"/>
          <a:chExt cx="0" cy="0"/>
        </a:xfrm>
      </p:grpSpPr>
      <p:sp>
        <p:nvSpPr>
          <p:cNvPr id="852" name="Google Shape;852;p71"/>
          <p:cNvSpPr txBox="1">
            <a:spLocks noGrp="1"/>
          </p:cNvSpPr>
          <p:nvPr>
            <p:ph type="body" idx="1"/>
          </p:nvPr>
        </p:nvSpPr>
        <p:spPr>
          <a:xfrm>
            <a:off x="378300" y="945196"/>
            <a:ext cx="8410281" cy="5776523"/>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rgbClr val="583F34"/>
              </a:buClr>
              <a:buSzPts val="3200"/>
              <a:buNone/>
            </a:pPr>
            <a:r>
              <a:rPr lang="en-US">
                <a:solidFill>
                  <a:srgbClr val="583F34"/>
                </a:solidFill>
              </a:rPr>
              <a:t>Instructions:</a:t>
            </a:r>
            <a:endParaRPr/>
          </a:p>
          <a:p>
            <a:pPr marL="342900" lvl="0" indent="-342900" algn="l" rtl="0">
              <a:spcBef>
                <a:spcPts val="560"/>
              </a:spcBef>
              <a:spcAft>
                <a:spcPts val="0"/>
              </a:spcAft>
              <a:buClr>
                <a:srgbClr val="583F34"/>
              </a:buClr>
              <a:buSzPts val="2800"/>
              <a:buChar char="•"/>
            </a:pPr>
            <a:r>
              <a:rPr lang="en-US" sz="2800">
                <a:solidFill>
                  <a:srgbClr val="583F34"/>
                </a:solidFill>
              </a:rPr>
              <a:t>Read over the handout in front of you.</a:t>
            </a:r>
            <a:endParaRPr sz="2800">
              <a:solidFill>
                <a:srgbClr val="583F34"/>
              </a:solidFill>
            </a:endParaRPr>
          </a:p>
          <a:p>
            <a:pPr marL="742950" lvl="1" indent="-285750" algn="l" rtl="0">
              <a:spcBef>
                <a:spcPts val="480"/>
              </a:spcBef>
              <a:spcAft>
                <a:spcPts val="0"/>
              </a:spcAft>
              <a:buClr>
                <a:srgbClr val="583F34"/>
              </a:buClr>
              <a:buSzPts val="2400"/>
              <a:buChar char="–"/>
            </a:pPr>
            <a:r>
              <a:rPr lang="en-US" sz="2400">
                <a:solidFill>
                  <a:srgbClr val="583F34"/>
                </a:solidFill>
              </a:rPr>
              <a:t>Highlight or underline key points.</a:t>
            </a:r>
            <a:endParaRPr/>
          </a:p>
          <a:p>
            <a:pPr marL="742950" lvl="1" indent="-285750" algn="l" rtl="0">
              <a:spcBef>
                <a:spcPts val="480"/>
              </a:spcBef>
              <a:spcAft>
                <a:spcPts val="0"/>
              </a:spcAft>
              <a:buClr>
                <a:srgbClr val="583F34"/>
              </a:buClr>
              <a:buSzPts val="2400"/>
              <a:buChar char="–"/>
            </a:pPr>
            <a:r>
              <a:rPr lang="en-US" sz="2400">
                <a:solidFill>
                  <a:srgbClr val="583F34"/>
                </a:solidFill>
              </a:rPr>
              <a:t>Be ready to share out the key points to your group.</a:t>
            </a:r>
            <a:endParaRPr/>
          </a:p>
          <a:p>
            <a:pPr marL="742950" lvl="1" indent="-133350" algn="l" rtl="0">
              <a:spcBef>
                <a:spcPts val="480"/>
              </a:spcBef>
              <a:spcAft>
                <a:spcPts val="0"/>
              </a:spcAft>
              <a:buClr>
                <a:schemeClr val="dk1"/>
              </a:buClr>
              <a:buSzPts val="2400"/>
              <a:buNone/>
            </a:pPr>
            <a:endParaRPr sz="2400">
              <a:solidFill>
                <a:srgbClr val="583F34"/>
              </a:solidFill>
            </a:endParaRPr>
          </a:p>
          <a:p>
            <a:pPr marL="342900" lvl="0" indent="-342900" algn="l" rtl="0">
              <a:spcBef>
                <a:spcPts val="560"/>
              </a:spcBef>
              <a:spcAft>
                <a:spcPts val="0"/>
              </a:spcAft>
              <a:buClr>
                <a:srgbClr val="583F34"/>
              </a:buClr>
              <a:buSzPts val="2800"/>
              <a:buChar char="•"/>
            </a:pPr>
            <a:r>
              <a:rPr lang="en-US" sz="2800">
                <a:solidFill>
                  <a:srgbClr val="583F34"/>
                </a:solidFill>
              </a:rPr>
              <a:t>In preparation, </a:t>
            </a:r>
            <a:r>
              <a:rPr lang="en-US" sz="2800">
                <a:solidFill>
                  <a:srgbClr val="2B7C01"/>
                </a:solidFill>
              </a:rPr>
              <a:t>record your key ideas </a:t>
            </a:r>
            <a:r>
              <a:rPr lang="en-US" sz="2800">
                <a:solidFill>
                  <a:srgbClr val="583F34"/>
                </a:solidFill>
              </a:rPr>
              <a:t>in the top 									portion of </a:t>
            </a:r>
            <a:r>
              <a:rPr lang="en-US" sz="2800" u="sng">
                <a:solidFill>
                  <a:srgbClr val="2B7C01"/>
                </a:solidFill>
              </a:rPr>
              <a:t>Doodle Box D</a:t>
            </a:r>
            <a:r>
              <a:rPr lang="en-US" sz="2800">
                <a:solidFill>
                  <a:srgbClr val="583F34"/>
                </a:solidFill>
              </a:rPr>
              <a:t>.</a:t>
            </a:r>
            <a:endParaRPr/>
          </a:p>
          <a:p>
            <a:pPr marL="342900" lvl="0" indent="-165100" algn="l" rtl="0">
              <a:spcBef>
                <a:spcPts val="560"/>
              </a:spcBef>
              <a:spcAft>
                <a:spcPts val="0"/>
              </a:spcAft>
              <a:buClr>
                <a:schemeClr val="dk1"/>
              </a:buClr>
              <a:buSzPts val="2800"/>
              <a:buNone/>
            </a:pPr>
            <a:endParaRPr sz="2800">
              <a:solidFill>
                <a:srgbClr val="583F34"/>
              </a:solidFill>
            </a:endParaRPr>
          </a:p>
          <a:p>
            <a:pPr marL="342900" lvl="0" indent="-342900" algn="l" rtl="0">
              <a:spcBef>
                <a:spcPts val="560"/>
              </a:spcBef>
              <a:spcAft>
                <a:spcPts val="0"/>
              </a:spcAft>
              <a:buClr>
                <a:srgbClr val="583F34"/>
              </a:buClr>
              <a:buSzPts val="2800"/>
              <a:buChar char="•"/>
            </a:pPr>
            <a:r>
              <a:rPr lang="en-US" sz="2800">
                <a:solidFill>
                  <a:srgbClr val="583F34"/>
                </a:solidFill>
              </a:rPr>
              <a:t>In a minute, you will have a chance to hear what other group members read about, so be sure to </a:t>
            </a:r>
            <a:r>
              <a:rPr lang="en-US" sz="2800">
                <a:solidFill>
                  <a:srgbClr val="2B7C01"/>
                </a:solidFill>
              </a:rPr>
              <a:t>leave some room</a:t>
            </a:r>
            <a:r>
              <a:rPr lang="en-US" sz="2800">
                <a:solidFill>
                  <a:srgbClr val="583F34"/>
                </a:solidFill>
              </a:rPr>
              <a:t> to record their key ideas as well.</a:t>
            </a:r>
            <a:endParaRPr sz="2800">
              <a:solidFill>
                <a:srgbClr val="583F34"/>
              </a:solidFill>
            </a:endParaRPr>
          </a:p>
          <a:p>
            <a:pPr marL="457200" lvl="1" indent="0" algn="l" rtl="0">
              <a:spcBef>
                <a:spcPts val="560"/>
              </a:spcBef>
              <a:spcAft>
                <a:spcPts val="0"/>
              </a:spcAft>
              <a:buClr>
                <a:schemeClr val="dk1"/>
              </a:buClr>
              <a:buSzPts val="2800"/>
              <a:buNone/>
            </a:pPr>
            <a:endParaRPr/>
          </a:p>
          <a:p>
            <a:pPr marL="342900" lvl="0" indent="-139700" algn="l" rtl="0">
              <a:spcBef>
                <a:spcPts val="640"/>
              </a:spcBef>
              <a:spcAft>
                <a:spcPts val="0"/>
              </a:spcAft>
              <a:buClr>
                <a:schemeClr val="dk1"/>
              </a:buClr>
              <a:buSzPts val="3200"/>
              <a:buNone/>
            </a:pPr>
            <a:endParaRPr/>
          </a:p>
          <a:p>
            <a:pPr marL="342900" lvl="0" indent="-139700" algn="l" rtl="0">
              <a:spcBef>
                <a:spcPts val="640"/>
              </a:spcBef>
              <a:spcAft>
                <a:spcPts val="0"/>
              </a:spcAft>
              <a:buClr>
                <a:schemeClr val="dk1"/>
              </a:buClr>
              <a:buSzPts val="3200"/>
              <a:buNone/>
            </a:pPr>
            <a:endParaRPr/>
          </a:p>
          <a:p>
            <a:pPr marL="342900" lvl="0" indent="-139700" algn="l" rtl="0">
              <a:spcBef>
                <a:spcPts val="640"/>
              </a:spcBef>
              <a:spcAft>
                <a:spcPts val="0"/>
              </a:spcAft>
              <a:buClr>
                <a:schemeClr val="dk1"/>
              </a:buClr>
              <a:buSzPts val="3200"/>
              <a:buNone/>
            </a:pPr>
            <a:endParaRPr/>
          </a:p>
        </p:txBody>
      </p:sp>
      <p:sp>
        <p:nvSpPr>
          <p:cNvPr id="853" name="Google Shape;853;p71"/>
          <p:cNvSpPr txBox="1">
            <a:spLocks noGrp="1"/>
          </p:cNvSpPr>
          <p:nvPr>
            <p:ph type="title"/>
          </p:nvPr>
        </p:nvSpPr>
        <p:spPr>
          <a:xfrm>
            <a:off x="468641" y="114499"/>
            <a:ext cx="8229600" cy="65215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rgbClr val="2B7C01"/>
              </a:buClr>
              <a:buSzPts val="3200"/>
              <a:buFont typeface="Calibri"/>
              <a:buNone/>
            </a:pPr>
            <a:r>
              <a:rPr lang="en-US" sz="3200">
                <a:solidFill>
                  <a:srgbClr val="2B7C01"/>
                </a:solidFill>
              </a:rPr>
              <a:t>Readings: Island Overview, Moose, &amp; Wolves</a:t>
            </a:r>
            <a:endParaRPr/>
          </a:p>
        </p:txBody>
      </p:sp>
      <p:pic>
        <p:nvPicPr>
          <p:cNvPr id="854" name="Google Shape;854;p71"/>
          <p:cNvPicPr preferRelativeResize="0"/>
          <p:nvPr/>
        </p:nvPicPr>
        <p:blipFill rotWithShape="1">
          <a:blip r:embed="rId3">
            <a:alphaModFix/>
          </a:blip>
          <a:srcRect/>
          <a:stretch/>
        </p:blipFill>
        <p:spPr>
          <a:xfrm>
            <a:off x="8016020" y="3457231"/>
            <a:ext cx="772561" cy="77890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859"/>
        <p:cNvGrpSpPr/>
        <p:nvPr/>
      </p:nvGrpSpPr>
      <p:grpSpPr>
        <a:xfrm>
          <a:off x="0" y="0"/>
          <a:ext cx="0" cy="0"/>
          <a:chOff x="0" y="0"/>
          <a:chExt cx="0" cy="0"/>
        </a:xfrm>
      </p:grpSpPr>
      <p:sp>
        <p:nvSpPr>
          <p:cNvPr id="860" name="Google Shape;860;p72"/>
          <p:cNvSpPr txBox="1">
            <a:spLocks noGrp="1"/>
          </p:cNvSpPr>
          <p:nvPr>
            <p:ph type="body" idx="1"/>
          </p:nvPr>
        </p:nvSpPr>
        <p:spPr>
          <a:xfrm>
            <a:off x="378300" y="945196"/>
            <a:ext cx="8410281" cy="5776523"/>
          </a:xfrm>
          <a:prstGeom prst="rect">
            <a:avLst/>
          </a:prstGeom>
          <a:noFill/>
          <a:ln>
            <a:noFill/>
          </a:ln>
        </p:spPr>
        <p:txBody>
          <a:bodyPr spcFirstLastPara="1" wrap="square" lIns="91425" tIns="45700" rIns="91425" bIns="45700" anchor="t" anchorCtr="0">
            <a:normAutofit/>
          </a:bodyPr>
          <a:lstStyle/>
          <a:p>
            <a:pPr marL="342900" lvl="0" indent="-342900" algn="l" rtl="0">
              <a:spcBef>
                <a:spcPts val="0"/>
              </a:spcBef>
              <a:spcAft>
                <a:spcPts val="0"/>
              </a:spcAft>
              <a:buClr>
                <a:srgbClr val="583F34"/>
              </a:buClr>
              <a:buSzPts val="2800"/>
              <a:buChar char="•"/>
            </a:pPr>
            <a:r>
              <a:rPr lang="en-US" sz="2800">
                <a:solidFill>
                  <a:srgbClr val="583F34"/>
                </a:solidFill>
              </a:rPr>
              <a:t>Use the “Say Something” protocol to share ideas within the group.</a:t>
            </a:r>
            <a:endParaRPr/>
          </a:p>
          <a:p>
            <a:pPr marL="342900" lvl="0" indent="-342900" algn="l" rtl="0">
              <a:spcBef>
                <a:spcPts val="560"/>
              </a:spcBef>
              <a:spcAft>
                <a:spcPts val="0"/>
              </a:spcAft>
              <a:buClr>
                <a:srgbClr val="583F34"/>
              </a:buClr>
              <a:buSzPts val="2800"/>
              <a:buChar char="•"/>
            </a:pPr>
            <a:r>
              <a:rPr lang="en-US" sz="2800">
                <a:solidFill>
                  <a:srgbClr val="583F34"/>
                </a:solidFill>
              </a:rPr>
              <a:t>Goal: Listen attentively and record a couple of points each person makes.</a:t>
            </a:r>
            <a:endParaRPr sz="2800">
              <a:solidFill>
                <a:srgbClr val="583F34"/>
              </a:solidFill>
            </a:endParaRPr>
          </a:p>
          <a:p>
            <a:pPr marL="342900" lvl="0" indent="-342900" algn="l" rtl="0">
              <a:spcBef>
                <a:spcPts val="640"/>
              </a:spcBef>
              <a:spcAft>
                <a:spcPts val="0"/>
              </a:spcAft>
              <a:buClr>
                <a:srgbClr val="D06A28"/>
              </a:buClr>
              <a:buSzPts val="3200"/>
              <a:buChar char="•"/>
            </a:pPr>
            <a:r>
              <a:rPr lang="en-US">
                <a:solidFill>
                  <a:srgbClr val="D06A28"/>
                </a:solidFill>
              </a:rPr>
              <a:t>“Say Something” </a:t>
            </a:r>
            <a:endParaRPr/>
          </a:p>
          <a:p>
            <a:pPr marL="1143000" lvl="2" indent="-228600" algn="l" rtl="0">
              <a:spcBef>
                <a:spcPts val="480"/>
              </a:spcBef>
              <a:spcAft>
                <a:spcPts val="0"/>
              </a:spcAft>
              <a:buClr>
                <a:srgbClr val="D06A28"/>
              </a:buClr>
              <a:buSzPts val="2400"/>
              <a:buChar char="•"/>
            </a:pPr>
            <a:r>
              <a:rPr lang="en-US">
                <a:solidFill>
                  <a:srgbClr val="D06A28"/>
                </a:solidFill>
              </a:rPr>
              <a:t>One person talks at a time. When the first person is done, then…</a:t>
            </a:r>
            <a:endParaRPr/>
          </a:p>
          <a:p>
            <a:pPr marL="1143000" lvl="2" indent="-228600" algn="l" rtl="0">
              <a:spcBef>
                <a:spcPts val="480"/>
              </a:spcBef>
              <a:spcAft>
                <a:spcPts val="0"/>
              </a:spcAft>
              <a:buClr>
                <a:srgbClr val="D06A28"/>
              </a:buClr>
              <a:buSzPts val="2400"/>
              <a:buChar char="•"/>
            </a:pPr>
            <a:r>
              <a:rPr lang="en-US">
                <a:solidFill>
                  <a:srgbClr val="D06A28"/>
                </a:solidFill>
              </a:rPr>
              <a:t>The “responder”</a:t>
            </a:r>
            <a:endParaRPr/>
          </a:p>
          <a:p>
            <a:pPr marL="1600200" lvl="3" indent="-228600" algn="l" rtl="0">
              <a:spcBef>
                <a:spcPts val="400"/>
              </a:spcBef>
              <a:spcAft>
                <a:spcPts val="0"/>
              </a:spcAft>
              <a:buClr>
                <a:srgbClr val="D06A28"/>
              </a:buClr>
              <a:buSzPts val="2000"/>
              <a:buChar char="–"/>
            </a:pPr>
            <a:r>
              <a:rPr lang="en-US" b="1">
                <a:solidFill>
                  <a:srgbClr val="D06A28"/>
                </a:solidFill>
              </a:rPr>
              <a:t>Makes an observation or comment</a:t>
            </a:r>
            <a:endParaRPr/>
          </a:p>
          <a:p>
            <a:pPr marL="1600200" lvl="3" indent="-228600" algn="l" rtl="0">
              <a:spcBef>
                <a:spcPts val="400"/>
              </a:spcBef>
              <a:spcAft>
                <a:spcPts val="0"/>
              </a:spcAft>
              <a:buClr>
                <a:srgbClr val="D06A28"/>
              </a:buClr>
              <a:buSzPts val="2000"/>
              <a:buChar char="–"/>
            </a:pPr>
            <a:r>
              <a:rPr lang="en-US" b="1">
                <a:solidFill>
                  <a:srgbClr val="D06A28"/>
                </a:solidFill>
              </a:rPr>
              <a:t>Clarifies something</a:t>
            </a:r>
            <a:endParaRPr/>
          </a:p>
          <a:p>
            <a:pPr marL="1600200" lvl="3" indent="-228600" algn="l" rtl="0">
              <a:spcBef>
                <a:spcPts val="400"/>
              </a:spcBef>
              <a:spcAft>
                <a:spcPts val="0"/>
              </a:spcAft>
              <a:buClr>
                <a:srgbClr val="D06A28"/>
              </a:buClr>
              <a:buSzPts val="2000"/>
              <a:buChar char="–"/>
            </a:pPr>
            <a:r>
              <a:rPr lang="en-US" b="1">
                <a:solidFill>
                  <a:srgbClr val="D06A28"/>
                </a:solidFill>
              </a:rPr>
              <a:t>Makes an inference</a:t>
            </a:r>
            <a:endParaRPr/>
          </a:p>
          <a:p>
            <a:pPr marL="1600200" lvl="3" indent="-228600" algn="l" rtl="0">
              <a:spcBef>
                <a:spcPts val="400"/>
              </a:spcBef>
              <a:spcAft>
                <a:spcPts val="0"/>
              </a:spcAft>
              <a:buClr>
                <a:srgbClr val="D06A28"/>
              </a:buClr>
              <a:buSzPts val="2000"/>
              <a:buChar char="–"/>
            </a:pPr>
            <a:r>
              <a:rPr lang="en-US" b="1">
                <a:solidFill>
                  <a:srgbClr val="D06A28"/>
                </a:solidFill>
              </a:rPr>
              <a:t>Makes a connection</a:t>
            </a:r>
            <a:endParaRPr/>
          </a:p>
          <a:p>
            <a:pPr marL="1600200" lvl="3" indent="-228600" algn="l" rtl="0">
              <a:spcBef>
                <a:spcPts val="400"/>
              </a:spcBef>
              <a:spcAft>
                <a:spcPts val="0"/>
              </a:spcAft>
              <a:buClr>
                <a:srgbClr val="D06A28"/>
              </a:buClr>
              <a:buSzPts val="2000"/>
              <a:buChar char="–"/>
            </a:pPr>
            <a:r>
              <a:rPr lang="en-US" b="1">
                <a:solidFill>
                  <a:srgbClr val="D06A28"/>
                </a:solidFill>
              </a:rPr>
              <a:t>Asks a question</a:t>
            </a:r>
            <a:endParaRPr/>
          </a:p>
          <a:p>
            <a:pPr marL="457200" lvl="1" indent="0" algn="l" rtl="0">
              <a:spcBef>
                <a:spcPts val="560"/>
              </a:spcBef>
              <a:spcAft>
                <a:spcPts val="0"/>
              </a:spcAft>
              <a:buClr>
                <a:schemeClr val="dk1"/>
              </a:buClr>
              <a:buSzPts val="2800"/>
              <a:buNone/>
            </a:pPr>
            <a:endParaRPr/>
          </a:p>
          <a:p>
            <a:pPr marL="342900" lvl="0" indent="-139700" algn="l" rtl="0">
              <a:spcBef>
                <a:spcPts val="640"/>
              </a:spcBef>
              <a:spcAft>
                <a:spcPts val="0"/>
              </a:spcAft>
              <a:buClr>
                <a:schemeClr val="dk1"/>
              </a:buClr>
              <a:buSzPts val="3200"/>
              <a:buNone/>
            </a:pPr>
            <a:endParaRPr/>
          </a:p>
          <a:p>
            <a:pPr marL="342900" lvl="0" indent="-139700" algn="l" rtl="0">
              <a:spcBef>
                <a:spcPts val="640"/>
              </a:spcBef>
              <a:spcAft>
                <a:spcPts val="0"/>
              </a:spcAft>
              <a:buClr>
                <a:schemeClr val="dk1"/>
              </a:buClr>
              <a:buSzPts val="3200"/>
              <a:buNone/>
            </a:pPr>
            <a:endParaRPr/>
          </a:p>
          <a:p>
            <a:pPr marL="342900" lvl="0" indent="-139700" algn="l" rtl="0">
              <a:spcBef>
                <a:spcPts val="640"/>
              </a:spcBef>
              <a:spcAft>
                <a:spcPts val="0"/>
              </a:spcAft>
              <a:buClr>
                <a:schemeClr val="dk1"/>
              </a:buClr>
              <a:buSzPts val="3200"/>
              <a:buNone/>
            </a:pPr>
            <a:endParaRPr/>
          </a:p>
        </p:txBody>
      </p:sp>
      <p:sp>
        <p:nvSpPr>
          <p:cNvPr id="861" name="Google Shape;861;p72"/>
          <p:cNvSpPr txBox="1">
            <a:spLocks noGrp="1"/>
          </p:cNvSpPr>
          <p:nvPr>
            <p:ph type="title"/>
          </p:nvPr>
        </p:nvSpPr>
        <p:spPr>
          <a:xfrm>
            <a:off x="468641" y="114499"/>
            <a:ext cx="8229600" cy="65215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rgbClr val="2B7C01"/>
              </a:buClr>
              <a:buSzPts val="3200"/>
              <a:buFont typeface="Calibri"/>
              <a:buNone/>
            </a:pPr>
            <a:r>
              <a:rPr lang="en-US" sz="3200">
                <a:solidFill>
                  <a:srgbClr val="2B7C01"/>
                </a:solidFill>
              </a:rPr>
              <a:t>Readings: Island Overview, Moose, &amp; Wolves</a:t>
            </a:r>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866"/>
        <p:cNvGrpSpPr/>
        <p:nvPr/>
      </p:nvGrpSpPr>
      <p:grpSpPr>
        <a:xfrm>
          <a:off x="0" y="0"/>
          <a:ext cx="0" cy="0"/>
          <a:chOff x="0" y="0"/>
          <a:chExt cx="0" cy="0"/>
        </a:xfrm>
      </p:grpSpPr>
      <p:graphicFrame>
        <p:nvGraphicFramePr>
          <p:cNvPr id="867" name="Google Shape;867;p73"/>
          <p:cNvGraphicFramePr/>
          <p:nvPr/>
        </p:nvGraphicFramePr>
        <p:xfrm>
          <a:off x="0" y="1046467"/>
          <a:ext cx="9025750" cy="4815860"/>
        </p:xfrm>
        <a:graphic>
          <a:graphicData uri="http://schemas.openxmlformats.org/drawingml/2006/table">
            <a:tbl>
              <a:tblPr firstRow="1" bandRow="1">
                <a:noFill/>
                <a:tableStyleId>{55CB4DBC-19D9-42F7-AD48-70946BC78182}</a:tableStyleId>
              </a:tblPr>
              <a:tblGrid>
                <a:gridCol w="1805150">
                  <a:extLst>
                    <a:ext uri="{9D8B030D-6E8A-4147-A177-3AD203B41FA5}">
                      <a16:colId xmlns:a16="http://schemas.microsoft.com/office/drawing/2014/main" val="20000"/>
                    </a:ext>
                  </a:extLst>
                </a:gridCol>
                <a:gridCol w="1805150">
                  <a:extLst>
                    <a:ext uri="{9D8B030D-6E8A-4147-A177-3AD203B41FA5}">
                      <a16:colId xmlns:a16="http://schemas.microsoft.com/office/drawing/2014/main" val="20001"/>
                    </a:ext>
                  </a:extLst>
                </a:gridCol>
                <a:gridCol w="1805150">
                  <a:extLst>
                    <a:ext uri="{9D8B030D-6E8A-4147-A177-3AD203B41FA5}">
                      <a16:colId xmlns:a16="http://schemas.microsoft.com/office/drawing/2014/main" val="20002"/>
                    </a:ext>
                  </a:extLst>
                </a:gridCol>
                <a:gridCol w="1805150">
                  <a:extLst>
                    <a:ext uri="{9D8B030D-6E8A-4147-A177-3AD203B41FA5}">
                      <a16:colId xmlns:a16="http://schemas.microsoft.com/office/drawing/2014/main" val="20003"/>
                    </a:ext>
                  </a:extLst>
                </a:gridCol>
                <a:gridCol w="1805150">
                  <a:extLst>
                    <a:ext uri="{9D8B030D-6E8A-4147-A177-3AD203B41FA5}">
                      <a16:colId xmlns:a16="http://schemas.microsoft.com/office/drawing/2014/main" val="20004"/>
                    </a:ext>
                  </a:extLst>
                </a:gridCol>
              </a:tblGrid>
              <a:tr h="370850">
                <a:tc>
                  <a:txBody>
                    <a:bodyPr/>
                    <a:lstStyle/>
                    <a:p>
                      <a:pPr marL="0" marR="0" lvl="0" indent="0" algn="ctr" rtl="0">
                        <a:spcBef>
                          <a:spcPts val="0"/>
                        </a:spcBef>
                        <a:spcAft>
                          <a:spcPts val="0"/>
                        </a:spcAft>
                        <a:buNone/>
                      </a:pPr>
                      <a:r>
                        <a:rPr lang="en-US" sz="1600" u="none" strike="noStrike" cap="none"/>
                        <a:t>Observation/Comment</a:t>
                      </a:r>
                      <a:endParaRPr sz="1600" u="none" strike="noStrike" cap="none">
                        <a:solidFill>
                          <a:srgbClr val="583F34"/>
                        </a:solidFill>
                      </a:endParaRPr>
                    </a:p>
                  </a:txBody>
                  <a:tcPr marL="91450" marR="91450" marT="45725" marB="45725"/>
                </a:tc>
                <a:tc>
                  <a:txBody>
                    <a:bodyPr/>
                    <a:lstStyle/>
                    <a:p>
                      <a:pPr marL="0" marR="0" lvl="0" indent="0" algn="ctr" rtl="0">
                        <a:spcBef>
                          <a:spcPts val="0"/>
                        </a:spcBef>
                        <a:spcAft>
                          <a:spcPts val="0"/>
                        </a:spcAft>
                        <a:buNone/>
                      </a:pPr>
                      <a:r>
                        <a:rPr lang="en-US" sz="1600" u="none" strike="noStrike" cap="none"/>
                        <a:t>Clarify</a:t>
                      </a:r>
                      <a:endParaRPr sz="1600" u="none" strike="noStrike" cap="none">
                        <a:solidFill>
                          <a:srgbClr val="583F34"/>
                        </a:solidFill>
                      </a:endParaRPr>
                    </a:p>
                  </a:txBody>
                  <a:tcPr marL="91450" marR="91450" marT="45725" marB="45725"/>
                </a:tc>
                <a:tc>
                  <a:txBody>
                    <a:bodyPr/>
                    <a:lstStyle/>
                    <a:p>
                      <a:pPr marL="0" marR="0" lvl="0" indent="0" algn="ctr" rtl="0">
                        <a:spcBef>
                          <a:spcPts val="0"/>
                        </a:spcBef>
                        <a:spcAft>
                          <a:spcPts val="0"/>
                        </a:spcAft>
                        <a:buNone/>
                      </a:pPr>
                      <a:r>
                        <a:rPr lang="en-US" sz="1600" u="none" strike="noStrike" cap="none"/>
                        <a:t>Inference</a:t>
                      </a:r>
                      <a:endParaRPr sz="1600" u="none" strike="noStrike" cap="none">
                        <a:solidFill>
                          <a:srgbClr val="583F34"/>
                        </a:solidFill>
                      </a:endParaRPr>
                    </a:p>
                  </a:txBody>
                  <a:tcPr marL="91450" marR="91450" marT="45725" marB="45725"/>
                </a:tc>
                <a:tc>
                  <a:txBody>
                    <a:bodyPr/>
                    <a:lstStyle/>
                    <a:p>
                      <a:pPr marL="0" marR="0" lvl="0" indent="0" algn="ctr" rtl="0">
                        <a:spcBef>
                          <a:spcPts val="0"/>
                        </a:spcBef>
                        <a:spcAft>
                          <a:spcPts val="0"/>
                        </a:spcAft>
                        <a:buNone/>
                      </a:pPr>
                      <a:r>
                        <a:rPr lang="en-US" sz="1600" u="none" strike="noStrike" cap="none"/>
                        <a:t>Connect</a:t>
                      </a:r>
                      <a:endParaRPr sz="1600" u="none" strike="noStrike" cap="none">
                        <a:solidFill>
                          <a:srgbClr val="583F34"/>
                        </a:solidFill>
                      </a:endParaRPr>
                    </a:p>
                  </a:txBody>
                  <a:tcPr marL="91450" marR="91450" marT="45725" marB="45725"/>
                </a:tc>
                <a:tc>
                  <a:txBody>
                    <a:bodyPr/>
                    <a:lstStyle/>
                    <a:p>
                      <a:pPr marL="0" marR="0" lvl="0" indent="0" algn="ctr" rtl="0">
                        <a:spcBef>
                          <a:spcPts val="0"/>
                        </a:spcBef>
                        <a:spcAft>
                          <a:spcPts val="0"/>
                        </a:spcAft>
                        <a:buNone/>
                      </a:pPr>
                      <a:r>
                        <a:rPr lang="en-US" sz="1600" u="none" strike="noStrike" cap="none"/>
                        <a:t>Questions</a:t>
                      </a:r>
                      <a:endParaRPr sz="1600" u="none" strike="noStrike" cap="none">
                        <a:solidFill>
                          <a:srgbClr val="583F34"/>
                        </a:solidFill>
                      </a:endParaRPr>
                    </a:p>
                  </a:txBody>
                  <a:tcPr marL="91450" marR="91450" marT="45725" marB="45725"/>
                </a:tc>
                <a:extLst>
                  <a:ext uri="{0D108BD9-81ED-4DB2-BD59-A6C34878D82A}">
                    <a16:rowId xmlns:a16="http://schemas.microsoft.com/office/drawing/2014/main" val="10000"/>
                  </a:ext>
                </a:extLst>
              </a:tr>
              <a:tr h="370850">
                <a:tc>
                  <a:txBody>
                    <a:bodyPr/>
                    <a:lstStyle/>
                    <a:p>
                      <a:pPr marL="0" marR="0" lvl="0" indent="0" algn="l" rtl="0">
                        <a:spcBef>
                          <a:spcPts val="0"/>
                        </a:spcBef>
                        <a:spcAft>
                          <a:spcPts val="0"/>
                        </a:spcAft>
                        <a:buNone/>
                      </a:pPr>
                      <a:r>
                        <a:rPr lang="en-US" sz="1600" u="none" strike="noStrike" cap="none"/>
                        <a:t>I noticed that…</a:t>
                      </a:r>
                      <a:endParaRPr/>
                    </a:p>
                    <a:p>
                      <a:pPr marL="0" marR="0" lvl="0" indent="0" algn="l" rtl="0">
                        <a:spcBef>
                          <a:spcPts val="0"/>
                        </a:spcBef>
                        <a:spcAft>
                          <a:spcPts val="0"/>
                        </a:spcAft>
                        <a:buNone/>
                      </a:pPr>
                      <a:endParaRPr sz="1600"/>
                    </a:p>
                    <a:p>
                      <a:pPr marL="0" marR="0" lvl="0" indent="0" algn="l" rtl="0">
                        <a:spcBef>
                          <a:spcPts val="0"/>
                        </a:spcBef>
                        <a:spcAft>
                          <a:spcPts val="0"/>
                        </a:spcAft>
                        <a:buNone/>
                      </a:pPr>
                      <a:r>
                        <a:rPr lang="en-US" sz="1600"/>
                        <a:t>I think that…</a:t>
                      </a:r>
                      <a:endParaRPr/>
                    </a:p>
                    <a:p>
                      <a:pPr marL="0" marR="0" lvl="0" indent="0" algn="l" rtl="0">
                        <a:spcBef>
                          <a:spcPts val="0"/>
                        </a:spcBef>
                        <a:spcAft>
                          <a:spcPts val="0"/>
                        </a:spcAft>
                        <a:buNone/>
                      </a:pPr>
                      <a:r>
                        <a:rPr lang="en-US" sz="1600"/>
                        <a:t>I saw (heard, smelled)…</a:t>
                      </a:r>
                      <a:endParaRPr/>
                    </a:p>
                    <a:p>
                      <a:pPr marL="0" marR="0" lvl="0" indent="0" algn="l" rtl="0">
                        <a:spcBef>
                          <a:spcPts val="0"/>
                        </a:spcBef>
                        <a:spcAft>
                          <a:spcPts val="0"/>
                        </a:spcAft>
                        <a:buNone/>
                      </a:pPr>
                      <a:endParaRPr sz="1600"/>
                    </a:p>
                    <a:p>
                      <a:pPr marL="0" marR="0" lvl="0" indent="0" algn="l" rtl="0">
                        <a:spcBef>
                          <a:spcPts val="0"/>
                        </a:spcBef>
                        <a:spcAft>
                          <a:spcPts val="0"/>
                        </a:spcAft>
                        <a:buNone/>
                      </a:pPr>
                      <a:r>
                        <a:rPr lang="en-US" sz="1600"/>
                        <a:t>This is good because…</a:t>
                      </a:r>
                      <a:endParaRPr/>
                    </a:p>
                    <a:p>
                      <a:pPr marL="0" marR="0" lvl="0" indent="0" algn="l" rtl="0">
                        <a:spcBef>
                          <a:spcPts val="0"/>
                        </a:spcBef>
                        <a:spcAft>
                          <a:spcPts val="0"/>
                        </a:spcAft>
                        <a:buNone/>
                      </a:pPr>
                      <a:endParaRPr sz="1600"/>
                    </a:p>
                    <a:p>
                      <a:pPr marL="0" marR="0" lvl="0" indent="0" algn="l" rtl="0">
                        <a:spcBef>
                          <a:spcPts val="0"/>
                        </a:spcBef>
                        <a:spcAft>
                          <a:spcPts val="0"/>
                        </a:spcAft>
                        <a:buNone/>
                      </a:pPr>
                      <a:r>
                        <a:rPr lang="en-US" sz="1600"/>
                        <a:t>This is hard because…</a:t>
                      </a:r>
                      <a:endParaRPr/>
                    </a:p>
                    <a:p>
                      <a:pPr marL="0" marR="0" lvl="0" indent="0" algn="l" rtl="0">
                        <a:spcBef>
                          <a:spcPts val="0"/>
                        </a:spcBef>
                        <a:spcAft>
                          <a:spcPts val="0"/>
                        </a:spcAft>
                        <a:buNone/>
                      </a:pPr>
                      <a:endParaRPr sz="1600"/>
                    </a:p>
                    <a:p>
                      <a:pPr marL="0" marR="0" lvl="0" indent="0" algn="l" rtl="0">
                        <a:spcBef>
                          <a:spcPts val="0"/>
                        </a:spcBef>
                        <a:spcAft>
                          <a:spcPts val="0"/>
                        </a:spcAft>
                        <a:buNone/>
                      </a:pPr>
                      <a:r>
                        <a:rPr lang="en-US" sz="1600"/>
                        <a:t>This is confusing because…</a:t>
                      </a:r>
                      <a:endParaRPr/>
                    </a:p>
                    <a:p>
                      <a:pPr marL="0" marR="0" lvl="0" indent="0" algn="l" rtl="0">
                        <a:spcBef>
                          <a:spcPts val="0"/>
                        </a:spcBef>
                        <a:spcAft>
                          <a:spcPts val="0"/>
                        </a:spcAft>
                        <a:buNone/>
                      </a:pPr>
                      <a:endParaRPr sz="1600"/>
                    </a:p>
                    <a:p>
                      <a:pPr marL="0" marR="0" lvl="0" indent="0" algn="l" rtl="0">
                        <a:spcBef>
                          <a:spcPts val="0"/>
                        </a:spcBef>
                        <a:spcAft>
                          <a:spcPts val="0"/>
                        </a:spcAft>
                        <a:buNone/>
                      </a:pPr>
                      <a:r>
                        <a:rPr lang="en-US" sz="1600"/>
                        <a:t>This makes sense because…</a:t>
                      </a:r>
                      <a:endParaRPr sz="1600">
                        <a:solidFill>
                          <a:srgbClr val="583F34"/>
                        </a:solidFill>
                      </a:endParaRPr>
                    </a:p>
                  </a:txBody>
                  <a:tcPr marL="91450" marR="91450" marT="45725" marB="45725"/>
                </a:tc>
                <a:tc>
                  <a:txBody>
                    <a:bodyPr/>
                    <a:lstStyle/>
                    <a:p>
                      <a:pPr marL="0" marR="0" lvl="0" indent="0" algn="l" rtl="0">
                        <a:spcBef>
                          <a:spcPts val="0"/>
                        </a:spcBef>
                        <a:spcAft>
                          <a:spcPts val="0"/>
                        </a:spcAft>
                        <a:buNone/>
                      </a:pPr>
                      <a:r>
                        <a:rPr lang="en-US" sz="1600"/>
                        <a:t>Now I understand…</a:t>
                      </a:r>
                      <a:endParaRPr/>
                    </a:p>
                    <a:p>
                      <a:pPr marL="0" marR="0" lvl="0" indent="0" algn="l" rtl="0">
                        <a:spcBef>
                          <a:spcPts val="0"/>
                        </a:spcBef>
                        <a:spcAft>
                          <a:spcPts val="0"/>
                        </a:spcAft>
                        <a:buNone/>
                      </a:pPr>
                      <a:endParaRPr sz="1600"/>
                    </a:p>
                    <a:p>
                      <a:pPr marL="0" marR="0" lvl="0" indent="0" algn="l" rtl="0">
                        <a:spcBef>
                          <a:spcPts val="0"/>
                        </a:spcBef>
                        <a:spcAft>
                          <a:spcPts val="0"/>
                        </a:spcAft>
                        <a:buNone/>
                      </a:pPr>
                      <a:r>
                        <a:rPr lang="en-US" sz="1600"/>
                        <a:t>No, I think it means…</a:t>
                      </a:r>
                      <a:endParaRPr/>
                    </a:p>
                    <a:p>
                      <a:pPr marL="0" marR="0" lvl="0" indent="0" algn="l" rtl="0">
                        <a:spcBef>
                          <a:spcPts val="0"/>
                        </a:spcBef>
                        <a:spcAft>
                          <a:spcPts val="0"/>
                        </a:spcAft>
                        <a:buNone/>
                      </a:pPr>
                      <a:endParaRPr sz="1600"/>
                    </a:p>
                    <a:p>
                      <a:pPr marL="0" marR="0" lvl="0" indent="0" algn="l" rtl="0">
                        <a:spcBef>
                          <a:spcPts val="0"/>
                        </a:spcBef>
                        <a:spcAft>
                          <a:spcPts val="0"/>
                        </a:spcAft>
                        <a:buNone/>
                      </a:pPr>
                      <a:r>
                        <a:rPr lang="en-US" sz="1600"/>
                        <a:t>At first I thought…, but now…</a:t>
                      </a:r>
                      <a:endParaRPr/>
                    </a:p>
                    <a:p>
                      <a:pPr marL="0" marR="0" lvl="0" indent="0" algn="l" rtl="0">
                        <a:spcBef>
                          <a:spcPts val="0"/>
                        </a:spcBef>
                        <a:spcAft>
                          <a:spcPts val="0"/>
                        </a:spcAft>
                        <a:buNone/>
                      </a:pPr>
                      <a:endParaRPr sz="1600"/>
                    </a:p>
                    <a:p>
                      <a:pPr marL="0" marR="0" lvl="0" indent="0" algn="l" rtl="0">
                        <a:spcBef>
                          <a:spcPts val="0"/>
                        </a:spcBef>
                        <a:spcAft>
                          <a:spcPts val="0"/>
                        </a:spcAft>
                        <a:buNone/>
                      </a:pPr>
                      <a:r>
                        <a:rPr lang="en-US" sz="1600"/>
                        <a:t>I agree with you, and…</a:t>
                      </a:r>
                      <a:endParaRPr/>
                    </a:p>
                    <a:p>
                      <a:pPr marL="0" marR="0" lvl="0" indent="0" algn="l" rtl="0">
                        <a:spcBef>
                          <a:spcPts val="0"/>
                        </a:spcBef>
                        <a:spcAft>
                          <a:spcPts val="0"/>
                        </a:spcAft>
                        <a:buNone/>
                      </a:pPr>
                      <a:endParaRPr sz="1600"/>
                    </a:p>
                    <a:p>
                      <a:pPr marL="0" marR="0" lvl="0" indent="0" algn="l" rtl="0">
                        <a:spcBef>
                          <a:spcPts val="0"/>
                        </a:spcBef>
                        <a:spcAft>
                          <a:spcPts val="0"/>
                        </a:spcAft>
                        <a:buNone/>
                      </a:pPr>
                      <a:r>
                        <a:rPr lang="en-US" sz="1600"/>
                        <a:t>What this means is…</a:t>
                      </a:r>
                      <a:endParaRPr sz="1600">
                        <a:solidFill>
                          <a:srgbClr val="583F34"/>
                        </a:solidFill>
                      </a:endParaRPr>
                    </a:p>
                  </a:txBody>
                  <a:tcPr marL="91450" marR="91450" marT="45725" marB="45725"/>
                </a:tc>
                <a:tc>
                  <a:txBody>
                    <a:bodyPr/>
                    <a:lstStyle/>
                    <a:p>
                      <a:pPr marL="0" marR="0" lvl="0" indent="0" algn="l" rtl="0">
                        <a:spcBef>
                          <a:spcPts val="0"/>
                        </a:spcBef>
                        <a:spcAft>
                          <a:spcPts val="0"/>
                        </a:spcAft>
                        <a:buNone/>
                      </a:pPr>
                      <a:r>
                        <a:rPr lang="en-US" sz="1600"/>
                        <a:t>I predict that…</a:t>
                      </a:r>
                      <a:endParaRPr/>
                    </a:p>
                    <a:p>
                      <a:pPr marL="0" marR="0" lvl="0" indent="0" algn="l" rtl="0">
                        <a:spcBef>
                          <a:spcPts val="0"/>
                        </a:spcBef>
                        <a:spcAft>
                          <a:spcPts val="0"/>
                        </a:spcAft>
                        <a:buNone/>
                      </a:pPr>
                      <a:endParaRPr sz="1600"/>
                    </a:p>
                    <a:p>
                      <a:pPr marL="0" marR="0" lvl="0" indent="0" algn="l" rtl="0">
                        <a:spcBef>
                          <a:spcPts val="0"/>
                        </a:spcBef>
                        <a:spcAft>
                          <a:spcPts val="0"/>
                        </a:spcAft>
                        <a:buNone/>
                      </a:pPr>
                      <a:r>
                        <a:rPr lang="en-US" sz="1600"/>
                        <a:t>I bet that…</a:t>
                      </a:r>
                      <a:endParaRPr/>
                    </a:p>
                    <a:p>
                      <a:pPr marL="0" marR="0" lvl="0" indent="0" algn="l" rtl="0">
                        <a:spcBef>
                          <a:spcPts val="0"/>
                        </a:spcBef>
                        <a:spcAft>
                          <a:spcPts val="0"/>
                        </a:spcAft>
                        <a:buNone/>
                      </a:pPr>
                      <a:endParaRPr sz="1600"/>
                    </a:p>
                    <a:p>
                      <a:pPr marL="0" marR="0" lvl="0" indent="0" algn="l" rtl="0">
                        <a:spcBef>
                          <a:spcPts val="0"/>
                        </a:spcBef>
                        <a:spcAft>
                          <a:spcPts val="0"/>
                        </a:spcAft>
                        <a:buNone/>
                      </a:pPr>
                      <a:r>
                        <a:rPr lang="en-US" sz="1600"/>
                        <a:t>Based on these data I think…</a:t>
                      </a:r>
                      <a:endParaRPr/>
                    </a:p>
                    <a:p>
                      <a:pPr marL="0" marR="0" lvl="0" indent="0" algn="l" rtl="0">
                        <a:spcBef>
                          <a:spcPts val="0"/>
                        </a:spcBef>
                        <a:spcAft>
                          <a:spcPts val="0"/>
                        </a:spcAft>
                        <a:buNone/>
                      </a:pPr>
                      <a:endParaRPr sz="1600"/>
                    </a:p>
                    <a:p>
                      <a:pPr marL="0" marR="0" lvl="0" indent="0" algn="l" rtl="0">
                        <a:spcBef>
                          <a:spcPts val="0"/>
                        </a:spcBef>
                        <a:spcAft>
                          <a:spcPts val="0"/>
                        </a:spcAft>
                        <a:buNone/>
                      </a:pPr>
                      <a:r>
                        <a:rPr lang="en-US" sz="1600"/>
                        <a:t>One thing I think is…</a:t>
                      </a:r>
                      <a:endParaRPr/>
                    </a:p>
                    <a:p>
                      <a:pPr marL="0" marR="0" lvl="0" indent="0" algn="l" rtl="0">
                        <a:spcBef>
                          <a:spcPts val="0"/>
                        </a:spcBef>
                        <a:spcAft>
                          <a:spcPts val="0"/>
                        </a:spcAft>
                        <a:buNone/>
                      </a:pPr>
                      <a:endParaRPr sz="1600"/>
                    </a:p>
                    <a:p>
                      <a:pPr marL="0" marR="0" lvl="0" indent="0" algn="l" rtl="0">
                        <a:spcBef>
                          <a:spcPts val="0"/>
                        </a:spcBef>
                        <a:spcAft>
                          <a:spcPts val="0"/>
                        </a:spcAft>
                        <a:buNone/>
                      </a:pPr>
                      <a:r>
                        <a:rPr lang="en-US" sz="1600"/>
                        <a:t>I wonder if…</a:t>
                      </a:r>
                      <a:endParaRPr sz="1600">
                        <a:solidFill>
                          <a:srgbClr val="583F34"/>
                        </a:solidFill>
                      </a:endParaRPr>
                    </a:p>
                  </a:txBody>
                  <a:tcPr marL="91450" marR="91450" marT="45725" marB="45725"/>
                </a:tc>
                <a:tc>
                  <a:txBody>
                    <a:bodyPr/>
                    <a:lstStyle/>
                    <a:p>
                      <a:pPr marL="0" marR="0" lvl="0" indent="0" algn="l" rtl="0">
                        <a:spcBef>
                          <a:spcPts val="0"/>
                        </a:spcBef>
                        <a:spcAft>
                          <a:spcPts val="0"/>
                        </a:spcAft>
                        <a:buNone/>
                      </a:pPr>
                      <a:r>
                        <a:rPr lang="en-US" sz="1600"/>
                        <a:t>This reminds me of…</a:t>
                      </a:r>
                      <a:endParaRPr/>
                    </a:p>
                    <a:p>
                      <a:pPr marL="0" marR="0" lvl="0" indent="0" algn="l" rtl="0">
                        <a:spcBef>
                          <a:spcPts val="0"/>
                        </a:spcBef>
                        <a:spcAft>
                          <a:spcPts val="0"/>
                        </a:spcAft>
                        <a:buNone/>
                      </a:pPr>
                      <a:endParaRPr sz="1600"/>
                    </a:p>
                    <a:p>
                      <a:pPr marL="0" marR="0" lvl="0" indent="0" algn="l" rtl="0">
                        <a:spcBef>
                          <a:spcPts val="0"/>
                        </a:spcBef>
                        <a:spcAft>
                          <a:spcPts val="0"/>
                        </a:spcAft>
                        <a:buNone/>
                      </a:pPr>
                      <a:r>
                        <a:rPr lang="en-US" sz="1600"/>
                        <a:t>This process is like…</a:t>
                      </a:r>
                      <a:endParaRPr/>
                    </a:p>
                    <a:p>
                      <a:pPr marL="0" marR="0" lvl="0" indent="0" algn="l" rtl="0">
                        <a:spcBef>
                          <a:spcPts val="0"/>
                        </a:spcBef>
                        <a:spcAft>
                          <a:spcPts val="0"/>
                        </a:spcAft>
                        <a:buNone/>
                      </a:pPr>
                      <a:endParaRPr sz="1600"/>
                    </a:p>
                    <a:p>
                      <a:pPr marL="0" marR="0" lvl="0" indent="0" algn="l" rtl="0">
                        <a:spcBef>
                          <a:spcPts val="0"/>
                        </a:spcBef>
                        <a:spcAft>
                          <a:spcPts val="0"/>
                        </a:spcAft>
                        <a:buNone/>
                      </a:pPr>
                      <a:r>
                        <a:rPr lang="en-US" sz="1600"/>
                        <a:t>This is similar to…</a:t>
                      </a:r>
                      <a:endParaRPr/>
                    </a:p>
                    <a:p>
                      <a:pPr marL="0" marR="0" lvl="0" indent="0" algn="l" rtl="0">
                        <a:spcBef>
                          <a:spcPts val="0"/>
                        </a:spcBef>
                        <a:spcAft>
                          <a:spcPts val="0"/>
                        </a:spcAft>
                        <a:buNone/>
                      </a:pPr>
                      <a:endParaRPr sz="1600"/>
                    </a:p>
                    <a:p>
                      <a:pPr marL="0" marR="0" lvl="0" indent="0" algn="l" rtl="0">
                        <a:spcBef>
                          <a:spcPts val="0"/>
                        </a:spcBef>
                        <a:spcAft>
                          <a:spcPts val="0"/>
                        </a:spcAft>
                        <a:buNone/>
                      </a:pPr>
                      <a:r>
                        <a:rPr lang="en-US" sz="1600"/>
                        <a:t>This…makes me think of…</a:t>
                      </a:r>
                      <a:endParaRPr/>
                    </a:p>
                    <a:p>
                      <a:pPr marL="0" marR="0" lvl="0" indent="0" algn="l" rtl="0">
                        <a:spcBef>
                          <a:spcPts val="0"/>
                        </a:spcBef>
                        <a:spcAft>
                          <a:spcPts val="0"/>
                        </a:spcAft>
                        <a:buNone/>
                      </a:pPr>
                      <a:endParaRPr sz="1600"/>
                    </a:p>
                    <a:p>
                      <a:pPr marL="0" marR="0" lvl="0" indent="0" algn="l" rtl="0">
                        <a:spcBef>
                          <a:spcPts val="0"/>
                        </a:spcBef>
                        <a:spcAft>
                          <a:spcPts val="0"/>
                        </a:spcAft>
                        <a:buNone/>
                      </a:pPr>
                      <a:r>
                        <a:rPr lang="en-US" sz="1600"/>
                        <a:t>It also…</a:t>
                      </a:r>
                      <a:endParaRPr/>
                    </a:p>
                    <a:p>
                      <a:pPr marL="0" marR="0" lvl="0" indent="0" algn="l" rtl="0">
                        <a:spcBef>
                          <a:spcPts val="0"/>
                        </a:spcBef>
                        <a:spcAft>
                          <a:spcPts val="0"/>
                        </a:spcAft>
                        <a:buNone/>
                      </a:pPr>
                      <a:endParaRPr sz="1600"/>
                    </a:p>
                    <a:p>
                      <a:pPr marL="0" marR="0" lvl="0" indent="0" algn="l" rtl="0">
                        <a:spcBef>
                          <a:spcPts val="0"/>
                        </a:spcBef>
                        <a:spcAft>
                          <a:spcPts val="0"/>
                        </a:spcAft>
                        <a:buNone/>
                      </a:pPr>
                      <a:r>
                        <a:rPr lang="en-US" sz="1600"/>
                        <a:t>This…is like…because…</a:t>
                      </a:r>
                      <a:endParaRPr sz="1600">
                        <a:solidFill>
                          <a:srgbClr val="583F34"/>
                        </a:solidFill>
                      </a:endParaRPr>
                    </a:p>
                  </a:txBody>
                  <a:tcPr marL="91450" marR="91450" marT="45725" marB="45725"/>
                </a:tc>
                <a:tc>
                  <a:txBody>
                    <a:bodyPr/>
                    <a:lstStyle/>
                    <a:p>
                      <a:pPr marL="0" marR="0" lvl="0" indent="0" algn="l" rtl="0">
                        <a:spcBef>
                          <a:spcPts val="0"/>
                        </a:spcBef>
                        <a:spcAft>
                          <a:spcPts val="0"/>
                        </a:spcAft>
                        <a:buNone/>
                      </a:pPr>
                      <a:r>
                        <a:rPr lang="en-US" sz="1600"/>
                        <a:t>How did…</a:t>
                      </a:r>
                      <a:endParaRPr/>
                    </a:p>
                    <a:p>
                      <a:pPr marL="0" marR="0" lvl="0" indent="0" algn="l" rtl="0">
                        <a:spcBef>
                          <a:spcPts val="0"/>
                        </a:spcBef>
                        <a:spcAft>
                          <a:spcPts val="0"/>
                        </a:spcAft>
                        <a:buNone/>
                      </a:pPr>
                      <a:endParaRPr sz="1600"/>
                    </a:p>
                    <a:p>
                      <a:pPr marL="0" marR="0" lvl="0" indent="0" algn="l" rtl="0">
                        <a:spcBef>
                          <a:spcPts val="0"/>
                        </a:spcBef>
                        <a:spcAft>
                          <a:spcPts val="0"/>
                        </a:spcAft>
                        <a:buNone/>
                      </a:pPr>
                      <a:r>
                        <a:rPr lang="en-US" sz="1600"/>
                        <a:t>In what ways are…like…</a:t>
                      </a:r>
                      <a:endParaRPr/>
                    </a:p>
                    <a:p>
                      <a:pPr marL="0" marR="0" lvl="0" indent="0" algn="l" rtl="0">
                        <a:spcBef>
                          <a:spcPts val="0"/>
                        </a:spcBef>
                        <a:spcAft>
                          <a:spcPts val="0"/>
                        </a:spcAft>
                        <a:buNone/>
                      </a:pPr>
                      <a:endParaRPr sz="1600"/>
                    </a:p>
                    <a:p>
                      <a:pPr marL="0" marR="0" lvl="0" indent="0" algn="l" rtl="0">
                        <a:spcBef>
                          <a:spcPts val="0"/>
                        </a:spcBef>
                        <a:spcAft>
                          <a:spcPts val="0"/>
                        </a:spcAft>
                        <a:buNone/>
                      </a:pPr>
                      <a:r>
                        <a:rPr lang="en-US" sz="1600"/>
                        <a:t>What might happen if…</a:t>
                      </a:r>
                      <a:endParaRPr/>
                    </a:p>
                    <a:p>
                      <a:pPr marL="0" marR="0" lvl="0" indent="0" algn="l" rtl="0">
                        <a:spcBef>
                          <a:spcPts val="0"/>
                        </a:spcBef>
                        <a:spcAft>
                          <a:spcPts val="0"/>
                        </a:spcAft>
                        <a:buNone/>
                      </a:pPr>
                      <a:endParaRPr sz="1600"/>
                    </a:p>
                    <a:p>
                      <a:pPr marL="0" marR="0" lvl="0" indent="0" algn="l" rtl="0">
                        <a:spcBef>
                          <a:spcPts val="0"/>
                        </a:spcBef>
                        <a:spcAft>
                          <a:spcPts val="0"/>
                        </a:spcAft>
                        <a:buNone/>
                      </a:pPr>
                      <a:r>
                        <a:rPr lang="en-US" sz="1600"/>
                        <a:t>Do you think that…</a:t>
                      </a:r>
                      <a:endParaRPr/>
                    </a:p>
                    <a:p>
                      <a:pPr marL="0" marR="0" lvl="0" indent="0" algn="l" rtl="0">
                        <a:spcBef>
                          <a:spcPts val="0"/>
                        </a:spcBef>
                        <a:spcAft>
                          <a:spcPts val="0"/>
                        </a:spcAft>
                        <a:buNone/>
                      </a:pPr>
                      <a:endParaRPr sz="1600"/>
                    </a:p>
                    <a:p>
                      <a:pPr marL="0" marR="0" lvl="0" indent="0" algn="l" rtl="0">
                        <a:spcBef>
                          <a:spcPts val="0"/>
                        </a:spcBef>
                        <a:spcAft>
                          <a:spcPts val="0"/>
                        </a:spcAft>
                        <a:buNone/>
                      </a:pPr>
                      <a:r>
                        <a:rPr lang="en-US" sz="1600"/>
                        <a:t>What evidence supports…</a:t>
                      </a:r>
                      <a:endParaRPr/>
                    </a:p>
                    <a:p>
                      <a:pPr marL="0" marR="0" lvl="0" indent="0" algn="l" rtl="0">
                        <a:spcBef>
                          <a:spcPts val="0"/>
                        </a:spcBef>
                        <a:spcAft>
                          <a:spcPts val="0"/>
                        </a:spcAft>
                        <a:buNone/>
                      </a:pPr>
                      <a:endParaRPr sz="1600"/>
                    </a:p>
                    <a:p>
                      <a:pPr marL="0" marR="0" lvl="0" indent="0" algn="l" rtl="0">
                        <a:spcBef>
                          <a:spcPts val="0"/>
                        </a:spcBef>
                        <a:spcAft>
                          <a:spcPts val="0"/>
                        </a:spcAft>
                        <a:buNone/>
                      </a:pPr>
                      <a:r>
                        <a:rPr lang="en-US" sz="1600"/>
                        <a:t>In other words, are you saying…</a:t>
                      </a:r>
                      <a:endParaRPr sz="1600">
                        <a:solidFill>
                          <a:srgbClr val="583F34"/>
                        </a:solidFill>
                      </a:endParaRPr>
                    </a:p>
                  </a:txBody>
                  <a:tcPr marL="91450" marR="91450" marT="45725" marB="45725"/>
                </a:tc>
                <a:extLst>
                  <a:ext uri="{0D108BD9-81ED-4DB2-BD59-A6C34878D82A}">
                    <a16:rowId xmlns:a16="http://schemas.microsoft.com/office/drawing/2014/main" val="10001"/>
                  </a:ext>
                </a:extLst>
              </a:tr>
            </a:tbl>
          </a:graphicData>
        </a:graphic>
      </p:graphicFrame>
      <p:sp>
        <p:nvSpPr>
          <p:cNvPr id="868" name="Google Shape;868;p73"/>
          <p:cNvSpPr txBox="1"/>
          <p:nvPr/>
        </p:nvSpPr>
        <p:spPr>
          <a:xfrm>
            <a:off x="4770120" y="5862307"/>
            <a:ext cx="3108960" cy="80021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a:solidFill>
                  <a:schemeClr val="dk1"/>
                </a:solidFill>
                <a:latin typeface="Calibri"/>
                <a:ea typeface="Calibri"/>
                <a:cs typeface="Calibri"/>
                <a:sym typeface="Calibri"/>
              </a:rPr>
              <a:t>From “Success in Science Through Dialogue, Reading and Writing” </a:t>
            </a:r>
            <a:endParaRPr/>
          </a:p>
          <a:p>
            <a:pPr marL="0" marR="0" lvl="0" indent="0" algn="l" rtl="0">
              <a:spcBef>
                <a:spcPts val="0"/>
              </a:spcBef>
              <a:spcAft>
                <a:spcPts val="0"/>
              </a:spcAft>
              <a:buNone/>
            </a:pPr>
            <a:r>
              <a:rPr lang="en-US" sz="1400">
                <a:solidFill>
                  <a:schemeClr val="dk1"/>
                </a:solidFill>
                <a:latin typeface="Calibri"/>
                <a:ea typeface="Calibri"/>
                <a:cs typeface="Calibri"/>
                <a:sym typeface="Calibri"/>
              </a:rPr>
              <a:t>By Beauchamp, Kusnick McCallum 2011</a:t>
            </a:r>
            <a:endParaRPr sz="1400">
              <a:solidFill>
                <a:schemeClr val="dk1"/>
              </a:solidFill>
              <a:latin typeface="Calibri"/>
              <a:ea typeface="Calibri"/>
              <a:cs typeface="Calibri"/>
              <a:sym typeface="Calibri"/>
            </a:endParaRPr>
          </a:p>
        </p:txBody>
      </p:sp>
      <p:sp>
        <p:nvSpPr>
          <p:cNvPr id="869" name="Google Shape;869;p73"/>
          <p:cNvSpPr txBox="1">
            <a:spLocks noGrp="1"/>
          </p:cNvSpPr>
          <p:nvPr>
            <p:ph type="title"/>
          </p:nvPr>
        </p:nvSpPr>
        <p:spPr>
          <a:xfrm>
            <a:off x="468641" y="114499"/>
            <a:ext cx="8229600" cy="65215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rgbClr val="2B7C01"/>
              </a:buClr>
              <a:buSzPts val="3200"/>
              <a:buFont typeface="Calibri"/>
              <a:buNone/>
            </a:pPr>
            <a:r>
              <a:rPr lang="en-US" sz="3200">
                <a:solidFill>
                  <a:srgbClr val="2B7C01"/>
                </a:solidFill>
              </a:rPr>
              <a:t>“Say Something” in response… (some ideas)</a:t>
            </a:r>
            <a:endParaRPr sz="3200">
              <a:solidFill>
                <a:srgbClr val="2B7C01"/>
              </a:solidFill>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874"/>
        <p:cNvGrpSpPr/>
        <p:nvPr/>
      </p:nvGrpSpPr>
      <p:grpSpPr>
        <a:xfrm>
          <a:off x="0" y="0"/>
          <a:ext cx="0" cy="0"/>
          <a:chOff x="0" y="0"/>
          <a:chExt cx="0" cy="0"/>
        </a:xfrm>
      </p:grpSpPr>
      <p:pic>
        <p:nvPicPr>
          <p:cNvPr id="875" name="Google Shape;875;p74" descr="cute pups.jpeg"/>
          <p:cNvPicPr preferRelativeResize="0"/>
          <p:nvPr/>
        </p:nvPicPr>
        <p:blipFill rotWithShape="1">
          <a:blip r:embed="rId3">
            <a:alphaModFix/>
          </a:blip>
          <a:srcRect/>
          <a:stretch/>
        </p:blipFill>
        <p:spPr>
          <a:xfrm>
            <a:off x="459907" y="4049726"/>
            <a:ext cx="3645712" cy="2442342"/>
          </a:xfrm>
          <a:prstGeom prst="rect">
            <a:avLst/>
          </a:prstGeom>
          <a:noFill/>
          <a:ln>
            <a:noFill/>
          </a:ln>
        </p:spPr>
      </p:pic>
      <p:sp>
        <p:nvSpPr>
          <p:cNvPr id="876" name="Google Shape;876;p74"/>
          <p:cNvSpPr/>
          <p:nvPr/>
        </p:nvSpPr>
        <p:spPr>
          <a:xfrm>
            <a:off x="233180" y="1024852"/>
            <a:ext cx="3684876" cy="286232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583F34"/>
                </a:solidFill>
                <a:latin typeface="Calibri"/>
                <a:ea typeface="Calibri"/>
                <a:cs typeface="Calibri"/>
                <a:sym typeface="Calibri"/>
              </a:rPr>
              <a:t>Wolves are highly social – live and hunt in packs of 7-8 adults, usually led by one breeding pair. </a:t>
            </a:r>
            <a:endParaRPr/>
          </a:p>
          <a:p>
            <a:pPr marL="0" marR="0" lvl="0" indent="0" algn="l" rtl="0">
              <a:spcBef>
                <a:spcPts val="0"/>
              </a:spcBef>
              <a:spcAft>
                <a:spcPts val="0"/>
              </a:spcAft>
              <a:buNone/>
            </a:pPr>
            <a:endParaRPr sz="1800">
              <a:solidFill>
                <a:srgbClr val="583F34"/>
              </a:solidFill>
              <a:latin typeface="Calibri"/>
              <a:ea typeface="Calibri"/>
              <a:cs typeface="Calibri"/>
              <a:sym typeface="Calibri"/>
            </a:endParaRPr>
          </a:p>
          <a:p>
            <a:pPr marL="0" marR="0" lvl="0" indent="0" algn="l" rtl="0">
              <a:spcBef>
                <a:spcPts val="0"/>
              </a:spcBef>
              <a:spcAft>
                <a:spcPts val="0"/>
              </a:spcAft>
              <a:buNone/>
            </a:pPr>
            <a:r>
              <a:rPr lang="en-US" sz="1800">
                <a:solidFill>
                  <a:srgbClr val="583F34"/>
                </a:solidFill>
                <a:latin typeface="Calibri"/>
                <a:ea typeface="Calibri"/>
                <a:cs typeface="Calibri"/>
                <a:sym typeface="Calibri"/>
              </a:rPr>
              <a:t>Annual litters of 4-7 pups. </a:t>
            </a:r>
            <a:endParaRPr/>
          </a:p>
          <a:p>
            <a:pPr marL="0" marR="0" lvl="0" indent="0" algn="l" rtl="0">
              <a:spcBef>
                <a:spcPts val="0"/>
              </a:spcBef>
              <a:spcAft>
                <a:spcPts val="0"/>
              </a:spcAft>
              <a:buNone/>
            </a:pPr>
            <a:r>
              <a:rPr lang="en-US" sz="1800">
                <a:solidFill>
                  <a:srgbClr val="583F34"/>
                </a:solidFill>
                <a:latin typeface="Calibri"/>
                <a:ea typeface="Calibri"/>
                <a:cs typeface="Calibri"/>
                <a:sym typeface="Calibri"/>
              </a:rPr>
              <a:t>Pups cared for collectively by the pack for about the first 10 months of their lives.</a:t>
            </a:r>
            <a:endParaRPr/>
          </a:p>
          <a:p>
            <a:pPr marL="0" marR="0" lvl="0" indent="0" algn="l" rtl="0">
              <a:spcBef>
                <a:spcPts val="0"/>
              </a:spcBef>
              <a:spcAft>
                <a:spcPts val="0"/>
              </a:spcAft>
              <a:buNone/>
            </a:pPr>
            <a:endParaRPr sz="1800">
              <a:solidFill>
                <a:srgbClr val="583F34"/>
              </a:solidFill>
              <a:latin typeface="Calibri"/>
              <a:ea typeface="Calibri"/>
              <a:cs typeface="Calibri"/>
              <a:sym typeface="Calibri"/>
            </a:endParaRPr>
          </a:p>
          <a:p>
            <a:pPr marL="0" marR="0" lvl="0" indent="0" algn="l" rtl="0">
              <a:spcBef>
                <a:spcPts val="0"/>
              </a:spcBef>
              <a:spcAft>
                <a:spcPts val="0"/>
              </a:spcAft>
              <a:buNone/>
            </a:pPr>
            <a:r>
              <a:rPr lang="en-US" sz="1800">
                <a:solidFill>
                  <a:srgbClr val="583F34"/>
                </a:solidFill>
                <a:latin typeface="Calibri"/>
                <a:ea typeface="Calibri"/>
                <a:cs typeface="Calibri"/>
                <a:sym typeface="Calibri"/>
              </a:rPr>
              <a:t>Prey to no other animal</a:t>
            </a:r>
            <a:r>
              <a:rPr lang="en-US" sz="1800">
                <a:solidFill>
                  <a:schemeClr val="dk1"/>
                </a:solidFill>
                <a:latin typeface="Calibri"/>
                <a:ea typeface="Calibri"/>
                <a:cs typeface="Calibri"/>
                <a:sym typeface="Calibri"/>
              </a:rPr>
              <a:t>. </a:t>
            </a:r>
            <a:endParaRPr/>
          </a:p>
        </p:txBody>
      </p:sp>
      <p:sp>
        <p:nvSpPr>
          <p:cNvPr id="877" name="Google Shape;877;p74"/>
          <p:cNvSpPr txBox="1">
            <a:spLocks noGrp="1"/>
          </p:cNvSpPr>
          <p:nvPr>
            <p:ph type="title"/>
          </p:nvPr>
        </p:nvSpPr>
        <p:spPr>
          <a:xfrm>
            <a:off x="0" y="0"/>
            <a:ext cx="8860118" cy="133562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rgbClr val="2B7C01"/>
              </a:buClr>
              <a:buSzPts val="3600"/>
              <a:buFont typeface="Calibri"/>
              <a:buNone/>
            </a:pPr>
            <a:r>
              <a:rPr lang="en-US" sz="3600">
                <a:solidFill>
                  <a:srgbClr val="2B7C01"/>
                </a:solidFill>
              </a:rPr>
              <a:t>What’s Up With Wolves?</a:t>
            </a:r>
            <a:r>
              <a:rPr lang="en-US" sz="3600">
                <a:solidFill>
                  <a:srgbClr val="FF0000"/>
                </a:solidFill>
              </a:rPr>
              <a:t> </a:t>
            </a:r>
            <a:endParaRPr sz="3600">
              <a:solidFill>
                <a:srgbClr val="2B7C01"/>
              </a:solidFill>
            </a:endParaRPr>
          </a:p>
        </p:txBody>
      </p:sp>
      <p:pic>
        <p:nvPicPr>
          <p:cNvPr id="878" name="Google Shape;878;p74"/>
          <p:cNvPicPr preferRelativeResize="0"/>
          <p:nvPr/>
        </p:nvPicPr>
        <p:blipFill rotWithShape="1">
          <a:blip r:embed="rId4">
            <a:alphaModFix/>
          </a:blip>
          <a:srcRect/>
          <a:stretch/>
        </p:blipFill>
        <p:spPr>
          <a:xfrm>
            <a:off x="4105619" y="1024852"/>
            <a:ext cx="4159075" cy="2826871"/>
          </a:xfrm>
          <a:prstGeom prst="rect">
            <a:avLst/>
          </a:prstGeom>
          <a:noFill/>
          <a:ln>
            <a:noFill/>
          </a:ln>
        </p:spPr>
      </p:pic>
      <p:pic>
        <p:nvPicPr>
          <p:cNvPr id="879" name="Google Shape;879;p74"/>
          <p:cNvPicPr preferRelativeResize="0"/>
          <p:nvPr/>
        </p:nvPicPr>
        <p:blipFill rotWithShape="1">
          <a:blip r:embed="rId5">
            <a:alphaModFix/>
          </a:blip>
          <a:srcRect/>
          <a:stretch/>
        </p:blipFill>
        <p:spPr>
          <a:xfrm>
            <a:off x="4272040" y="4079548"/>
            <a:ext cx="3577559" cy="2382697"/>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7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884"/>
        <p:cNvGrpSpPr/>
        <p:nvPr/>
      </p:nvGrpSpPr>
      <p:grpSpPr>
        <a:xfrm>
          <a:off x="0" y="0"/>
          <a:ext cx="0" cy="0"/>
          <a:chOff x="0" y="0"/>
          <a:chExt cx="0" cy="0"/>
        </a:xfrm>
      </p:grpSpPr>
      <p:sp>
        <p:nvSpPr>
          <p:cNvPr id="885" name="Google Shape;885;p75"/>
          <p:cNvSpPr txBox="1">
            <a:spLocks noGrp="1"/>
          </p:cNvSpPr>
          <p:nvPr>
            <p:ph type="body" idx="1"/>
          </p:nvPr>
        </p:nvSpPr>
        <p:spPr>
          <a:xfrm>
            <a:off x="457200" y="1417638"/>
            <a:ext cx="8229600" cy="4525963"/>
          </a:xfrm>
          <a:prstGeom prst="rect">
            <a:avLst/>
          </a:prstGeom>
          <a:noFill/>
          <a:ln>
            <a:noFill/>
          </a:ln>
        </p:spPr>
        <p:txBody>
          <a:bodyPr spcFirstLastPara="1" wrap="square" lIns="91425" tIns="45700" rIns="91425" bIns="45700" anchor="t" anchorCtr="0">
            <a:normAutofit fontScale="92500" lnSpcReduction="10000"/>
          </a:bodyPr>
          <a:lstStyle/>
          <a:p>
            <a:pPr marL="342900" lvl="0" indent="-342900" algn="l" rtl="0">
              <a:spcBef>
                <a:spcPts val="0"/>
              </a:spcBef>
              <a:spcAft>
                <a:spcPts val="0"/>
              </a:spcAft>
              <a:buClr>
                <a:srgbClr val="583F34"/>
              </a:buClr>
              <a:buSzPts val="3200"/>
              <a:buChar char="•"/>
            </a:pPr>
            <a:r>
              <a:rPr lang="en-US" dirty="0">
                <a:solidFill>
                  <a:srgbClr val="583F34"/>
                </a:solidFill>
              </a:rPr>
              <a:t>Now that we’ve learned a bit more about the wolves, do we have any changes / additions to our initial ideas about what might be contributing to their population numbers?</a:t>
            </a:r>
            <a:endParaRPr dirty="0"/>
          </a:p>
          <a:p>
            <a:pPr marL="342900" lvl="0" indent="-139700" algn="l" rtl="0">
              <a:spcBef>
                <a:spcPts val="640"/>
              </a:spcBef>
              <a:spcAft>
                <a:spcPts val="0"/>
              </a:spcAft>
              <a:buClr>
                <a:schemeClr val="dk1"/>
              </a:buClr>
              <a:buSzPts val="3200"/>
              <a:buNone/>
            </a:pPr>
            <a:endParaRPr dirty="0">
              <a:solidFill>
                <a:srgbClr val="583F34"/>
              </a:solidFill>
            </a:endParaRPr>
          </a:p>
          <a:p>
            <a:pPr marL="342900" lvl="0" indent="-342900" algn="l" rtl="0">
              <a:spcBef>
                <a:spcPts val="640"/>
              </a:spcBef>
              <a:spcAft>
                <a:spcPts val="0"/>
              </a:spcAft>
              <a:buClr>
                <a:srgbClr val="583F34"/>
              </a:buClr>
              <a:buSzPts val="3200"/>
              <a:buChar char="•"/>
            </a:pPr>
            <a:r>
              <a:rPr lang="en-US" dirty="0">
                <a:solidFill>
                  <a:srgbClr val="583F34"/>
                </a:solidFill>
              </a:rPr>
              <a:t>Let’s quickly add those now…</a:t>
            </a:r>
            <a:endParaRPr dirty="0"/>
          </a:p>
          <a:p>
            <a:pPr marL="342900" lvl="0" indent="-139700" algn="l" rtl="0">
              <a:spcBef>
                <a:spcPts val="640"/>
              </a:spcBef>
              <a:spcAft>
                <a:spcPts val="0"/>
              </a:spcAft>
              <a:buClr>
                <a:schemeClr val="dk1"/>
              </a:buClr>
              <a:buSzPts val="3200"/>
              <a:buNone/>
            </a:pPr>
            <a:endParaRPr dirty="0">
              <a:solidFill>
                <a:srgbClr val="583F34"/>
              </a:solidFill>
            </a:endParaRPr>
          </a:p>
          <a:p>
            <a:pPr marL="342900" lvl="0" indent="-342900" algn="l" rtl="0">
              <a:spcBef>
                <a:spcPts val="640"/>
              </a:spcBef>
              <a:spcAft>
                <a:spcPts val="0"/>
              </a:spcAft>
              <a:buClr>
                <a:srgbClr val="583F34"/>
              </a:buClr>
              <a:buSzPts val="3200"/>
              <a:buChar char="•"/>
            </a:pPr>
            <a:r>
              <a:rPr lang="en-US" dirty="0">
                <a:solidFill>
                  <a:srgbClr val="583F34"/>
                </a:solidFill>
              </a:rPr>
              <a:t>What about questions we have? </a:t>
            </a:r>
            <a:endParaRPr dirty="0"/>
          </a:p>
          <a:p>
            <a:pPr marL="0" lvl="0" indent="0" algn="l" rtl="0">
              <a:spcBef>
                <a:spcPts val="640"/>
              </a:spcBef>
              <a:spcAft>
                <a:spcPts val="0"/>
              </a:spcAft>
              <a:buClr>
                <a:srgbClr val="583F34"/>
              </a:buClr>
              <a:buSzPts val="3200"/>
              <a:buNone/>
            </a:pPr>
            <a:r>
              <a:rPr lang="en-US" dirty="0">
                <a:solidFill>
                  <a:srgbClr val="583F34"/>
                </a:solidFill>
              </a:rPr>
              <a:t>    Are there any big holes in our understanding?</a:t>
            </a:r>
            <a:endParaRPr dirty="0">
              <a:solidFill>
                <a:srgbClr val="583F34"/>
              </a:solidFill>
            </a:endParaRPr>
          </a:p>
          <a:p>
            <a:pPr marL="342900" lvl="0" indent="-139700" algn="l" rtl="0">
              <a:spcBef>
                <a:spcPts val="640"/>
              </a:spcBef>
              <a:spcAft>
                <a:spcPts val="0"/>
              </a:spcAft>
              <a:buClr>
                <a:schemeClr val="dk1"/>
              </a:buClr>
              <a:buSzPts val="3200"/>
              <a:buNone/>
            </a:pPr>
            <a:endParaRPr dirty="0"/>
          </a:p>
        </p:txBody>
      </p:sp>
      <p:sp>
        <p:nvSpPr>
          <p:cNvPr id="886" name="Google Shape;886;p7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583F34"/>
              </a:buClr>
              <a:buSzPts val="4400"/>
              <a:buFont typeface="Calibri"/>
              <a:buNone/>
            </a:pPr>
            <a:r>
              <a:rPr lang="en-US">
                <a:solidFill>
                  <a:srgbClr val="583F34"/>
                </a:solidFill>
              </a:rPr>
              <a:t>Adding to Our Ideas</a:t>
            </a:r>
            <a:endParaRPr>
              <a:solidFill>
                <a:srgbClr val="583F34"/>
              </a:solidFill>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891"/>
        <p:cNvGrpSpPr/>
        <p:nvPr/>
      </p:nvGrpSpPr>
      <p:grpSpPr>
        <a:xfrm>
          <a:off x="0" y="0"/>
          <a:ext cx="0" cy="0"/>
          <a:chOff x="0" y="0"/>
          <a:chExt cx="0" cy="0"/>
        </a:xfrm>
      </p:grpSpPr>
      <p:sp>
        <p:nvSpPr>
          <p:cNvPr id="892" name="Google Shape;892;p76"/>
          <p:cNvSpPr txBox="1">
            <a:spLocks noGrp="1"/>
          </p:cNvSpPr>
          <p:nvPr>
            <p:ph type="body" idx="1"/>
          </p:nvPr>
        </p:nvSpPr>
        <p:spPr>
          <a:xfrm>
            <a:off x="208977" y="1570618"/>
            <a:ext cx="4871292" cy="2302933"/>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rgbClr val="583F34"/>
              </a:buClr>
              <a:buSzPts val="2400"/>
              <a:buNone/>
            </a:pPr>
            <a:r>
              <a:rPr lang="en-US" sz="2400">
                <a:solidFill>
                  <a:srgbClr val="583F34"/>
                </a:solidFill>
              </a:rPr>
              <a:t>Let’s look at the </a:t>
            </a:r>
            <a:r>
              <a:rPr lang="en-US" sz="2400" i="1" u="sng">
                <a:solidFill>
                  <a:srgbClr val="583F34"/>
                </a:solidFill>
              </a:rPr>
              <a:t>moose</a:t>
            </a:r>
            <a:r>
              <a:rPr lang="en-US" sz="2400">
                <a:solidFill>
                  <a:srgbClr val="583F34"/>
                </a:solidFill>
              </a:rPr>
              <a:t> population to see if it can shed more light on what might be happening with the wolves.</a:t>
            </a:r>
            <a:endParaRPr sz="2400">
              <a:solidFill>
                <a:srgbClr val="583F34"/>
              </a:solidFill>
            </a:endParaRPr>
          </a:p>
        </p:txBody>
      </p:sp>
      <p:sp>
        <p:nvSpPr>
          <p:cNvPr id="893" name="Google Shape;893;p76"/>
          <p:cNvSpPr txBox="1">
            <a:spLocks noGrp="1"/>
          </p:cNvSpPr>
          <p:nvPr>
            <p:ph type="title"/>
          </p:nvPr>
        </p:nvSpPr>
        <p:spPr>
          <a:xfrm>
            <a:off x="208977" y="342053"/>
            <a:ext cx="8522971" cy="652157"/>
          </a:xfrm>
          <a:prstGeom prst="rect">
            <a:avLst/>
          </a:prstGeom>
          <a:noFill/>
          <a:ln>
            <a:noFill/>
          </a:ln>
        </p:spPr>
        <p:txBody>
          <a:bodyPr spcFirstLastPara="1" wrap="square" lIns="91425" tIns="45700" rIns="91425" bIns="45700" anchor="ctr" anchorCtr="0">
            <a:normAutofit fontScale="90000"/>
          </a:bodyPr>
          <a:lstStyle/>
          <a:p>
            <a:pPr marL="0" lvl="0" indent="0" algn="l" rtl="0">
              <a:spcBef>
                <a:spcPts val="0"/>
              </a:spcBef>
              <a:spcAft>
                <a:spcPts val="0"/>
              </a:spcAft>
              <a:buClr>
                <a:srgbClr val="2B7C01"/>
              </a:buClr>
              <a:buSzPts val="2800"/>
              <a:buFont typeface="Calibri"/>
              <a:buNone/>
            </a:pPr>
            <a:r>
              <a:rPr lang="en-US" sz="2800">
                <a:solidFill>
                  <a:srgbClr val="2B7C01"/>
                </a:solidFill>
              </a:rPr>
              <a:t>We might also want to know: </a:t>
            </a:r>
            <a:br>
              <a:rPr lang="en-US" sz="2800">
                <a:solidFill>
                  <a:srgbClr val="2B7C01"/>
                </a:solidFill>
              </a:rPr>
            </a:br>
            <a:r>
              <a:rPr lang="en-US" sz="3200" u="sng">
                <a:solidFill>
                  <a:srgbClr val="2B7C01"/>
                </a:solidFill>
              </a:rPr>
              <a:t>What’s up with the moose?</a:t>
            </a:r>
            <a:endParaRPr/>
          </a:p>
        </p:txBody>
      </p:sp>
      <p:sp>
        <p:nvSpPr>
          <p:cNvPr id="894" name="Google Shape;894;p76"/>
          <p:cNvSpPr txBox="1"/>
          <p:nvPr/>
        </p:nvSpPr>
        <p:spPr>
          <a:xfrm>
            <a:off x="0" y="92506"/>
            <a:ext cx="5452533" cy="2302933"/>
          </a:xfrm>
          <a:prstGeom prst="rect">
            <a:avLst/>
          </a:prstGeom>
          <a:noFill/>
          <a:ln>
            <a:noFill/>
          </a:ln>
        </p:spPr>
        <p:txBody>
          <a:bodyPr spcFirstLastPara="1" wrap="square" lIns="91425" tIns="45700" rIns="91425" bIns="45700" anchor="t" anchorCtr="0">
            <a:normAutofit/>
          </a:bodyPr>
          <a:lstStyle/>
          <a:p>
            <a:pPr marL="342900" marR="0" lvl="0" indent="-190500" algn="l" rtl="0">
              <a:spcBef>
                <a:spcPts val="0"/>
              </a:spcBef>
              <a:spcAft>
                <a:spcPts val="0"/>
              </a:spcAft>
              <a:buClr>
                <a:schemeClr val="dk1"/>
              </a:buClr>
              <a:buSzPts val="2400"/>
              <a:buFont typeface="Arial"/>
              <a:buNone/>
            </a:pPr>
            <a:endParaRPr sz="2400">
              <a:solidFill>
                <a:srgbClr val="583F34"/>
              </a:solidFill>
              <a:latin typeface="Calibri"/>
              <a:ea typeface="Calibri"/>
              <a:cs typeface="Calibri"/>
              <a:sym typeface="Calibri"/>
            </a:endParaRPr>
          </a:p>
        </p:txBody>
      </p:sp>
      <p:pic>
        <p:nvPicPr>
          <p:cNvPr id="895" name="Google Shape;895;p76"/>
          <p:cNvPicPr preferRelativeResize="0"/>
          <p:nvPr/>
        </p:nvPicPr>
        <p:blipFill rotWithShape="1">
          <a:blip r:embed="rId3">
            <a:alphaModFix/>
          </a:blip>
          <a:srcRect/>
          <a:stretch/>
        </p:blipFill>
        <p:spPr>
          <a:xfrm>
            <a:off x="5289245" y="1570618"/>
            <a:ext cx="3374188" cy="2530641"/>
          </a:xfrm>
          <a:prstGeom prst="rect">
            <a:avLst/>
          </a:prstGeom>
          <a:noFill/>
          <a:ln>
            <a:noFill/>
          </a:ln>
        </p:spPr>
      </p:pic>
      <p:pic>
        <p:nvPicPr>
          <p:cNvPr id="896" name="Google Shape;896;p76"/>
          <p:cNvPicPr preferRelativeResize="0"/>
          <p:nvPr/>
        </p:nvPicPr>
        <p:blipFill rotWithShape="1">
          <a:blip r:embed="rId4">
            <a:alphaModFix/>
          </a:blip>
          <a:srcRect l="21463" t="28617" r="13659" b="24878"/>
          <a:stretch/>
        </p:blipFill>
        <p:spPr>
          <a:xfrm flipH="1">
            <a:off x="540280" y="3141417"/>
            <a:ext cx="3907948" cy="190080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9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901"/>
        <p:cNvGrpSpPr/>
        <p:nvPr/>
      </p:nvGrpSpPr>
      <p:grpSpPr>
        <a:xfrm>
          <a:off x="0" y="0"/>
          <a:ext cx="0" cy="0"/>
          <a:chOff x="0" y="0"/>
          <a:chExt cx="0" cy="0"/>
        </a:xfrm>
      </p:grpSpPr>
      <p:pic>
        <p:nvPicPr>
          <p:cNvPr id="902" name="Google Shape;902;p77" descr="moose 2015.jpg"/>
          <p:cNvPicPr preferRelativeResize="0"/>
          <p:nvPr/>
        </p:nvPicPr>
        <p:blipFill rotWithShape="1">
          <a:blip r:embed="rId3">
            <a:alphaModFix/>
          </a:blip>
          <a:srcRect/>
          <a:stretch/>
        </p:blipFill>
        <p:spPr>
          <a:xfrm>
            <a:off x="609600" y="1092850"/>
            <a:ext cx="7967500" cy="5319426"/>
          </a:xfrm>
          <a:prstGeom prst="rect">
            <a:avLst/>
          </a:prstGeom>
          <a:noFill/>
          <a:ln>
            <a:noFill/>
          </a:ln>
        </p:spPr>
      </p:pic>
      <p:sp>
        <p:nvSpPr>
          <p:cNvPr id="903" name="Google Shape;903;p77"/>
          <p:cNvSpPr txBox="1"/>
          <p:nvPr/>
        </p:nvSpPr>
        <p:spPr>
          <a:xfrm>
            <a:off x="468641" y="160219"/>
            <a:ext cx="8229600" cy="652157"/>
          </a:xfrm>
          <a:prstGeom prst="rect">
            <a:avLst/>
          </a:prstGeom>
          <a:noFill/>
          <a:ln>
            <a:noFill/>
          </a:ln>
        </p:spPr>
        <p:txBody>
          <a:bodyPr spcFirstLastPara="1" wrap="square" lIns="91425" tIns="45700" rIns="91425" bIns="45700" anchor="ctr" anchorCtr="0">
            <a:normAutofit/>
          </a:bodyPr>
          <a:lstStyle/>
          <a:p>
            <a:pPr marL="0" marR="0" lvl="0" indent="0" algn="l" rtl="0">
              <a:spcBef>
                <a:spcPts val="0"/>
              </a:spcBef>
              <a:spcAft>
                <a:spcPts val="0"/>
              </a:spcAft>
              <a:buClr>
                <a:srgbClr val="2B7C01"/>
              </a:buClr>
              <a:buSzPts val="3200"/>
              <a:buFont typeface="Calibri"/>
              <a:buNone/>
            </a:pPr>
            <a:r>
              <a:rPr lang="en-US" sz="3200">
                <a:solidFill>
                  <a:srgbClr val="2B7C01"/>
                </a:solidFill>
                <a:latin typeface="Calibri"/>
                <a:ea typeface="Calibri"/>
                <a:cs typeface="Calibri"/>
                <a:sym typeface="Calibri"/>
              </a:rPr>
              <a:t>The moose population over time…</a:t>
            </a:r>
            <a:endParaRPr sz="3200">
              <a:solidFill>
                <a:srgbClr val="2B7C01"/>
              </a:solidFill>
              <a:latin typeface="Calibri"/>
              <a:ea typeface="Calibri"/>
              <a:cs typeface="Calibri"/>
              <a:sym typeface="Calibri"/>
            </a:endParaRPr>
          </a:p>
        </p:txBody>
      </p:sp>
      <p:sp>
        <p:nvSpPr>
          <p:cNvPr id="904" name="Google Shape;904;p77"/>
          <p:cNvSpPr txBox="1"/>
          <p:nvPr/>
        </p:nvSpPr>
        <p:spPr>
          <a:xfrm>
            <a:off x="1536700" y="1790276"/>
            <a:ext cx="6620933" cy="11430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rgbClr val="D06A28"/>
              </a:buClr>
              <a:buSzPts val="2000"/>
              <a:buFont typeface="Cambria"/>
              <a:buNone/>
            </a:pPr>
            <a:r>
              <a:rPr lang="en-US" sz="2000" i="1">
                <a:solidFill>
                  <a:srgbClr val="D06A28"/>
                </a:solidFill>
                <a:latin typeface="Cambria"/>
                <a:ea typeface="Cambria"/>
                <a:cs typeface="Cambria"/>
                <a:sym typeface="Cambria"/>
              </a:rPr>
              <a:t>Is this what you expected?</a:t>
            </a:r>
            <a:endParaRPr/>
          </a:p>
          <a:p>
            <a:pPr marL="0" marR="0" lvl="0" indent="0" algn="l" rtl="0">
              <a:spcBef>
                <a:spcPts val="0"/>
              </a:spcBef>
              <a:spcAft>
                <a:spcPts val="0"/>
              </a:spcAft>
              <a:buClr>
                <a:srgbClr val="D06A28"/>
              </a:buClr>
              <a:buSzPts val="2000"/>
              <a:buFont typeface="Cambria"/>
              <a:buNone/>
            </a:pPr>
            <a:r>
              <a:rPr lang="en-US" sz="2000" i="1">
                <a:solidFill>
                  <a:srgbClr val="D06A28"/>
                </a:solidFill>
                <a:latin typeface="Cambria"/>
                <a:ea typeface="Cambria"/>
                <a:cs typeface="Cambria"/>
                <a:sym typeface="Cambria"/>
              </a:rPr>
              <a:t>Why or why not?</a:t>
            </a:r>
            <a:endParaRPr sz="2000" i="1">
              <a:solidFill>
                <a:srgbClr val="D06A28"/>
              </a:solidFill>
              <a:latin typeface="Cambria"/>
              <a:ea typeface="Cambria"/>
              <a:cs typeface="Cambria"/>
              <a:sym typeface="Cambria"/>
            </a:endParaRPr>
          </a:p>
        </p:txBody>
      </p:sp>
      <p:pic>
        <p:nvPicPr>
          <p:cNvPr id="905" name="Google Shape;905;p77"/>
          <p:cNvPicPr preferRelativeResize="0"/>
          <p:nvPr/>
        </p:nvPicPr>
        <p:blipFill rotWithShape="1">
          <a:blip r:embed="rId4">
            <a:alphaModFix/>
          </a:blip>
          <a:srcRect/>
          <a:stretch/>
        </p:blipFill>
        <p:spPr>
          <a:xfrm>
            <a:off x="5345886" y="6138202"/>
            <a:ext cx="1541689" cy="648374"/>
          </a:xfrm>
          <a:prstGeom prst="rect">
            <a:avLst/>
          </a:prstGeom>
          <a:noFill/>
          <a:ln>
            <a:noFill/>
          </a:ln>
        </p:spPr>
      </p:pic>
      <p:pic>
        <p:nvPicPr>
          <p:cNvPr id="906" name="Google Shape;906;p77"/>
          <p:cNvPicPr preferRelativeResize="0"/>
          <p:nvPr/>
        </p:nvPicPr>
        <p:blipFill rotWithShape="1">
          <a:blip r:embed="rId5">
            <a:alphaModFix/>
          </a:blip>
          <a:srcRect/>
          <a:stretch/>
        </p:blipFill>
        <p:spPr>
          <a:xfrm>
            <a:off x="6518958" y="1608150"/>
            <a:ext cx="1821657" cy="1366243"/>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911"/>
        <p:cNvGrpSpPr/>
        <p:nvPr/>
      </p:nvGrpSpPr>
      <p:grpSpPr>
        <a:xfrm>
          <a:off x="0" y="0"/>
          <a:ext cx="0" cy="0"/>
          <a:chOff x="0" y="0"/>
          <a:chExt cx="0" cy="0"/>
        </a:xfrm>
      </p:grpSpPr>
      <p:sp>
        <p:nvSpPr>
          <p:cNvPr id="912" name="Google Shape;912;p78"/>
          <p:cNvSpPr txBox="1"/>
          <p:nvPr/>
        </p:nvSpPr>
        <p:spPr>
          <a:xfrm>
            <a:off x="1223910" y="1351506"/>
            <a:ext cx="4870350" cy="34163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rgbClr val="2B7C01"/>
                </a:solidFill>
                <a:latin typeface="Calibri"/>
                <a:ea typeface="Calibri"/>
                <a:cs typeface="Calibri"/>
                <a:sym typeface="Calibri"/>
              </a:rPr>
              <a:t>Given what we know about the moose at this point, what factors do you think might affect the size of the </a:t>
            </a:r>
            <a:r>
              <a:rPr lang="en-US" sz="2400" i="1" u="sng">
                <a:solidFill>
                  <a:srgbClr val="2B7C01"/>
                </a:solidFill>
                <a:latin typeface="Calibri"/>
                <a:ea typeface="Calibri"/>
                <a:cs typeface="Calibri"/>
                <a:sym typeface="Calibri"/>
              </a:rPr>
              <a:t>moose</a:t>
            </a:r>
            <a:r>
              <a:rPr lang="en-US" sz="2400">
                <a:solidFill>
                  <a:srgbClr val="2B7C01"/>
                </a:solidFill>
                <a:latin typeface="Calibri"/>
                <a:ea typeface="Calibri"/>
                <a:cs typeface="Calibri"/>
                <a:sym typeface="Calibri"/>
              </a:rPr>
              <a:t> population on Isle Royale?</a:t>
            </a:r>
            <a:endParaRPr/>
          </a:p>
          <a:p>
            <a:pPr marL="0" marR="0" lvl="0" indent="0" algn="l" rtl="0">
              <a:spcBef>
                <a:spcPts val="0"/>
              </a:spcBef>
              <a:spcAft>
                <a:spcPts val="0"/>
              </a:spcAft>
              <a:buNone/>
            </a:pPr>
            <a:endParaRPr sz="2400">
              <a:solidFill>
                <a:srgbClr val="2B7C01"/>
              </a:solidFill>
              <a:latin typeface="Calibri"/>
              <a:ea typeface="Calibri"/>
              <a:cs typeface="Calibri"/>
              <a:sym typeface="Calibri"/>
            </a:endParaRPr>
          </a:p>
          <a:p>
            <a:pPr marL="0" marR="0" lvl="0" indent="0" algn="l" rtl="0">
              <a:spcBef>
                <a:spcPts val="0"/>
              </a:spcBef>
              <a:spcAft>
                <a:spcPts val="0"/>
              </a:spcAft>
              <a:buNone/>
            </a:pPr>
            <a:r>
              <a:rPr lang="en-US" sz="2400">
                <a:solidFill>
                  <a:srgbClr val="2B7C01"/>
                </a:solidFill>
                <a:latin typeface="Calibri"/>
                <a:ea typeface="Calibri"/>
                <a:cs typeface="Calibri"/>
                <a:sym typeface="Calibri"/>
              </a:rPr>
              <a:t>Record ideas in Doodle Box E. </a:t>
            </a:r>
            <a:endParaRPr/>
          </a:p>
          <a:p>
            <a:pPr marL="0" marR="0" lvl="0" indent="0" algn="l" rtl="0">
              <a:spcBef>
                <a:spcPts val="0"/>
              </a:spcBef>
              <a:spcAft>
                <a:spcPts val="0"/>
              </a:spcAft>
              <a:buNone/>
            </a:pPr>
            <a:endParaRPr sz="2400">
              <a:solidFill>
                <a:srgbClr val="2B7C01"/>
              </a:solidFill>
              <a:latin typeface="Calibri"/>
              <a:ea typeface="Calibri"/>
              <a:cs typeface="Calibri"/>
              <a:sym typeface="Calibri"/>
            </a:endParaRPr>
          </a:p>
          <a:p>
            <a:pPr marL="0" marR="0" lvl="0" indent="0" algn="l" rtl="0">
              <a:spcBef>
                <a:spcPts val="0"/>
              </a:spcBef>
              <a:spcAft>
                <a:spcPts val="0"/>
              </a:spcAft>
              <a:buNone/>
            </a:pPr>
            <a:endParaRPr sz="2400">
              <a:solidFill>
                <a:srgbClr val="0000FF"/>
              </a:solidFill>
              <a:latin typeface="Calibri"/>
              <a:ea typeface="Calibri"/>
              <a:cs typeface="Calibri"/>
              <a:sym typeface="Calibri"/>
            </a:endParaRPr>
          </a:p>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913" name="Google Shape;913;p78"/>
          <p:cNvSpPr txBox="1">
            <a:spLocks noGrp="1"/>
          </p:cNvSpPr>
          <p:nvPr>
            <p:ph type="title"/>
          </p:nvPr>
        </p:nvSpPr>
        <p:spPr>
          <a:xfrm>
            <a:off x="367040" y="172483"/>
            <a:ext cx="8522971" cy="652157"/>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2B7C01"/>
              </a:buClr>
              <a:buSzPts val="3200"/>
              <a:buFont typeface="Calibri"/>
              <a:buNone/>
            </a:pPr>
            <a:r>
              <a:rPr lang="en-US" sz="3200">
                <a:solidFill>
                  <a:srgbClr val="2B7C01"/>
                </a:solidFill>
              </a:rPr>
              <a:t>What’s up with the moose?</a:t>
            </a:r>
            <a:endParaRPr/>
          </a:p>
        </p:txBody>
      </p:sp>
      <p:sp>
        <p:nvSpPr>
          <p:cNvPr id="914" name="Google Shape;914;p78"/>
          <p:cNvSpPr txBox="1"/>
          <p:nvPr/>
        </p:nvSpPr>
        <p:spPr>
          <a:xfrm>
            <a:off x="0" y="92506"/>
            <a:ext cx="5452533" cy="2302933"/>
          </a:xfrm>
          <a:prstGeom prst="rect">
            <a:avLst/>
          </a:prstGeom>
          <a:noFill/>
          <a:ln>
            <a:noFill/>
          </a:ln>
        </p:spPr>
        <p:txBody>
          <a:bodyPr spcFirstLastPara="1" wrap="square" lIns="91425" tIns="45700" rIns="91425" bIns="45700" anchor="t" anchorCtr="0">
            <a:normAutofit/>
          </a:bodyPr>
          <a:lstStyle/>
          <a:p>
            <a:pPr marL="342900" marR="0" lvl="0" indent="-190500" algn="l" rtl="0">
              <a:spcBef>
                <a:spcPts val="0"/>
              </a:spcBef>
              <a:spcAft>
                <a:spcPts val="0"/>
              </a:spcAft>
              <a:buClr>
                <a:schemeClr val="dk1"/>
              </a:buClr>
              <a:buSzPts val="2400"/>
              <a:buFont typeface="Arial"/>
              <a:buNone/>
            </a:pPr>
            <a:endParaRPr sz="2400">
              <a:solidFill>
                <a:srgbClr val="583F34"/>
              </a:solidFill>
              <a:latin typeface="Calibri"/>
              <a:ea typeface="Calibri"/>
              <a:cs typeface="Calibri"/>
              <a:sym typeface="Calibri"/>
            </a:endParaRPr>
          </a:p>
        </p:txBody>
      </p:sp>
      <p:sp>
        <p:nvSpPr>
          <p:cNvPr id="915" name="Google Shape;915;p78"/>
          <p:cNvSpPr txBox="1"/>
          <p:nvPr/>
        </p:nvSpPr>
        <p:spPr>
          <a:xfrm>
            <a:off x="1223910" y="4108430"/>
            <a:ext cx="7547379" cy="22159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rgbClr val="583F34"/>
                </a:solidFill>
                <a:latin typeface="Calibri"/>
                <a:ea typeface="Calibri"/>
                <a:cs typeface="Calibri"/>
                <a:sym typeface="Calibri"/>
              </a:rPr>
              <a:t>Let’s share some of our ideas publically.</a:t>
            </a:r>
            <a:endParaRPr/>
          </a:p>
          <a:p>
            <a:pPr marL="0" marR="0" lvl="0" indent="0" algn="l" rtl="0">
              <a:spcBef>
                <a:spcPts val="0"/>
              </a:spcBef>
              <a:spcAft>
                <a:spcPts val="0"/>
              </a:spcAft>
              <a:buNone/>
            </a:pPr>
            <a:endParaRPr sz="2400">
              <a:solidFill>
                <a:srgbClr val="583F34"/>
              </a:solidFill>
              <a:latin typeface="Calibri"/>
              <a:ea typeface="Calibri"/>
              <a:cs typeface="Calibri"/>
              <a:sym typeface="Calibri"/>
            </a:endParaRPr>
          </a:p>
          <a:p>
            <a:pPr marL="0" marR="0" lvl="0" indent="0" algn="l" rtl="0">
              <a:spcBef>
                <a:spcPts val="0"/>
              </a:spcBef>
              <a:spcAft>
                <a:spcPts val="0"/>
              </a:spcAft>
              <a:buNone/>
            </a:pPr>
            <a:endParaRPr sz="2400">
              <a:solidFill>
                <a:srgbClr val="583F34"/>
              </a:solidFill>
              <a:latin typeface="Calibri"/>
              <a:ea typeface="Calibri"/>
              <a:cs typeface="Calibri"/>
              <a:sym typeface="Calibri"/>
            </a:endParaRPr>
          </a:p>
          <a:p>
            <a:pPr marL="0" marR="0" lvl="0" indent="0" algn="l" rtl="0">
              <a:spcBef>
                <a:spcPts val="0"/>
              </a:spcBef>
              <a:spcAft>
                <a:spcPts val="0"/>
              </a:spcAft>
              <a:buNone/>
            </a:pPr>
            <a:r>
              <a:rPr lang="en-US" sz="2400">
                <a:solidFill>
                  <a:srgbClr val="583F34"/>
                </a:solidFill>
                <a:latin typeface="Calibri"/>
                <a:ea typeface="Calibri"/>
                <a:cs typeface="Calibri"/>
                <a:sym typeface="Calibri"/>
              </a:rPr>
              <a:t>Good. We know some things from our readings, but let’s explore further with a game…</a:t>
            </a:r>
            <a:endParaRPr/>
          </a:p>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916" name="Google Shape;916;p78"/>
          <p:cNvPicPr preferRelativeResize="0"/>
          <p:nvPr/>
        </p:nvPicPr>
        <p:blipFill rotWithShape="1">
          <a:blip r:embed="rId3">
            <a:alphaModFix/>
          </a:blip>
          <a:srcRect/>
          <a:stretch/>
        </p:blipFill>
        <p:spPr>
          <a:xfrm>
            <a:off x="6094260" y="1464100"/>
            <a:ext cx="2480848" cy="1860636"/>
          </a:xfrm>
          <a:prstGeom prst="rect">
            <a:avLst/>
          </a:prstGeom>
          <a:noFill/>
          <a:ln>
            <a:noFill/>
          </a:ln>
        </p:spPr>
      </p:pic>
      <p:pic>
        <p:nvPicPr>
          <p:cNvPr id="917" name="Google Shape;917;p78"/>
          <p:cNvPicPr preferRelativeResize="0"/>
          <p:nvPr/>
        </p:nvPicPr>
        <p:blipFill rotWithShape="1">
          <a:blip r:embed="rId4">
            <a:alphaModFix/>
          </a:blip>
          <a:srcRect/>
          <a:stretch/>
        </p:blipFill>
        <p:spPr>
          <a:xfrm>
            <a:off x="417841" y="3106047"/>
            <a:ext cx="577099" cy="581838"/>
          </a:xfrm>
          <a:prstGeom prst="rect">
            <a:avLst/>
          </a:prstGeom>
          <a:noFill/>
          <a:ln>
            <a:noFill/>
          </a:ln>
        </p:spPr>
      </p:pic>
      <p:pic>
        <p:nvPicPr>
          <p:cNvPr id="918" name="Google Shape;918;p78"/>
          <p:cNvPicPr preferRelativeResize="0"/>
          <p:nvPr/>
        </p:nvPicPr>
        <p:blipFill rotWithShape="1">
          <a:blip r:embed="rId5">
            <a:alphaModFix/>
          </a:blip>
          <a:srcRect/>
          <a:stretch/>
        </p:blipFill>
        <p:spPr>
          <a:xfrm>
            <a:off x="251449" y="1413541"/>
            <a:ext cx="790724" cy="802378"/>
          </a:xfrm>
          <a:prstGeom prst="rect">
            <a:avLst/>
          </a:prstGeom>
          <a:noFill/>
          <a:ln>
            <a:noFill/>
          </a:ln>
        </p:spPr>
      </p:pic>
      <p:pic>
        <p:nvPicPr>
          <p:cNvPr id="919" name="Google Shape;919;p78"/>
          <p:cNvPicPr preferRelativeResize="0"/>
          <p:nvPr/>
        </p:nvPicPr>
        <p:blipFill rotWithShape="1">
          <a:blip r:embed="rId6">
            <a:alphaModFix/>
          </a:blip>
          <a:srcRect/>
          <a:stretch/>
        </p:blipFill>
        <p:spPr>
          <a:xfrm>
            <a:off x="463539" y="4154131"/>
            <a:ext cx="471650" cy="60031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1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1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1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12">
                                            <p:txEl>
                                              <p:pRg st="5" end="5"/>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91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91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915">
                                            <p:txEl>
                                              <p:pRg st="0" end="0"/>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915">
                                            <p:txEl>
                                              <p:pRg st="1" end="1"/>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915">
                                            <p:txEl>
                                              <p:pRg st="2" end="2"/>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915">
                                            <p:txEl>
                                              <p:pRg st="3" end="3"/>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915">
                                            <p:txEl>
                                              <p:pRg st="4" end="4"/>
                                            </p:tx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9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924"/>
        <p:cNvGrpSpPr/>
        <p:nvPr/>
      </p:nvGrpSpPr>
      <p:grpSpPr>
        <a:xfrm>
          <a:off x="0" y="0"/>
          <a:ext cx="0" cy="0"/>
          <a:chOff x="0" y="0"/>
          <a:chExt cx="0" cy="0"/>
        </a:xfrm>
      </p:grpSpPr>
      <p:sp>
        <p:nvSpPr>
          <p:cNvPr id="925" name="Google Shape;925;p79"/>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LS07 Teacher Resource: What did we figure out?</a:t>
            </a:r>
            <a:endParaRPr sz="2400" b="0" i="0" u="none" strike="noStrike" cap="none">
              <a:solidFill>
                <a:srgbClr val="FFFFFF"/>
              </a:solidFill>
              <a:latin typeface="Arial"/>
              <a:ea typeface="Arial"/>
              <a:cs typeface="Arial"/>
              <a:sym typeface="Arial"/>
            </a:endParaRPr>
          </a:p>
        </p:txBody>
      </p:sp>
      <p:sp>
        <p:nvSpPr>
          <p:cNvPr id="926" name="Google Shape;926;p79"/>
          <p:cNvSpPr txBox="1"/>
          <p:nvPr/>
        </p:nvSpPr>
        <p:spPr>
          <a:xfrm>
            <a:off x="467668" y="1179354"/>
            <a:ext cx="5810118" cy="193472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2000"/>
              <a:buFont typeface="Arial"/>
              <a:buNone/>
            </a:pPr>
            <a:r>
              <a:rPr lang="en-US" sz="2000" b="1">
                <a:solidFill>
                  <a:srgbClr val="583F34"/>
                </a:solidFill>
                <a:latin typeface="Calibri"/>
                <a:ea typeface="Calibri"/>
                <a:cs typeface="Calibri"/>
                <a:sym typeface="Calibri"/>
              </a:rPr>
              <a:t>What did we figure out? </a:t>
            </a:r>
            <a:endParaRPr/>
          </a:p>
          <a:p>
            <a:pPr marL="0" marR="0" lvl="0" indent="0" algn="l" rtl="0">
              <a:spcBef>
                <a:spcPts val="0"/>
              </a:spcBef>
              <a:spcAft>
                <a:spcPts val="0"/>
              </a:spcAft>
              <a:buClr>
                <a:srgbClr val="583F34"/>
              </a:buClr>
              <a:buSzPts val="1800"/>
              <a:buFont typeface="Arial"/>
              <a:buNone/>
            </a:pPr>
            <a:r>
              <a:rPr lang="en-US" sz="1800">
                <a:solidFill>
                  <a:srgbClr val="583F34"/>
                </a:solidFill>
                <a:latin typeface="Calibri"/>
                <a:ea typeface="Calibri"/>
                <a:cs typeface="Calibri"/>
                <a:sym typeface="Calibri"/>
              </a:rPr>
              <a:t>The wolves are not the only large animals living on Isle Royale! We have learned about the moose that live there too. We now have several pieces of data to help us make sense of the moose and wolf population change over time.</a:t>
            </a:r>
            <a:endParaRPr sz="1600">
              <a:solidFill>
                <a:srgbClr val="583F34"/>
              </a:solidFill>
              <a:latin typeface="Calibri"/>
              <a:ea typeface="Calibri"/>
              <a:cs typeface="Calibri"/>
              <a:sym typeface="Calibri"/>
            </a:endParaRPr>
          </a:p>
        </p:txBody>
      </p:sp>
      <p:sp>
        <p:nvSpPr>
          <p:cNvPr id="927" name="Google Shape;927;p79"/>
          <p:cNvSpPr txBox="1"/>
          <p:nvPr/>
        </p:nvSpPr>
        <p:spPr>
          <a:xfrm>
            <a:off x="434145" y="3224212"/>
            <a:ext cx="8414665" cy="302200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1600"/>
              <a:buFont typeface="Arial"/>
              <a:buNone/>
            </a:pPr>
            <a:r>
              <a:rPr lang="en-US" sz="1600" b="1">
                <a:solidFill>
                  <a:srgbClr val="583F34"/>
                </a:solidFill>
                <a:latin typeface="Calibri"/>
                <a:ea typeface="Calibri"/>
                <a:cs typeface="Calibri"/>
                <a:sym typeface="Calibri"/>
              </a:rPr>
              <a:t>PD LS07 Teacher Reflection Notes:</a:t>
            </a:r>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a:p>
            <a:pPr marL="0" marR="0" lvl="0" indent="0" algn="l" rtl="0">
              <a:spcBef>
                <a:spcPts val="320"/>
              </a:spcBef>
              <a:spcAft>
                <a:spcPts val="0"/>
              </a:spcAft>
              <a:buClr>
                <a:srgbClr val="583F34"/>
              </a:buClr>
              <a:buSzPts val="1600"/>
              <a:buFont typeface="Arial"/>
              <a:buNone/>
            </a:pPr>
            <a:r>
              <a:rPr lang="en-US" sz="1600" i="1">
                <a:solidFill>
                  <a:srgbClr val="583F34"/>
                </a:solidFill>
                <a:latin typeface="Calibri"/>
                <a:ea typeface="Calibri"/>
                <a:cs typeface="Calibri"/>
                <a:sym typeface="Calibri"/>
              </a:rPr>
              <a:t>Things that went well…</a:t>
            </a:r>
            <a:endParaRPr/>
          </a:p>
          <a:p>
            <a:pPr marL="0" marR="0" lvl="0" indent="0" algn="l" rtl="0">
              <a:spcBef>
                <a:spcPts val="320"/>
              </a:spcBef>
              <a:spcAft>
                <a:spcPts val="0"/>
              </a:spcAft>
              <a:buClr>
                <a:schemeClr val="dk1"/>
              </a:buClr>
              <a:buSzPts val="1600"/>
              <a:buFont typeface="Arial"/>
              <a:buNone/>
            </a:pPr>
            <a:endParaRPr sz="1600" i="1">
              <a:solidFill>
                <a:srgbClr val="583F34"/>
              </a:solidFill>
              <a:latin typeface="Calibri"/>
              <a:ea typeface="Calibri"/>
              <a:cs typeface="Calibri"/>
              <a:sym typeface="Calibri"/>
            </a:endParaRPr>
          </a:p>
          <a:p>
            <a:pPr marL="0" marR="0" lvl="0" indent="0" algn="l" rtl="0">
              <a:spcBef>
                <a:spcPts val="320"/>
              </a:spcBef>
              <a:spcAft>
                <a:spcPts val="0"/>
              </a:spcAft>
              <a:buClr>
                <a:srgbClr val="583F34"/>
              </a:buClr>
              <a:buSzPts val="1600"/>
              <a:buFont typeface="Arial"/>
              <a:buNone/>
            </a:pPr>
            <a:r>
              <a:rPr lang="en-US" sz="1600" i="1">
                <a:solidFill>
                  <a:srgbClr val="583F34"/>
                </a:solidFill>
                <a:latin typeface="Calibri"/>
                <a:ea typeface="Calibri"/>
                <a:cs typeface="Calibri"/>
                <a:sym typeface="Calibri"/>
              </a:rPr>
              <a:t>Things I would change…</a:t>
            </a:r>
            <a:endParaRPr/>
          </a:p>
          <a:p>
            <a:pPr marL="0" marR="0" lvl="0" indent="0" algn="l" rtl="0">
              <a:spcBef>
                <a:spcPts val="320"/>
              </a:spcBef>
              <a:spcAft>
                <a:spcPts val="0"/>
              </a:spcAft>
              <a:buClr>
                <a:schemeClr val="dk1"/>
              </a:buClr>
              <a:buSzPts val="1600"/>
              <a:buFont typeface="Arial"/>
              <a:buNone/>
            </a:pPr>
            <a:endParaRPr sz="1600" i="1">
              <a:solidFill>
                <a:srgbClr val="583F34"/>
              </a:solidFill>
              <a:latin typeface="Calibri"/>
              <a:ea typeface="Calibri"/>
              <a:cs typeface="Calibri"/>
              <a:sym typeface="Calibri"/>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p:txBody>
      </p:sp>
      <p:grpSp>
        <p:nvGrpSpPr>
          <p:cNvPr id="928" name="Google Shape;928;p79"/>
          <p:cNvGrpSpPr/>
          <p:nvPr/>
        </p:nvGrpSpPr>
        <p:grpSpPr>
          <a:xfrm>
            <a:off x="6277786" y="710685"/>
            <a:ext cx="2571024" cy="2190241"/>
            <a:chOff x="1029484" y="1311626"/>
            <a:chExt cx="2571024" cy="2190241"/>
          </a:xfrm>
        </p:grpSpPr>
        <p:sp>
          <p:nvSpPr>
            <p:cNvPr id="929" name="Google Shape;929;p79"/>
            <p:cNvSpPr/>
            <p:nvPr/>
          </p:nvSpPr>
          <p:spPr>
            <a:xfrm>
              <a:off x="1385668" y="1689784"/>
              <a:ext cx="1757169" cy="1484854"/>
            </a:xfrm>
            <a:prstGeom prst="triangle">
              <a:avLst>
                <a:gd name="adj" fmla="val 50000"/>
              </a:avLst>
            </a:prstGeom>
            <a:noFill/>
            <a:ln w="19050" cap="flat" cmpd="sng">
              <a:solidFill>
                <a:srgbClr val="5FAF29"/>
              </a:solidFill>
              <a:prstDash val="solid"/>
              <a:miter lim="400000"/>
              <a:headEnd type="none" w="sm" len="sm"/>
              <a:tailEnd type="none" w="sm" len="sm"/>
            </a:ln>
            <a:effectLst>
              <a:outerShdw blurRad="50800" dist="50800" dir="5400000" sx="1000" sy="1000" algn="ctr" rotWithShape="0">
                <a:srgbClr val="000000">
                  <a:alpha val="42745"/>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chemeClr val="dk1"/>
                </a:buClr>
                <a:buSzPts val="2400"/>
                <a:buFont typeface="Calibri"/>
                <a:buNone/>
              </a:pPr>
              <a:endParaRPr sz="2400" b="0" i="0" u="none" strike="noStrike" cap="none">
                <a:solidFill>
                  <a:srgbClr val="FFFFFF"/>
                </a:solidFill>
                <a:latin typeface="Calibri"/>
                <a:ea typeface="Calibri"/>
                <a:cs typeface="Calibri"/>
                <a:sym typeface="Calibri"/>
              </a:endParaRPr>
            </a:p>
          </p:txBody>
        </p:sp>
        <p:sp>
          <p:nvSpPr>
            <p:cNvPr id="930" name="Google Shape;930;p79"/>
            <p:cNvSpPr/>
            <p:nvPr/>
          </p:nvSpPr>
          <p:spPr>
            <a:xfrm>
              <a:off x="2065319" y="1311626"/>
              <a:ext cx="404278"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M</a:t>
              </a:r>
              <a:endParaRPr/>
            </a:p>
          </p:txBody>
        </p:sp>
        <p:sp>
          <p:nvSpPr>
            <p:cNvPr id="931" name="Google Shape;931;p79"/>
            <p:cNvSpPr/>
            <p:nvPr/>
          </p:nvSpPr>
          <p:spPr>
            <a:xfrm>
              <a:off x="1029484" y="3101757"/>
              <a:ext cx="317716"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P</a:t>
              </a:r>
              <a:endParaRPr/>
            </a:p>
          </p:txBody>
        </p:sp>
        <p:sp>
          <p:nvSpPr>
            <p:cNvPr id="932" name="Google Shape;932;p79"/>
            <p:cNvSpPr/>
            <p:nvPr/>
          </p:nvSpPr>
          <p:spPr>
            <a:xfrm>
              <a:off x="3074737" y="3101756"/>
              <a:ext cx="525771"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Q</a:t>
              </a:r>
              <a:endParaRPr/>
            </a:p>
          </p:txBody>
        </p:sp>
      </p:grpSp>
      <p:cxnSp>
        <p:nvCxnSpPr>
          <p:cNvPr id="933" name="Google Shape;933;p79"/>
          <p:cNvCxnSpPr/>
          <p:nvPr/>
        </p:nvCxnSpPr>
        <p:spPr>
          <a:xfrm rot="10800000" flipH="1">
            <a:off x="6532091" y="1085265"/>
            <a:ext cx="839189" cy="1411972"/>
          </a:xfrm>
          <a:prstGeom prst="straightConnector1">
            <a:avLst/>
          </a:prstGeom>
          <a:noFill/>
          <a:ln w="31750" cap="flat" cmpd="sng">
            <a:solidFill>
              <a:srgbClr val="5FAF29"/>
            </a:solidFill>
            <a:prstDash val="solid"/>
            <a:miter lim="400000"/>
            <a:headEnd type="none" w="sm" len="sm"/>
            <a:tailEnd type="triangle" w="med" len="med"/>
          </a:ln>
        </p:spPr>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pic>
        <p:nvPicPr>
          <p:cNvPr id="189" name="Google Shape;189;p8"/>
          <p:cNvPicPr preferRelativeResize="0"/>
          <p:nvPr/>
        </p:nvPicPr>
        <p:blipFill rotWithShape="1">
          <a:blip r:embed="rId3">
            <a:alphaModFix/>
          </a:blip>
          <a:srcRect/>
          <a:stretch/>
        </p:blipFill>
        <p:spPr>
          <a:xfrm>
            <a:off x="743214" y="4915"/>
            <a:ext cx="3901440" cy="2738228"/>
          </a:xfrm>
          <a:prstGeom prst="rect">
            <a:avLst/>
          </a:prstGeom>
          <a:noFill/>
          <a:ln>
            <a:noFill/>
          </a:ln>
        </p:spPr>
      </p:pic>
      <p:pic>
        <p:nvPicPr>
          <p:cNvPr id="190" name="Google Shape;190;p8"/>
          <p:cNvPicPr preferRelativeResize="0"/>
          <p:nvPr/>
        </p:nvPicPr>
        <p:blipFill rotWithShape="1">
          <a:blip r:embed="rId4">
            <a:alphaModFix/>
          </a:blip>
          <a:srcRect/>
          <a:stretch/>
        </p:blipFill>
        <p:spPr>
          <a:xfrm>
            <a:off x="6103563" y="3631910"/>
            <a:ext cx="3048000" cy="2286000"/>
          </a:xfrm>
          <a:prstGeom prst="rect">
            <a:avLst/>
          </a:prstGeom>
          <a:noFill/>
          <a:ln>
            <a:noFill/>
          </a:ln>
        </p:spPr>
      </p:pic>
      <p:sp>
        <p:nvSpPr>
          <p:cNvPr id="191" name="Google Shape;191;p8"/>
          <p:cNvSpPr txBox="1">
            <a:spLocks noGrp="1"/>
          </p:cNvSpPr>
          <p:nvPr>
            <p:ph type="sldNum" idx="4294967295"/>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sz="2800"/>
              <a:t>8</a:t>
            </a:fld>
            <a:endParaRPr sz="2800"/>
          </a:p>
        </p:txBody>
      </p:sp>
      <p:sp>
        <p:nvSpPr>
          <p:cNvPr id="192" name="Google Shape;192;p8" descr="data:image/jpeg;base64,/9j/4AAQSkZJRgABAQAAAQABAAD/2wCEAAkGBxQTEhQUExQWFRQXFRgWFRcXFBgXFhUVGBgYFhcXFxYYHSggGBomGxUVIjEiJSkrLi4uFx8zODMsNygtLysBCgoKDg0OGxAQGjQkICYvLCwsNCssLywvLCwtLCwsLywwLDQsLC8sLCwsLCw0LCwsLCwsLCwvLCwsLCwsLCwsLP/AABEIAQ0AvAMBIgACEQEDEQH/xAAcAAABBQEBAQAAAAAAAAAAAAADAQIEBQYHAAj/xAA/EAACAQMDAgUDAwEGBAUFAQABAhEAAyEEEjEFQQYTIlFhMnGBQpGhIwcUUmKx8ILB0eFDcpKy8RUzU3PCFv/EABkBAAMBAQEAAAAAAAAAAAAAAAEDBAIABf/EAC4RAAICAgEDAgUDBAMAAAAAAAABAhEDIRIEMUETYSIyUXGxgZHBFEKh8NHh8f/aAAwDAQACEQMRAD8A57FOFO2U4LXunlDQKWKcBTgK44YFpwFP2Uu2gcNilFOC0uygEVBRIpqrThQOFFeingU5UrJwwCl2UXZT9tA4AlHUUnl0QCuOEIpNtFArwE0LOBBKPcsqbKsvKuUuf8Q3Wz+Qtwf8FeKUK1c9VxR3RZ+4cET8gE/+o0nI6cX7/nQzGrUl7fjZEdKZsqW6U0rVFiQVq3Uy2sCh20qWLdZkwozwWvRTwtOC04AKKcBT9tKFrrOEpwFLtpyrWQjVFPinBaUCuOGqKdsp4WnxWbOCdP0vmXEtzG9gk+xYwD9pIpdfp/LuOgIYKxWRngkc0Xprbb1pva4h/Zgaf1i4G1F5hEG65EcRuMUm36leK/kZS9O/chiiKK8FoirTDAqJTjbp6CiqlZCiKUpUWpD26QJXHUNK0+1dVbdxCnqd1IuYhdoMoe/qGR/+s14iiabWG1ulDctOIuICA3w6TjcM9xzz2KcydJrw0xuKraflUQHSmbe/++//AEqz1miAUPbdXtsPS30kH/Cytw3xVYmc/t9vemQyxn8rsXLHKPzIJp0zRHuZpSYHzQa33MWV/l0mypG2vBaZYAOyl8ui7acFrrOA7KeEom2vRQs4bspwSvCnCgE9tr22iV7bXHEjpNkm7bIBgXEk+2Z/eAf2Ne6og8+9HHm3P/ea1fhHp72rzKwGxkW92M21RyhI7T5gweNv2rG7icnk5P3NSYpc80pLtSRTkjxxxT77Z4LRAtMBp81UTj0qQrVGQ0UGstBTC7a9tpoNEBoGgOpIUFjhdsz7CYM/bP7U1SCAQZB4I4NHKKZV/oIYGeMjk/kCfiapL/Sr1si5pnUKxPoedpAAypAOMn+aS8koyqr/ACNUIyXevwT+l6tV1RRnC7mVQpBbzSQsIVH3bJo2qtQ7wMbjtHxJj/lWfbRai3cF+46lsGVEbSvABwcdse/3rRX7wf8AqLkOSfz+rsO+fyKk6d8eonF6so6iN4YyW6ICXOVdh5gghe5QzkYjBEcz8d6fFO6JZt3NTba7KAv5TEEGFDELM/pzBz3PtRdZpTbuPbblGKn7gxVPS5G04y+6+xP1ONJ8o/r9yJtr22nxSHFWEwMpXgKeWryiuANApGFGUU7bXBIsUoozLTNtcAVaPpbJd1QcswUfdjA/1oSLRbVwoyuv1KQy/dTI/kVmV06NR7qzY6Pfp7Gpu3D/AFCHt5MtLqltD+NkR7AdqxJronjy8hsBkEC9bS6PuGTH3hh+xrncVH0C+Bv3/wB/JV1j+JL2EFLupppBVxGW/TbKeTqLl1lS2qKN55F1nAtj3APqBPABn2qKtH6OJeN5XEwPpfaQxRx3VlDr8FgRkCm62z5bsnscH3HIP5BB/NTQm/VlB+zRRKK9KMl7iClmhg0s06hVh0pQw27BHpZiB8OFP/uVv3oDyVBR0B37Yc9xtkHuMMIIn8waZqLN26rm3tRNy23umd0wxK2lIB98sBxwZFSZM0eSUdtP/lFUMUuLvSIrXRqGZEPoT627M/6UHx3J+3vR9FcJ0922AA9o+YoOPTIV8/AJb7Coup1VrSWgiRPZZkz3Z/3/AD2+Knwr1Qte3OZW5vDzwVj1D7bSP2qPrK1JP4l9CrpvKr4fc03S7lhbG5tzXHSbAEq3PquA4gyRB4k0zU3NzFsmTy2Sfkn3outRvMZ7hJuPBYlixgjcqgnO0A4HYdhUdwZwRHyuf4aremx8fje20v0Xgj6ifJ8VpJ/uyOGpxNIFr22riQXZSUq06gcKopYry0QCuCM20jJRQtFVKFhoihaHq7uxHc8Kpb9hNTTbqPrLG9GXjcpE+0jmg260FLew/hjxSNVon017Ny2rXbDdyFM3Lf4Uqw+AfaohrH9KumzeGBuVp2kmAy4YH4IHb5rbXVXlcqcqfg+/yOD8g1B0MknKHnuW9bB1GXjsAIpNtE205RXonnjtPaLMqhtm4hdx4WTG4/Ama0Pibo5tW7Lmdx3I0kEnb9Jx7iTWf21tOt6V20yEiU8tH3BlOz5LOywNpjnvNef1U1izwyP3TLuni8mKUF9zGLTrqhZ3nZC7gSJB9sjgEd8jjgZBm0TyRtIO3cA22WXuVIJVoPZSTke4rN9YuC2rfSS4MKVEiQfUCI75zNMn1K4c8btGIdO+fCemF6Lf8zc/ux/3960umuN/dtTtztNm4F7yWa1OO0MJ/FZTpumvm2ipfa0LZdSoWYYlt/6oMyeZwatNN4guaVgdQqMAPRetottj727ij0up74DCJBNSyco4V8PvZTxjLM/i9qMt1fcA7EzOSfzA/ElR+al9A0ylrYXKorMY7ztB/wBa2nXehLq7Vu/ZAe1eBYnANpiFBtmABtG0QeZY/FZTwx0o2nvJB3ENa5yTvCA+wiootOVSfkseo3H6Gn1YlyzAL6VAAOAqoP5IXcY/5UApRNU6PqHthtyKhAIiGaQrGRggiRj3NFNqvX6XLyjS7Kl+tbPK6jHxlb87/TwQFWnhaXbS7asJRPKpDZoqzRFFCw0RClKoo7JSba6wUIjUdDQlFEFBmkHu2SOQRIBEjkHgj4oDW5qYXm0gAzbLAwP0u25Sff1Fx8SvvQhS4NtbGSSvRk/EOiCMLoBIn1RyD7j9pj4Na7whqNLqrW1yszO5WCspziI7nJBEZx7AN/TK6lWEqwII9weawP8AczZ1BKeUGtNxeeyquvsRcdSQfcA815nVYuE/Ug6ez0MGTnDhLwbrq+kOnZg+Ap57EH6Y95/60AJUvqXUrWpOnYLbV1SH8q8l5GIKhVlcqAzEiefxSvYIMEfiq+k6iWVNy8aJOpwRxtV5Ilw7QW9gT+wmtPqL9210vS2L8eZcsWww/wAgAaD8/QP3rIdefbYZf1OPLX7vIn8CT+K0ninWG7fbPptgW1+yYJ/9W7+KOWCyZop+NgxycMUmvOjPXdChAG2ADICsyrOc7VIE55rM9b3W79sOd6yCpPtIBU/OB95rpPh7Rae4WW87KQR9ALbQRg4VhJJXnsD3IjM+PenaNtMPKN/zwxI80rHlyQScBgMCJHNTdRPE9RW/qU9PHL3k9Aug3/Ou3UUAHcrCTBJYBeeIlVj5bvIqV1e2EV1YK4H1DDL+ex+3M4qi6L1S3bu27p8xbj21b+mxUFG9N4tAkjehIUFcwJxWo8S27+o0tt7hi0MsAym4rESFuNMgleRmSPqpH9ZkjHh9b/yOfSwlJS+3+AfgnrqrdfTqQttjus5kKxX0j3ZSNv3gVY33Rl1DXbAsvum7cL+hrhMkWz7QSQsT7kGBXM9U224m30lQNhHIYS0A9oxHzWh1BbXlXe6LVtrardeCVTUW2MPtxAYBJ+55gTK9NMo46ZI0G5tVKKRZS0AW7ScAVoNlUXT+n39Owu2dQu8KRIEW2ByTIYgjHtQNF1PUKGm2bpLlmYknLZIA/SM8DiavxZngVTj33qiPLiWZ3B9tbLbaaVH96Ojg5od5B2r1jzB4uj2p0j2qKJqVbuYoNBTEuW+8UyKmFo7TUVz8UEFjQlOimilogIPVOpHTm22CGJRl43K0YntmCPkKe1WhX2MjkEcEHg1WdXsb7NxYklDt+GAlSPmaZ4e1Nw2kS6IZUENzuWePuMfuPmpZScM9N6l+UVRip4bS3H8FuBWf8QdKtMwuXQfLkbyvK9pwRitAGp2CCCAQRBBGCDyDW82JZI0xeLK8crRB01jRi1bXRISwa3c3ncDetpdtrfG1ss4BUx/mx8XniK0Ld+5JhZLAnA2nPJ7AyJ+Kwd2+NNdawV8+yW3+XgXE3KZCsfqlMFSCGgcHNajX9eW5olfS399q2VS5vH9fTkiQz7wTEBoYkiRy3qryceSfTzlas9LJCOaMaZkm1F3V6xBaQm3aaTM7YX1MXMYkKwj7CtPrV3K4B2GC2ZMLMHABLLkAxP1CeaTo2rKWSqoqWhbDOwmXcqrMATkqqqq7jlis96yC9bvPeNxXKsu4qQY2YKiD2EE/tTJZWoOXmWv0/wDTEcVyUV2j+TYaTrtqxZADesEBDaS3yQSAyh5H7AjvWMXWpqL7JdVlu3nCl0Z7ju5MD/7rtIJIO3Ge44qB1TqjC4HJBJUAye20DA7H5o3h3XWQ7XLq3AQQbb2oL22GCdpwwMnn8ZyJoxqNlEvmosh0l7Nu0rLv9UI6qZ5aU91bezehsghvfNlrzdtqttyzM6hwqn0qkD1MwwcED85mp3WfEItWA9o+bd1YYXF27ALQ5d1U4us0Z/yt+Mne6y7adrIJS0geRu+rcxIk44G3/wBPA4oxju5b/gDla1qiJrrtthJ3zvwUKngLwCOIHM1eeDW3M+1ZtDg4xdkz+SG/EDiaz3T+kNfXH0IrXGA+tlEb9o94z+JiBWp6jatNpH/ud02ykJ5bs67rZgf04kElizEkA57zTMeSGKSvYMkJ5Iuize/vuG3agLb+sjAZzMIP5J+YHvVpo7GxAO/JjOTk5qp8KdOVLQIYNzwIE9/z2/FaDZXoYE5P1pee32/7POzNRXpLx3+5UKKfFF2Um2r7I6BDFOmiBaXbXWcPs3TUlbatg1GWjIsVhm0C1FgofcUNRNW+msNcO1fUfYcmiW+lNb3NcT07XQAkTvIIBA7wczxWHlUe/c0sbfYodQsKSTEAmfsO3zS+A1t3rRsC4bpILWnCx5IH6HLEYyT9gcVK8vsawfjbpgsOl60SpdzIBgK4ghkIyp5P3qXrMcpVNPsU9LNK4vybi5aKmDHwQQyn5DDBH2pVWs907x+LltV1quzj0pdtBVndtG6+uNxEZK8jtMGrxztBJMAAkk8ADmnYM3qR33QrPi9N67GY8V6dje8y2CTZtFnA/wAOTP7D+aD4aWRrokSlpyAT9IJDwBzl1H/F801eqMb9y6ohWt3VIYYKlfLG4fKvx2BNVHhXURqACYDLctt8i5bZQD/xbD9xXlZ3ycmelhXFRNR0C9us37TFg21im6Aq2wgRQDxAgD9qy2ji3bYMRLSZAx/lBacxHAqe+o2kO6C4oO1rbEhT7HHMEcGRnj2peqatL15mFhbYAjarSsjuBAiRHGKLqcEvodF8Jv3I+ouSYJmeO4/I7D+aakKAFY5J3KCDgex5/BHbv2S+QAIESoPvg0O9YUQbbMfSC0iCG7/jv+a0kqBJuy5u9TNyGYABEW3bVRCoiDuTkmZYkyZYmoIvb5E4Mk45PapvQel+Y6B39LMEKgwTvBUEH7xV903wDc/8W6i/CKW/kxH7GhCHNtR20Gc+CXPSIfRAWK2okuNsgH0MBuW4IiNpAPtMCtfpugWVMsN7Zkt3JIJMccgftUrpfRrenXbbXn6mOWY+5P8Ay4qaBVuDpIw3LbIs/VynqOkC09hV9KKFEzCgAT7wKOa8or22qyXuJqLfxUOKsrF6ea9qLAMGinRzVlbFeijvp6YbNaMg6epivBKWK449uYEPbO26uUaAdp789iJB+Cas+j3POtBVnfbkFWke0Km6ThQO5kDk1TXLxU/Q5HuACP2B3fxVH1vxLftFTYS96ZB32ZQe7LIJBMLPE7R7VB1UHayQ+Zf5LOnlacJdma/VWYORBBgiqPxP0wX7BB/Sd4jnHMfj/So+l/tDN+2guWg1xctdAcApBhSqK3qBjP4x2W75moteda1nlBCSVTSndAzhnuwcDmR34yKH9Qp42mt/sH0HDJd6F6F/Z1bjFwXHBDtbK7LixJAVdxEE4YGTExnlfEmuCJcQTvUHcOCIE7T39pqw8B+KHuu2m1MEbZ0zIipcc5LB5mWKwYHdTk4qd42sztcHfutx6swyliQfvu/n4rz455404/UsliU5J/Q5nprgdSf8Uhh9iYH7R+1VPS7P9dj7NP3gbo/g1a9O0vlkKM7xM/5onj/hI/FDcC0ocj1M5HfC4G78yR+9Lc/icV5Hxh8KbAa+8zenADH+aqi8PsiIJn5NXlyyG5qk19ordk9+fx/sU3E09C8ia2E1SelW7cH/AF/6/vURuFIwVYgkGDzuU/6/tRtRqlZChOe3tI9/io2muzvB5Zcf+YEEf6EfmmwTrZiTXLRp/ClhruptgcIRcYgzAUjn8kfvXUmFco8Aa/yddaD4S5Nt8fpf0g/MMVP4rrKrBKnJBI/YxVPSJJyX2Jesk5cWMr22jeXXmSrbIQJSkBpzCmx8UThgWioadFeiice2zQitHWlK0Akby6abdSdtIRRsFEc26QKaOUppt0TjJ6jQawve227S7ix3b4DdhxDgx8DvUZfD2oCNcu3AkISLaSwLRADEgQM5iea3YbzLSkCGts1u7787rZPwQ0A/H4qn8QXWWyQvLGPeMEz/AAKg9LG4Ob9/3LPVmpKH2/Yw3T9U5bY42X7ZL2mBiSDIgjvMfmDV3q+subRus5aYhS2C5kRt/DZ7D75yWsS8lxLrDAbmSTBxJB+M1pulWLV9CgIW4PWNwx6pCqG7k4A/HFQTirTZbFuqKvottn/vF5rihbCB/URw7bcD3G4D/iHvUfqRD2PMGMAgd9oMf/0G/JpdB0S55l+04KhkABJAkb1uDnsdkT8VOv6NvKuo67TsJg47Rg+38UqTSnY9W40Z0dSiCDMciO3we/2qx11jdtPz/wBv+dVHTLQhwwIMr8fJFaPVDH4P8Cf+VHK1GSoGNOS2ZjWaQKs9yxA/Heoa2+9W/V2ClFicMT/xGB/oal+FtAl6+lt2I7qFE7mWDDf5YBk1RCb4piZwXJlr0HwVcZUuXrjWu4RQC4GIJY4U44g9uOK6LaGZrxt0eyletHHGC0eRLJKb2SLa0rLREXFNNcEjm370NhTtReCgsxCqOSTAFIBOQZByCODRszQQpSFKkstDNcEDFOWlinqtE5A2FDIqSBTLluuRwDbXttFNqm7aJkj3dW1n1qm9T6byTBNvuy/5l5+QPgVUdW6rpnXal9N5I2LPqJ7COxgmPmtBFZbqfQLlt2u6SIb67LfSec2yfobPwPmMVHmxSVyh57r+fuVYskXUZ+Oz/grddoSylRnuRgffbxOcxnmqDTvtWFAZkZDtbAi2HByPUpIeQy5BA+41+r6x5VlVS0vmBmDFwDgqMEcyCOZxMVzzquqY3N2BOZAgSfb27j9q8+MW9F3JG31fVrt62b162UZbW9CWLK0EelHPYjMCYip2i039+tCzk+ah8pwPUpyGB+QQQRwYkUDwh4iW/YTR3YKwFVuCyqICfDiFWe64OYJ13h7oqWBet2zIDrd04MHZuBJCkndt3IojOQM+qpG6k15Wyj+1HJOq6YIzIVIa03lXJbJdZVp7RIwTVjpl3LJ/+PTjHtWr/tE6cgvDWqIt6lRb1C7ZKX0ESexBVe3dCe9ZLotkAu4WUQCc7QxJhRumBwfsJrpyTWhkE6M7r0L3yPYgDMcY5++79q1Xge8umd2uAqXUdh9PIIPt3xWa0umYsW+sTywiRnJHb3PtNXlppJFvG7A9oYCR8Hiapjl4NV4J8uPlDflmy6v4kS0QFXzBt3MZ2wJI7jJwaiN4w23DChkAUke0xuhu5Gf59oqj1PQL7SQ1ssYUgsdsR2hJJP296FpPDepR5JtHsPW3HuQUwMx78U6XVze7JV00V4L3xJ4wZNQEtQ1tYMqcGVBG6Oc+3vULX+LLlwEJEBpJiD2Kjvx8+/xNRNT0K4x9bWpgAZYuABAgbRwI+KYnh6YbzdrGObf8kBycmOY+1Zl1Lfk0sHsP1viA3tKyXD6ixzEiMRmZkSR+1A0viXUIoVLgKjAkSR8ZFTB4bthSDcce8BJk/HEY+ef2afDafoe6w9woGfbPPbIxWXnf1D6PsdN5pjW6IBT69o80hkUqmjOtM2UTJ4Uu2q/rWv8AJtFwV3Dsf257GYqT03VC6m4QSMNHY1jmuXEZwfGwrIaYQakcRJiTA+/YVG1mvt2/qyfYf8/aulkjFW2CMHJ0hRTL90W0Z2+lQWP2FUWt6wzyANqkRgydpwTI5/3+cb476s522izHBJUTHPpmPz/PtU39ZFuooo/pZJXJkjp+sF9WLGWJJn5k8j7yPxUG70fcCrKTB7CYB9vcfFQ+l6khlZuSYbtz7j+a7V4RvWfLtuFVTEO8eolQS2ef0n8MK82U3Fl3FVZzHwZ4SuXHLW2S5b5KeZtaR/wNsbkeqPmuh9N6myOLV03ACGXZeINy3cQg4dQBcRlghvj71l9b4JuDXXNXpb9uVJvAKx8xHVpZROGIEyODMd6vfF4uC5bvxkCXjiVJUfw/zgrU+aSe0OxL+1l11DTJftX7JIKuCy5mLqwV4+k/T/PxXI/EmsVGOmt+kBhMHklQGJPcFY+PWa6Po7yJFxTus3ArEgSUYHkx3AJB+M5mK5zqdElvVXP72p8tyTbuKcNaHpRwRyIAke8zScS+K34H+KQ23rWW3sW0rCDJEAwPqJI4MA5I794ip3hhVDEwwUkqdxgxzgAgHAPP/em9O6NtQtvZ0PEAI0Qed7AZG095Dds1a29Ggjy922cCEI/wkbjuMQCTkScHBFOVJaFZLcvZBm1QJO0MTxtB4/1H5IH7cp5pJG9No9lJJMn32AEwMwDE807tCg4BgAhcYPIEf7FI9kwJke5W42O308Ed+PfiikY8ke5dO3Bb7CAQTyBHPMZzxRbGhfgQqxv9URtzDEfPGeTxEzTPKVFHqlRMkkkkE9zEswyMR+4r2n1KlvLFshQI3ZWOwiQBH5ngVujLkhj2V5JMDtMKfYGF/bMf60NuqgH/AKcVZv0t2I3t6QeTGRHHqwO3bkCoGs0EOdmmVxzPmRnvwIoxlF6ZiV90dJuwR2qMBWa6j4oKG4E2kB0RCe5MFpn7/wC5FV9nxed9wmXG5lA+lBsHYnJzMHuCJ+PYfUQjpnm+jJ7NR1bq9uwUD/r3fcADmO+Yqr1HiqwqljOJwBkxj7A/H/eMJ1frVy/eljKrgCCAJGcHnv8Aj3pq6ZrtsBFIyRJjaQRyJPMkD7VLLrJcvh7D49Oq33PdV8QXdQHb0qCUIVVBMCJBc+pc59j7VbdFu3SCbDFQYBJOO8nJ+eT78jszp3hq3b9V073gCOFB+R9p59u1XIJiANq/YiYkH7DAqPJmblaZZjwpLYe/qnICtc37ZP05n/Y+eaALAPbM990x9zn+adas4g/z2n4JznFOvXAJVA24iN0QEn07gcffE8fspylLuxijFdkZrr/WNhNm19Zj+p+lZaGiBk5z7E0C9cTaswLxQQv6vf1fAJJzVaNNctuqXWSVVW9JmD2Dz7GJ7fPND0XmO7tcMMXIx2K+3xz+9U0ox0ItyeyPqkKS3IMk/E5n9/8AWrrpvXG8k2d0EEMMwWABAInuAYP2FCu2gR6uCP2NUvVunlAGElexH6f+1ZpS0zW4na/7OyfLXzbagXVdVukyU+kBGYjM7SDnELg81e9b0X9MiCCpmD2JG1hI+6H9z2rnv9mPjawbf911TbQRCluze4/M/v8AANdXSzICXmDAjajz6binhSf03ACwHvuPfiaUP7a/3/ewzlvkc48O67ytS9uQLdzcuR6Uc4nb7TiOIJE96rvGegTT6VbV4K1xbrG0GLAIG3MpPG4bQARgErkYq38TeGblq/ccZXkjuywJhR+sfz/IZea0xFnVt5tiLLWb7FcIWkMt09oLfUffOaRGTjJL3KWlJWvoBvWQioXdCxBVdhMtjlVOQOCBFANliIHpMAhmy2Y7YaD8GrfUdJspbd9BtILEXQG80lpgyZzyMTA9hmqe/b2QzqRBwSIAwJ9o+1PS3QhysFpyFA2gwcwR2PfdJB59yPmnIz3DFsT94Cr35P8A3qHrHRWEZGWKpGZ7NtEk4+J+ac+k1VxRt8uyIIYCRJ3EASP0wB+9M5aFP2ZD6p0rUG5Ny+iWoAhGY7j+oQMfGfehWevMh2WEYyQN99mUBZgADM8ciZjvxRdP0y+FNy+xVFI9AVmDZAwqEE4xIHetAnTzc3LhYUlfLPqVQeQLm3bnbgTk966Ul52BRsxPU+sXgdpbcGzIbcpMkYkDv8VH0/UoHqJDdwSDn49QgfFbW30a2hgqGYZc3roFzc099oUIREROARkin3dPYwGEYBERBB9QP0mef9iueSK1RpQf1MSOol4Xbu9bPjH1SYHE98e5p2j073RsScsSzFYCCThjGDnjGY/F90/w9YtEGTdbIG4sqCR/hBhvzPP2qytFYAQAAE+lVAC8nAHHbPz3rUprwCOJvuU/TPDYtne7eYeF3D0gfCmZPHqJj4q8VQBgRE5OPT7jjueK8yRtkkqT7TmeAIyc9qLavMDCJ6gANzEBRJM/biPz3nCm3LbGpKOkD8vk5MfTkfPbjsPeiWx7AnGSRAGeBI9Xfj3n4oVnU7p/UODBwD7AgfzRL10YBPPaJkf4oIJ4jnHpn3NBr6hv6BcQSApMzHAnHvzzMzQb2oXy2fkhlVrYIJVySIIUnk5IBGFYnANe0l9WlsbT+rdIMCYVZz3GK0NjRKltX/pEWwb9wsCSFdCu8LM7ii/UZIXAADQNwhvZic9aManhO+bralkNxChdxKghBt9O0kHKgARULrWiTTatrYnayWbi7h6vVbAJ449P4jvXX9HcT+7sYHm3U3AMcMD9jBAAGfj5isL4/t2LvUVW4Cr/AN0tkFTGPNuDPv6TNP7iOxS9L6SLhJBPuMDYTOcmRn2/2dNoemwNl62jDnaUUgr7A/8AeeZmk1WlC6X+8aefRcW2wI+rCyWPvOA3uCODFWfR9eupQ4AdAGKzkjvtmM8EjH1D3MT5FbHReii6l/Zz0+/vuWw+muKD/TVptsezQ0lB8Aj7VA6P1l+lX1098td6bqBCbpYJIVWKk8AEmV/at5/dQ6mCSQDBHMg8Se8e4/msx1bRjV9Mu6UA+YhN21vwA4ksqH3AMwezHmMBTk38T0FKK7I2mlIuF9Hcctds+q27ETdtkAo09yPpPvAJ5qPb8G/0isKWB8xbZErbuZJFsmQoLMTEmCTXPOgf2rLcFnT6izc8zcqLcUyRJUAmSD7zH7cR0rqWvNsad7DldrqrqSYuI0g7pnII/ntiC8cY7mZUpPUTj/RNQ+gvaizqNyMzAqWUBPV3+DJGQTx7Vet1hDpzcvK/lkAkuGWdpGBjmZ7ZiugdT6Y2u09x7PlpfRydPcdSVDQVae8QSJ7ex4rnHWRq0F23qtO1xz6VCAENgEl1XhRyG9vwSOClUwub3EqtD4qtozQolvZZZJAEknkwAOIG381O/wD9KVeWuAWyfU3dJBhcfKkz7D5FCteHdQUJFq1aUySGtrcfdIM7gGYkCR8ftFsnhrTFYupfDk7WN50MwfqVrcoF+qBAmeK01C7MrkhnT+u+ek2XBTeyPFtSZgRBYSoiTO1sAntUT/6+HveSCGDQCVddwJiTvW4A5ndKiTg4MVd2NNbt29ipCgQRyrJHpMmZnPP+tC6pq7ellTMLBIRPSFYek8Acg++R9xWElfYZbHOjWydx3IG9OWkQYBBbI/iJ/eqv3U3GMj3P/wA1W9T665XFpgCYBKkZEcDsYI5/51kNV1Vtx5EY9pjk5rlglJh9SMVs6Msk8iOY4xgz8/7P39csMD6Noxk5acDsOPz71MtEY4iZx3HdWzwR2j96Yl45EjmQBMGMEH5kfweMVlM21Y1fS+5mwZMAQR2yffk/f71E/wDqBvH+kPRnJgiSTiRM5HtUkWQH5kn6MbuJ4cz7TC+5OKOjTMS3vzBJ5mATj2+/NbVPwLetWAshoiQDjuNzEDj9ppyXXG7cFmQB6ewAIhZZifx+BTGtxyBbYHDCVJMZwJMccn27xQOuXzZtG56j6MSsFmxAZYG3JGDHeup+DrXkn9Psi9dRT9Cxcuh1gRJCIRP62Uz2Ko47ipngTS3Lml1+o1B803S4ghSCoSLhyNrElQI4hTHtUbpFkrprRYnzLtldS5k+nzdiWljvC+r/AMxJjNaTpPT7i6RLVsqroOGna/pB/SJgvMzPJ5pvyqkhTfJ2yV1W7ptP083bqlV06t5ah4LKsqi5/wARhR9xnNfOuq61qL+pOqd5uscmPSFjaFC8bQIEV1n+2O4zaOxaI2xdLXIyoKWxtA49JFzcJA+nORXK7FidPuaJIaDHZJH803FSjb+xiVuWjd+B/HP92ItlDcs3JF9P8E4OTyeAPcR961HUNEmn1CX9NLowgrILrgmQDi4hU5X6uD6orjfRdX6+VBaBLYEg4JMiO4n5rf6Lql8N5JtWysSG3rAg+qGEhllhxBnnPCsyaG46Njorhe4NouISZ3bwFYx9yfb7xGe13oeiraJfcSWiQDiZx9vgE8xXNG8Vf3a7uKF2BURuhdrfVMTiAP2P3roHh7xfptWCqhiBALbTCliQIJ/kRHvINSpcXvsOlFtWjJePvBS6W9b19hZt27qXb1scoFcM7oO6ETK/pIxj6eh6HRWtVaD2nlWAdSDInHPwYH8+4rN+Oupi3p1t3t5s3Ga3da2CXFko24gH22iQeV3jO31ZzovTr+jWdD1AmyzqQP6RXacmUuKdhIM45j9nOcXH4+3YSovwdfsslq0WvFLe0TcYsAg7FiWgR8ms31DxHp3KHT3bN3AL7f6u0MDsMA+mWjByYAFY7rXTn14VNbqLzROEdLabokSoSDwsEjk/Jomj6ImnuHylVMcooWQPpVisdx+oEk0HlxtJJhjjknbJ3UAw8wlkVSf1Wwm5fUxRVBIZjs95gSRPIrhhVI9OcKYKmMGQfUsQe0iJzxQbmtuBfLUM7+ZAuC03yzEkGJIIGDzxAIgdx2Z7m+w1zaBIZYImNrQxYAYjgYIPYzmrN9iFpLaKfUyG4WPr80spCkhEg4U7Z9Ixk8zNOu6i1ZUou9hBYKilynYgAg7LYM+nAH5qPfugF2RHtOCz3ECoGck7Sd1t/wCopk95Mgxiq7WdRvkKPVu3Q0bklD9M4MjI/V8bRBjfFtmbIus1+rvPb8pAh/RNtGZgcCRtIg8yR+TFZl+nm6S9y4+4nO5Lkz34FaHqV28pV1Hq2QzYZQTAZWxIEDg/5sRxT6roGqd2ILN82llOJxx7xx2p8KXsLls3w3EDKyROSdpnECSOR7+/70niDrGybdsxiSYIye0nntxitb1boRNibDbgwzdDeo5j6JCxPtB47mqBPCF+9auC8PLkhV2jcZWILRnaSCfzwvFJUV3ZvmzM6XqtwsSrsW9uZJPEZmtLbIawA25Zn0BoZzydpUTESdozWWvdEvadtzWmJRx2Yo32YD1LHP5nirXT9ae8Qpezpl2ZMLO3sqjlmy2MCmPH5iY9T6mg0to7FAPlnAW2rZjaQoZSvoOySYk455rK+MNWFT+7Wt5fepKkMWO6CBBMySw4GcVG1niF0Jtae+jKymTbtlJnkncARchfqE9oNN8JJu1iXr5JVXS4zXCXLAMBwfqA2mT22itxxtO32MOaekdN6p0e+un0/mYa7p9Pbdf/AMVy2glMY2yCfuD2q66DpL5fTs9wgIW80ZIcMoAJ+zATjvI71kfFvja5Y115NRbe7o3W29h7e2QCik7GJhvXPfBHtWt0viBLm2/ZbzbTgEMo/UMEMOUeDwaVkpJSZuFu0Qv7bulI+gYqPWHtFTmSTc8v6u4i6fSfg1w/XahVtpb/AMIK/JmZrvfiXVWNfpX09x2t7trKQCGVlIIaMdwMcH3Br578SdGuaW75bw3dXGVce4nIPuDkU7HKM9JmWnDuiqkitD07rnpC7trxAOdv5g5qgEAZmf4pgNPlBS7i4ycS+ubt5ZmEcnuOMQBmpfSfEFy04Nu6wEgMFmCvtt71nbd8gHMzzOa0XgeyGZiG2sOxI2sCDEgrwCpnIww4jKMmNcW5DseSpJRO0avZqtGBcChjDCQCCD8HDYY+/b5rP9PubbfkgbfSAAZgcjk5iYA+KW3fZFVTAUcLkgRwJ7cT+KhvqGO4SGjnBMAqXPHYKp7/APWvMV1RU+9lha1QJOCBBUEE47YPYwB+AKNa1wU5hhntkGZjOIwaqLLlrbMGBicQTgEmT9xtMdjRNLqVIVmiMSAQeI4mB+phWHA2maDT6mSpAMgyIJ+qDAMcDIn/AOadcFm2xuKh3n1/QpcmDKmDkSRHHHPJqBpGUkFTws7SZ4E+kE+r/WTOe8nSm6GKulu20qwdbo92IV0KmAe+MQYns7DdUKyIiX7VlFS4FuXd7C5cEI6W9y7G2oD6WGAY/aiNeuNeG1Ys7WgEMV9EbfS4DrG7uQueYoOs6lZRktXQQzKFa425wdjSCGtLsLQGJ4METHafftFntgbzbO7e6qLi7SAw3DzAUGZ4Jgfan0LK7py+cStwKjAFSrW1tyxklrbBj3UjnkDM82XTtNaCZtASxIDeUSJM8hMjJ7n7kRVQOoKbha41mHRUs3GIA3KIJfzAEksfp3YwBUwaB7oDpKfUrqr718xXZXhngxuBrq8nMn6XVi3a8rf6QJOAuO8bcDJn8fmvX+pwqrJiFk9ySZImPY1ntBpThg5hipgiYEN37mVOfmpRu5GOVDHnM4j/AL1I3L6jUok7Wb71m4ktDq0BiCRwfT7DAHPsTzWXuf2eNcInUQIBb+hxzKg7o7DMdzg1ptJqWdLhBA27h3JMcZBEc596nWrC3EF2IYD3n2P2GasxcoomyVJ6Oc+KvCRDTZsXCyqAzKoh8SWKgCTxwJJnFZy5rn8pHsyr25XcMbbcZSTjEAwM5nvXbtOWCrc3EgZ2njI96d020mq9DooUg4gEESpgg4OVHbsKcpqlexVNNnKdB0S8/T7rw9y5cuWzatiT6QC5dVODM8r7VTdOGr07brS6i2CZZfLYo2JhkPpcR7g12dFRG220VFRyoUD0xkHHsZOPmq3orAl7kH1MQVZtyhpmUH6VyBt/yjNd6ndUHfezD+Gxq714l3u6e1ncyr6iW4hbxyvJ/BjvReoeF7i2gb9w37du4TKFTqGwqlFy0AllOf8ADAnFbs3du3aIbb9S4aRIkwIJgHt3PFWuhf8Ap2VYK5YZLKJKhSYO2JMqM/el82npDO/dnINR4GuOVOn9SXVUp5rhLttiDut3EjDgq3aCACKXSf2e+vZqNQlk4OALgI9924AT2+32nqF1zp7TMNpNzzCSF2kbcfImDzHMnMxWc8da7y7Nlwit5wAi4A4tiFK7BgBgYzHYCMCNLLNukH04ruVFvwNoFALXWbZJYB1JcGSsDABgcA5mqvV6+1Z3Lp7CWlYAn1XPMJEGBLGVJ4ntPAJBnN1FLrpba1jcAf6hAP1CdqgRhP5qm6hpkcXGVQkE7VyVAyO5k8ck1pW/mYHxXyqhNP4guqyy524BE+n3GD3FT7/idT5ZUtv2ujmD6kljwveCY7DIqhugMEkCSYBjj/r+af1zRi3d2oSACoHv6RAJI79z80Xig2ZWSS2XnR9X5SM+4MAGhQpY7huOBI25IzxB+DUO11G8StzkOzlhJYoR6m4knBVsDue1QtbpRbsm4py6yP8AKCQGAJ5B3fwKvukrsUjkC6ZHAInZBA7wgzWHCMVb3ZuMpSdLwaXoOp85QQ1plFwC5tOCAYaEYhlbbmIia0m1gWDhrlsqxUgSu0kkglWGQOxGRxk7RmV8I6dLtp7YKMSAIhvqSchwZ5IxEzUm6L9k3B55JQobe1dgUFjKsqmGEHk5+4xSKgvlGJt/MWnWdbeVrRUobW5pWLg3AKWWSP8AxYVhknMDuKHY1CWnS9IvXGCC24y1qeFbA2CTwT3I9yLG1oSyXLm6GTaODDZ7qGAiZ4znnAitfpyjUKQArAyrW99phu+oHa8MpMGCOR81tbRlteUEs3LTqQ9lLu8m4Fe36Qn1T/hIBIgROJjuK1Nfp7ZYXXlyzGLmoZWUTtC7br7hG2P9zXuqdQuC6oLF9l07ZCyAGK9h3CkH/wAx4qX1DX7XygYsA/JEbskCP95rK1o00f/Z"/>
          <p:cNvSpPr/>
          <p:nvPr/>
        </p:nvSpPr>
        <p:spPr>
          <a:xfrm>
            <a:off x="155575" y="-1905000"/>
            <a:ext cx="2781300" cy="3981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3" name="Google Shape;193;p8" descr="data:image/jpeg;base64,/9j/4AAQSkZJRgABAQAAAQABAAD/2wCEAAkGBxMTEhUTExQWFRQXGR8bGBcYGR0fHBsdHBsbGh8cGh8aHCggGx0lHx0cIjEiJSkrLi4uHR8zODMsNygtLiwBCgoKDg0OGxAQGywkICY0LC8sNC8sLCwtNCw0NDQsLCwsLCwsLCwsLCwsLCwsLCwsLCw0LCwsLCwsLCwsLCwsLP/AABEIAREAuQMBIgACEQEDEQH/xAAbAAACAwEBAQAAAAAAAAAAAAAEBQIDBgEAB//EAE0QAAIBAgQDBAYHBAYIBAcAAAECEQADBBIhMQVBURMiYXEGMkKBkaEUI1KxwdHwFTNicjRTc4KS4QcWJFSissLxY5Oz4hc1Q1XD0tP/xAAaAQADAQEBAQAAAAAAAAAAAAABAgMABAYF/8QALREAAgICAgEBBwQDAQEAAAAAAAECEQMhEjFBBCIyUWFxofAFE4HBM5HhFEL/2gAMAwEAAhEDEQA/AMEl4qfA024pfcMuTcZQf8C6HqN6UJAiaY41na5eUad/fwU5T8q+curNG6ZdiUPZ9sgBBaGU8jz9xOo+FTVpIBGXu7jqKr4diIkbhie6doOhB84+IFXcQtC2ARqs+8abH8+dZvkqKN3G0F2MRbHQDxo+xb1BALTm2/lIrN27Guu0z8NR8aM4VcfNaIY7XCRyPrVoY09sEI27AsJh5YsylQOZFV8QgaiIPOm2Gx9w5E0KjqKtxd+03r2191UXxKRWjJWnGaOR0pv6M28jXWA9VTH691evjB7Ash/XnTrhlm0bNzLcExufKmW2Ko+1szGDsd4k860b3u0tvbB7yd5apt8MUEMLgg86jw/CgXye0EHT9a00LvY8VoP4Zje1ynMVvoNGHtDoeo8KqbApfM2wEvCS1rk3jb6H+D4dKCxFnJm70EGAaN4g4Kgro0CSN9OdJkJ5FoQ37hMjrNWYS12ds2zu/ebwHIfjT7sRiYzwt8e1oBd8G6P/ABc+fWlWJZO0KkMHBhgdI6gzQx9Cx6sWWcSO0Cr1rTvh89xFG8UvwSW1ugLZE9TTl+J3LVt3CDMTltii8achnG2AekXEskWbakxpoOdVcCVg5RpPaAyelB8X4owiCM5Gum1C4LH5CDmZjNFUnaF0nov4dhWsm7cuCYkeP62oLAM7MZEL49a1vEsH3AwIGeDrSRbq5+znMQdelGbfRpICtYIWwxALE60J9KufZrTDCm6CofIOsb1R/qs39b8qZbB7Pkhw/s8U9sMBbv5hI2VxIk+DRQuIuMGuAiGuO4E7gS0H3mKMu2lTGZxp2YBjxFoRHvrmGUYlsjsFuDVH+0ZkBj+Nc/Y6/sU4bDtAfXwo25dLkAjR5keQGvmDXcRiApW0RGUx4VO4FU6mN4+VZr2kgJVoISyFGU6n2SNiOR+UVfgUBe3l0bK0DzDT4VFcHmw+dTLA7eEVzgyE3cPEyQ+njDCPjTrWisURw9uEDRppPv5ffU7uHB73hUeIoViyrSLejEe0/tHyHqj+WedQv4goIOvKmTVGtLRmmSbjSNBtWu9G7aw4PNKVWcMurRz+dN+B24fXYiKyXkWKrZRwK0Dce2/Ocs9eopJi7xtXRyIfX41qrmGm5mUeodT8qVcf4epv+cNTLsfwEcVsZzI5wYqq1eCXVB1A3ovGfulceVJGQhxO51NSzPeiOTtUO8daClvsnUVTZyYiFcxfAhLp9sDZLh68gx8jUGxBeyjn2SVNJLV5rjZUWADq1ZRa2gSjT0bnAcPClS2jgGQeR8aq43i7YBAiRsKKxQJw6oG+vyQjMfXMaISeZ2BPlWEBbIc05xIYHcEbzOxp9+A8X0jl3Bdr3yQo60Xw1EUnIJiBmPUn8pNKxaZ1ABO+3403wRyFFAmNT4k0OVKjKSQx9JLy9mjT6mkdSdqW8Jw8I11xHPXc0+s2lAftQCW1VOelZ30hxzsAqjVtgBT8U9hkr2NOHcQBzZtF0y0d9LT+sHxrPcL4VfNsFoQA65ulFfs23/Wr8aVuaeibhJ9BONC9rdZu60atvGw2pRiLcMHtnNG8UZxAFWxAOsOB98/dS+3fW2AynxqNtaDKXY7wGEt37KW2hbo1R+Rkzkb8KW8Uw7KFDrDCZHkY/CmXDcSr20BGVoPeA99c4irPGbvsogOOY10Py+dFjtXGyPCMX9XdA2GVvd+hRmBK2h2zNDAlbcfaee95AfMil3o4v14txIcZY8PHypl6R4LNC2u72aQvUqNTPUnf30y2tDQ3G0K+F3PrCG15geNAcRvFmg7zrRXDkgtcOgyyp6zpVfEUVXDbgiglqwVcbKUL8tAab8ExGU5SZM6UmxGILCRoKq4PdPbLvE61fXEKZusNei+VI7raHzNL/SGz3lP2dKacQWZZRtBnxGtUcdsNcsi5bRm0EwCfuoMp4YgtlikT3Q01Vi7Rzk+EUbbtG2FW4jKWMjMCPvqrFKToNOp6Vztt6Ios4XhgLDhjpnmqAIuKqgAMwgUStxfo0ryPxqfogva3jdcaWx8zVodBirO+mdw5QgGsT8P+9AYBzi07w/2pV1/8dQN/7VR/iA6iifSDFhr0nbagrdxVYZDDg92NwdxFLKbTEcmpAeHEuLa7zqfmaLuubTB4ljso+ArQtw/MpxCIO2b96q7Ane4o6HmORPjSw8Qs2SSwL3uhGi+VZLYeKRXwjh143hiMQ2UR6vOD91WY/imS6eytAAe234c6jhrr3AbjTJ28PyoTEWpBzMBNUV+CkFb0UY7G9rbbM5bwGg+VZ/tLf2W+NOMBZUFwDI51f9Bt/YFLyp7J1tjLj9uC5HtXn18tPvNC4TgbXFtO4Cayy82HJgOQb/MaHR7iLloEAkaszwY3Lty56iu2ihLlJDmCxJmTy3qMZOzPSdnSsEHpqPCKVcYvmxfOUAqSpCHaCJ/GPdTTtAy5x5MPskcvKheIYA3rtgyAhQhz0CGWJ8lIqsl5Jwck6/kssWG7B79tYu3JCjmqT3iPOI+NU3ccbgVjILCG8IlT+FLOI8VJuZ7fcVYVI5KNAD7tT4k0W9/s8sAM4WGHs97vbdZpVJHb6bHLLLjFbZLBcKxGJZcKiQswHMhQD3pJiPdVvpRwX6I9qw7B4UEld4mOfONprnCOL3bIuqCCt1QGB5RMR03O1Lry9SSepMn51rVaPr4f0mUZpZNr/lmnv4jh1hQ+HQs+4DgnXqZ0+FZsW2u3Guk9nOuYLpyECIA/yNab0P8ARJL6dtfaLRmAGg6GCT8D+jWNv+swQygY5fKTB+FPfxOvF6bAnKEFbXfQwuX7i6LfJG8Z4P3xP51z9s4jY3roHIBjE+81Hgliw14LiWZLcHvL15TodN9vCm2P9FjmPY37Ny0NQxuAb9dImjetGlgxQnUtfx/Ymu468whmYxtm1+E7Vd+1rhtm0chV9CSiyNd8w1FCXHY+tE+H+VTwiyTqAeQjc9PDzoXsefo8dW0Mbd2yjCzcbNaWRntDXmAYb4xWhwvDra2H+i3UuIWksxCsAdswaI6VkMZYy92O9OpzAqZ2gAQDvzNRAcHLqDoDqRpsJ6DXn1oe6cL/AE7HNVjewy56P4h5ITNJmVZWH/CTXbPA2tOGgG56xBGwFOuFiwLSK0DEEwjIxgyR64IgcwCPfypfxvjV1LjWFZwPVYNPv0O0itpKz4uXBLC6kcwnHXtnugF9yTtHNY6RpQXEcFbVhiLctaunSdSrc7bHqOR5iD1obCWJzO3dHX8qJ4DxkLcNnJ9S/wC8bdgeTqNgV+Ykc6yi6JqLq2yzE27hU7W12ltPv1pJf4ZaJ719nPRBp8TpTPjPDLikrcfMRqGnRgdipPIjWgbVjIu65j1YaDw11NUujJpBlsW7CyokxIU6nzND/wCslz+pt/D/ADquxhXJMwQeeYH8al9Bb7JpU2Dm09E8dxJe1t9ssjsl12IzMx+XSp4m52cPbfcSvn0YdDV3HgrjKQAwyj4gGPdNANZKgQdqnF8o9CznWmF2OOZlbu5WbcdCN46giPhRuNvPbwSDTNecknmEIUx/eyg+QHWl+Gwwd87KVtp338R9keLGB7/CiO37VQ93QHFCegXIBAHQD7qFd2GCt0ijAYVhnzju9kTH8RIVfmQfdUrVrWmvpHew5uD6NmyhQGYsTmI5jlHl51P0Ys2jeQ3yFtgyxbaBrB86Wk5cUew/T/TL0/p3ka338/oDW8NOlcGFlZ8T+WtPeNX8M95mwqgWwIJAgFhMmOlAWmAUDwrqioHXByyOMmq03X+qFT4YkRJC/ZBMeUTVf0SnnZzR/BcauGu9o1rtARECMy6jvLPMe6s8cey8pcItxVv4GQbDEeFRKHbWtz6RY6xfjs7TBh61xgAW0iDEz50gPD9Nqm8erRsOR5IqUo8fkKcJg3uMFtoXY7BRqfyFW4jD9kXt3LZD6RrEfgZFOuBcQbCXs+QOCMrCYlSeRGxqPpNi7eIu9pbVl0gljJPTwAAgUnS+Ys4zll4cfZrtfEHw+LFuxJbtS6svZnulJEBiQO8PA9RrvSy1bzMBME6ST+PTlTHD4rKjI6K4IIXbMDG+xMa/EUAbdLOfQMPp65a38SDKQ0bEbefKtDw9lxTKMSoRycqYmAMzR3bb9dOflSC4Rp4fnWi4RxIsqqwRvo7C6oY6FfVZdTlEBpB2BB6zQhLZy+u9Mp46av8Ar8ZkuMYhhc7MqQykqV5AgwaMQBVUQM0fM66/IU79Kjh5OJtMv1hBFrLqq5e8x8SwjTmTzFZzhV0sxJE/ieldB46cZQlxl2OHtDEWxaIzXkBNn+Ibta/FfGRzpNhsOoAe7udh4daKx2KWx9YT3we6B9oa6eA5n86MxtoX7a4sL3ngXVGy3I3HRWGo6GRyrN0hZOkB4gW2UwNKU/Rv4GpgtkLMsB5kVDKPtD5/lUJZNkWyOIm7fuhNdSPBY0knYDTnUrigaZszfwiR84rmLxQGYL3VJzHxM7t+HSq+D4mS96Jt2oiRq9w+qPIat5DxoxXhAathXFMSLa/R1MNEvO+YxAn+EfMmhLeNzWCrDvG7Mc4yATQ1qyLmd2bUET1Ykz+vKi14Rd7LtsjG3mgONuYIPjp+poyTpnf6CN54J9G6w/CeHDA2mvOUvMgeQ3fYlZgLqMo22FZ/D2xEcqR4dQNaY2cRFTWVX0e19PglBO5N39voH5ZK2k3YgeZJijeNcFu4bIWIKtsy7SOW361oHAXit1HWMynMJ20/RrRY/wBJw9i5aNps7xqcsLqCSCDJ2HIU1pptv6Ep5M8fULhG46T/AD5X9hXgLgyyxiKKfCFoNL8DYzLrO/IxFaHhLWlMXJjkBOvWY1Jj41fHNOKs3qJThKTauP3BLeBIInXrTLD4K3/9Qd3wqkMO0cIxZM3dneNP+/vplnEDkDz5eOvnV1TObNlm0vxiG/wrlrHKaAvcMI8K1uIAC7VDB4NrqFhlInLBMEkRoPjU5wix4etlGPKXRkMRwyLXaBg2useM/PTagcJgLl1sttGdugE/HkB51oeJ4LKxGx2I6Ryqv0f44cGbsoXDxsYIifzrknCKlT0jsjmyfsuUPal48flAXCMTZFq/avqoOUm2xQZg3NASNJ5TtrS/F31RycOxCukEEbBhDIZJnr4SI2mvY9+0uM4EZ2LZRykkx86P9FrVoYkC+JIBCoRIL8gw6b++KnybqP3DOMcalkd9W0L+B3Q5aw/1iujKlrq7EQQfZOYAz59aAuFbAZmJUL7j008SdBWs9E8LZxmLu3mTKQM6opIAPdEiOhk9NayPp3gXW6bd0kyc083BmD4VfErjs8v+rRTzXVOt/UWYPif0i6ILjoNIA6TE05t41LVwpdb6m4Ml1dfVOzKeTKYYeUc6x1jFG1dUxrsAPkBWgfAM7Z70qN+zHrnz+wPPXwqko0fG4tsI4hw82W7MwSoEONnBEhh4Ea0JlPQ04tXRicOUH77DbDmbXNfEpMj+EnpSX6TXO9Mk1sotakrq2fSOZnp76ZYhVTLZFxAlmcx73euH1j3VOgMKPKqeDsqK+In1TltzzuMP+lZbzy0kxNwZzJJE6iujxoKfhjFBZyqi3ZIJYlbZ1J56sNq2/onftHA3cPceDdeLTPyZhAO5iSN/fXz8oEOblA+JpxZKtgXOoZWtmD/M6/cRW62dvpd5orrYXwnhb3cSuGP1blyhkTlIBJkc9qYcf4E+Du9m7BpEqwBAI1Gx2Om2tLF4wxVXDsmIt90XF3dNtT9pevMVdiuM38QUN5s7IMqmNY316muOShWu/B7OGTMpqTpRSd/X4r5F+HeJNGFwF1/P7qbYjhmCtYfK92MXkzRm2YT3CvLURrrS/wBHMBcxD5LcSBJJmAPcKDjJSUew4PUwlic+q7v/AHr5WW2ljSatW6RQt66QD1BimOB4Sz2Fu6yxOXLqdDABU6awdZ+FUg3J1EbNlhijyydN0cw2Kg6mJ/GtVhuNZbYRrbMMuWBGVtNzJkH3daxGOw72XKXBDCD8dahf4hKZTMaDT76eGfi2pEfUejjnipLaNGmIgZD865hMQyCFMKxkggGD1Ejfl7hSROITvWk4TwcXkDi+gHMamPDlr4VSGTm6RH1EIYo3k6fysFSyblwIsSTzPzPz+FIeL28l1kMd0kGNj5VfxK4UdkzeqxEjqOYpRibxdixJJPMma58uZVXk7fT4pWpXqiWHxZt3EvKB3HB12JGsUfZwlzieKu3FCWjGbnGkKJI1LRrMcqhZ9GcQcOLwMqzLlt+13oUMOQmRz21oThPF7mCvMVUFhKsjdQY5cwaXqlLrsnOXNSnipzVpfS/JC7iXwGKuC2VcrKzyYERMA+O07igMfhLt29ku63EVVJ6LlBX5GmfCcKmKfE3r7xlXOPFiwMDroCv94VfxvEhcRccwrO2usgZQFA+VVx2ouUf4Pg/rE/dT3Je99a/6LbXCVT1IRzvcAlvIE+r7vjURgMp8tT4jrRpc17t+tD9ySPPPK/IBhcWmGc3bRGckEgj1oEFT5jlTD9ocK/3R/wDF/wC6l9zD2medRyJA+MdYob9jj+tt/GhPJbtBcnLYs4g6Ky4XcWV1PW42twn5KP5aDbDFmKqMx9kc6M4fwpsTcBB3E3G6T95rW9nbsLltiOrcz5nnXS1uxZNRMpjeHXLaMzsAoGinUn8BrRnojxC2y3LF0SLy9mDzDalY99LPSLimZsg1j1vPp+vDpQGBsHKW9U5laekE7fGj2i2ObWzS+kvBvod/sxcW4hGZGB3UzvHMRQ2EvEagwRBB6GdDRfFbFu+tl7MtimHfQRrlB1J2znLMDkRzpNbuwAOZJPw0/OuTLj4u0er9L6tZsSi3t0n/AH/tI0vBuGXMTcIQqWOrF3AJnUnXvN1MA1osRwQYa21xcUwuqskIYViDovU/gYpN6D4nDriQ2IuG2ApCn2SSIhjyEE/re/0mweHW6TZIIiZBBGpjQz76mopQ5+fqdOXJOWdYrqOn7vfysCXEMYHLUyev503wfGL1pVVSpVTKhgTlJ6QRSvgiq9wKxAHMkgCAQTqdvOt2/BsAUN0hlTqHkD3nQHwNHFjyNXFpB9R6rAnwyJv+Pz8sxvEce9641xyMx6baaQOgq/gvBbmJaFhV+20xPQdTQOOuW87dkWKScuYQYnz186ecD9LOwtCzctF1UypQgHUzrI685qUeLm/3GdeeWSGBf+eO9fwvoLeM8Ju4VwlwDUSpB0YChcNede8pZeuViPjFH+knHPpVxWyZAqwBMnUySf1ypl6H8bw9i3dFwqt1joTOqgSBMEASD8R4U0YxeSoukJLNlj6ZTyQuXlL8ZnbtwkE71r+N8CwqYQPbMOFDB2J78xoOUmdIqnjeKw2KypZuWe3JJLBGWQAYUGIPKSTyrOXuD4k3Gt9m7PbXMQDOVeu8CY0607hwtVyvyS/eefjLk8fHbT8r7aGh9L7ipbt2bSq4ADMNc2X7KAaHx5UBd4FdvYe/jnbLqz5W3YanfSNdBprFEejnpVZw1p1bDM1wZjnX1jm6mO5lA38Ktt4DHHsDfufVMSUtOxYhQJlyAM+WVEE6k6xrVox5pcnf9HHkyLBJ8IqO+27bXbr7fQqfgmDt3FZrzZbS2xcTm10ktqOYAIJA/CkdzCq5XMzfdr76lxnFMt51UZkz5pMEs0RmZuf3bUZh8f2mUFfhVlS6PgZc0s0rbsVY252bnKzDyOnw2pViOL3oMMCOXdFOcYpdyFALE/COZqFzAIvda0TpqwJHvMnL91Hin2jllDkKcHxi4y5WjwgR91c+kH7IrlnhlsXJzEgeyhn4ue6o8s1Msyf1I/8AOP8A/Kj7K6F1HTY34AFt4URoWZifj+UUl4nxRSxWf8vE9D4Vw4si2ba/bn5a/cPhSDilsq5jQEA/HQ/MGk5ctHNpuy44W2OevWRU8LhwWKZswYb9ACDHyNK0s6E7gbxyo/g9ky9zkFiP5tPzp6aXZRWWYLG3bL9pabK+oBABgHeMwME9RrHnWr4Jx3AdlctYy0pvPclcqnZhJOYeoAeh9o6VkCYJ0knc/lXRo5aBHz6fhTadF4ylFpx0aXh3o3fvI920AEVypVzBA0KkHZpB+Vd4f2iIbgtkkj6sRO27kdFg78x4Vn8DjLh+qLEox1Qxl3nXnTfiGLsalGhVVQDLRs2kb7kjx3qMsMU7R9RfqmRxqRbw+5m7RRHqMCT/ACn9e6i+G8JuXkuPbK5FBJExOUclE6xTzE3sJbtrcw4t3Li2y4WCYLAORnX1tZ0MxJAjYAcA4Pi3RsTZu2rCkyyfYInRlcGBOo5HflU/2F0zvxevilcaX1+45wfBcNbXOy3Lo7PMOkkSJC6jcczQ3EOE4ZbIuW3uhyAcpQuI56qO6Bvrt76Awl8iyFtW7X0hdr9vElSDMSUYQR4CBEU34f6RYlMMmHSxupDNcuoCCfa5nLJJ1+NUeODVcfsb/wBOWMuSne+rS19wa+2Bw4S8pN+4YPYE6DSe/wB2RryPwqS3MBdtvdKhbr5iLSkkoVzGQFgR5wIFXYLA2QCGwz3byKTduTmV2IJJbMe7vIiCSNdDNR9H/SK1nTDLbsWCy5AWVmLMx+1EzyAkb1o4/kq+gmX10UtSlfxutfnys5we9guzAt2UuYsr3AWd4ubgsCAqquhLedS4Px2/he2s/R5xBJZsQx7jeLMdIXkBO0aUJjccBiLot3GKocj5goRmUwYUaQIiTr8BQON44zYdoAVCcuh1K7bnUA+H406x10cWX1qkmtu/i3/r6fIaYTiqiycPfMpcJNx7akG47GSSzanroABAGtJeIOitKO7LJMFienUnXQVXYv22U3LinKBCc46mp4Wyry6CEOmo5daLh4OOWRzeyzB4pSvqaH4V284TKUSSdFE7n8Ko4hw36sZHAC6zRvB8JH1tw6kQV6D8/GgoVo1/AW2WKyVyo5Op318Joq1flYvAXPGaYjDWAmYLmHU/jQF64rE5SB4cqZRaFk3WhJicqyEEDoKG7U0yvcLLklWWOhNUfsa51X41On8DgcJt9FD4RgxBHq6EyI93WgeP29ljdQA3KQS1MbeU+0swZ1GwEn4ChWxoc5V/dKCzsQPZ2iRprAHnSY4u0GC2K8ZhMipZXVj3nA3LMIC+4fM0yex2GHW0D3mlnPipCfCcw91DYMtaLYhu9euEiyp5k+tc8hsPHyoviVsZyoPdRQn+E97/AIpromykmK0uHNyyjU+6u3WLAEaDUH3a/jVS4VxNwqwVtAW0mSBpO+h5daJwlrMrjoxPyP5UehlZRhLkB36LC+bafdNWPajDnTvZ0J/vLcgfAA++rbdgZEHIks3kP+9VYm7KXD1dR8A5P3ilbtmS2az0Yt/7MrcwCPi0j/q+Ap3h7e3T5Uu9HEH0ZOrbf3RPzmneFt8qC7OnwgW7h8pDIFzZhuAfjPKjb9vtN1EbgQPyotMKCDI0kR+P68a8w1gDnrTUjWxXiQcrjfNvO8gzM188u4vXQkEMRIOoINfVMVh/CvlOLwwW9cXLHfJ18+VNVEsgzN45FtD2t/LmaI4hisypajTn5ClyHYidDA8hvVD8Sy3DlHKAelBsWxwblq06rqecb+QqOM4ncZwLbgCdtqXYXCi4WeSDzBOs/lVlhUzwwIA3I1msPypGhXEtcVXYCBoByJ6n8K7bcpspVo2nQ+U0quYlez+qB01/Qrtnijnul5PPQT7pomsY4PicPlfMFOhUgEV2/aCGZRgdQZjSqLV1NWcFgdmJOnmBR+GFlhlKpB5g8+WtNs2xfiMekHKqzyMmBS36W/21+f5UVxPBwdZGvqDl76D7BfsH/F/lU2m2RlybKrtqO1dgBrA05tJIH91Xqi/Zudmluzba411+8EBPdQjTTaTz8KcYe9bZbfaW8z3Ga6FzEKJUhQY1OisYkeuaWcZ41fa32aEW0Edy2MqkGZmNT7yaSD2ENtYItiBfxFy0htiewtkOyqmynKcqRpoTJPKvXsetoZrFvK2pLXIdzOs6jKpnoOdCejWAIsO4EZ2A12Cr3ifeYHuruNKoS1s52OuY7A6iFHh40ZPYq27B8UjXLga87M+YHvEk+A12FU2LoD3VHJlmP5iD99D37rOwfMY9o+KnWmqYFUuvGzFSD86ZukOWYxAsIOWnuFKOM28lpVG8lj74A+Q+dPGHaDT115dVnf3Upx1sNeUE6Fpj+FeXwFJBbHr2TacIMW7Sj2FHx3P5Vo8NZ6foVkvRu/2gJO5JPxM1u8HY1XxA+78qb/6KroJFkgL5THx1Py+Fet2IAA1ncmmCw2oEDkDvHKp9kZ2gdarQGxTiLNfI/S22/wBLuKTqIK+Rr7ZftaV8b9PQFxdwwZyiPuoSRKYvuXAEVZ86BZVY+R3qXB7ZY5m2BAHxojG2lNwsNAxj3ik8iy6s41llMqcwO8U1wN1HXu6MRAHI/wCdVcMBVLjaQiyfEnQfPX3Ukt4zsskeqTOlMhuhhetmzdkyBVL3znaT4gjeK0N67bv2QHUwR6/MHx60jvYFkkbgAgMOY5Gt2CV+C/D43cdfhXLFyJKkFZ7y/nSHB3spE06Npu0RrQlWGvT31kgR2O7+Oa8n1eXMpyuh3OmhB+XuoL6Nc/q67bKqxRdTd7rsOU7R4AxrQP7Hxv8AF/iNBpsPYbxRi2JC2grBWHdmCEQZF8BIBOsb0TiMHaDuHGcqe6gMDXUZjvpOwoHFYgsAqnKhTMVTRc0c51PvNN+HpmCXm9lIfxNsCD7wUHuqVUguqsD9IrxVUtCBAEhdBPu8aToQO4YBaSCeRn8aI4m+cxPemfnQmMtkmf1G9C9om9UV4a0SGVhlD6baZh+Bp9hABkLbeqT0ZRoT4ECu2bisgAAnSTv+jTHA8Ge8GtKrEMsMQJyndWPhpHvo87ZZ4ndrYouWijEmQV0BjmR05iKsu8JVka/bXO2UrlTWC0CVjUCJMHUVfaxik/RrujLKpcIOhGhVx0nnyqXDsIbOItC8IVWNy7AkHSAAeYgb+Jp0UaVF/org3GjKygc2BGnvr6JhrS5BzlB82Yfcp+NYexxMXr7ZVyLOizy6xW8tLlZEMgLb2PJtCRr0n76avIOhjYUHXbwq8ARQR4jYTQ3beboCCfgJNefiQYdy3dbxCED4vAqliWi3EnSvkn+kdVW+J1LW9umtfWLWYoO7HmZNfPP9I/BmeLiHbQjzgUJdGaMTmyYdIEMzZhPQGKKsFTcIcDK8GZ2qXHcPF/s1j6tFUe4a/Or8Dw4PF1wextrNyNzB0QfxMdB7zyqRlF2F4jApbtjQntDnaOgEKPmT7xS36PagRbJI2EwR8aZXLty6CVKq0yJ0AG2XyjSr71pgB3QSfv8AA7UEw96A+HWPqbgCuI74nU9CKMw8EaAMrCY6/kaI4ThLtpmZ9FYFQp316RUPpaL3bYBuDaRz5gVRMatGXueijs8qStvWcw7w8AOdH/R1Fnsg+VSdgZYxvP5Vc/FTc0uesDoQYaoYnC2X7+cq49oD7wPvok+KXQmfibKPqljXKSd9KZ/6z3+gqCcBYoXDKwbWQdJH41X+zj4UWBJjFuGLbZM+bNkCsAO7AJ1BPOjbdtjh2NuCGcEKTHdGnzIorD4R0jI6XEOmVidegGdVPvFSxmBtPmtgtIQDsyCBAbNIJEH/ADrnkGrdGXxuHM5nsuGGxG2vTwr2IwtxhKoxnXQGtAl76MCBadQeRJNQtek3aBzbJVl3UxEeEfnQ42K4J9szf0S8gE23A8QRWs9GfS25hsyKAC4A7wkgiduu/OktrjF2SAQx3gkgn50FiuPsPrGw6FlMFjMjyNNwsaD4+dGn4jf7QG4LbG4QS7IokmdG0mdNxGkV3g2GuOMrd9DAAIOe3B9kGCZ8yKo9H+MWcSAolHB1LaetyDbb8jVWN9HEDsWuXl1PqNlgjzER76EZNOpHROFrlHaNBwv0cIxAJMLqcy6THLqCTA61rsJwZO0QsmcktOcl9Yndyaz3Csa62LWW4915JIcKWCCVUHKdCdWneMtN7GNuZ1fOyiDGneGnMbEeIqmiLjaNQ+FVBCqF8gB91D3G0gmhbFy6479wN7oj4UFxfjVm0MrXQGOg0nU7T4Va9GoYKwynXYmgGsLcLSJHLzG1Jr14l1IeGIOo2jnlnTWm2Fxim0LgYKOc+z5/kKnzsKR8escMu4jEXbe11XYl+S97Uk9KfYprLIMIjkZDOYaF3iC7cteQ5CmPEeOI2IbD27MhiCzKdTpOZwNI8Kz1xEN0m1cViIDW2GU6fZI0JFJ0wpaLmzWlIuKSBz6r1BFCpatsHs95Mw9aZXwIpqWk5DOUjvod4j1lr2B4GDbFy23aKpEa65OhHVTRT2LW6EmCweLtMpW52lsMJIMwJ8dqtv8AEF7Vw6gOjesJBjrQKDEWrjAI+QsTGvXcGicRfY3/AK1Fe2fVIgMPOjSNS8Ft6L31lsBo3I3B9341C7hsxzL3T7SnQz4cqqwlvDh2Fp2BbRkOk+RqeJxV3D6XPrE3XtBr5TvNZWGmTt3zaOsjrHMdSNmFS+lW/tWP8J/OpYbi+GcZnDW+XMgH8qj/ALP/AFifA/lRFthOCUl2utsslGO07D4b+6isJjdLSTmts2VixMAkQQNZAO+lA3rdx0UAEk95iTtPqgk+GvvqXDMMi3TYzF39d2X1LZG2p3J299R46oSCNbw7EqQ1g6XEmbbkEmNCFJ9YeG9ZVsNhRdzLbNrqyerrpDKdvdV3GOIBHW+qEyTbuMDJW5ZIWYOklCjTvqaPwF63iU7hBJADgiJ8WH6186fvoq/gLx6N2zNxSXG0IOvISd6Rpxeyj9k63ImCHUSPAzJrQ8ftHChHVW7NWIIHMiI0OkwK5jsWt7KLtu1eDd5O0ORih/q7kTmHNTRUU+wJV0IDcsZjlUqW2B2PlG9argGM7aLV8DswpZm+wiasZ6cgOppOeDCD2J1GvYXQAw/lb1W8wRV150sYdbD/AFd7E94qx2tKxAWdCM7rmg7hV60HBFYzaQ34lxsriJZBLwbZVoAUxlKMOUaUfh/SW6RmYSqmASBMmemh2pR6K3RlbD4tFa2xIE+ySBHUhSeY2Imj7XCUS2beY28rCQ4JiBoMy7iCDmpkhJbGK+krEaAHowgkHxWBp5VDBrdvOHy4dl9uLamehBIkeKnUUixfo7iW1w4Vp1zI6nTrBO3nTThdjE4cFirXLw7rFLbZRO0a/WFdZMRqImi/ma2gnjXEjYydqEC65VCLnc9EEd1erHTpJobH8bBKh1RVChiiqDBbqToNNzzo6/aLsHMi4dXtXRKtA9gt6pOmkxyrL8b4Fdv3BcKm0D7BIjTrJ0pdBXyJ4/0js2lYWUs5yZ/dsAREQSCC00COKRazHBYXvDkr7H+/VF3gF8uPqwV+1nTXy71Nv2deKn6uSAuUAqRpMjQ1vnQXoAwHGS720Nq2oMhQA2hHLvMSNKa8Nxtq47/RybV4aPbPqudtOQNKbvDcRYzXrtorBBUwYHh0pJxdXF4lDl1zk+YkCtVsjftDX0hw15Edu0uNmOx3T+GB99Zizcc3Rn7onc71v/R/iy4iwxukdopCMSNCDtm6idJ5UvxXoj2Zdroa4u6weX4+dFfMZpsTDhnahXRQWJIJOgkc/eKYa2bZ7e4l5J/dxI+J/Coq5uI+GI7IkfVxOsa61m3uXLhCse8DlA+WtFBbocZsPdXLbU4Yg6yMynpJ3FR/ZLf73b+P+VVcK4ddByDUTqeRrRfsB/sityMoWiV+82ZhkDMTCiSI6DfQ8pr2H7FXa0LbQo7S66tozKPV7wkgHbxqWIwV55KsCfER5HSrcPdm27d1sRogLd0PHeIAPtePOgn8CjikVHC23tXUzOpYLehl1zW+4x05sjAkfwCquC4BbBa52gbORbVMxWZguR1YCIHU0NwLiBa+huxmLZSDIKh+42/RT8qMTAsmVGK5rCnMNJFxpYk8+Y+FKqSJe89D7g2It4jtsDikBIOa33vXXdTO4aINAcV9G0CDDsSFkm078jyAYab7gwdaU8cW4VtYu0AL1lgrFdJWO7+Ip+3FzcCPBaxeGW4CuYWrg5sPsMN/KntDuPHTM7wLDsrNYxKuFt5rjPO1tRJ35chHMgVba4wmMLtdVGtkgdhdAi3pCi2w1WAIrTcUw2Sx2FoKbjgF7LNM29e7bJ3+1G+i1jsDwTNcu4e2GIdT3SIdCO8GM+z48qwvGmOsFwyyisq3CgIDLavNKKAYOS5yBkDvbVquFYe4badqcj+xmKMWA9gQQGkbPPQUg4Bwe5hkKuRiWZToxHZJpIC5hNwkxJMKOjb0acDxA3BctXdMqhlcgiQNSZ0OpO0bCg5Jdj8XpUDYb0oRme39HFi6HgW2JXPGwZliGHQiOlHY30iRXCXkcGDA0PmwOjRy31ijuI8JS9/tF9AL9tSvaWtZB2YrzI26j31k7gaWKvbxaRC282Vx1y5oINa7VhquyCHCguov3lFw6B5YK06Mp3GvjFSxOBs3h2b3bVy8mgOqtpyM/KT8KC4lw1WVFQOrLOZHBzAEciBBg8xVd24g7NrtrtCDlYr60xufdStWK0eXB3sP3bKhl2KSNZ8CfuqjGcLeAwVkQ65SJynz2INNOOcVVBaYAnLoGbRiDsrAjWOtcwyhjManWATl942oqzRi/Id6N8GVLJa9LAkHLJK/4aQelfdug2ypRvZj1Y0+FNOP8TvJoTkBEACkeH4gFNglc2jCG6hiNfjTPwCVWkC8Jxot3I5uMp6a+qQPOtN6M8ZxCqcPiEuFCe7dZCchnnpqh+VKMZgcOIuFbvKCmUgR51XxDjINyVvYnKwByggAeG9YG0OfSTgN7ML2HBZ7ZlrUyQB7Vs+2p6b0i9JOHqHTEpIS/HdjVX9sHoaacE45nuLhmuXFYGbN0mSh3hyPYO3hNajD8RtYgNYxC5L6H6xIGYlTo68mBHTcUjdBXtCLhShlAkqo5jSnPY/+K3xqm7hihe5ZtfSQvshoKHo1uAaE/wBZsX/ua/4P/bSpHS5xDLGJUQApDZdTzpP6T4AsA8kDMD7/AMKWY/j7vJRQoI05SJEkfLSqm9ImIyPJBEd4aE1bwRySikXXmFw2wXi6rTnUTm89N+U1ouJcNH0i/cX1r+R2PgUDQOm9Z3CBDc+rYxlJg84rWXr0QswTatxPUKBHjMR5xQarZNR2jvDbdtfqtCWBBnXUaqfKalhbydrdtuItZC10DTLERtzMhffS5TcLBU1eR3UAk/AzHWmfEnsYZfrlz4i6yu6TKSFEBoPeAJLZdpImYApqGcrKMdhTfUjEsLcNmsXljvLuUQSJgbHYaa0j9IuLu2GyoDbVWXOc5Nxhrl7Zh62oPd2HKu4/jedybjkmYURqs9IGg20G1DcO7Fzes9ncPbWzqwaMyS4321HzocaC5KqG3ozx1LpFonvAT7l8a01viiE5FPe5isD6GWS9u4ywo0QHTTZm38Mo/vVusK/ZIoPLTMaChY6yPsaYbGACYnTUfrrWP45wcC4uJXu22HqMpLK3NYHP7960Fy5lEqJE6/Op4PiLZoy58xgoNz5eNMsSV0BzbBfRPi+Fs27gvWcrqCZ3MHlvpWUui5c1W4UDsRbtWlBc9NvvrW4ngtoXe0d1FvMe0IgT7IRjsInxJJ0FK8ZjLGHVrWDtakA5pILKejHUj+FYpK8GvyZtfRhkbNib6/SNStoHOQP4vH7vGtNhsAyKAVgEafDes0QxupdUhSJJMaQBt91HcR47KqGJVuk7eUUyoyjQJjMWLlzsrmqg908x0pbj7HcG8rcZRPioP4UNicUGczJ8RvNNcJixftKwAzB1Dj+KCs+8RStUTdWKrDsrW13VtwdgNyfvq+zbfEvcuW0Atg5VAEnpOnOmPEOC3Agi2b7ERlQwQDvJjbrFOrVprNtbIuWcOGIlUMufCBJ16k0z0gpW6E2B9HjYtnMyrecRLnULykCTTtOE28ZYC27wN21CNcg54GuQNAzgcm35Gg8fkttltoXuHd7k5QPtZRv4SaR8Q446lezuEZDoRpBHQDQUiVhk1FDriGKF4B7d9YtmO1DFHRh1mAwPQx4UL+28V/8AdbXxH5VDB2UxyOzEJdbS6BoGM925GymdCR113rn/AMPH6/dRVLRNyb2jM4Pv3EAPd67EmDvO55URjbNxFhrbsPtDVRykwPHTajeF4JVuhQCd4zamfCNq2eFtMIUKCSIgCSfhr7qLWwpXo+dcJw4uXEYgaN3jJnKBOsfrWtrxXhD3il245sWlRBnkyTlHdRfablV44XhsJc7RwDeOnZKe6pJHrkaA6Duj30ZjMQbwOfvKREcgPDpSt72FRuwe0QQzqDbsDW/MC5cIMqlxh7LkjurA9bes7xCy963nzG5fTEZmg8ruuUeAKjTlTF8M2GtrhSWNp57a7zRnP1ZPQW4Wf5moLhWIKMVckG22W4uk90/PUb+NZN9FOEWD4fhJshnvO+ZtQoaADPUc6E4bjbi4hCzvC3QO8SQVJiN9dDTbjHeI5gid6q4VaVCcTcEpb0Veb3PZUeXrE8oHUUinK9l8mGHFOIFcuLh8ZZs6GzaJBJ5s7S7DXkYXyWtn9LU52DAosAkmN5+O331884jiCcWpxC5lIXOEIBAI2XeAJG/IV9E9DlRrLxh1sgYjs1UnOWFoGTLCAMzbgDY9asnSs4469kdYUILKlmIVu8xOggju6nQbE++l13i9hVcq57Nf3jqN52UE+ux5AAjnpSPiuH+k4lxdxMIJYrbGYqo0lm9VOQC6nYRUOB34SEGW1mbIX9ZSvPNsGIAnzpZzZaMeTpF3HTduBT3cLYBBDXWiehj17jeMfAUBg8bhkJcBrigwbl0EJPS1aBlz4sY8Kt4vbtYhcwcvcURPeOswNSOZn4UFguEMoDXj2TRPZeu58xmAQfza+FCM7Xk0oVLtD79oviW/d6KsqNAqzsWgRm0mBtXcOr5YGGkgydV75nXnO3lSOzx5cOwtdkwB1DZpPQzy332pti7lq6O8FeNYjUeY/Kjf8AtPo6b5tOTcw62k3JNsk/L3bTQ7ces3yUZMiJDZh6rLmABgAMPfVlrjDIuWyVVT0mfhMfCh8Ni8Q7HNatssHvQBJ5Aneg5NInOSSJ+kd0PbDBWVCAc1thP98bwaE4HiLat3RKNpn9pT79jTEWVAE4Qa7lGMQNZJ2AHU17BYKwxNy2rSDrDqwPuIWffSuVjK3tC/FWrgZjeuQn221LdAo3Pu0pJi1DwEWMxPmYiNtBW3xfC0uBYvMl9TmQvbn+6wQmR5Uob0fZnVWxNnQwQGysSfZAcAEkUUwON6YBwDCv8ASbVvDgXLx9f7KqfWB8Ir6r/qXa+2/wD5ppZbwY4dhWNq3GIujYQWQHSSRuaxnb4jpe/4/wAqfrsygvDKsL/SV/mP41veA/vj/ZmvV6qsnDyfP8d63978RWkwXs+f416vVy+S8PIH6R74zyu/jSbG/wBKxPl/+JK9Xqy7Y78ADbr5fnTni39Gwflc/wCc16vVSXum8ox3FP3jfy2//TSvq93+i3fK9/6r16vUTniYH0S/od7+az97VRj/AFD/ADXP+mvV6hP3h8XuD/0R/pWE87n/ACCgh++uf2n/AFV6vVvABfx3983kf+Y0w4d66fyfgK9XqWfuk8f+UrHrj+atTgPVXyP316vVOXSFzlXGf6M/mn30BwT+kD+avV6su2dGH/GjWJ+8P8n40twn7+z/AG//AO1er1Fe+hH/AJH9BP8A6SP/AJuf7Jfvaiq9Xq6Z9jR6P//Z"/>
          <p:cNvSpPr/>
          <p:nvPr/>
        </p:nvSpPr>
        <p:spPr>
          <a:xfrm>
            <a:off x="155575" y="-1905000"/>
            <a:ext cx="2705100" cy="3981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4" name="Google Shape;194;p8" descr="data:image/jpeg;base64,/9j/4AAQSkZJRgABAQAAAQABAAD/2wCEAAkGBxMTEhUTExQWFRQXGR8bGBcYGR0fHBsdHBsbGh8cGh8aHCggGx0lHx0cIjEiJSkrLi4uHR8zODMsNygtLiwBCgoKDg0OGxAQGywkICY0LC8sNC8sLCwtNCw0NDQsLCwsLCwsLCwsLCwsLCwsLCwsLCw0LCwsLCwsLCwsLCwsLP/AABEIAREAuQMBIgACEQEDEQH/xAAbAAACAwEBAQAAAAAAAAAAAAAEBQIDBgEAB//EAE0QAAIBAgQDBAYHBAYIBAcAAAECEQADBBIhMQVBURMiYXEGMkKBkaEUI1KxwdHwFTNicjRTc4KS4QcWJFSissLxY5Oz4hc1Q1XD0tP/xAAaAQADAQEBAQAAAAAAAAAAAAABAgMABAYF/8QALREAAgICAgEBBwQDAQEAAAAAAAECEQMhEjFBBCIyUWFxofAFE4HBM5HhFEL/2gAMAwEAAhEDEQA/AMEl4qfA024pfcMuTcZQf8C6HqN6UJAiaY41na5eUad/fwU5T8q+curNG6ZdiUPZ9sgBBaGU8jz9xOo+FTVpIBGXu7jqKr4diIkbhie6doOhB84+IFXcQtC2ARqs+8abH8+dZvkqKN3G0F2MRbHQDxo+xb1BALTm2/lIrN27Guu0z8NR8aM4VcfNaIY7XCRyPrVoY09sEI27AsJh5YsylQOZFV8QgaiIPOm2Gx9w5E0KjqKtxd+03r2191UXxKRWjJWnGaOR0pv6M28jXWA9VTH691evjB7Ash/XnTrhlm0bNzLcExufKmW2Ko+1szGDsd4k860b3u0tvbB7yd5apt8MUEMLgg86jw/CgXye0EHT9a00LvY8VoP4Zje1ynMVvoNGHtDoeo8KqbApfM2wEvCS1rk3jb6H+D4dKCxFnJm70EGAaN4g4Kgro0CSN9OdJkJ5FoQ37hMjrNWYS12ds2zu/ebwHIfjT7sRiYzwt8e1oBd8G6P/ABc+fWlWJZO0KkMHBhgdI6gzQx9Cx6sWWcSO0Cr1rTvh89xFG8UvwSW1ugLZE9TTl+J3LVt3CDMTltii8achnG2AekXEskWbakxpoOdVcCVg5RpPaAyelB8X4owiCM5Gum1C4LH5CDmZjNFUnaF0nov4dhWsm7cuCYkeP62oLAM7MZEL49a1vEsH3AwIGeDrSRbq5+znMQdelGbfRpICtYIWwxALE60J9KufZrTDCm6CofIOsb1R/qs39b8qZbB7Pkhw/s8U9sMBbv5hI2VxIk+DRQuIuMGuAiGuO4E7gS0H3mKMu2lTGZxp2YBjxFoRHvrmGUYlsjsFuDVH+0ZkBj+Nc/Y6/sU4bDtAfXwo25dLkAjR5keQGvmDXcRiApW0RGUx4VO4FU6mN4+VZr2kgJVoISyFGU6n2SNiOR+UVfgUBe3l0bK0DzDT4VFcHmw+dTLA7eEVzgyE3cPEyQ+njDCPjTrWisURw9uEDRppPv5ffU7uHB73hUeIoViyrSLejEe0/tHyHqj+WedQv4goIOvKmTVGtLRmmSbjSNBtWu9G7aw4PNKVWcMurRz+dN+B24fXYiKyXkWKrZRwK0Dce2/Ocs9eopJi7xtXRyIfX41qrmGm5mUeodT8qVcf4epv+cNTLsfwEcVsZzI5wYqq1eCXVB1A3ovGfulceVJGQhxO51NSzPeiOTtUO8daClvsnUVTZyYiFcxfAhLp9sDZLh68gx8jUGxBeyjn2SVNJLV5rjZUWADq1ZRa2gSjT0bnAcPClS2jgGQeR8aq43i7YBAiRsKKxQJw6oG+vyQjMfXMaISeZ2BPlWEBbIc05xIYHcEbzOxp9+A8X0jl3Bdr3yQo60Xw1EUnIJiBmPUn8pNKxaZ1ABO+3403wRyFFAmNT4k0OVKjKSQx9JLy9mjT6mkdSdqW8Jw8I11xHPXc0+s2lAftQCW1VOelZ30hxzsAqjVtgBT8U9hkr2NOHcQBzZtF0y0d9LT+sHxrPcL4VfNsFoQA65ulFfs23/Wr8aVuaeibhJ9BONC9rdZu60atvGw2pRiLcMHtnNG8UZxAFWxAOsOB98/dS+3fW2AynxqNtaDKXY7wGEt37KW2hbo1R+Rkzkb8KW8Uw7KFDrDCZHkY/CmXDcSr20BGVoPeA99c4irPGbvsogOOY10Py+dFjtXGyPCMX9XdA2GVvd+hRmBK2h2zNDAlbcfaee95AfMil3o4v14txIcZY8PHypl6R4LNC2u72aQvUqNTPUnf30y2tDQ3G0K+F3PrCG15geNAcRvFmg7zrRXDkgtcOgyyp6zpVfEUVXDbgiglqwVcbKUL8tAab8ExGU5SZM6UmxGILCRoKq4PdPbLvE61fXEKZusNei+VI7raHzNL/SGz3lP2dKacQWZZRtBnxGtUcdsNcsi5bRm0EwCfuoMp4YgtlikT3Q01Vi7Rzk+EUbbtG2FW4jKWMjMCPvqrFKToNOp6Vztt6Ios4XhgLDhjpnmqAIuKqgAMwgUStxfo0ryPxqfogva3jdcaWx8zVodBirO+mdw5QgGsT8P+9AYBzi07w/2pV1/8dQN/7VR/iA6iifSDFhr0nbagrdxVYZDDg92NwdxFLKbTEcmpAeHEuLa7zqfmaLuubTB4ljso+ArQtw/MpxCIO2b96q7Ane4o6HmORPjSw8Qs2SSwL3uhGi+VZLYeKRXwjh143hiMQ2UR6vOD91WY/imS6eytAAe234c6jhrr3AbjTJ28PyoTEWpBzMBNUV+CkFb0UY7G9rbbM5bwGg+VZ/tLf2W+NOMBZUFwDI51f9Bt/YFLyp7J1tjLj9uC5HtXn18tPvNC4TgbXFtO4Cayy82HJgOQb/MaHR7iLloEAkaszwY3Lty56iu2ihLlJDmCxJmTy3qMZOzPSdnSsEHpqPCKVcYvmxfOUAqSpCHaCJ/GPdTTtAy5x5MPskcvKheIYA3rtgyAhQhz0CGWJ8lIqsl5Jwck6/kssWG7B79tYu3JCjmqT3iPOI+NU3ccbgVjILCG8IlT+FLOI8VJuZ7fcVYVI5KNAD7tT4k0W9/s8sAM4WGHs97vbdZpVJHb6bHLLLjFbZLBcKxGJZcKiQswHMhQD3pJiPdVvpRwX6I9qw7B4UEld4mOfONprnCOL3bIuqCCt1QGB5RMR03O1Lry9SSepMn51rVaPr4f0mUZpZNr/lmnv4jh1hQ+HQs+4DgnXqZ0+FZsW2u3Guk9nOuYLpyECIA/yNab0P8ARJL6dtfaLRmAGg6GCT8D+jWNv+swQygY5fKTB+FPfxOvF6bAnKEFbXfQwuX7i6LfJG8Z4P3xP51z9s4jY3roHIBjE+81Hgliw14LiWZLcHvL15TodN9vCm2P9FjmPY37Ny0NQxuAb9dImjetGlgxQnUtfx/Ymu468whmYxtm1+E7Vd+1rhtm0chV9CSiyNd8w1FCXHY+tE+H+VTwiyTqAeQjc9PDzoXsefo8dW0Mbd2yjCzcbNaWRntDXmAYb4xWhwvDra2H+i3UuIWksxCsAdswaI6VkMZYy92O9OpzAqZ2gAQDvzNRAcHLqDoDqRpsJ6DXn1oe6cL/AE7HNVjewy56P4h5ITNJmVZWH/CTXbPA2tOGgG56xBGwFOuFiwLSK0DEEwjIxgyR64IgcwCPfypfxvjV1LjWFZwPVYNPv0O0itpKz4uXBLC6kcwnHXtnugF9yTtHNY6RpQXEcFbVhiLctaunSdSrc7bHqOR5iD1obCWJzO3dHX8qJ4DxkLcNnJ9S/wC8bdgeTqNgV+Ykc6yi6JqLq2yzE27hU7W12ltPv1pJf4ZaJ719nPRBp8TpTPjPDLikrcfMRqGnRgdipPIjWgbVjIu65j1YaDw11NUujJpBlsW7CyokxIU6nzND/wCslz+pt/D/ADquxhXJMwQeeYH8al9Bb7JpU2Dm09E8dxJe1t9ssjsl12IzMx+XSp4m52cPbfcSvn0YdDV3HgrjKQAwyj4gGPdNANZKgQdqnF8o9CznWmF2OOZlbu5WbcdCN46giPhRuNvPbwSDTNecknmEIUx/eyg+QHWl+Gwwd87KVtp338R9keLGB7/CiO37VQ93QHFCegXIBAHQD7qFd2GCt0ijAYVhnzju9kTH8RIVfmQfdUrVrWmvpHew5uD6NmyhQGYsTmI5jlHl51P0Ys2jeQ3yFtgyxbaBrB86Wk5cUew/T/TL0/p3ka338/oDW8NOlcGFlZ8T+WtPeNX8M95mwqgWwIJAgFhMmOlAWmAUDwrqioHXByyOMmq03X+qFT4YkRJC/ZBMeUTVf0SnnZzR/BcauGu9o1rtARECMy6jvLPMe6s8cey8pcItxVv4GQbDEeFRKHbWtz6RY6xfjs7TBh61xgAW0iDEz50gPD9Nqm8erRsOR5IqUo8fkKcJg3uMFtoXY7BRqfyFW4jD9kXt3LZD6RrEfgZFOuBcQbCXs+QOCMrCYlSeRGxqPpNi7eIu9pbVl0gljJPTwAAgUnS+Ys4zll4cfZrtfEHw+LFuxJbtS6svZnulJEBiQO8PA9RrvSy1bzMBME6ST+PTlTHD4rKjI6K4IIXbMDG+xMa/EUAbdLOfQMPp65a38SDKQ0bEbefKtDw9lxTKMSoRycqYmAMzR3bb9dOflSC4Rp4fnWi4RxIsqqwRvo7C6oY6FfVZdTlEBpB2BB6zQhLZy+u9Mp46av8Ar8ZkuMYhhc7MqQykqV5AgwaMQBVUQM0fM66/IU79Kjh5OJtMv1hBFrLqq5e8x8SwjTmTzFZzhV0sxJE/ieldB46cZQlxl2OHtDEWxaIzXkBNn+Ibta/FfGRzpNhsOoAe7udh4daKx2KWx9YT3we6B9oa6eA5n86MxtoX7a4sL3ngXVGy3I3HRWGo6GRyrN0hZOkB4gW2UwNKU/Rv4GpgtkLMsB5kVDKPtD5/lUJZNkWyOIm7fuhNdSPBY0knYDTnUrigaZszfwiR84rmLxQGYL3VJzHxM7t+HSq+D4mS96Jt2oiRq9w+qPIat5DxoxXhAathXFMSLa/R1MNEvO+YxAn+EfMmhLeNzWCrDvG7Mc4yATQ1qyLmd2bUET1Ykz+vKi14Rd7LtsjG3mgONuYIPjp+poyTpnf6CN54J9G6w/CeHDA2mvOUvMgeQ3fYlZgLqMo22FZ/D2xEcqR4dQNaY2cRFTWVX0e19PglBO5N39voH5ZK2k3YgeZJijeNcFu4bIWIKtsy7SOW361oHAXit1HWMynMJ20/RrRY/wBJw9i5aNps7xqcsLqCSCDJ2HIU1pptv6Ep5M8fULhG46T/AD5X9hXgLgyyxiKKfCFoNL8DYzLrO/IxFaHhLWlMXJjkBOvWY1Jj41fHNOKs3qJThKTauP3BLeBIInXrTLD4K3/9Qd3wqkMO0cIxZM3dneNP+/vplnEDkDz5eOvnV1TObNlm0vxiG/wrlrHKaAvcMI8K1uIAC7VDB4NrqFhlInLBMEkRoPjU5wix4etlGPKXRkMRwyLXaBg2useM/PTagcJgLl1sttGdugE/HkB51oeJ4LKxGx2I6Ryqv0f44cGbsoXDxsYIifzrknCKlT0jsjmyfsuUPal48flAXCMTZFq/avqoOUm2xQZg3NASNJ5TtrS/F31RycOxCukEEbBhDIZJnr4SI2mvY9+0uM4EZ2LZRykkx86P9FrVoYkC+JIBCoRIL8gw6b++KnybqP3DOMcalkd9W0L+B3Q5aw/1iujKlrq7EQQfZOYAz59aAuFbAZmJUL7j008SdBWs9E8LZxmLu3mTKQM6opIAPdEiOhk9NayPp3gXW6bd0kyc083BmD4VfErjs8v+rRTzXVOt/UWYPif0i6ILjoNIA6TE05t41LVwpdb6m4Ml1dfVOzKeTKYYeUc6x1jFG1dUxrsAPkBWgfAM7Z70qN+zHrnz+wPPXwqko0fG4tsI4hw82W7MwSoEONnBEhh4Ea0JlPQ04tXRicOUH77DbDmbXNfEpMj+EnpSX6TXO9Mk1sotakrq2fSOZnp76ZYhVTLZFxAlmcx73euH1j3VOgMKPKqeDsqK+In1TltzzuMP+lZbzy0kxNwZzJJE6iujxoKfhjFBZyqi3ZIJYlbZ1J56sNq2/onftHA3cPceDdeLTPyZhAO5iSN/fXz8oEOblA+JpxZKtgXOoZWtmD/M6/cRW62dvpd5orrYXwnhb3cSuGP1blyhkTlIBJkc9qYcf4E+Du9m7BpEqwBAI1Gx2Om2tLF4wxVXDsmIt90XF3dNtT9pevMVdiuM38QUN5s7IMqmNY316muOShWu/B7OGTMpqTpRSd/X4r5F+HeJNGFwF1/P7qbYjhmCtYfK92MXkzRm2YT3CvLURrrS/wBHMBcxD5LcSBJJmAPcKDjJSUew4PUwlic+q7v/AHr5WW2ljSatW6RQt66QD1BimOB4Sz2Fu6yxOXLqdDABU6awdZ+FUg3J1EbNlhijyydN0cw2Kg6mJ/GtVhuNZbYRrbMMuWBGVtNzJkH3daxGOw72XKXBDCD8dahf4hKZTMaDT76eGfi2pEfUejjnipLaNGmIgZD865hMQyCFMKxkggGD1Ejfl7hSROITvWk4TwcXkDi+gHMamPDlr4VSGTm6RH1EIYo3k6fysFSyblwIsSTzPzPz+FIeL28l1kMd0kGNj5VfxK4UdkzeqxEjqOYpRibxdixJJPMma58uZVXk7fT4pWpXqiWHxZt3EvKB3HB12JGsUfZwlzieKu3FCWjGbnGkKJI1LRrMcqhZ9GcQcOLwMqzLlt+13oUMOQmRz21oThPF7mCvMVUFhKsjdQY5cwaXqlLrsnOXNSnipzVpfS/JC7iXwGKuC2VcrKzyYERMA+O07igMfhLt29ku63EVVJ6LlBX5GmfCcKmKfE3r7xlXOPFiwMDroCv94VfxvEhcRccwrO2usgZQFA+VVx2ouUf4Pg/rE/dT3Je99a/6LbXCVT1IRzvcAlvIE+r7vjURgMp8tT4jrRpc17t+tD9ySPPPK/IBhcWmGc3bRGckEgj1oEFT5jlTD9ocK/3R/wDF/wC6l9zD2medRyJA+MdYob9jj+tt/GhPJbtBcnLYs4g6Ky4XcWV1PW42twn5KP5aDbDFmKqMx9kc6M4fwpsTcBB3E3G6T95rW9nbsLltiOrcz5nnXS1uxZNRMpjeHXLaMzsAoGinUn8BrRnojxC2y3LF0SLy9mDzDalY99LPSLimZsg1j1vPp+vDpQGBsHKW9U5laekE7fGj2i2ObWzS+kvBvod/sxcW4hGZGB3UzvHMRQ2EvEagwRBB6GdDRfFbFu+tl7MtimHfQRrlB1J2znLMDkRzpNbuwAOZJPw0/OuTLj4u0er9L6tZsSi3t0n/AH/tI0vBuGXMTcIQqWOrF3AJnUnXvN1MA1osRwQYa21xcUwuqskIYViDovU/gYpN6D4nDriQ2IuG2ApCn2SSIhjyEE/re/0mweHW6TZIIiZBBGpjQz76mopQ5+fqdOXJOWdYrqOn7vfysCXEMYHLUyev503wfGL1pVVSpVTKhgTlJ6QRSvgiq9wKxAHMkgCAQTqdvOt2/BsAUN0hlTqHkD3nQHwNHFjyNXFpB9R6rAnwyJv+Pz8sxvEce9641xyMx6baaQOgq/gvBbmJaFhV+20xPQdTQOOuW87dkWKScuYQYnz186ecD9LOwtCzctF1UypQgHUzrI685qUeLm/3GdeeWSGBf+eO9fwvoLeM8Ju4VwlwDUSpB0YChcNede8pZeuViPjFH+knHPpVxWyZAqwBMnUySf1ypl6H8bw9i3dFwqt1joTOqgSBMEASD8R4U0YxeSoukJLNlj6ZTyQuXlL8ZnbtwkE71r+N8CwqYQPbMOFDB2J78xoOUmdIqnjeKw2KypZuWe3JJLBGWQAYUGIPKSTyrOXuD4k3Gt9m7PbXMQDOVeu8CY0607hwtVyvyS/eefjLk8fHbT8r7aGh9L7ipbt2bSq4ADMNc2X7KAaHx5UBd4FdvYe/jnbLqz5W3YanfSNdBprFEejnpVZw1p1bDM1wZjnX1jm6mO5lA38Ktt4DHHsDfufVMSUtOxYhQJlyAM+WVEE6k6xrVox5pcnf9HHkyLBJ8IqO+27bXbr7fQqfgmDt3FZrzZbS2xcTm10ktqOYAIJA/CkdzCq5XMzfdr76lxnFMt51UZkz5pMEs0RmZuf3bUZh8f2mUFfhVlS6PgZc0s0rbsVY252bnKzDyOnw2pViOL3oMMCOXdFOcYpdyFALE/COZqFzAIvda0TpqwJHvMnL91Hin2jllDkKcHxi4y5WjwgR91c+kH7IrlnhlsXJzEgeyhn4ue6o8s1Msyf1I/8AOP8A/Kj7K6F1HTY34AFt4URoWZifj+UUl4nxRSxWf8vE9D4Vw4si2ba/bn5a/cPhSDilsq5jQEA/HQ/MGk5ctHNpuy44W2OevWRU8LhwWKZswYb9ACDHyNK0s6E7gbxyo/g9ky9zkFiP5tPzp6aXZRWWYLG3bL9pabK+oBABgHeMwME9RrHnWr4Jx3AdlctYy0pvPclcqnZhJOYeoAeh9o6VkCYJ0knc/lXRo5aBHz6fhTadF4ylFpx0aXh3o3fvI920AEVypVzBA0KkHZpB+Vd4f2iIbgtkkj6sRO27kdFg78x4Vn8DjLh+qLEox1Qxl3nXnTfiGLsalGhVVQDLRs2kb7kjx3qMsMU7R9RfqmRxqRbw+5m7RRHqMCT/ACn9e6i+G8JuXkuPbK5FBJExOUclE6xTzE3sJbtrcw4t3Li2y4WCYLAORnX1tZ0MxJAjYAcA4Pi3RsTZu2rCkyyfYInRlcGBOo5HflU/2F0zvxevilcaX1+45wfBcNbXOy3Lo7PMOkkSJC6jcczQ3EOE4ZbIuW3uhyAcpQuI56qO6Bvrt76Awl8iyFtW7X0hdr9vElSDMSUYQR4CBEU34f6RYlMMmHSxupDNcuoCCfa5nLJJ1+NUeODVcfsb/wBOWMuSne+rS19wa+2Bw4S8pN+4YPYE6DSe/wB2RryPwqS3MBdtvdKhbr5iLSkkoVzGQFgR5wIFXYLA2QCGwz3byKTduTmV2IJJbMe7vIiCSNdDNR9H/SK1nTDLbsWCy5AWVmLMx+1EzyAkb1o4/kq+gmX10UtSlfxutfnys5we9guzAt2UuYsr3AWd4ubgsCAqquhLedS4Px2/he2s/R5xBJZsQx7jeLMdIXkBO0aUJjccBiLot3GKocj5goRmUwYUaQIiTr8BQON44zYdoAVCcuh1K7bnUA+H406x10cWX1qkmtu/i3/r6fIaYTiqiycPfMpcJNx7akG47GSSzanroABAGtJeIOitKO7LJMFienUnXQVXYv22U3LinKBCc46mp4Wyry6CEOmo5daLh4OOWRzeyzB4pSvqaH4V284TKUSSdFE7n8Ko4hw36sZHAC6zRvB8JH1tw6kQV6D8/GgoVo1/AW2WKyVyo5Op318Joq1flYvAXPGaYjDWAmYLmHU/jQF64rE5SB4cqZRaFk3WhJicqyEEDoKG7U0yvcLLklWWOhNUfsa51X41On8DgcJt9FD4RgxBHq6EyI93WgeP29ljdQA3KQS1MbeU+0swZ1GwEn4ChWxoc5V/dKCzsQPZ2iRprAHnSY4u0GC2K8ZhMipZXVj3nA3LMIC+4fM0yex2GHW0D3mlnPipCfCcw91DYMtaLYhu9euEiyp5k+tc8hsPHyoviVsZyoPdRQn+E97/AIpromykmK0uHNyyjU+6u3WLAEaDUH3a/jVS4VxNwqwVtAW0mSBpO+h5daJwlrMrjoxPyP5UehlZRhLkB36LC+bafdNWPajDnTvZ0J/vLcgfAA++rbdgZEHIks3kP+9VYm7KXD1dR8A5P3ilbtmS2az0Yt/7MrcwCPi0j/q+Ap3h7e3T5Uu9HEH0ZOrbf3RPzmneFt8qC7OnwgW7h8pDIFzZhuAfjPKjb9vtN1EbgQPyotMKCDI0kR+P68a8w1gDnrTUjWxXiQcrjfNvO8gzM188u4vXQkEMRIOoINfVMVh/CvlOLwwW9cXLHfJ18+VNVEsgzN45FtD2t/LmaI4hisypajTn5ClyHYidDA8hvVD8Sy3DlHKAelBsWxwblq06rqecb+QqOM4ncZwLbgCdtqXYXCi4WeSDzBOs/lVlhUzwwIA3I1msPypGhXEtcVXYCBoByJ6n8K7bcpspVo2nQ+U0quYlez+qB01/Qrtnijnul5PPQT7pomsY4PicPlfMFOhUgEV2/aCGZRgdQZjSqLV1NWcFgdmJOnmBR+GFlhlKpB5g8+WtNs2xfiMekHKqzyMmBS36W/21+f5UVxPBwdZGvqDl76D7BfsH/F/lU2m2RlybKrtqO1dgBrA05tJIH91Xqi/Zudmluzba411+8EBPdQjTTaTz8KcYe9bZbfaW8z3Ga6FzEKJUhQY1OisYkeuaWcZ41fa32aEW0Edy2MqkGZmNT7yaSD2ENtYItiBfxFy0htiewtkOyqmynKcqRpoTJPKvXsetoZrFvK2pLXIdzOs6jKpnoOdCejWAIsO4EZ2A12Cr3ifeYHuruNKoS1s52OuY7A6iFHh40ZPYq27B8UjXLga87M+YHvEk+A12FU2LoD3VHJlmP5iD99D37rOwfMY9o+KnWmqYFUuvGzFSD86ZukOWYxAsIOWnuFKOM28lpVG8lj74A+Q+dPGHaDT115dVnf3Upx1sNeUE6Fpj+FeXwFJBbHr2TacIMW7Sj2FHx3P5Vo8NZ6foVkvRu/2gJO5JPxM1u8HY1XxA+78qb/6KroJFkgL5THx1Py+Fet2IAA1ncmmCw2oEDkDvHKp9kZ2gdarQGxTiLNfI/S22/wBLuKTqIK+Rr7ZftaV8b9PQFxdwwZyiPuoSRKYvuXAEVZ86BZVY+R3qXB7ZY5m2BAHxojG2lNwsNAxj3ik8iy6s41llMqcwO8U1wN1HXu6MRAHI/wCdVcMBVLjaQiyfEnQfPX3Ukt4zsskeqTOlMhuhhetmzdkyBVL3znaT4gjeK0N67bv2QHUwR6/MHx60jvYFkkbgAgMOY5Gt2CV+C/D43cdfhXLFyJKkFZ7y/nSHB3spE06Npu0RrQlWGvT31kgR2O7+Oa8n1eXMpyuh3OmhB+XuoL6Nc/q67bKqxRdTd7rsOU7R4AxrQP7Hxv8AF/iNBpsPYbxRi2JC2grBWHdmCEQZF8BIBOsb0TiMHaDuHGcqe6gMDXUZjvpOwoHFYgsAqnKhTMVTRc0c51PvNN+HpmCXm9lIfxNsCD7wUHuqVUguqsD9IrxVUtCBAEhdBPu8aToQO4YBaSCeRn8aI4m+cxPemfnQmMtkmf1G9C9om9UV4a0SGVhlD6baZh+Bp9hABkLbeqT0ZRoT4ECu2bisgAAnSTv+jTHA8Ge8GtKrEMsMQJyndWPhpHvo87ZZ4ndrYouWijEmQV0BjmR05iKsu8JVka/bXO2UrlTWC0CVjUCJMHUVfaxik/RrujLKpcIOhGhVx0nnyqXDsIbOItC8IVWNy7AkHSAAeYgb+Jp0UaVF/org3GjKygc2BGnvr6JhrS5BzlB82Yfcp+NYexxMXr7ZVyLOizy6xW8tLlZEMgLb2PJtCRr0n76avIOhjYUHXbwq8ARQR4jYTQ3beboCCfgJNefiQYdy3dbxCED4vAqliWi3EnSvkn+kdVW+J1LW9umtfWLWYoO7HmZNfPP9I/BmeLiHbQjzgUJdGaMTmyYdIEMzZhPQGKKsFTcIcDK8GZ2qXHcPF/s1j6tFUe4a/Or8Dw4PF1wextrNyNzB0QfxMdB7zyqRlF2F4jApbtjQntDnaOgEKPmT7xS36PagRbJI2EwR8aZXLty6CVKq0yJ0AG2XyjSr71pgB3QSfv8AA7UEw96A+HWPqbgCuI74nU9CKMw8EaAMrCY6/kaI4ThLtpmZ9FYFQp316RUPpaL3bYBuDaRz5gVRMatGXueijs8qStvWcw7w8AOdH/R1Fnsg+VSdgZYxvP5Vc/FTc0uesDoQYaoYnC2X7+cq49oD7wPvok+KXQmfibKPqljXKSd9KZ/6z3+gqCcBYoXDKwbWQdJH41X+zj4UWBJjFuGLbZM+bNkCsAO7AJ1BPOjbdtjh2NuCGcEKTHdGnzIorD4R0jI6XEOmVidegGdVPvFSxmBtPmtgtIQDsyCBAbNIJEH/ADrnkGrdGXxuHM5nsuGGxG2vTwr2IwtxhKoxnXQGtAl76MCBadQeRJNQtek3aBzbJVl3UxEeEfnQ42K4J9szf0S8gE23A8QRWs9GfS25hsyKAC4A7wkgiduu/OktrjF2SAQx3gkgn50FiuPsPrGw6FlMFjMjyNNwsaD4+dGn4jf7QG4LbG4QS7IokmdG0mdNxGkV3g2GuOMrd9DAAIOe3B9kGCZ8yKo9H+MWcSAolHB1LaetyDbb8jVWN9HEDsWuXl1PqNlgjzER76EZNOpHROFrlHaNBwv0cIxAJMLqcy6THLqCTA61rsJwZO0QsmcktOcl9Yndyaz3Csa62LWW4915JIcKWCCVUHKdCdWneMtN7GNuZ1fOyiDGneGnMbEeIqmiLjaNQ+FVBCqF8gB91D3G0gmhbFy6479wN7oj4UFxfjVm0MrXQGOg0nU7T4Va9GoYKwynXYmgGsLcLSJHLzG1Jr14l1IeGIOo2jnlnTWm2Fxim0LgYKOc+z5/kKnzsKR8escMu4jEXbe11XYl+S97Uk9KfYprLIMIjkZDOYaF3iC7cteQ5CmPEeOI2IbD27MhiCzKdTpOZwNI8Kz1xEN0m1cViIDW2GU6fZI0JFJ0wpaLmzWlIuKSBz6r1BFCpatsHs95Mw9aZXwIpqWk5DOUjvod4j1lr2B4GDbFy23aKpEa65OhHVTRT2LW6EmCweLtMpW52lsMJIMwJ8dqtv8AEF7Vw6gOjesJBjrQKDEWrjAI+QsTGvXcGicRfY3/AK1Fe2fVIgMPOjSNS8Ft6L31lsBo3I3B9341C7hsxzL3T7SnQz4cqqwlvDh2Fp2BbRkOk+RqeJxV3D6XPrE3XtBr5TvNZWGmTt3zaOsjrHMdSNmFS+lW/tWP8J/OpYbi+GcZnDW+XMgH8qj/ALP/AFifA/lRFthOCUl2utsslGO07D4b+6isJjdLSTmts2VixMAkQQNZAO+lA3rdx0UAEk95iTtPqgk+GvvqXDMMi3TYzF39d2X1LZG2p3J299R46oSCNbw7EqQ1g6XEmbbkEmNCFJ9YeG9ZVsNhRdzLbNrqyerrpDKdvdV3GOIBHW+qEyTbuMDJW5ZIWYOklCjTvqaPwF63iU7hBJADgiJ8WH6186fvoq/gLx6N2zNxSXG0IOvISd6Rpxeyj9k63ImCHUSPAzJrQ8ftHChHVW7NWIIHMiI0OkwK5jsWt7KLtu1eDd5O0ORih/q7kTmHNTRUU+wJV0IDcsZjlUqW2B2PlG9argGM7aLV8DswpZm+wiasZ6cgOppOeDCD2J1GvYXQAw/lb1W8wRV150sYdbD/AFd7E94qx2tKxAWdCM7rmg7hV60HBFYzaQ34lxsriJZBLwbZVoAUxlKMOUaUfh/SW6RmYSqmASBMmemh2pR6K3RlbD4tFa2xIE+ySBHUhSeY2Imj7XCUS2beY28rCQ4JiBoMy7iCDmpkhJbGK+krEaAHowgkHxWBp5VDBrdvOHy4dl9uLamehBIkeKnUUixfo7iW1w4Vp1zI6nTrBO3nTThdjE4cFirXLw7rFLbZRO0a/WFdZMRqImi/ma2gnjXEjYydqEC65VCLnc9EEd1erHTpJobH8bBKh1RVChiiqDBbqToNNzzo6/aLsHMi4dXtXRKtA9gt6pOmkxyrL8b4Fdv3BcKm0D7BIjTrJ0pdBXyJ4/0js2lYWUs5yZ/dsAREQSCC00COKRazHBYXvDkr7H+/VF3gF8uPqwV+1nTXy71Nv2deKn6uSAuUAqRpMjQ1vnQXoAwHGS720Nq2oMhQA2hHLvMSNKa8Nxtq47/RybV4aPbPqudtOQNKbvDcRYzXrtorBBUwYHh0pJxdXF4lDl1zk+YkCtVsjftDX0hw15Edu0uNmOx3T+GB99Zizcc3Rn7onc71v/R/iy4iwxukdopCMSNCDtm6idJ5UvxXoj2Zdroa4u6weX4+dFfMZpsTDhnahXRQWJIJOgkc/eKYa2bZ7e4l5J/dxI+J/Coq5uI+GI7IkfVxOsa61m3uXLhCse8DlA+WtFBbocZsPdXLbU4Yg6yMynpJ3FR/ZLf73b+P+VVcK4ddByDUTqeRrRfsB/sityMoWiV+82ZhkDMTCiSI6DfQ8pr2H7FXa0LbQo7S66tozKPV7wkgHbxqWIwV55KsCfER5HSrcPdm27d1sRogLd0PHeIAPtePOgn8CjikVHC23tXUzOpYLehl1zW+4x05sjAkfwCquC4BbBa52gbORbVMxWZguR1YCIHU0NwLiBa+huxmLZSDIKh+42/RT8qMTAsmVGK5rCnMNJFxpYk8+Y+FKqSJe89D7g2It4jtsDikBIOa33vXXdTO4aINAcV9G0CDDsSFkm078jyAYab7gwdaU8cW4VtYu0AL1lgrFdJWO7+Ip+3FzcCPBaxeGW4CuYWrg5sPsMN/KntDuPHTM7wLDsrNYxKuFt5rjPO1tRJ35chHMgVba4wmMLtdVGtkgdhdAi3pCi2w1WAIrTcUw2Sx2FoKbjgF7LNM29e7bJ3+1G+i1jsDwTNcu4e2GIdT3SIdCO8GM+z48qwvGmOsFwyyisq3CgIDLavNKKAYOS5yBkDvbVquFYe4badqcj+xmKMWA9gQQGkbPPQUg4Bwe5hkKuRiWZToxHZJpIC5hNwkxJMKOjb0acDxA3BctXdMqhlcgiQNSZ0OpO0bCg5Jdj8XpUDYb0oRme39HFi6HgW2JXPGwZliGHQiOlHY30iRXCXkcGDA0PmwOjRy31ijuI8JS9/tF9AL9tSvaWtZB2YrzI26j31k7gaWKvbxaRC282Vx1y5oINa7VhquyCHCguov3lFw6B5YK06Mp3GvjFSxOBs3h2b3bVy8mgOqtpyM/KT8KC4lw1WVFQOrLOZHBzAEciBBg8xVd24g7NrtrtCDlYr60xufdStWK0eXB3sP3bKhl2KSNZ8CfuqjGcLeAwVkQ65SJynz2INNOOcVVBaYAnLoGbRiDsrAjWOtcwyhjManWATl942oqzRi/Id6N8GVLJa9LAkHLJK/4aQelfdug2ypRvZj1Y0+FNOP8TvJoTkBEACkeH4gFNglc2jCG6hiNfjTPwCVWkC8Jxot3I5uMp6a+qQPOtN6M8ZxCqcPiEuFCe7dZCchnnpqh+VKMZgcOIuFbvKCmUgR51XxDjINyVvYnKwByggAeG9YG0OfSTgN7ML2HBZ7ZlrUyQB7Vs+2p6b0i9JOHqHTEpIS/HdjVX9sHoaacE45nuLhmuXFYGbN0mSh3hyPYO3hNajD8RtYgNYxC5L6H6xIGYlTo68mBHTcUjdBXtCLhShlAkqo5jSnPY/+K3xqm7hihe5ZtfSQvshoKHo1uAaE/wBZsX/ua/4P/bSpHS5xDLGJUQApDZdTzpP6T4AsA8kDMD7/AMKWY/j7vJRQoI05SJEkfLSqm9ImIyPJBEd4aE1bwRySikXXmFw2wXi6rTnUTm89N+U1ouJcNH0i/cX1r+R2PgUDQOm9Z3CBDc+rYxlJg84rWXr0QswTatxPUKBHjMR5xQarZNR2jvDbdtfqtCWBBnXUaqfKalhbydrdtuItZC10DTLERtzMhffS5TcLBU1eR3UAk/AzHWmfEnsYZfrlz4i6yu6TKSFEBoPeAJLZdpImYApqGcrKMdhTfUjEsLcNmsXljvLuUQSJgbHYaa0j9IuLu2GyoDbVWXOc5Nxhrl7Zh62oPd2HKu4/jedybjkmYURqs9IGg20G1DcO7Fzes9ncPbWzqwaMyS4321HzocaC5KqG3ozx1LpFonvAT7l8a01viiE5FPe5isD6GWS9u4ywo0QHTTZm38Mo/vVusK/ZIoPLTMaChY6yPsaYbGACYnTUfrrWP45wcC4uJXu22HqMpLK3NYHP7960Fy5lEqJE6/Op4PiLZoy58xgoNz5eNMsSV0BzbBfRPi+Fs27gvWcrqCZ3MHlvpWUui5c1W4UDsRbtWlBc9NvvrW4ngtoXe0d1FvMe0IgT7IRjsInxJJ0FK8ZjLGHVrWDtakA5pILKejHUj+FYpK8GvyZtfRhkbNib6/SNStoHOQP4vH7vGtNhsAyKAVgEafDes0QxupdUhSJJMaQBt91HcR47KqGJVuk7eUUyoyjQJjMWLlzsrmqg908x0pbj7HcG8rcZRPioP4UNicUGczJ8RvNNcJixftKwAzB1Dj+KCs+8RStUTdWKrDsrW13VtwdgNyfvq+zbfEvcuW0Atg5VAEnpOnOmPEOC3Agi2b7ERlQwQDvJjbrFOrVprNtbIuWcOGIlUMufCBJ16k0z0gpW6E2B9HjYtnMyrecRLnULykCTTtOE28ZYC27wN21CNcg54GuQNAzgcm35Gg8fkttltoXuHd7k5QPtZRv4SaR8Q446lezuEZDoRpBHQDQUiVhk1FDriGKF4B7d9YtmO1DFHRh1mAwPQx4UL+28V/8AdbXxH5VDB2UxyOzEJdbS6BoGM925GymdCR113rn/AMPH6/dRVLRNyb2jM4Pv3EAPd67EmDvO55URjbNxFhrbsPtDVRykwPHTajeF4JVuhQCd4zamfCNq2eFtMIUKCSIgCSfhr7qLWwpXo+dcJw4uXEYgaN3jJnKBOsfrWtrxXhD3il245sWlRBnkyTlHdRfablV44XhsJc7RwDeOnZKe6pJHrkaA6Duj30ZjMQbwOfvKREcgPDpSt72FRuwe0QQzqDbsDW/MC5cIMqlxh7LkjurA9bes7xCy963nzG5fTEZmg8ruuUeAKjTlTF8M2GtrhSWNp57a7zRnP1ZPQW4Wf5moLhWIKMVckG22W4uk90/PUb+NZN9FOEWD4fhJshnvO+ZtQoaADPUc6E4bjbi4hCzvC3QO8SQVJiN9dDTbjHeI5gid6q4VaVCcTcEpb0Veb3PZUeXrE8oHUUinK9l8mGHFOIFcuLh8ZZs6GzaJBJ5s7S7DXkYXyWtn9LU52DAosAkmN5+O331884jiCcWpxC5lIXOEIBAI2XeAJG/IV9E9DlRrLxh1sgYjs1UnOWFoGTLCAMzbgDY9asnSs4469kdYUILKlmIVu8xOggju6nQbE++l13i9hVcq57Nf3jqN52UE+ux5AAjnpSPiuH+k4lxdxMIJYrbGYqo0lm9VOQC6nYRUOB34SEGW1mbIX9ZSvPNsGIAnzpZzZaMeTpF3HTduBT3cLYBBDXWiehj17jeMfAUBg8bhkJcBrigwbl0EJPS1aBlz4sY8Kt4vbtYhcwcvcURPeOswNSOZn4UFguEMoDXj2TRPZeu58xmAQfza+FCM7Xk0oVLtD79oviW/d6KsqNAqzsWgRm0mBtXcOr5YGGkgydV75nXnO3lSOzx5cOwtdkwB1DZpPQzy332pti7lq6O8FeNYjUeY/Kjf8AtPo6b5tOTcw62k3JNsk/L3bTQ7ces3yUZMiJDZh6rLmABgAMPfVlrjDIuWyVVT0mfhMfCh8Ni8Q7HNatssHvQBJ5Aneg5NInOSSJ+kd0PbDBWVCAc1thP98bwaE4HiLat3RKNpn9pT79jTEWVAE4Qa7lGMQNZJ2AHU17BYKwxNy2rSDrDqwPuIWffSuVjK3tC/FWrgZjeuQn221LdAo3Pu0pJi1DwEWMxPmYiNtBW3xfC0uBYvMl9TmQvbn+6wQmR5Uob0fZnVWxNnQwQGysSfZAcAEkUUwON6YBwDCv8ASbVvDgXLx9f7KqfWB8Ir6r/qXa+2/wD5ppZbwY4dhWNq3GIujYQWQHSSRuaxnb4jpe/4/wAqfrsygvDKsL/SV/mP41veA/vj/ZmvV6qsnDyfP8d63978RWkwXs+f416vVy+S8PIH6R74zyu/jSbG/wBKxPl/+JK9Xqy7Y78ADbr5fnTni39Gwflc/wCc16vVSXum8ox3FP3jfy2//TSvq93+i3fK9/6r16vUTniYH0S/od7+az97VRj/AFD/ADXP+mvV6hP3h8XuD/0R/pWE87n/ACCgh++uf2n/AFV6vVvABfx3983kf+Y0w4d66fyfgK9XqWfuk8f+UrHrj+atTgPVXyP316vVOXSFzlXGf6M/mn30BwT+kD+avV6su2dGH/GjWJ+8P8n40twn7+z/AG//AO1er1Fe+hH/AJH9BP8A6SP/AJuf7Jfvaiq9Xq6Z9jR6P//Z"/>
          <p:cNvSpPr/>
          <p:nvPr/>
        </p:nvSpPr>
        <p:spPr>
          <a:xfrm>
            <a:off x="155575" y="-1905000"/>
            <a:ext cx="2705100" cy="3981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195" name="Google Shape;195;p8"/>
          <p:cNvPicPr preferRelativeResize="0"/>
          <p:nvPr/>
        </p:nvPicPr>
        <p:blipFill rotWithShape="1">
          <a:blip r:embed="rId5">
            <a:alphaModFix/>
          </a:blip>
          <a:srcRect/>
          <a:stretch/>
        </p:blipFill>
        <p:spPr>
          <a:xfrm rot="5400000">
            <a:off x="5758736" y="3808817"/>
            <a:ext cx="2200456" cy="1591663"/>
          </a:xfrm>
          <a:prstGeom prst="rect">
            <a:avLst/>
          </a:prstGeom>
          <a:noFill/>
          <a:ln>
            <a:noFill/>
          </a:ln>
        </p:spPr>
      </p:pic>
      <p:pic>
        <p:nvPicPr>
          <p:cNvPr id="196" name="Google Shape;196;p8"/>
          <p:cNvPicPr preferRelativeResize="0"/>
          <p:nvPr/>
        </p:nvPicPr>
        <p:blipFill rotWithShape="1">
          <a:blip r:embed="rId6">
            <a:alphaModFix/>
          </a:blip>
          <a:srcRect/>
          <a:stretch/>
        </p:blipFill>
        <p:spPr>
          <a:xfrm>
            <a:off x="6114176" y="1946607"/>
            <a:ext cx="3034797" cy="1799893"/>
          </a:xfrm>
          <a:prstGeom prst="rect">
            <a:avLst/>
          </a:prstGeom>
          <a:noFill/>
          <a:ln>
            <a:noFill/>
          </a:ln>
        </p:spPr>
      </p:pic>
      <p:pic>
        <p:nvPicPr>
          <p:cNvPr id="197" name="Google Shape;197;p8"/>
          <p:cNvPicPr preferRelativeResize="0">
            <a:picLocks noGrp="1"/>
          </p:cNvPicPr>
          <p:nvPr>
            <p:ph type="body" idx="1"/>
          </p:nvPr>
        </p:nvPicPr>
        <p:blipFill rotWithShape="1">
          <a:blip r:embed="rId7">
            <a:alphaModFix/>
          </a:blip>
          <a:srcRect/>
          <a:stretch/>
        </p:blipFill>
        <p:spPr>
          <a:xfrm>
            <a:off x="-19381" y="1626493"/>
            <a:ext cx="2000409" cy="1694096"/>
          </a:xfrm>
          <a:prstGeom prst="rect">
            <a:avLst/>
          </a:prstGeom>
          <a:noFill/>
          <a:ln>
            <a:noFill/>
          </a:ln>
        </p:spPr>
      </p:pic>
      <p:pic>
        <p:nvPicPr>
          <p:cNvPr id="198" name="Google Shape;198;p8"/>
          <p:cNvPicPr preferRelativeResize="0"/>
          <p:nvPr/>
        </p:nvPicPr>
        <p:blipFill rotWithShape="1">
          <a:blip r:embed="rId8">
            <a:alphaModFix/>
          </a:blip>
          <a:srcRect/>
          <a:stretch/>
        </p:blipFill>
        <p:spPr>
          <a:xfrm>
            <a:off x="3469266" y="4007245"/>
            <a:ext cx="2643324" cy="2396613"/>
          </a:xfrm>
          <a:prstGeom prst="rect">
            <a:avLst/>
          </a:prstGeom>
          <a:noFill/>
          <a:ln>
            <a:noFill/>
          </a:ln>
        </p:spPr>
      </p:pic>
      <p:pic>
        <p:nvPicPr>
          <p:cNvPr id="199" name="Google Shape;199;p8" descr="http://upload.wikimedia.org/wikipedia/commons/thumb/d/d0/Laysan_Albatross_RWD2.jpg/250px-Laysan_Albatross_RWD2.jpg"/>
          <p:cNvPicPr preferRelativeResize="0"/>
          <p:nvPr/>
        </p:nvPicPr>
        <p:blipFill rotWithShape="1">
          <a:blip r:embed="rId9">
            <a:alphaModFix/>
          </a:blip>
          <a:srcRect/>
          <a:stretch/>
        </p:blipFill>
        <p:spPr>
          <a:xfrm>
            <a:off x="1" y="5310834"/>
            <a:ext cx="2057400" cy="1547166"/>
          </a:xfrm>
          <a:prstGeom prst="rect">
            <a:avLst/>
          </a:prstGeom>
          <a:noFill/>
          <a:ln>
            <a:noFill/>
          </a:ln>
        </p:spPr>
      </p:pic>
      <p:pic>
        <p:nvPicPr>
          <p:cNvPr id="200" name="Google Shape;200;p8"/>
          <p:cNvPicPr preferRelativeResize="0"/>
          <p:nvPr/>
        </p:nvPicPr>
        <p:blipFill rotWithShape="1">
          <a:blip r:embed="rId10">
            <a:alphaModFix/>
          </a:blip>
          <a:srcRect l="9420" t="530" r="13936" b="-529"/>
          <a:stretch/>
        </p:blipFill>
        <p:spPr>
          <a:xfrm flipH="1">
            <a:off x="-19381" y="0"/>
            <a:ext cx="2042596" cy="1669409"/>
          </a:xfrm>
          <a:prstGeom prst="rect">
            <a:avLst/>
          </a:prstGeom>
          <a:noFill/>
          <a:ln>
            <a:noFill/>
          </a:ln>
        </p:spPr>
      </p:pic>
      <p:pic>
        <p:nvPicPr>
          <p:cNvPr id="201" name="Google Shape;201;p8"/>
          <p:cNvPicPr preferRelativeResize="0"/>
          <p:nvPr/>
        </p:nvPicPr>
        <p:blipFill rotWithShape="1">
          <a:blip r:embed="rId11">
            <a:alphaModFix/>
          </a:blip>
          <a:srcRect/>
          <a:stretch/>
        </p:blipFill>
        <p:spPr>
          <a:xfrm>
            <a:off x="3607594" y="24133"/>
            <a:ext cx="2819400" cy="1879600"/>
          </a:xfrm>
          <a:prstGeom prst="rect">
            <a:avLst/>
          </a:prstGeom>
          <a:noFill/>
          <a:ln>
            <a:noFill/>
          </a:ln>
        </p:spPr>
      </p:pic>
      <p:pic>
        <p:nvPicPr>
          <p:cNvPr id="202" name="Google Shape;202;p8"/>
          <p:cNvPicPr preferRelativeResize="0"/>
          <p:nvPr/>
        </p:nvPicPr>
        <p:blipFill rotWithShape="1">
          <a:blip r:embed="rId12">
            <a:alphaModFix/>
          </a:blip>
          <a:srcRect/>
          <a:stretch/>
        </p:blipFill>
        <p:spPr>
          <a:xfrm>
            <a:off x="6203721" y="0"/>
            <a:ext cx="2940279" cy="1959667"/>
          </a:xfrm>
          <a:prstGeom prst="rect">
            <a:avLst/>
          </a:prstGeom>
          <a:noFill/>
          <a:ln>
            <a:noFill/>
          </a:ln>
        </p:spPr>
      </p:pic>
      <p:pic>
        <p:nvPicPr>
          <p:cNvPr id="203" name="Google Shape;203;p8"/>
          <p:cNvPicPr preferRelativeResize="0"/>
          <p:nvPr/>
        </p:nvPicPr>
        <p:blipFill rotWithShape="1">
          <a:blip r:embed="rId13">
            <a:alphaModFix/>
          </a:blip>
          <a:srcRect/>
          <a:stretch/>
        </p:blipFill>
        <p:spPr>
          <a:xfrm>
            <a:off x="8853" y="3298785"/>
            <a:ext cx="2995979" cy="2004810"/>
          </a:xfrm>
          <a:prstGeom prst="rect">
            <a:avLst/>
          </a:prstGeom>
          <a:noFill/>
          <a:ln>
            <a:noFill/>
          </a:ln>
        </p:spPr>
      </p:pic>
      <p:pic>
        <p:nvPicPr>
          <p:cNvPr id="204" name="Google Shape;204;p8"/>
          <p:cNvPicPr preferRelativeResize="0"/>
          <p:nvPr/>
        </p:nvPicPr>
        <p:blipFill rotWithShape="1">
          <a:blip r:embed="rId14">
            <a:alphaModFix/>
          </a:blip>
          <a:srcRect l="21742" r="6105"/>
          <a:stretch/>
        </p:blipFill>
        <p:spPr>
          <a:xfrm>
            <a:off x="3576576" y="1866900"/>
            <a:ext cx="2639029" cy="2195138"/>
          </a:xfrm>
          <a:prstGeom prst="rect">
            <a:avLst/>
          </a:prstGeom>
          <a:noFill/>
          <a:ln>
            <a:noFill/>
          </a:ln>
        </p:spPr>
      </p:pic>
      <p:pic>
        <p:nvPicPr>
          <p:cNvPr id="205" name="Google Shape;205;p8"/>
          <p:cNvPicPr preferRelativeResize="0"/>
          <p:nvPr/>
        </p:nvPicPr>
        <p:blipFill rotWithShape="1">
          <a:blip r:embed="rId15">
            <a:alphaModFix/>
          </a:blip>
          <a:srcRect/>
          <a:stretch/>
        </p:blipFill>
        <p:spPr>
          <a:xfrm>
            <a:off x="5729719" y="5685875"/>
            <a:ext cx="1576553" cy="1182415"/>
          </a:xfrm>
          <a:prstGeom prst="rect">
            <a:avLst/>
          </a:prstGeom>
          <a:noFill/>
          <a:ln>
            <a:noFill/>
          </a:ln>
        </p:spPr>
      </p:pic>
      <p:pic>
        <p:nvPicPr>
          <p:cNvPr id="206" name="Google Shape;206;p8"/>
          <p:cNvPicPr preferRelativeResize="0"/>
          <p:nvPr/>
        </p:nvPicPr>
        <p:blipFill rotWithShape="1">
          <a:blip r:embed="rId16">
            <a:alphaModFix/>
          </a:blip>
          <a:srcRect l="10028" r="37201"/>
          <a:stretch/>
        </p:blipFill>
        <p:spPr>
          <a:xfrm>
            <a:off x="7176303" y="5418743"/>
            <a:ext cx="1972669" cy="1459740"/>
          </a:xfrm>
          <a:prstGeom prst="rect">
            <a:avLst/>
          </a:prstGeom>
          <a:noFill/>
          <a:ln>
            <a:noFill/>
          </a:ln>
        </p:spPr>
      </p:pic>
      <p:pic>
        <p:nvPicPr>
          <p:cNvPr id="207" name="Google Shape;207;p8"/>
          <p:cNvPicPr preferRelativeResize="0"/>
          <p:nvPr/>
        </p:nvPicPr>
        <p:blipFill rotWithShape="1">
          <a:blip r:embed="rId17">
            <a:alphaModFix/>
          </a:blip>
          <a:srcRect l="18532" t="30217" r="15595" b="26982"/>
          <a:stretch/>
        </p:blipFill>
        <p:spPr>
          <a:xfrm flipH="1">
            <a:off x="3310183" y="5962883"/>
            <a:ext cx="2460917" cy="917976"/>
          </a:xfrm>
          <a:prstGeom prst="rect">
            <a:avLst/>
          </a:prstGeom>
          <a:noFill/>
          <a:ln>
            <a:noFill/>
          </a:ln>
        </p:spPr>
      </p:pic>
      <p:pic>
        <p:nvPicPr>
          <p:cNvPr id="208" name="Google Shape;208;p8"/>
          <p:cNvPicPr preferRelativeResize="0"/>
          <p:nvPr/>
        </p:nvPicPr>
        <p:blipFill rotWithShape="1">
          <a:blip r:embed="rId18">
            <a:alphaModFix/>
          </a:blip>
          <a:srcRect/>
          <a:stretch/>
        </p:blipFill>
        <p:spPr>
          <a:xfrm>
            <a:off x="2063528" y="4975168"/>
            <a:ext cx="1614164" cy="1903315"/>
          </a:xfrm>
          <a:prstGeom prst="rect">
            <a:avLst/>
          </a:prstGeom>
          <a:noFill/>
          <a:ln>
            <a:noFill/>
          </a:ln>
        </p:spPr>
      </p:pic>
      <p:pic>
        <p:nvPicPr>
          <p:cNvPr id="209" name="Google Shape;209;p8" descr="http://upload.wikimedia.org/wikipedia/commons/c/c2/Amanita_muscaria_%28fly_agaric%29.JPG"/>
          <p:cNvPicPr preferRelativeResize="0"/>
          <p:nvPr/>
        </p:nvPicPr>
        <p:blipFill rotWithShape="1">
          <a:blip r:embed="rId19">
            <a:alphaModFix/>
          </a:blip>
          <a:srcRect/>
          <a:stretch/>
        </p:blipFill>
        <p:spPr>
          <a:xfrm>
            <a:off x="1981028" y="2532520"/>
            <a:ext cx="1696828" cy="2497442"/>
          </a:xfrm>
          <a:prstGeom prst="rect">
            <a:avLst/>
          </a:prstGeom>
          <a:noFill/>
          <a:ln>
            <a:noFill/>
          </a:ln>
        </p:spPr>
      </p:pic>
      <p:pic>
        <p:nvPicPr>
          <p:cNvPr id="210" name="Google Shape;210;p8"/>
          <p:cNvPicPr preferRelativeResize="0"/>
          <p:nvPr/>
        </p:nvPicPr>
        <p:blipFill rotWithShape="1">
          <a:blip r:embed="rId5">
            <a:alphaModFix/>
          </a:blip>
          <a:srcRect/>
          <a:stretch/>
        </p:blipFill>
        <p:spPr>
          <a:xfrm rot="5400000">
            <a:off x="5758736" y="3808818"/>
            <a:ext cx="2200456" cy="1591663"/>
          </a:xfrm>
          <a:prstGeom prst="rect">
            <a:avLst/>
          </a:prstGeom>
          <a:noFill/>
          <a:ln>
            <a:noFill/>
          </a:ln>
        </p:spPr>
      </p:pic>
      <p:pic>
        <p:nvPicPr>
          <p:cNvPr id="211" name="Google Shape;211;p8"/>
          <p:cNvPicPr preferRelativeResize="0"/>
          <p:nvPr/>
        </p:nvPicPr>
        <p:blipFill rotWithShape="1">
          <a:blip r:embed="rId15">
            <a:alphaModFix/>
          </a:blip>
          <a:srcRect/>
          <a:stretch/>
        </p:blipFill>
        <p:spPr>
          <a:xfrm>
            <a:off x="5729719" y="5685876"/>
            <a:ext cx="1576553" cy="1182415"/>
          </a:xfrm>
          <a:prstGeom prst="rect">
            <a:avLst/>
          </a:prstGeom>
          <a:noFill/>
          <a:ln>
            <a:noFill/>
          </a:ln>
        </p:spPr>
      </p:pic>
      <p:pic>
        <p:nvPicPr>
          <p:cNvPr id="212" name="Google Shape;212;p8"/>
          <p:cNvPicPr preferRelativeResize="0"/>
          <p:nvPr/>
        </p:nvPicPr>
        <p:blipFill rotWithShape="1">
          <a:blip r:embed="rId16">
            <a:alphaModFix/>
          </a:blip>
          <a:srcRect l="10028" r="37201"/>
          <a:stretch/>
        </p:blipFill>
        <p:spPr>
          <a:xfrm>
            <a:off x="7176303" y="5418744"/>
            <a:ext cx="1972669" cy="1459740"/>
          </a:xfrm>
          <a:prstGeom prst="rect">
            <a:avLst/>
          </a:prstGeom>
          <a:noFill/>
          <a:ln>
            <a:noFill/>
          </a:ln>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938"/>
        <p:cNvGrpSpPr/>
        <p:nvPr/>
      </p:nvGrpSpPr>
      <p:grpSpPr>
        <a:xfrm>
          <a:off x="0" y="0"/>
          <a:ext cx="0" cy="0"/>
          <a:chOff x="0" y="0"/>
          <a:chExt cx="0" cy="0"/>
        </a:xfrm>
      </p:grpSpPr>
      <p:sp>
        <p:nvSpPr>
          <p:cNvPr id="939" name="Google Shape;939;p80"/>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LS08 Teacher Resource: Learning Segment Overview</a:t>
            </a:r>
            <a:endParaRPr sz="2400" b="0" i="0" u="none" strike="noStrike" cap="none">
              <a:solidFill>
                <a:srgbClr val="FFFFFF"/>
              </a:solidFill>
              <a:latin typeface="Arial"/>
              <a:ea typeface="Arial"/>
              <a:cs typeface="Arial"/>
              <a:sym typeface="Arial"/>
            </a:endParaRPr>
          </a:p>
        </p:txBody>
      </p:sp>
      <p:sp>
        <p:nvSpPr>
          <p:cNvPr id="940" name="Google Shape;940;p80"/>
          <p:cNvSpPr txBox="1"/>
          <p:nvPr/>
        </p:nvSpPr>
        <p:spPr>
          <a:xfrm>
            <a:off x="3022333" y="1436441"/>
            <a:ext cx="5810118" cy="1783911"/>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Clr>
                <a:srgbClr val="583F34"/>
              </a:buClr>
              <a:buSzPts val="2000"/>
              <a:buFont typeface="Arial"/>
              <a:buNone/>
            </a:pPr>
            <a:r>
              <a:rPr lang="en-US" sz="2000" b="1">
                <a:solidFill>
                  <a:srgbClr val="583F34"/>
                </a:solidFill>
                <a:latin typeface="Calibri"/>
                <a:ea typeface="Calibri"/>
                <a:cs typeface="Calibri"/>
                <a:sym typeface="Calibri"/>
              </a:rPr>
              <a:t>P: We play a moose population simulation game to generate data and ideas. </a:t>
            </a:r>
            <a:endParaRPr sz="2000" b="1">
              <a:solidFill>
                <a:srgbClr val="583F34"/>
              </a:solidFill>
              <a:latin typeface="Calibri"/>
              <a:ea typeface="Calibri"/>
              <a:cs typeface="Calibri"/>
              <a:sym typeface="Calibri"/>
            </a:endParaRPr>
          </a:p>
        </p:txBody>
      </p:sp>
      <p:sp>
        <p:nvSpPr>
          <p:cNvPr id="941" name="Google Shape;941;p80"/>
          <p:cNvSpPr txBox="1"/>
          <p:nvPr/>
        </p:nvSpPr>
        <p:spPr>
          <a:xfrm>
            <a:off x="3022333" y="891563"/>
            <a:ext cx="222700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583F34"/>
                </a:solidFill>
                <a:latin typeface="Calibri"/>
                <a:ea typeface="Calibri"/>
                <a:cs typeface="Calibri"/>
                <a:sym typeface="Calibri"/>
              </a:rPr>
              <a:t>Time: 35-45 minutes</a:t>
            </a:r>
            <a:endParaRPr sz="1800">
              <a:solidFill>
                <a:srgbClr val="583F34"/>
              </a:solidFill>
              <a:latin typeface="Calibri"/>
              <a:ea typeface="Calibri"/>
              <a:cs typeface="Calibri"/>
              <a:sym typeface="Calibri"/>
            </a:endParaRPr>
          </a:p>
        </p:txBody>
      </p:sp>
      <p:sp>
        <p:nvSpPr>
          <p:cNvPr id="942" name="Google Shape;942;p80"/>
          <p:cNvSpPr/>
          <p:nvPr/>
        </p:nvSpPr>
        <p:spPr>
          <a:xfrm>
            <a:off x="282908" y="3454961"/>
            <a:ext cx="4558616" cy="280076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Resources you will need:</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PD Doodle Sheet – Isle Royale</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PD 08 Moose Game Supplies</a:t>
            </a:r>
            <a:endParaRPr/>
          </a:p>
          <a:p>
            <a:pPr marL="0" marR="0" lvl="0" indent="0" algn="l" rtl="0">
              <a:spcBef>
                <a:spcPts val="0"/>
              </a:spcBef>
              <a:spcAft>
                <a:spcPts val="0"/>
              </a:spcAft>
              <a:buNone/>
            </a:pPr>
            <a:endParaRPr sz="1600">
              <a:solidFill>
                <a:srgbClr val="583F34"/>
              </a:solidFill>
              <a:latin typeface="Calibri"/>
              <a:ea typeface="Calibri"/>
              <a:cs typeface="Calibri"/>
              <a:sym typeface="Calibri"/>
            </a:endParaRPr>
          </a:p>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Websites of interest:</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Check individual slides for resources. </a:t>
            </a:r>
            <a:endParaRPr sz="1600">
              <a:solidFill>
                <a:srgbClr val="583F34"/>
              </a:solidFill>
              <a:latin typeface="Calibri"/>
              <a:ea typeface="Calibri"/>
              <a:cs typeface="Calibri"/>
              <a:sym typeface="Calibri"/>
            </a:endParaRPr>
          </a:p>
          <a:p>
            <a:pPr marL="0" marR="0" lvl="0" indent="0" algn="l" rtl="0">
              <a:spcBef>
                <a:spcPts val="0"/>
              </a:spcBef>
              <a:spcAft>
                <a:spcPts val="0"/>
              </a:spcAft>
              <a:buNone/>
            </a:pPr>
            <a:endParaRPr sz="1600">
              <a:solidFill>
                <a:srgbClr val="583F34"/>
              </a:solidFill>
              <a:latin typeface="Calibri"/>
              <a:ea typeface="Calibri"/>
              <a:cs typeface="Calibri"/>
              <a:sym typeface="Calibri"/>
            </a:endParaRPr>
          </a:p>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MBER Essentials: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Doodle Sheets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Whiteboards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Norms of Conversation</a:t>
            </a:r>
            <a:endParaRPr sz="1600">
              <a:solidFill>
                <a:srgbClr val="583F34"/>
              </a:solidFill>
              <a:latin typeface="Calibri"/>
              <a:ea typeface="Calibri"/>
              <a:cs typeface="Calibri"/>
              <a:sym typeface="Calibri"/>
            </a:endParaRPr>
          </a:p>
        </p:txBody>
      </p:sp>
      <p:sp>
        <p:nvSpPr>
          <p:cNvPr id="943" name="Google Shape;943;p80"/>
          <p:cNvSpPr txBox="1"/>
          <p:nvPr/>
        </p:nvSpPr>
        <p:spPr>
          <a:xfrm>
            <a:off x="4197650" y="3103967"/>
            <a:ext cx="4520700" cy="311019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1600"/>
              <a:buFont typeface="Arial"/>
              <a:buNone/>
            </a:pPr>
            <a:r>
              <a:rPr lang="en-US" sz="1600" b="1" dirty="0">
                <a:solidFill>
                  <a:srgbClr val="583F34"/>
                </a:solidFill>
                <a:latin typeface="Calibri"/>
                <a:ea typeface="Calibri"/>
                <a:cs typeface="Calibri"/>
                <a:sym typeface="Calibri"/>
              </a:rPr>
              <a:t>Notes and Details:</a:t>
            </a:r>
            <a:endParaRPr dirty="0"/>
          </a:p>
          <a:p>
            <a:pPr marL="0" marR="0" lvl="0" indent="0" algn="l" rtl="0">
              <a:spcBef>
                <a:spcPts val="0"/>
              </a:spcBef>
              <a:spcAft>
                <a:spcPts val="0"/>
              </a:spcAft>
              <a:buClr>
                <a:srgbClr val="583F34"/>
              </a:buClr>
              <a:buSzPts val="1400"/>
              <a:buFont typeface="Arial"/>
              <a:buNone/>
            </a:pPr>
            <a:r>
              <a:rPr lang="en-US" sz="1400" dirty="0">
                <a:solidFill>
                  <a:srgbClr val="583F34"/>
                </a:solidFill>
                <a:latin typeface="Calibri"/>
                <a:ea typeface="Calibri"/>
                <a:cs typeface="Calibri"/>
                <a:sym typeface="Calibri"/>
              </a:rPr>
              <a:t>Student groups engage in a game that tracks 10 moose through a year on the island. The game explicitly considers the factors likely to affect birth and death rates in the moose population and is directly connected to some information from the readings. Teams keep track of births and deaths and final population numbers.</a:t>
            </a:r>
            <a:endParaRPr sz="1400" b="1" dirty="0">
              <a:solidFill>
                <a:srgbClr val="583F34"/>
              </a:solidFill>
              <a:latin typeface="Calibri"/>
              <a:ea typeface="Calibri"/>
              <a:cs typeface="Calibri"/>
              <a:sym typeface="Calibri"/>
            </a:endParaRPr>
          </a:p>
          <a:p>
            <a:pPr marL="0" marR="0" lvl="0" indent="0" algn="l" rtl="0">
              <a:spcBef>
                <a:spcPts val="600"/>
              </a:spcBef>
              <a:spcAft>
                <a:spcPts val="0"/>
              </a:spcAft>
              <a:buClr>
                <a:srgbClr val="583F34"/>
              </a:buClr>
              <a:buSzPts val="1400"/>
              <a:buFont typeface="Arial"/>
              <a:buNone/>
            </a:pPr>
            <a:r>
              <a:rPr lang="en-US" sz="1400" dirty="0">
                <a:solidFill>
                  <a:srgbClr val="583F34"/>
                </a:solidFill>
                <a:latin typeface="Calibri"/>
                <a:ea typeface="Calibri"/>
                <a:cs typeface="Calibri"/>
                <a:sym typeface="Calibri"/>
              </a:rPr>
              <a:t>We’ve found that it is important to let students play at least two rounds of the game in order to get the energy going as well as to solidify some of the connections between the life history of the animals and their population numbers.</a:t>
            </a:r>
            <a:endParaRPr dirty="0"/>
          </a:p>
          <a:p>
            <a:pPr marL="0" marR="0" lvl="0" indent="0" algn="l" rtl="0">
              <a:spcBef>
                <a:spcPts val="92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		       &lt;continued on next slide&gt;</a:t>
            </a:r>
            <a:endParaRPr sz="1600" dirty="0">
              <a:solidFill>
                <a:srgbClr val="583F34"/>
              </a:solidFill>
              <a:latin typeface="Calibri"/>
              <a:ea typeface="Calibri"/>
              <a:cs typeface="Calibri"/>
              <a:sym typeface="Calibri"/>
            </a:endParaRPr>
          </a:p>
        </p:txBody>
      </p:sp>
      <p:grpSp>
        <p:nvGrpSpPr>
          <p:cNvPr id="944" name="Google Shape;944;p80"/>
          <p:cNvGrpSpPr/>
          <p:nvPr/>
        </p:nvGrpSpPr>
        <p:grpSpPr>
          <a:xfrm>
            <a:off x="282908" y="1060839"/>
            <a:ext cx="2571024" cy="2190241"/>
            <a:chOff x="1029484" y="1311626"/>
            <a:chExt cx="2571024" cy="2190241"/>
          </a:xfrm>
        </p:grpSpPr>
        <p:sp>
          <p:nvSpPr>
            <p:cNvPr id="945" name="Google Shape;945;p80"/>
            <p:cNvSpPr/>
            <p:nvPr/>
          </p:nvSpPr>
          <p:spPr>
            <a:xfrm>
              <a:off x="1385668" y="1689784"/>
              <a:ext cx="1757169" cy="1484854"/>
            </a:xfrm>
            <a:prstGeom prst="triangle">
              <a:avLst>
                <a:gd name="adj" fmla="val 50000"/>
              </a:avLst>
            </a:prstGeom>
            <a:noFill/>
            <a:ln w="19050" cap="flat" cmpd="sng">
              <a:solidFill>
                <a:srgbClr val="5FAF29"/>
              </a:solidFill>
              <a:prstDash val="solid"/>
              <a:miter lim="400000"/>
              <a:headEnd type="none" w="sm" len="sm"/>
              <a:tailEnd type="none" w="sm" len="sm"/>
            </a:ln>
            <a:effectLst>
              <a:outerShdw blurRad="50800" dist="50800" dir="5400000" sx="1000" sy="1000" algn="ctr" rotWithShape="0">
                <a:srgbClr val="000000">
                  <a:alpha val="42745"/>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chemeClr val="dk1"/>
                </a:buClr>
                <a:buSzPts val="2400"/>
                <a:buFont typeface="Calibri"/>
                <a:buNone/>
              </a:pPr>
              <a:endParaRPr sz="2400" b="0" i="0" u="none" strike="noStrike" cap="none">
                <a:solidFill>
                  <a:srgbClr val="FFFFFF"/>
                </a:solidFill>
                <a:latin typeface="Calibri"/>
                <a:ea typeface="Calibri"/>
                <a:cs typeface="Calibri"/>
                <a:sym typeface="Calibri"/>
              </a:endParaRPr>
            </a:p>
          </p:txBody>
        </p:sp>
        <p:sp>
          <p:nvSpPr>
            <p:cNvPr id="946" name="Google Shape;946;p80"/>
            <p:cNvSpPr/>
            <p:nvPr/>
          </p:nvSpPr>
          <p:spPr>
            <a:xfrm>
              <a:off x="2065319" y="1311626"/>
              <a:ext cx="404278"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M</a:t>
              </a:r>
              <a:endParaRPr/>
            </a:p>
          </p:txBody>
        </p:sp>
        <p:sp>
          <p:nvSpPr>
            <p:cNvPr id="947" name="Google Shape;947;p80"/>
            <p:cNvSpPr/>
            <p:nvPr/>
          </p:nvSpPr>
          <p:spPr>
            <a:xfrm>
              <a:off x="1029484" y="3101757"/>
              <a:ext cx="317716"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P</a:t>
              </a:r>
              <a:endParaRPr/>
            </a:p>
          </p:txBody>
        </p:sp>
        <p:sp>
          <p:nvSpPr>
            <p:cNvPr id="948" name="Google Shape;948;p80"/>
            <p:cNvSpPr/>
            <p:nvPr/>
          </p:nvSpPr>
          <p:spPr>
            <a:xfrm>
              <a:off x="3074737" y="3101756"/>
              <a:ext cx="525771"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Q</a:t>
              </a:r>
              <a:endParaRPr/>
            </a:p>
          </p:txBody>
        </p:sp>
      </p:grpSp>
      <p:sp>
        <p:nvSpPr>
          <p:cNvPr id="949" name="Google Shape;949;p80"/>
          <p:cNvSpPr/>
          <p:nvPr/>
        </p:nvSpPr>
        <p:spPr>
          <a:xfrm>
            <a:off x="214472" y="2806658"/>
            <a:ext cx="466455" cy="466455"/>
          </a:xfrm>
          <a:prstGeom prst="ellipse">
            <a:avLst/>
          </a:prstGeom>
          <a:noFill/>
          <a:ln w="19050" cap="flat" cmpd="sng">
            <a:solidFill>
              <a:srgbClr val="5FAF2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954"/>
        <p:cNvGrpSpPr/>
        <p:nvPr/>
      </p:nvGrpSpPr>
      <p:grpSpPr>
        <a:xfrm>
          <a:off x="0" y="0"/>
          <a:ext cx="0" cy="0"/>
          <a:chOff x="0" y="0"/>
          <a:chExt cx="0" cy="0"/>
        </a:xfrm>
      </p:grpSpPr>
      <p:sp>
        <p:nvSpPr>
          <p:cNvPr id="955" name="Google Shape;955;p81"/>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LS08 Teacher Resource: Notes</a:t>
            </a:r>
            <a:endParaRPr sz="2400" b="0" i="0" u="none" strike="noStrike" cap="none">
              <a:solidFill>
                <a:srgbClr val="FFFFFF"/>
              </a:solidFill>
              <a:latin typeface="Arial"/>
              <a:ea typeface="Arial"/>
              <a:cs typeface="Arial"/>
              <a:sym typeface="Arial"/>
            </a:endParaRPr>
          </a:p>
        </p:txBody>
      </p:sp>
      <p:sp>
        <p:nvSpPr>
          <p:cNvPr id="956" name="Google Shape;956;p81"/>
          <p:cNvSpPr txBox="1"/>
          <p:nvPr/>
        </p:nvSpPr>
        <p:spPr>
          <a:xfrm>
            <a:off x="439350" y="714895"/>
            <a:ext cx="8229600" cy="5463130"/>
          </a:xfrm>
          <a:prstGeom prst="rect">
            <a:avLst/>
          </a:prstGeom>
          <a:noFill/>
          <a:ln>
            <a:noFill/>
          </a:ln>
        </p:spPr>
        <p:txBody>
          <a:bodyPr spcFirstLastPara="1" wrap="square" lIns="91425" tIns="45700" rIns="91425" bIns="45700" anchor="t" anchorCtr="0">
            <a:normAutofit fontScale="92500" lnSpcReduction="10000"/>
          </a:bodyPr>
          <a:lstStyle/>
          <a:p>
            <a:pPr marL="0" marR="0" lvl="0" indent="0" algn="l" rtl="0">
              <a:spcBef>
                <a:spcPts val="0"/>
              </a:spcBef>
              <a:spcAft>
                <a:spcPts val="0"/>
              </a:spcAft>
              <a:buClr>
                <a:srgbClr val="583F34"/>
              </a:buClr>
              <a:buSzPct val="100000"/>
              <a:buFont typeface="Arial"/>
              <a:buNone/>
            </a:pPr>
            <a:r>
              <a:rPr lang="en-US" sz="1600" b="1" dirty="0">
                <a:solidFill>
                  <a:srgbClr val="583F34"/>
                </a:solidFill>
                <a:latin typeface="Calibri"/>
                <a:ea typeface="Calibri"/>
                <a:cs typeface="Calibri"/>
                <a:sym typeface="Calibri"/>
              </a:rPr>
              <a:t>This game is fun and engaging but is does require some initial organization and set-up. </a:t>
            </a:r>
            <a:r>
              <a:rPr lang="en-US" sz="1600" dirty="0">
                <a:solidFill>
                  <a:srgbClr val="583F34"/>
                </a:solidFill>
                <a:latin typeface="Calibri"/>
                <a:ea typeface="Calibri"/>
                <a:cs typeface="Calibri"/>
                <a:sym typeface="Calibri"/>
              </a:rPr>
              <a:t>Once all the pieces are assembled and organized then the prep is minimal. It is important to have the students play a minimum of two rounds back-to-back in one class period. The first round may be needed to help them understand how the game is played. Collect data for the 2 or 3 rounds you have them play. </a:t>
            </a:r>
            <a:r>
              <a:rPr lang="en-US" sz="1600" b="1" dirty="0">
                <a:solidFill>
                  <a:srgbClr val="583F34"/>
                </a:solidFill>
                <a:latin typeface="Calibri"/>
                <a:ea typeface="Calibri"/>
                <a:cs typeface="Calibri"/>
                <a:sym typeface="Calibri"/>
              </a:rPr>
              <a:t>Each round starts with 10 new moose, no matter how many each time had at the end of the previous round: we are not having groups track one small population over a few years. Rather, we are playing the same simulation game over and over in order to (as a whole class) simulate what happens in a large population.</a:t>
            </a:r>
            <a:r>
              <a:rPr lang="en-US" sz="1600" dirty="0">
                <a:solidFill>
                  <a:srgbClr val="583F34"/>
                </a:solidFill>
                <a:latin typeface="Calibri"/>
                <a:ea typeface="Calibri"/>
                <a:cs typeface="Calibri"/>
                <a:sym typeface="Calibri"/>
              </a:rPr>
              <a:t> For example, if you have 8 groups and play 3 rounds, that’s 240 simulated moose. We treat this as tracking a population of 240 moose for one year.</a:t>
            </a:r>
            <a:endParaRPr sz="1600" dirty="0">
              <a:solidFill>
                <a:srgbClr val="583F34"/>
              </a:solidFill>
              <a:latin typeface="Calibri"/>
              <a:ea typeface="Calibri"/>
              <a:cs typeface="Calibri"/>
              <a:sym typeface="Calibri"/>
            </a:endParaRPr>
          </a:p>
          <a:p>
            <a:pPr marL="0" marR="0" lvl="0" indent="0" algn="l" rtl="0">
              <a:spcBef>
                <a:spcPts val="600"/>
              </a:spcBef>
              <a:spcAft>
                <a:spcPts val="0"/>
              </a:spcAft>
              <a:buClr>
                <a:srgbClr val="583F34"/>
              </a:buClr>
              <a:buSzPct val="100000"/>
              <a:buFont typeface="Arial"/>
              <a:buNone/>
            </a:pPr>
            <a:r>
              <a:rPr lang="en-US" sz="1600" dirty="0">
                <a:solidFill>
                  <a:srgbClr val="583F34"/>
                </a:solidFill>
                <a:latin typeface="Calibri"/>
                <a:ea typeface="Calibri"/>
                <a:cs typeface="Calibri"/>
                <a:sym typeface="Calibri"/>
              </a:rPr>
              <a:t>Make sure the students place the cards on the board correctly (see example) and when they start the second round, they are starting all over again with 10 moose.</a:t>
            </a:r>
            <a:endParaRPr dirty="0"/>
          </a:p>
          <a:p>
            <a:pPr marL="0" marR="0" lvl="0" indent="0" algn="l" rtl="0">
              <a:spcBef>
                <a:spcPts val="600"/>
              </a:spcBef>
              <a:spcAft>
                <a:spcPts val="0"/>
              </a:spcAft>
              <a:buClr>
                <a:srgbClr val="583F34"/>
              </a:buClr>
              <a:buSzPct val="100000"/>
              <a:buFont typeface="Arial"/>
              <a:buNone/>
            </a:pPr>
            <a:r>
              <a:rPr lang="en-US" sz="1600" dirty="0">
                <a:solidFill>
                  <a:srgbClr val="583F34"/>
                </a:solidFill>
                <a:latin typeface="Calibri"/>
                <a:ea typeface="Calibri"/>
                <a:cs typeface="Calibri"/>
                <a:sym typeface="Calibri"/>
              </a:rPr>
              <a:t>Be sure to explain to  students that even though we might be having some fun “competing” with other groups, </a:t>
            </a:r>
            <a:r>
              <a:rPr lang="en-US" sz="1600" i="1" dirty="0">
                <a:solidFill>
                  <a:srgbClr val="583F34"/>
                </a:solidFill>
                <a:latin typeface="Calibri"/>
                <a:ea typeface="Calibri"/>
                <a:cs typeface="Calibri"/>
                <a:sym typeface="Calibri"/>
              </a:rPr>
              <a:t>“the class goal here is to run the game enough times to simulate what happens in a large population of moose (more than 100, maybe more than 200!) in a single year. So, at the beginning of the second round (and all subsequent rounds), every table starts once again with 10 moose. That is, we aren’t tracking one population of ten moose over two years at our table, we are running a simulation of ten moose and then another ten moose. At the end of the game, we will combine all of the data across games.”</a:t>
            </a:r>
            <a:endParaRPr sz="1600" dirty="0">
              <a:solidFill>
                <a:srgbClr val="583F34"/>
              </a:solidFill>
              <a:latin typeface="Calibri"/>
              <a:ea typeface="Calibri"/>
              <a:cs typeface="Calibri"/>
              <a:sym typeface="Calibri"/>
            </a:endParaRPr>
          </a:p>
          <a:p>
            <a:pPr marL="0" marR="0" lvl="0" indent="0" algn="l" rtl="0">
              <a:spcBef>
                <a:spcPts val="600"/>
              </a:spcBef>
              <a:spcAft>
                <a:spcPts val="0"/>
              </a:spcAft>
              <a:buClr>
                <a:srgbClr val="583F34"/>
              </a:buClr>
              <a:buSzPct val="100000"/>
              <a:buFont typeface="Arial"/>
              <a:buNone/>
            </a:pPr>
            <a:r>
              <a:rPr lang="en-US" sz="1600" dirty="0">
                <a:solidFill>
                  <a:srgbClr val="583F34"/>
                </a:solidFill>
                <a:latin typeface="Calibri"/>
                <a:ea typeface="Calibri"/>
                <a:cs typeface="Calibri"/>
                <a:sym typeface="Calibri"/>
              </a:rPr>
              <a:t>Also be sure to have students RECORD their DATA! There is a table on the back of the Isle Royale Doodle Sheet and a space for some questions they’ll address during the analysis.</a:t>
            </a:r>
            <a:endParaRPr dirty="0"/>
          </a:p>
          <a:p>
            <a:pPr marL="0" marR="0" lvl="0" indent="0" algn="l" rtl="0">
              <a:spcBef>
                <a:spcPts val="600"/>
              </a:spcBef>
              <a:spcAft>
                <a:spcPts val="0"/>
              </a:spcAft>
              <a:buClr>
                <a:srgbClr val="583F34"/>
              </a:buClr>
              <a:buSzPct val="100000"/>
              <a:buFont typeface="Arial"/>
              <a:buNone/>
            </a:pPr>
            <a:r>
              <a:rPr lang="en-US" sz="1600" dirty="0">
                <a:solidFill>
                  <a:srgbClr val="583F34"/>
                </a:solidFill>
                <a:latin typeface="Calibri"/>
                <a:ea typeface="Calibri"/>
                <a:cs typeface="Calibri"/>
                <a:sym typeface="Calibri"/>
              </a:rPr>
              <a:t>The goal following the game is to build the model of population dynamics. This is a birth-death model, so as you move from the game into the analysis, be certain that is what you are helping the kids to notice. The structure of the activities will help you do so.</a:t>
            </a:r>
            <a:endParaRPr sz="1600" dirty="0">
              <a:solidFill>
                <a:srgbClr val="583F34"/>
              </a:solidFill>
              <a:latin typeface="Calibri"/>
              <a:ea typeface="Calibri"/>
              <a:cs typeface="Calibri"/>
              <a:sym typeface="Calibri"/>
            </a:endParaRPr>
          </a:p>
          <a:p>
            <a:pPr marL="0" marR="0" lvl="0" indent="0" algn="l" rtl="0">
              <a:spcBef>
                <a:spcPts val="600"/>
              </a:spcBef>
              <a:spcAft>
                <a:spcPts val="0"/>
              </a:spcAft>
              <a:buClr>
                <a:srgbClr val="583F34"/>
              </a:buClr>
              <a:buSzPct val="100000"/>
              <a:buFont typeface="Arial"/>
              <a:buNone/>
            </a:pPr>
            <a:r>
              <a:rPr lang="en-US" sz="1600" dirty="0">
                <a:solidFill>
                  <a:srgbClr val="583F34"/>
                </a:solidFill>
                <a:latin typeface="Calibri"/>
                <a:ea typeface="Calibri"/>
                <a:cs typeface="Calibri"/>
                <a:sym typeface="Calibri"/>
              </a:rPr>
              <a:t>Have fun!</a:t>
            </a:r>
            <a:endParaRPr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961"/>
        <p:cNvGrpSpPr/>
        <p:nvPr/>
      </p:nvGrpSpPr>
      <p:grpSpPr>
        <a:xfrm>
          <a:off x="0" y="0"/>
          <a:ext cx="0" cy="0"/>
          <a:chOff x="0" y="0"/>
          <a:chExt cx="0" cy="0"/>
        </a:xfrm>
      </p:grpSpPr>
      <p:sp>
        <p:nvSpPr>
          <p:cNvPr id="962" name="Google Shape;962;p82"/>
          <p:cNvSpPr txBox="1">
            <a:spLocks noGrp="1"/>
          </p:cNvSpPr>
          <p:nvPr>
            <p:ph type="title"/>
          </p:nvPr>
        </p:nvSpPr>
        <p:spPr>
          <a:xfrm>
            <a:off x="457200" y="-287866"/>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2B7C01"/>
              </a:buClr>
              <a:buSzPts val="3600"/>
              <a:buFont typeface="Calibri"/>
              <a:buNone/>
            </a:pPr>
            <a:r>
              <a:rPr lang="en-US" sz="3600">
                <a:solidFill>
                  <a:srgbClr val="2B7C01"/>
                </a:solidFill>
              </a:rPr>
              <a:t>Moose Population Simulation</a:t>
            </a:r>
            <a:endParaRPr/>
          </a:p>
        </p:txBody>
      </p:sp>
      <p:pic>
        <p:nvPicPr>
          <p:cNvPr id="963" name="Google Shape;963;p82"/>
          <p:cNvPicPr preferRelativeResize="0"/>
          <p:nvPr/>
        </p:nvPicPr>
        <p:blipFill rotWithShape="1">
          <a:blip r:embed="rId3">
            <a:alphaModFix/>
          </a:blip>
          <a:srcRect/>
          <a:stretch/>
        </p:blipFill>
        <p:spPr>
          <a:xfrm rot="5400000">
            <a:off x="1748418" y="-910114"/>
            <a:ext cx="5507147" cy="8606688"/>
          </a:xfrm>
          <a:prstGeom prst="rect">
            <a:avLst/>
          </a:prstGeom>
          <a:noFill/>
          <a:ln>
            <a:noFill/>
          </a:ln>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968"/>
        <p:cNvGrpSpPr/>
        <p:nvPr/>
      </p:nvGrpSpPr>
      <p:grpSpPr>
        <a:xfrm>
          <a:off x="0" y="0"/>
          <a:ext cx="0" cy="0"/>
          <a:chOff x="0" y="0"/>
          <a:chExt cx="0" cy="0"/>
        </a:xfrm>
      </p:grpSpPr>
      <p:sp>
        <p:nvSpPr>
          <p:cNvPr id="969" name="Google Shape;969;p83"/>
          <p:cNvSpPr txBox="1">
            <a:spLocks noGrp="1"/>
          </p:cNvSpPr>
          <p:nvPr>
            <p:ph type="title"/>
          </p:nvPr>
        </p:nvSpPr>
        <p:spPr>
          <a:xfrm>
            <a:off x="457200" y="-287866"/>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2B7C01"/>
              </a:buClr>
              <a:buSzPts val="3600"/>
              <a:buFont typeface="Calibri"/>
              <a:buNone/>
            </a:pPr>
            <a:r>
              <a:rPr lang="en-US" sz="3600">
                <a:solidFill>
                  <a:srgbClr val="2B7C01"/>
                </a:solidFill>
              </a:rPr>
              <a:t>Moose Population Simulation</a:t>
            </a:r>
            <a:endParaRPr/>
          </a:p>
        </p:txBody>
      </p:sp>
      <p:pic>
        <p:nvPicPr>
          <p:cNvPr id="970" name="Google Shape;970;p83"/>
          <p:cNvPicPr preferRelativeResize="0"/>
          <p:nvPr/>
        </p:nvPicPr>
        <p:blipFill rotWithShape="1">
          <a:blip r:embed="rId3">
            <a:alphaModFix/>
          </a:blip>
          <a:srcRect/>
          <a:stretch/>
        </p:blipFill>
        <p:spPr>
          <a:xfrm rot="5400000">
            <a:off x="1748418" y="-910114"/>
            <a:ext cx="5507147" cy="8606688"/>
          </a:xfrm>
          <a:prstGeom prst="rect">
            <a:avLst/>
          </a:prstGeom>
          <a:noFill/>
          <a:ln>
            <a:noFill/>
          </a:ln>
        </p:spPr>
      </p:pic>
      <p:pic>
        <p:nvPicPr>
          <p:cNvPr id="971" name="Google Shape;971;p83"/>
          <p:cNvPicPr preferRelativeResize="0"/>
          <p:nvPr/>
        </p:nvPicPr>
        <p:blipFill rotWithShape="1">
          <a:blip r:embed="rId4">
            <a:alphaModFix/>
          </a:blip>
          <a:srcRect/>
          <a:stretch/>
        </p:blipFill>
        <p:spPr>
          <a:xfrm>
            <a:off x="198647" y="639656"/>
            <a:ext cx="8606688" cy="606594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976"/>
        <p:cNvGrpSpPr/>
        <p:nvPr/>
      </p:nvGrpSpPr>
      <p:grpSpPr>
        <a:xfrm>
          <a:off x="0" y="0"/>
          <a:ext cx="0" cy="0"/>
          <a:chOff x="0" y="0"/>
          <a:chExt cx="0" cy="0"/>
        </a:xfrm>
      </p:grpSpPr>
      <p:sp>
        <p:nvSpPr>
          <p:cNvPr id="977" name="Google Shape;977;p84"/>
          <p:cNvSpPr txBox="1">
            <a:spLocks noGrp="1"/>
          </p:cNvSpPr>
          <p:nvPr>
            <p:ph type="title"/>
          </p:nvPr>
        </p:nvSpPr>
        <p:spPr>
          <a:xfrm>
            <a:off x="457200" y="-287866"/>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2B7C01"/>
              </a:buClr>
              <a:buSzPts val="3600"/>
              <a:buFont typeface="Calibri"/>
              <a:buNone/>
            </a:pPr>
            <a:r>
              <a:rPr lang="en-US" sz="3600">
                <a:solidFill>
                  <a:srgbClr val="2B7C01"/>
                </a:solidFill>
              </a:rPr>
              <a:t>Moose Population Simulation</a:t>
            </a:r>
            <a:endParaRPr/>
          </a:p>
        </p:txBody>
      </p:sp>
      <p:pic>
        <p:nvPicPr>
          <p:cNvPr id="978" name="Google Shape;978;p84"/>
          <p:cNvPicPr preferRelativeResize="0"/>
          <p:nvPr/>
        </p:nvPicPr>
        <p:blipFill rotWithShape="1">
          <a:blip r:embed="rId3">
            <a:alphaModFix/>
          </a:blip>
          <a:srcRect/>
          <a:stretch/>
        </p:blipFill>
        <p:spPr>
          <a:xfrm>
            <a:off x="457200" y="1551063"/>
            <a:ext cx="8505092" cy="4464315"/>
          </a:xfrm>
          <a:prstGeom prst="rect">
            <a:avLst/>
          </a:prstGeom>
          <a:noFill/>
          <a:ln>
            <a:noFill/>
          </a:ln>
        </p:spPr>
      </p:pic>
      <p:sp>
        <p:nvSpPr>
          <p:cNvPr id="979" name="Google Shape;979;p84"/>
          <p:cNvSpPr txBox="1"/>
          <p:nvPr/>
        </p:nvSpPr>
        <p:spPr>
          <a:xfrm>
            <a:off x="2468880" y="855134"/>
            <a:ext cx="589788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a:solidFill>
                  <a:srgbClr val="2B7C01"/>
                </a:solidFill>
                <a:latin typeface="Calibri"/>
                <a:ea typeface="Calibri"/>
                <a:cs typeface="Calibri"/>
                <a:sym typeface="Calibri"/>
              </a:rPr>
              <a:t>Be sure to record your data!</a:t>
            </a:r>
            <a:endParaRPr sz="2800">
              <a:solidFill>
                <a:srgbClr val="2B7C01"/>
              </a:solidFill>
              <a:latin typeface="Calibri"/>
              <a:ea typeface="Calibri"/>
              <a:cs typeface="Calibri"/>
              <a:sym typeface="Calibri"/>
            </a:endParaRPr>
          </a:p>
        </p:txBody>
      </p:sp>
      <p:pic>
        <p:nvPicPr>
          <p:cNvPr id="980" name="Google Shape;980;p84"/>
          <p:cNvPicPr preferRelativeResize="0"/>
          <p:nvPr/>
        </p:nvPicPr>
        <p:blipFill rotWithShape="1">
          <a:blip r:embed="rId4">
            <a:alphaModFix/>
          </a:blip>
          <a:srcRect/>
          <a:stretch/>
        </p:blipFill>
        <p:spPr>
          <a:xfrm>
            <a:off x="1683131" y="825825"/>
            <a:ext cx="577099" cy="581838"/>
          </a:xfrm>
          <a:prstGeom prst="rect">
            <a:avLst/>
          </a:prstGeom>
          <a:noFill/>
          <a:ln>
            <a:noFill/>
          </a:ln>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985"/>
        <p:cNvGrpSpPr/>
        <p:nvPr/>
      </p:nvGrpSpPr>
      <p:grpSpPr>
        <a:xfrm>
          <a:off x="0" y="0"/>
          <a:ext cx="0" cy="0"/>
          <a:chOff x="0" y="0"/>
          <a:chExt cx="0" cy="0"/>
        </a:xfrm>
      </p:grpSpPr>
      <p:sp>
        <p:nvSpPr>
          <p:cNvPr id="986" name="Google Shape;986;p85"/>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LS08 Teacher Resource: What did we figure out?</a:t>
            </a:r>
            <a:endParaRPr sz="2400" b="0" i="0" u="none" strike="noStrike" cap="none">
              <a:solidFill>
                <a:srgbClr val="FFFFFF"/>
              </a:solidFill>
              <a:latin typeface="Arial"/>
              <a:ea typeface="Arial"/>
              <a:cs typeface="Arial"/>
              <a:sym typeface="Arial"/>
            </a:endParaRPr>
          </a:p>
        </p:txBody>
      </p:sp>
      <p:sp>
        <p:nvSpPr>
          <p:cNvPr id="987" name="Google Shape;987;p85"/>
          <p:cNvSpPr txBox="1"/>
          <p:nvPr/>
        </p:nvSpPr>
        <p:spPr>
          <a:xfrm>
            <a:off x="467668" y="1179354"/>
            <a:ext cx="5810118" cy="193472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2000"/>
              <a:buFont typeface="Arial"/>
              <a:buNone/>
            </a:pPr>
            <a:r>
              <a:rPr lang="en-US" sz="2000" b="1">
                <a:solidFill>
                  <a:srgbClr val="583F34"/>
                </a:solidFill>
                <a:latin typeface="Calibri"/>
                <a:ea typeface="Calibri"/>
                <a:cs typeface="Calibri"/>
                <a:sym typeface="Calibri"/>
              </a:rPr>
              <a:t>What did we figure out? </a:t>
            </a:r>
            <a:endParaRPr/>
          </a:p>
          <a:p>
            <a:pPr marL="0" marR="0" lvl="0" indent="0" algn="l" rtl="0">
              <a:spcBef>
                <a:spcPts val="0"/>
              </a:spcBef>
              <a:spcAft>
                <a:spcPts val="0"/>
              </a:spcAft>
              <a:buClr>
                <a:srgbClr val="583F34"/>
              </a:buClr>
              <a:buSzPts val="2000"/>
              <a:buFont typeface="Arial"/>
              <a:buNone/>
            </a:pPr>
            <a:r>
              <a:rPr lang="en-US" sz="2000">
                <a:solidFill>
                  <a:srgbClr val="583F34"/>
                </a:solidFill>
                <a:latin typeface="Calibri"/>
                <a:ea typeface="Calibri"/>
                <a:cs typeface="Calibri"/>
                <a:sym typeface="Calibri"/>
              </a:rPr>
              <a:t>The moose have a rough life! There are several factors that affect whether or moose live or die. Students can thus begin to connect real events in the life of moose to a birth and death model that helps us to understand population dynamics.</a:t>
            </a:r>
            <a:endParaRPr sz="2000">
              <a:solidFill>
                <a:srgbClr val="583F34"/>
              </a:solidFill>
              <a:latin typeface="Calibri"/>
              <a:ea typeface="Calibri"/>
              <a:cs typeface="Calibri"/>
              <a:sym typeface="Calibri"/>
            </a:endParaRPr>
          </a:p>
          <a:p>
            <a:pPr marL="0" marR="0" lvl="0" indent="0" algn="l" rtl="0">
              <a:spcBef>
                <a:spcPts val="600"/>
              </a:spcBef>
              <a:spcAft>
                <a:spcPts val="0"/>
              </a:spcAft>
              <a:buClr>
                <a:srgbClr val="583F34"/>
              </a:buClr>
              <a:buSzPts val="1800"/>
              <a:buFont typeface="Arial"/>
              <a:buNone/>
            </a:pPr>
            <a:r>
              <a:rPr lang="en-US" sz="1800">
                <a:solidFill>
                  <a:srgbClr val="583F34"/>
                </a:solidFill>
                <a:latin typeface="Calibri"/>
                <a:ea typeface="Calibri"/>
                <a:cs typeface="Calibri"/>
                <a:sym typeface="Calibri"/>
              </a:rPr>
              <a:t>.</a:t>
            </a:r>
            <a:endParaRPr sz="1600">
              <a:solidFill>
                <a:srgbClr val="583F34"/>
              </a:solidFill>
              <a:latin typeface="Calibri"/>
              <a:ea typeface="Calibri"/>
              <a:cs typeface="Calibri"/>
              <a:sym typeface="Calibri"/>
            </a:endParaRPr>
          </a:p>
        </p:txBody>
      </p:sp>
      <p:grpSp>
        <p:nvGrpSpPr>
          <p:cNvPr id="988" name="Google Shape;988;p85"/>
          <p:cNvGrpSpPr/>
          <p:nvPr/>
        </p:nvGrpSpPr>
        <p:grpSpPr>
          <a:xfrm>
            <a:off x="6277786" y="710685"/>
            <a:ext cx="2571024" cy="2190241"/>
            <a:chOff x="1029484" y="1311626"/>
            <a:chExt cx="2571024" cy="2190241"/>
          </a:xfrm>
        </p:grpSpPr>
        <p:sp>
          <p:nvSpPr>
            <p:cNvPr id="989" name="Google Shape;989;p85"/>
            <p:cNvSpPr/>
            <p:nvPr/>
          </p:nvSpPr>
          <p:spPr>
            <a:xfrm>
              <a:off x="1385668" y="1689784"/>
              <a:ext cx="1757169" cy="1484854"/>
            </a:xfrm>
            <a:prstGeom prst="triangle">
              <a:avLst>
                <a:gd name="adj" fmla="val 50000"/>
              </a:avLst>
            </a:prstGeom>
            <a:noFill/>
            <a:ln w="19050" cap="flat" cmpd="sng">
              <a:solidFill>
                <a:srgbClr val="5FAF29"/>
              </a:solidFill>
              <a:prstDash val="solid"/>
              <a:miter lim="400000"/>
              <a:headEnd type="none" w="sm" len="sm"/>
              <a:tailEnd type="none" w="sm" len="sm"/>
            </a:ln>
            <a:effectLst>
              <a:outerShdw blurRad="50800" dist="50800" dir="5400000" sx="1000" sy="1000" algn="ctr" rotWithShape="0">
                <a:srgbClr val="000000">
                  <a:alpha val="42745"/>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chemeClr val="dk1"/>
                </a:buClr>
                <a:buSzPts val="2400"/>
                <a:buFont typeface="Calibri"/>
                <a:buNone/>
              </a:pPr>
              <a:endParaRPr sz="2400" b="0" i="0" u="none" strike="noStrike" cap="none">
                <a:solidFill>
                  <a:srgbClr val="FFFFFF"/>
                </a:solidFill>
                <a:latin typeface="Calibri"/>
                <a:ea typeface="Calibri"/>
                <a:cs typeface="Calibri"/>
                <a:sym typeface="Calibri"/>
              </a:endParaRPr>
            </a:p>
          </p:txBody>
        </p:sp>
        <p:sp>
          <p:nvSpPr>
            <p:cNvPr id="990" name="Google Shape;990;p85"/>
            <p:cNvSpPr/>
            <p:nvPr/>
          </p:nvSpPr>
          <p:spPr>
            <a:xfrm>
              <a:off x="2065319" y="1311626"/>
              <a:ext cx="404278"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M</a:t>
              </a:r>
              <a:endParaRPr/>
            </a:p>
          </p:txBody>
        </p:sp>
        <p:sp>
          <p:nvSpPr>
            <p:cNvPr id="991" name="Google Shape;991;p85"/>
            <p:cNvSpPr/>
            <p:nvPr/>
          </p:nvSpPr>
          <p:spPr>
            <a:xfrm>
              <a:off x="1029484" y="3101757"/>
              <a:ext cx="317716"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P</a:t>
              </a:r>
              <a:endParaRPr/>
            </a:p>
          </p:txBody>
        </p:sp>
        <p:sp>
          <p:nvSpPr>
            <p:cNvPr id="992" name="Google Shape;992;p85"/>
            <p:cNvSpPr/>
            <p:nvPr/>
          </p:nvSpPr>
          <p:spPr>
            <a:xfrm>
              <a:off x="3074737" y="3101756"/>
              <a:ext cx="525771"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Q</a:t>
              </a:r>
              <a:endParaRPr/>
            </a:p>
          </p:txBody>
        </p:sp>
      </p:grpSp>
      <p:sp>
        <p:nvSpPr>
          <p:cNvPr id="993" name="Google Shape;993;p85"/>
          <p:cNvSpPr txBox="1"/>
          <p:nvPr/>
        </p:nvSpPr>
        <p:spPr>
          <a:xfrm>
            <a:off x="434145" y="3224212"/>
            <a:ext cx="8414665" cy="302200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1600"/>
              <a:buFont typeface="Arial"/>
              <a:buNone/>
            </a:pPr>
            <a:r>
              <a:rPr lang="en-US" sz="1600" b="1">
                <a:solidFill>
                  <a:srgbClr val="583F34"/>
                </a:solidFill>
                <a:latin typeface="Calibri"/>
                <a:ea typeface="Calibri"/>
                <a:cs typeface="Calibri"/>
                <a:sym typeface="Calibri"/>
              </a:rPr>
              <a:t>PD LS08 Teacher Reflection Notes:</a:t>
            </a:r>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a:p>
            <a:pPr marL="0" marR="0" lvl="0" indent="0" algn="l" rtl="0">
              <a:spcBef>
                <a:spcPts val="320"/>
              </a:spcBef>
              <a:spcAft>
                <a:spcPts val="0"/>
              </a:spcAft>
              <a:buClr>
                <a:srgbClr val="583F34"/>
              </a:buClr>
              <a:buSzPts val="1600"/>
              <a:buFont typeface="Arial"/>
              <a:buNone/>
            </a:pPr>
            <a:r>
              <a:rPr lang="en-US" sz="1600" i="1">
                <a:solidFill>
                  <a:srgbClr val="583F34"/>
                </a:solidFill>
                <a:latin typeface="Calibri"/>
                <a:ea typeface="Calibri"/>
                <a:cs typeface="Calibri"/>
                <a:sym typeface="Calibri"/>
              </a:rPr>
              <a:t>Things that went well…</a:t>
            </a:r>
            <a:endParaRPr/>
          </a:p>
          <a:p>
            <a:pPr marL="0" marR="0" lvl="0" indent="0" algn="l" rtl="0">
              <a:spcBef>
                <a:spcPts val="320"/>
              </a:spcBef>
              <a:spcAft>
                <a:spcPts val="0"/>
              </a:spcAft>
              <a:buClr>
                <a:schemeClr val="dk1"/>
              </a:buClr>
              <a:buSzPts val="1600"/>
              <a:buFont typeface="Arial"/>
              <a:buNone/>
            </a:pPr>
            <a:endParaRPr sz="1600" i="1">
              <a:solidFill>
                <a:srgbClr val="583F34"/>
              </a:solidFill>
              <a:latin typeface="Calibri"/>
              <a:ea typeface="Calibri"/>
              <a:cs typeface="Calibri"/>
              <a:sym typeface="Calibri"/>
            </a:endParaRPr>
          </a:p>
          <a:p>
            <a:pPr marL="0" marR="0" lvl="0" indent="0" algn="l" rtl="0">
              <a:spcBef>
                <a:spcPts val="320"/>
              </a:spcBef>
              <a:spcAft>
                <a:spcPts val="0"/>
              </a:spcAft>
              <a:buClr>
                <a:srgbClr val="583F34"/>
              </a:buClr>
              <a:buSzPts val="1600"/>
              <a:buFont typeface="Arial"/>
              <a:buNone/>
            </a:pPr>
            <a:r>
              <a:rPr lang="en-US" sz="1600" i="1">
                <a:solidFill>
                  <a:srgbClr val="583F34"/>
                </a:solidFill>
                <a:latin typeface="Calibri"/>
                <a:ea typeface="Calibri"/>
                <a:cs typeface="Calibri"/>
                <a:sym typeface="Calibri"/>
              </a:rPr>
              <a:t>Things I would change…</a:t>
            </a:r>
            <a:endParaRPr/>
          </a:p>
          <a:p>
            <a:pPr marL="0" marR="0" lvl="0" indent="0" algn="l" rtl="0">
              <a:spcBef>
                <a:spcPts val="320"/>
              </a:spcBef>
              <a:spcAft>
                <a:spcPts val="0"/>
              </a:spcAft>
              <a:buClr>
                <a:schemeClr val="dk1"/>
              </a:buClr>
              <a:buSzPts val="1600"/>
              <a:buFont typeface="Arial"/>
              <a:buNone/>
            </a:pPr>
            <a:endParaRPr sz="1600" i="1">
              <a:solidFill>
                <a:srgbClr val="583F34"/>
              </a:solidFill>
              <a:latin typeface="Calibri"/>
              <a:ea typeface="Calibri"/>
              <a:cs typeface="Calibri"/>
              <a:sym typeface="Calibri"/>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p:txBody>
      </p:sp>
      <p:sp>
        <p:nvSpPr>
          <p:cNvPr id="994" name="Google Shape;994;p85"/>
          <p:cNvSpPr/>
          <p:nvPr/>
        </p:nvSpPr>
        <p:spPr>
          <a:xfrm>
            <a:off x="6209350" y="2456504"/>
            <a:ext cx="466455" cy="466455"/>
          </a:xfrm>
          <a:prstGeom prst="ellipse">
            <a:avLst/>
          </a:prstGeom>
          <a:noFill/>
          <a:ln w="19050" cap="flat" cmpd="sng">
            <a:solidFill>
              <a:srgbClr val="5FAF2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999"/>
        <p:cNvGrpSpPr/>
        <p:nvPr/>
      </p:nvGrpSpPr>
      <p:grpSpPr>
        <a:xfrm>
          <a:off x="0" y="0"/>
          <a:ext cx="0" cy="0"/>
          <a:chOff x="0" y="0"/>
          <a:chExt cx="0" cy="0"/>
        </a:xfrm>
      </p:grpSpPr>
      <p:sp>
        <p:nvSpPr>
          <p:cNvPr id="1000" name="Google Shape;1000;p86"/>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LS09 Teacher Resource: Learning Segment Overview</a:t>
            </a:r>
            <a:endParaRPr sz="2400" b="0" i="0" u="none" strike="noStrike" cap="none">
              <a:solidFill>
                <a:srgbClr val="FFFFFF"/>
              </a:solidFill>
              <a:latin typeface="Arial"/>
              <a:ea typeface="Arial"/>
              <a:cs typeface="Arial"/>
              <a:sym typeface="Arial"/>
            </a:endParaRPr>
          </a:p>
        </p:txBody>
      </p:sp>
      <p:sp>
        <p:nvSpPr>
          <p:cNvPr id="1001" name="Google Shape;1001;p86"/>
          <p:cNvSpPr txBox="1"/>
          <p:nvPr/>
        </p:nvSpPr>
        <p:spPr>
          <a:xfrm>
            <a:off x="3022333" y="1436441"/>
            <a:ext cx="5810118" cy="1783911"/>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Clr>
                <a:srgbClr val="583F34"/>
              </a:buClr>
              <a:buSzPts val="2000"/>
              <a:buFont typeface="Arial"/>
              <a:buNone/>
            </a:pPr>
            <a:r>
              <a:rPr lang="en-US" sz="2000" b="1">
                <a:solidFill>
                  <a:srgbClr val="583F34"/>
                </a:solidFill>
                <a:latin typeface="Calibri"/>
                <a:ea typeface="Calibri"/>
                <a:cs typeface="Calibri"/>
                <a:sym typeface="Calibri"/>
              </a:rPr>
              <a:t>P→M: This is where we begin to develop the general model for Population Dynamics. Students process the moose game results and the information from the readings to link changes in population size to the key processes of birth and death. </a:t>
            </a:r>
            <a:endParaRPr sz="2000" b="1">
              <a:solidFill>
                <a:srgbClr val="583F34"/>
              </a:solidFill>
              <a:latin typeface="Calibri"/>
              <a:ea typeface="Calibri"/>
              <a:cs typeface="Calibri"/>
              <a:sym typeface="Calibri"/>
            </a:endParaRPr>
          </a:p>
        </p:txBody>
      </p:sp>
      <p:sp>
        <p:nvSpPr>
          <p:cNvPr id="1002" name="Google Shape;1002;p86"/>
          <p:cNvSpPr txBox="1"/>
          <p:nvPr/>
        </p:nvSpPr>
        <p:spPr>
          <a:xfrm>
            <a:off x="3022333" y="891563"/>
            <a:ext cx="222700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583F34"/>
                </a:solidFill>
                <a:latin typeface="Calibri"/>
                <a:ea typeface="Calibri"/>
                <a:cs typeface="Calibri"/>
                <a:sym typeface="Calibri"/>
              </a:rPr>
              <a:t>Time: 20 minutes</a:t>
            </a:r>
            <a:endParaRPr sz="1800">
              <a:solidFill>
                <a:srgbClr val="583F34"/>
              </a:solidFill>
              <a:latin typeface="Calibri"/>
              <a:ea typeface="Calibri"/>
              <a:cs typeface="Calibri"/>
              <a:sym typeface="Calibri"/>
            </a:endParaRPr>
          </a:p>
        </p:txBody>
      </p:sp>
      <p:sp>
        <p:nvSpPr>
          <p:cNvPr id="1003" name="Google Shape;1003;p86"/>
          <p:cNvSpPr/>
          <p:nvPr/>
        </p:nvSpPr>
        <p:spPr>
          <a:xfrm>
            <a:off x="282908" y="3454961"/>
            <a:ext cx="4558616" cy="280076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Resources you will need:</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PD Doodle Sheet – Isle Royale</a:t>
            </a:r>
            <a:endParaRPr/>
          </a:p>
          <a:p>
            <a:pPr marL="0" marR="0" lvl="0" indent="0" algn="l" rtl="0">
              <a:spcBef>
                <a:spcPts val="0"/>
              </a:spcBef>
              <a:spcAft>
                <a:spcPts val="0"/>
              </a:spcAft>
              <a:buNone/>
            </a:pPr>
            <a:endParaRPr sz="1600">
              <a:solidFill>
                <a:srgbClr val="583F34"/>
              </a:solidFill>
              <a:latin typeface="Calibri"/>
              <a:ea typeface="Calibri"/>
              <a:cs typeface="Calibri"/>
              <a:sym typeface="Calibri"/>
            </a:endParaRPr>
          </a:p>
          <a:p>
            <a:pPr marL="0" marR="0" lvl="0" indent="0" algn="l" rtl="0">
              <a:spcBef>
                <a:spcPts val="0"/>
              </a:spcBef>
              <a:spcAft>
                <a:spcPts val="0"/>
              </a:spcAft>
              <a:buNone/>
            </a:pPr>
            <a:endParaRPr sz="1600">
              <a:solidFill>
                <a:srgbClr val="583F34"/>
              </a:solidFill>
              <a:latin typeface="Calibri"/>
              <a:ea typeface="Calibri"/>
              <a:cs typeface="Calibri"/>
              <a:sym typeface="Calibri"/>
            </a:endParaRPr>
          </a:p>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Websites of interest:</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Check individual slides for resources. </a:t>
            </a:r>
            <a:endParaRPr sz="1600">
              <a:solidFill>
                <a:srgbClr val="583F34"/>
              </a:solidFill>
              <a:latin typeface="Calibri"/>
              <a:ea typeface="Calibri"/>
              <a:cs typeface="Calibri"/>
              <a:sym typeface="Calibri"/>
            </a:endParaRPr>
          </a:p>
          <a:p>
            <a:pPr marL="0" marR="0" lvl="0" indent="0" algn="l" rtl="0">
              <a:spcBef>
                <a:spcPts val="0"/>
              </a:spcBef>
              <a:spcAft>
                <a:spcPts val="0"/>
              </a:spcAft>
              <a:buNone/>
            </a:pPr>
            <a:endParaRPr sz="1600">
              <a:solidFill>
                <a:srgbClr val="583F34"/>
              </a:solidFill>
              <a:latin typeface="Calibri"/>
              <a:ea typeface="Calibri"/>
              <a:cs typeface="Calibri"/>
              <a:sym typeface="Calibri"/>
            </a:endParaRPr>
          </a:p>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MBER Essentials: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Doodle Sheets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Whiteboards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Norms of Conversation</a:t>
            </a:r>
            <a:endParaRPr sz="1600">
              <a:solidFill>
                <a:srgbClr val="583F34"/>
              </a:solidFill>
              <a:latin typeface="Calibri"/>
              <a:ea typeface="Calibri"/>
              <a:cs typeface="Calibri"/>
              <a:sym typeface="Calibri"/>
            </a:endParaRPr>
          </a:p>
        </p:txBody>
      </p:sp>
      <p:sp>
        <p:nvSpPr>
          <p:cNvPr id="1004" name="Google Shape;1004;p86"/>
          <p:cNvSpPr txBox="1"/>
          <p:nvPr/>
        </p:nvSpPr>
        <p:spPr>
          <a:xfrm>
            <a:off x="4197650" y="3143710"/>
            <a:ext cx="4520700" cy="3022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1600"/>
              <a:buFont typeface="Arial"/>
              <a:buNone/>
            </a:pPr>
            <a:r>
              <a:rPr lang="en-US" sz="1600" b="1" dirty="0">
                <a:solidFill>
                  <a:srgbClr val="583F34"/>
                </a:solidFill>
                <a:latin typeface="Calibri"/>
                <a:ea typeface="Calibri"/>
                <a:cs typeface="Calibri"/>
                <a:sym typeface="Calibri"/>
              </a:rPr>
              <a:t>Notes and Details:</a:t>
            </a:r>
            <a:endParaRPr dirty="0"/>
          </a:p>
          <a:p>
            <a:pPr marL="0" marR="0" lvl="0" indent="0" algn="l" rtl="0">
              <a:spcBef>
                <a:spcPts val="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Students report their game numbers and examine the summarized class data and may begin to recognize the mathematical relationships among the columns of the data table. They then return to the actual trends in the moose population and compare them with the results of the game. A recognition that the simulated population is stable spurs them to consider how a change in the game might better generate data more congruent with the historical shifts in moose over time.</a:t>
            </a:r>
            <a:endParaRPr sz="1600" dirty="0">
              <a:solidFill>
                <a:srgbClr val="583F34"/>
              </a:solidFill>
              <a:latin typeface="Calibri"/>
              <a:ea typeface="Calibri"/>
              <a:cs typeface="Calibri"/>
              <a:sym typeface="Calibri"/>
            </a:endParaRPr>
          </a:p>
          <a:p>
            <a:pPr marL="0" marR="0" lvl="0" indent="0" algn="l" rtl="0">
              <a:spcBef>
                <a:spcPts val="60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		&lt;continued on next slide&gt;</a:t>
            </a:r>
            <a:endParaRPr sz="1600" dirty="0">
              <a:solidFill>
                <a:srgbClr val="583F34"/>
              </a:solidFill>
              <a:latin typeface="Calibri"/>
              <a:ea typeface="Calibri"/>
              <a:cs typeface="Calibri"/>
              <a:sym typeface="Calibri"/>
            </a:endParaRPr>
          </a:p>
        </p:txBody>
      </p:sp>
      <p:grpSp>
        <p:nvGrpSpPr>
          <p:cNvPr id="1005" name="Google Shape;1005;p86"/>
          <p:cNvGrpSpPr/>
          <p:nvPr/>
        </p:nvGrpSpPr>
        <p:grpSpPr>
          <a:xfrm>
            <a:off x="282908" y="1071222"/>
            <a:ext cx="2571024" cy="2190241"/>
            <a:chOff x="1029484" y="1311626"/>
            <a:chExt cx="2571024" cy="2190241"/>
          </a:xfrm>
        </p:grpSpPr>
        <p:sp>
          <p:nvSpPr>
            <p:cNvPr id="1006" name="Google Shape;1006;p86"/>
            <p:cNvSpPr/>
            <p:nvPr/>
          </p:nvSpPr>
          <p:spPr>
            <a:xfrm>
              <a:off x="1385668" y="1689784"/>
              <a:ext cx="1757169" cy="1484854"/>
            </a:xfrm>
            <a:prstGeom prst="triangle">
              <a:avLst>
                <a:gd name="adj" fmla="val 50000"/>
              </a:avLst>
            </a:prstGeom>
            <a:noFill/>
            <a:ln w="19050" cap="flat" cmpd="sng">
              <a:solidFill>
                <a:srgbClr val="5FAF29"/>
              </a:solidFill>
              <a:prstDash val="solid"/>
              <a:miter lim="400000"/>
              <a:headEnd type="none" w="sm" len="sm"/>
              <a:tailEnd type="none" w="sm" len="sm"/>
            </a:ln>
            <a:effectLst>
              <a:outerShdw blurRad="50800" dist="50800" dir="5400000" sx="1000" sy="1000" algn="ctr" rotWithShape="0">
                <a:srgbClr val="000000">
                  <a:alpha val="42745"/>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chemeClr val="dk1"/>
                </a:buClr>
                <a:buSzPts val="2400"/>
                <a:buFont typeface="Calibri"/>
                <a:buNone/>
              </a:pPr>
              <a:endParaRPr sz="2400" b="0" i="0" u="none" strike="noStrike" cap="none">
                <a:solidFill>
                  <a:srgbClr val="FFFFFF"/>
                </a:solidFill>
                <a:latin typeface="Calibri"/>
                <a:ea typeface="Calibri"/>
                <a:cs typeface="Calibri"/>
                <a:sym typeface="Calibri"/>
              </a:endParaRPr>
            </a:p>
          </p:txBody>
        </p:sp>
        <p:sp>
          <p:nvSpPr>
            <p:cNvPr id="1007" name="Google Shape;1007;p86"/>
            <p:cNvSpPr/>
            <p:nvPr/>
          </p:nvSpPr>
          <p:spPr>
            <a:xfrm>
              <a:off x="2065319" y="1311626"/>
              <a:ext cx="404278"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M</a:t>
              </a:r>
              <a:endParaRPr/>
            </a:p>
          </p:txBody>
        </p:sp>
        <p:sp>
          <p:nvSpPr>
            <p:cNvPr id="1008" name="Google Shape;1008;p86"/>
            <p:cNvSpPr/>
            <p:nvPr/>
          </p:nvSpPr>
          <p:spPr>
            <a:xfrm>
              <a:off x="1029484" y="3101757"/>
              <a:ext cx="317716"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P</a:t>
              </a:r>
              <a:endParaRPr/>
            </a:p>
          </p:txBody>
        </p:sp>
        <p:sp>
          <p:nvSpPr>
            <p:cNvPr id="1009" name="Google Shape;1009;p86"/>
            <p:cNvSpPr/>
            <p:nvPr/>
          </p:nvSpPr>
          <p:spPr>
            <a:xfrm>
              <a:off x="3074737" y="3101756"/>
              <a:ext cx="525771"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Q</a:t>
              </a:r>
              <a:endParaRPr/>
            </a:p>
          </p:txBody>
        </p:sp>
      </p:grpSp>
      <p:cxnSp>
        <p:nvCxnSpPr>
          <p:cNvPr id="1010" name="Google Shape;1010;p86"/>
          <p:cNvCxnSpPr/>
          <p:nvPr/>
        </p:nvCxnSpPr>
        <p:spPr>
          <a:xfrm rot="10800000" flipH="1">
            <a:off x="537213" y="1445802"/>
            <a:ext cx="839189" cy="1411972"/>
          </a:xfrm>
          <a:prstGeom prst="straightConnector1">
            <a:avLst/>
          </a:prstGeom>
          <a:noFill/>
          <a:ln w="31750" cap="flat" cmpd="sng">
            <a:solidFill>
              <a:srgbClr val="5FAF29"/>
            </a:solidFill>
            <a:prstDash val="solid"/>
            <a:miter lim="400000"/>
            <a:headEnd type="none" w="sm" len="sm"/>
            <a:tailEnd type="triangle" w="med" len="med"/>
          </a:ln>
        </p:spPr>
      </p:cxn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1015"/>
        <p:cNvGrpSpPr/>
        <p:nvPr/>
      </p:nvGrpSpPr>
      <p:grpSpPr>
        <a:xfrm>
          <a:off x="0" y="0"/>
          <a:ext cx="0" cy="0"/>
          <a:chOff x="0" y="0"/>
          <a:chExt cx="0" cy="0"/>
        </a:xfrm>
      </p:grpSpPr>
      <p:sp>
        <p:nvSpPr>
          <p:cNvPr id="1016" name="Google Shape;1016;p87"/>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LS09 Teacher Resource: Notes</a:t>
            </a:r>
            <a:endParaRPr sz="2400" b="0" i="0" u="none" strike="noStrike" cap="none">
              <a:solidFill>
                <a:srgbClr val="FFFFFF"/>
              </a:solidFill>
              <a:latin typeface="Arial"/>
              <a:ea typeface="Arial"/>
              <a:cs typeface="Arial"/>
              <a:sym typeface="Arial"/>
            </a:endParaRPr>
          </a:p>
        </p:txBody>
      </p:sp>
      <p:sp>
        <p:nvSpPr>
          <p:cNvPr id="1017" name="Google Shape;1017;p87"/>
          <p:cNvSpPr txBox="1"/>
          <p:nvPr/>
        </p:nvSpPr>
        <p:spPr>
          <a:xfrm>
            <a:off x="439340" y="608965"/>
            <a:ext cx="8229600" cy="5640070"/>
          </a:xfrm>
          <a:prstGeom prst="rect">
            <a:avLst/>
          </a:prstGeom>
          <a:noFill/>
          <a:ln>
            <a:noFill/>
          </a:ln>
        </p:spPr>
        <p:txBody>
          <a:bodyPr spcFirstLastPara="1" wrap="square" lIns="91425" tIns="45700" rIns="91425" bIns="45700" anchor="t" anchorCtr="0">
            <a:normAutofit lnSpcReduction="10000"/>
          </a:bodyPr>
          <a:lstStyle/>
          <a:p>
            <a:pPr marL="0" marR="0" lvl="0" indent="0" algn="l" rtl="0">
              <a:lnSpc>
                <a:spcPct val="100000"/>
              </a:lnSpc>
              <a:spcBef>
                <a:spcPts val="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This learning segment is an attempt to help students stumble into recognizing the basis of the general model for Population Dynamics (formally developed in the classroom in the next learning segment). Some students may immediately pull the birth-death model from the data table, and if this is true of the majority of your student population, you may choose to have a conversation about the model here.</a:t>
            </a:r>
            <a:endParaRPr dirty="0"/>
          </a:p>
          <a:p>
            <a:pPr marL="0" marR="0" lvl="0" indent="0" algn="l" rtl="0">
              <a:lnSpc>
                <a:spcPct val="100000"/>
              </a:lnSpc>
              <a:spcBef>
                <a:spcPts val="60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We have designed this learning segment, however, to uncover birth-birth death by returning to the moose data and recognizing a key difference between the simulated a real data: “stability”. The simulated moose population should have remained relatively stable, meaning the ending numbers should not be too different from the starting numbers. (If the numbers are greatly different, return to the Moose Game Assembly Instructions to be certain you have placed the correct ration of cards in each envelope when assembling the games.) Recognizing that the actual moose population fluctuates more dramatically leads us to ask how we might change the game in order to better capture what is happening in real populations. We address this by having groups each select a portion of the graph and redesigning the game in only one specific way in order to better capture the reality of the moose of Isle Royale. It is important that each team only make one change—for example, remove the two “Cannot Find a Mate” cards from the fall envelope, replacing them with two “Found a Mate and Became Pregnant” cards—in order to mimic the pattern in their chosen section of the graph (here likely a section with a steady increase in moose). The team should be able to articulate how the specific change results in the trend and should connect the cause and effect through the fundamental processes of birth and death.</a:t>
            </a:r>
            <a:endParaRPr dirty="0"/>
          </a:p>
          <a:p>
            <a:pPr marL="0" marR="0" lvl="0" indent="0" algn="l" rtl="0">
              <a:lnSpc>
                <a:spcPct val="100000"/>
              </a:lnSpc>
              <a:spcBef>
                <a:spcPts val="60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We end the learning segment by having each student reflect and write about the key idea individually. This primes us for the model development that we undertake next.</a:t>
            </a:r>
            <a:endParaRPr sz="1600" dirty="0">
              <a:solidFill>
                <a:srgbClr val="583F34"/>
              </a:solidFill>
              <a:latin typeface="Calibri"/>
              <a:ea typeface="Calibri"/>
              <a:cs typeface="Calibri"/>
              <a:sym typeface="Calibri"/>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1022"/>
        <p:cNvGrpSpPr/>
        <p:nvPr/>
      </p:nvGrpSpPr>
      <p:grpSpPr>
        <a:xfrm>
          <a:off x="0" y="0"/>
          <a:ext cx="0" cy="0"/>
          <a:chOff x="0" y="0"/>
          <a:chExt cx="0" cy="0"/>
        </a:xfrm>
      </p:grpSpPr>
      <p:sp>
        <p:nvSpPr>
          <p:cNvPr id="1023" name="Google Shape;1023;p88"/>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LS09 Teacher Resource: Notes</a:t>
            </a:r>
            <a:endParaRPr sz="2400" b="0" i="0" u="none" strike="noStrike" cap="none">
              <a:solidFill>
                <a:srgbClr val="FFFFFF"/>
              </a:solidFill>
              <a:latin typeface="Arial"/>
              <a:ea typeface="Arial"/>
              <a:cs typeface="Arial"/>
              <a:sym typeface="Arial"/>
            </a:endParaRPr>
          </a:p>
        </p:txBody>
      </p:sp>
      <p:graphicFrame>
        <p:nvGraphicFramePr>
          <p:cNvPr id="1024" name="Google Shape;1024;p88"/>
          <p:cNvGraphicFramePr/>
          <p:nvPr/>
        </p:nvGraphicFramePr>
        <p:xfrm>
          <a:off x="285750" y="807720"/>
          <a:ext cx="8229625" cy="5035550"/>
        </p:xfrm>
        <a:graphic>
          <a:graphicData uri="http://schemas.openxmlformats.org/drawingml/2006/table">
            <a:tbl>
              <a:tblPr firstRow="1" bandRow="1">
                <a:noFill/>
                <a:tableStyleId>{807A840A-58FA-4373-859A-440A1F813EC0}</a:tableStyleId>
              </a:tblPr>
              <a:tblGrid>
                <a:gridCol w="1645925">
                  <a:extLst>
                    <a:ext uri="{9D8B030D-6E8A-4147-A177-3AD203B41FA5}">
                      <a16:colId xmlns:a16="http://schemas.microsoft.com/office/drawing/2014/main" val="20000"/>
                    </a:ext>
                  </a:extLst>
                </a:gridCol>
                <a:gridCol w="1645925">
                  <a:extLst>
                    <a:ext uri="{9D8B030D-6E8A-4147-A177-3AD203B41FA5}">
                      <a16:colId xmlns:a16="http://schemas.microsoft.com/office/drawing/2014/main" val="20001"/>
                    </a:ext>
                  </a:extLst>
                </a:gridCol>
                <a:gridCol w="1645925">
                  <a:extLst>
                    <a:ext uri="{9D8B030D-6E8A-4147-A177-3AD203B41FA5}">
                      <a16:colId xmlns:a16="http://schemas.microsoft.com/office/drawing/2014/main" val="20002"/>
                    </a:ext>
                  </a:extLst>
                </a:gridCol>
                <a:gridCol w="1645925">
                  <a:extLst>
                    <a:ext uri="{9D8B030D-6E8A-4147-A177-3AD203B41FA5}">
                      <a16:colId xmlns:a16="http://schemas.microsoft.com/office/drawing/2014/main" val="20003"/>
                    </a:ext>
                  </a:extLst>
                </a:gridCol>
                <a:gridCol w="1645925">
                  <a:extLst>
                    <a:ext uri="{9D8B030D-6E8A-4147-A177-3AD203B41FA5}">
                      <a16:colId xmlns:a16="http://schemas.microsoft.com/office/drawing/2014/main" val="20004"/>
                    </a:ext>
                  </a:extLst>
                </a:gridCol>
              </a:tblGrid>
              <a:tr h="387350">
                <a:tc>
                  <a:txBody>
                    <a:bodyPr/>
                    <a:lstStyle/>
                    <a:p>
                      <a:pPr marL="0" marR="0" lvl="0" indent="0" algn="ctr" rtl="0">
                        <a:spcBef>
                          <a:spcPts val="0"/>
                        </a:spcBef>
                        <a:spcAft>
                          <a:spcPts val="0"/>
                        </a:spcAft>
                        <a:buNone/>
                      </a:pPr>
                      <a:r>
                        <a:rPr lang="en-US" sz="1800"/>
                        <a:t>Group-Round</a:t>
                      </a:r>
                      <a:endParaRPr sz="1800"/>
                    </a:p>
                  </a:txBody>
                  <a:tcPr marL="91450" marR="91450" marT="45725" marB="45725">
                    <a:solidFill>
                      <a:srgbClr val="5FAF29"/>
                    </a:solidFill>
                  </a:tcPr>
                </a:tc>
                <a:tc>
                  <a:txBody>
                    <a:bodyPr/>
                    <a:lstStyle/>
                    <a:p>
                      <a:pPr marL="0" marR="0" lvl="0" indent="0" algn="ctr" rtl="0">
                        <a:spcBef>
                          <a:spcPts val="0"/>
                        </a:spcBef>
                        <a:spcAft>
                          <a:spcPts val="0"/>
                        </a:spcAft>
                        <a:buNone/>
                      </a:pPr>
                      <a:r>
                        <a:rPr lang="en-US" sz="1800"/>
                        <a:t>Starting Moose</a:t>
                      </a:r>
                      <a:endParaRPr/>
                    </a:p>
                  </a:txBody>
                  <a:tcPr marL="91450" marR="91450" marT="45725" marB="45725">
                    <a:solidFill>
                      <a:srgbClr val="5FAF29"/>
                    </a:solidFill>
                  </a:tcPr>
                </a:tc>
                <a:tc>
                  <a:txBody>
                    <a:bodyPr/>
                    <a:lstStyle/>
                    <a:p>
                      <a:pPr marL="0" marR="0" lvl="0" indent="0" algn="ctr" rtl="0">
                        <a:spcBef>
                          <a:spcPts val="0"/>
                        </a:spcBef>
                        <a:spcAft>
                          <a:spcPts val="0"/>
                        </a:spcAft>
                        <a:buNone/>
                      </a:pPr>
                      <a:r>
                        <a:rPr lang="en-US" sz="1800"/>
                        <a:t>Births</a:t>
                      </a:r>
                      <a:endParaRPr/>
                    </a:p>
                  </a:txBody>
                  <a:tcPr marL="91450" marR="91450" marT="45725" marB="45725">
                    <a:solidFill>
                      <a:srgbClr val="5FAF29"/>
                    </a:solidFill>
                  </a:tcPr>
                </a:tc>
                <a:tc>
                  <a:txBody>
                    <a:bodyPr/>
                    <a:lstStyle/>
                    <a:p>
                      <a:pPr marL="0" marR="0" lvl="0" indent="0" algn="ctr" rtl="0">
                        <a:spcBef>
                          <a:spcPts val="0"/>
                        </a:spcBef>
                        <a:spcAft>
                          <a:spcPts val="0"/>
                        </a:spcAft>
                        <a:buNone/>
                      </a:pPr>
                      <a:r>
                        <a:rPr lang="en-US" sz="1800"/>
                        <a:t>Deaths</a:t>
                      </a:r>
                      <a:endParaRPr/>
                    </a:p>
                  </a:txBody>
                  <a:tcPr marL="91450" marR="91450" marT="45725" marB="45725">
                    <a:solidFill>
                      <a:srgbClr val="5FAF29"/>
                    </a:solidFill>
                  </a:tcPr>
                </a:tc>
                <a:tc>
                  <a:txBody>
                    <a:bodyPr/>
                    <a:lstStyle/>
                    <a:p>
                      <a:pPr marL="0" marR="0" lvl="0" indent="0" algn="ctr" rtl="0">
                        <a:spcBef>
                          <a:spcPts val="0"/>
                        </a:spcBef>
                        <a:spcAft>
                          <a:spcPts val="0"/>
                        </a:spcAft>
                        <a:buNone/>
                      </a:pPr>
                      <a:r>
                        <a:rPr lang="en-US" sz="1800"/>
                        <a:t>Ending Moose</a:t>
                      </a:r>
                      <a:endParaRPr/>
                    </a:p>
                  </a:txBody>
                  <a:tcPr marL="91450" marR="91450" marT="45725" marB="45725">
                    <a:solidFill>
                      <a:srgbClr val="5FAF29"/>
                    </a:solidFill>
                  </a:tcPr>
                </a:tc>
                <a:extLst>
                  <a:ext uri="{0D108BD9-81ED-4DB2-BD59-A6C34878D82A}">
                    <a16:rowId xmlns:a16="http://schemas.microsoft.com/office/drawing/2014/main" val="10000"/>
                  </a:ext>
                </a:extLst>
              </a:tr>
              <a:tr h="387350">
                <a:tc>
                  <a:txBody>
                    <a:bodyPr/>
                    <a:lstStyle/>
                    <a:p>
                      <a:pPr marL="0" marR="0" lvl="0" indent="0" algn="ctr" rtl="0">
                        <a:spcBef>
                          <a:spcPts val="0"/>
                        </a:spcBef>
                        <a:spcAft>
                          <a:spcPts val="0"/>
                        </a:spcAft>
                        <a:buNone/>
                      </a:pPr>
                      <a:r>
                        <a:rPr lang="en-US" sz="1800"/>
                        <a:t>1-1</a:t>
                      </a:r>
                      <a:endParaRPr sz="1800"/>
                    </a:p>
                  </a:txBody>
                  <a:tcPr marL="91450" marR="91450" marT="45725" marB="45725"/>
                </a:tc>
                <a:tc>
                  <a:txBody>
                    <a:bodyPr/>
                    <a:lstStyle/>
                    <a:p>
                      <a:pPr marL="0" marR="0" lvl="0" indent="0" algn="ctr" rtl="0">
                        <a:spcBef>
                          <a:spcPts val="0"/>
                        </a:spcBef>
                        <a:spcAft>
                          <a:spcPts val="0"/>
                        </a:spcAft>
                        <a:buNone/>
                      </a:pPr>
                      <a:r>
                        <a:rPr lang="en-US" sz="1800"/>
                        <a:t>10</a:t>
                      </a:r>
                      <a:endParaRPr/>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extLst>
                  <a:ext uri="{0D108BD9-81ED-4DB2-BD59-A6C34878D82A}">
                    <a16:rowId xmlns:a16="http://schemas.microsoft.com/office/drawing/2014/main" val="10001"/>
                  </a:ext>
                </a:extLst>
              </a:tr>
              <a:tr h="387350">
                <a:tc>
                  <a:txBody>
                    <a:bodyPr/>
                    <a:lstStyle/>
                    <a:p>
                      <a:pPr marL="0" marR="0" lvl="0" indent="0" algn="ctr" rtl="0">
                        <a:spcBef>
                          <a:spcPts val="0"/>
                        </a:spcBef>
                        <a:spcAft>
                          <a:spcPts val="0"/>
                        </a:spcAft>
                        <a:buNone/>
                      </a:pPr>
                      <a:r>
                        <a:rPr lang="en-US" sz="1800"/>
                        <a:t>2-1</a:t>
                      </a:r>
                      <a:endParaRPr sz="1800"/>
                    </a:p>
                  </a:txBody>
                  <a:tcPr marL="91450" marR="91450" marT="45725" marB="45725"/>
                </a:tc>
                <a:tc>
                  <a:txBody>
                    <a:bodyPr/>
                    <a:lstStyle/>
                    <a:p>
                      <a:pPr marL="0" marR="0" lvl="0" indent="0" algn="ctr" rtl="0">
                        <a:spcBef>
                          <a:spcPts val="0"/>
                        </a:spcBef>
                        <a:spcAft>
                          <a:spcPts val="0"/>
                        </a:spcAft>
                        <a:buNone/>
                      </a:pPr>
                      <a:r>
                        <a:rPr lang="en-US" sz="1800"/>
                        <a:t>10</a:t>
                      </a:r>
                      <a:endParaRPr/>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extLst>
                  <a:ext uri="{0D108BD9-81ED-4DB2-BD59-A6C34878D82A}">
                    <a16:rowId xmlns:a16="http://schemas.microsoft.com/office/drawing/2014/main" val="10002"/>
                  </a:ext>
                </a:extLst>
              </a:tr>
              <a:tr h="387350">
                <a:tc>
                  <a:txBody>
                    <a:bodyPr/>
                    <a:lstStyle/>
                    <a:p>
                      <a:pPr marL="0" marR="0" lvl="0" indent="0" algn="ctr" rtl="0">
                        <a:spcBef>
                          <a:spcPts val="0"/>
                        </a:spcBef>
                        <a:spcAft>
                          <a:spcPts val="0"/>
                        </a:spcAft>
                        <a:buNone/>
                      </a:pPr>
                      <a:r>
                        <a:rPr lang="en-US" sz="1800"/>
                        <a:t>3-1</a:t>
                      </a:r>
                      <a:endParaRPr sz="1800"/>
                    </a:p>
                  </a:txBody>
                  <a:tcPr marL="91450" marR="91450" marT="45725" marB="45725"/>
                </a:tc>
                <a:tc>
                  <a:txBody>
                    <a:bodyPr/>
                    <a:lstStyle/>
                    <a:p>
                      <a:pPr marL="0" marR="0" lvl="0" indent="0" algn="ctr" rtl="0">
                        <a:spcBef>
                          <a:spcPts val="0"/>
                        </a:spcBef>
                        <a:spcAft>
                          <a:spcPts val="0"/>
                        </a:spcAft>
                        <a:buNone/>
                      </a:pPr>
                      <a:r>
                        <a:rPr lang="en-US" sz="1800"/>
                        <a:t>10</a:t>
                      </a:r>
                      <a:endParaRPr/>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extLst>
                  <a:ext uri="{0D108BD9-81ED-4DB2-BD59-A6C34878D82A}">
                    <a16:rowId xmlns:a16="http://schemas.microsoft.com/office/drawing/2014/main" val="10003"/>
                  </a:ext>
                </a:extLst>
              </a:tr>
              <a:tr h="387350">
                <a:tc>
                  <a:txBody>
                    <a:bodyPr/>
                    <a:lstStyle/>
                    <a:p>
                      <a:pPr marL="0" marR="0" lvl="0" indent="0" algn="ctr" rtl="0">
                        <a:spcBef>
                          <a:spcPts val="0"/>
                        </a:spcBef>
                        <a:spcAft>
                          <a:spcPts val="0"/>
                        </a:spcAft>
                        <a:buNone/>
                      </a:pPr>
                      <a:r>
                        <a:rPr lang="en-US" sz="1800"/>
                        <a:t>4-1</a:t>
                      </a:r>
                      <a:endParaRPr sz="1800"/>
                    </a:p>
                  </a:txBody>
                  <a:tcPr marL="91450" marR="91450" marT="45725" marB="45725"/>
                </a:tc>
                <a:tc>
                  <a:txBody>
                    <a:bodyPr/>
                    <a:lstStyle/>
                    <a:p>
                      <a:pPr marL="0" marR="0" lvl="0" indent="0" algn="ctr" rtl="0">
                        <a:spcBef>
                          <a:spcPts val="0"/>
                        </a:spcBef>
                        <a:spcAft>
                          <a:spcPts val="0"/>
                        </a:spcAft>
                        <a:buNone/>
                      </a:pPr>
                      <a:r>
                        <a:rPr lang="en-US" sz="1800"/>
                        <a:t>10</a:t>
                      </a:r>
                      <a:endParaRPr/>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extLst>
                  <a:ext uri="{0D108BD9-81ED-4DB2-BD59-A6C34878D82A}">
                    <a16:rowId xmlns:a16="http://schemas.microsoft.com/office/drawing/2014/main" val="10004"/>
                  </a:ext>
                </a:extLst>
              </a:tr>
              <a:tr h="387350">
                <a:tc>
                  <a:txBody>
                    <a:bodyPr/>
                    <a:lstStyle/>
                    <a:p>
                      <a:pPr marL="0" marR="0" lvl="0" indent="0" algn="ctr" rtl="0">
                        <a:spcBef>
                          <a:spcPts val="0"/>
                        </a:spcBef>
                        <a:spcAft>
                          <a:spcPts val="0"/>
                        </a:spcAft>
                        <a:buNone/>
                      </a:pPr>
                      <a:r>
                        <a:rPr lang="en-US" sz="1800"/>
                        <a:t>5-1</a:t>
                      </a:r>
                      <a:endParaRPr sz="1800"/>
                    </a:p>
                  </a:txBody>
                  <a:tcPr marL="91450" marR="91450" marT="45725" marB="45725"/>
                </a:tc>
                <a:tc>
                  <a:txBody>
                    <a:bodyPr/>
                    <a:lstStyle/>
                    <a:p>
                      <a:pPr marL="0" marR="0" lvl="0" indent="0" algn="ctr" rtl="0">
                        <a:spcBef>
                          <a:spcPts val="0"/>
                        </a:spcBef>
                        <a:spcAft>
                          <a:spcPts val="0"/>
                        </a:spcAft>
                        <a:buNone/>
                      </a:pPr>
                      <a:r>
                        <a:rPr lang="en-US" sz="1800"/>
                        <a:t>10</a:t>
                      </a:r>
                      <a:endParaRPr/>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extLst>
                  <a:ext uri="{0D108BD9-81ED-4DB2-BD59-A6C34878D82A}">
                    <a16:rowId xmlns:a16="http://schemas.microsoft.com/office/drawing/2014/main" val="10005"/>
                  </a:ext>
                </a:extLst>
              </a:tr>
              <a:tr h="387350">
                <a:tc>
                  <a:txBody>
                    <a:bodyPr/>
                    <a:lstStyle/>
                    <a:p>
                      <a:pPr marL="0" marR="0" lvl="0" indent="0" algn="ctr" rtl="0">
                        <a:spcBef>
                          <a:spcPts val="0"/>
                        </a:spcBef>
                        <a:spcAft>
                          <a:spcPts val="0"/>
                        </a:spcAft>
                        <a:buNone/>
                      </a:pPr>
                      <a:r>
                        <a:rPr lang="en-US" sz="1800"/>
                        <a:t>6-1</a:t>
                      </a:r>
                      <a:endParaRPr sz="1800"/>
                    </a:p>
                  </a:txBody>
                  <a:tcPr marL="91450" marR="91450" marT="45725" marB="45725"/>
                </a:tc>
                <a:tc>
                  <a:txBody>
                    <a:bodyPr/>
                    <a:lstStyle/>
                    <a:p>
                      <a:pPr marL="0" marR="0" lvl="0" indent="0" algn="ctr" rtl="0">
                        <a:spcBef>
                          <a:spcPts val="0"/>
                        </a:spcBef>
                        <a:spcAft>
                          <a:spcPts val="0"/>
                        </a:spcAft>
                        <a:buNone/>
                      </a:pPr>
                      <a:r>
                        <a:rPr lang="en-US" sz="1800"/>
                        <a:t>10</a:t>
                      </a:r>
                      <a:endParaRPr/>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extLst>
                  <a:ext uri="{0D108BD9-81ED-4DB2-BD59-A6C34878D82A}">
                    <a16:rowId xmlns:a16="http://schemas.microsoft.com/office/drawing/2014/main" val="10006"/>
                  </a:ext>
                </a:extLst>
              </a:tr>
              <a:tr h="387350">
                <a:tc>
                  <a:txBody>
                    <a:bodyPr/>
                    <a:lstStyle/>
                    <a:p>
                      <a:pPr marL="0" marR="0" lvl="0" indent="0" algn="ctr" rtl="0">
                        <a:spcBef>
                          <a:spcPts val="0"/>
                        </a:spcBef>
                        <a:spcAft>
                          <a:spcPts val="0"/>
                        </a:spcAft>
                        <a:buNone/>
                      </a:pPr>
                      <a:r>
                        <a:rPr lang="en-US" sz="1800"/>
                        <a:t>7-1</a:t>
                      </a:r>
                      <a:endParaRPr sz="1800"/>
                    </a:p>
                  </a:txBody>
                  <a:tcPr marL="91450" marR="91450" marT="45725" marB="45725"/>
                </a:tc>
                <a:tc>
                  <a:txBody>
                    <a:bodyPr/>
                    <a:lstStyle/>
                    <a:p>
                      <a:pPr marL="0" marR="0" lvl="0" indent="0" algn="ctr" rtl="0">
                        <a:spcBef>
                          <a:spcPts val="0"/>
                        </a:spcBef>
                        <a:spcAft>
                          <a:spcPts val="0"/>
                        </a:spcAft>
                        <a:buNone/>
                      </a:pPr>
                      <a:r>
                        <a:rPr lang="en-US" sz="1800"/>
                        <a:t>10</a:t>
                      </a:r>
                      <a:endParaRPr/>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extLst>
                  <a:ext uri="{0D108BD9-81ED-4DB2-BD59-A6C34878D82A}">
                    <a16:rowId xmlns:a16="http://schemas.microsoft.com/office/drawing/2014/main" val="10007"/>
                  </a:ext>
                </a:extLst>
              </a:tr>
              <a:tr h="387350">
                <a:tc>
                  <a:txBody>
                    <a:bodyPr/>
                    <a:lstStyle/>
                    <a:p>
                      <a:pPr marL="0" marR="0" lvl="0" indent="0" algn="ctr" rtl="0">
                        <a:spcBef>
                          <a:spcPts val="0"/>
                        </a:spcBef>
                        <a:spcAft>
                          <a:spcPts val="0"/>
                        </a:spcAft>
                        <a:buNone/>
                      </a:pPr>
                      <a:r>
                        <a:rPr lang="en-US" sz="1800"/>
                        <a:t>8-1</a:t>
                      </a:r>
                      <a:endParaRPr sz="1800"/>
                    </a:p>
                  </a:txBody>
                  <a:tcPr marL="91450" marR="91450" marT="45725" marB="45725"/>
                </a:tc>
                <a:tc>
                  <a:txBody>
                    <a:bodyPr/>
                    <a:lstStyle/>
                    <a:p>
                      <a:pPr marL="0" marR="0" lvl="0" indent="0" algn="ctr" rtl="0">
                        <a:spcBef>
                          <a:spcPts val="0"/>
                        </a:spcBef>
                        <a:spcAft>
                          <a:spcPts val="0"/>
                        </a:spcAft>
                        <a:buNone/>
                      </a:pPr>
                      <a:r>
                        <a:rPr lang="en-US" sz="1800"/>
                        <a:t>10</a:t>
                      </a:r>
                      <a:endParaRPr/>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extLst>
                  <a:ext uri="{0D108BD9-81ED-4DB2-BD59-A6C34878D82A}">
                    <a16:rowId xmlns:a16="http://schemas.microsoft.com/office/drawing/2014/main" val="10008"/>
                  </a:ext>
                </a:extLst>
              </a:tr>
              <a:tr h="387350">
                <a:tc>
                  <a:txBody>
                    <a:bodyPr/>
                    <a:lstStyle/>
                    <a:p>
                      <a:pPr marL="0" marR="0" lvl="0" indent="0" algn="ctr" rtl="0">
                        <a:spcBef>
                          <a:spcPts val="0"/>
                        </a:spcBef>
                        <a:spcAft>
                          <a:spcPts val="0"/>
                        </a:spcAft>
                        <a:buNone/>
                      </a:pPr>
                      <a:r>
                        <a:rPr lang="en-US" sz="1800"/>
                        <a:t>2-1</a:t>
                      </a:r>
                      <a:endParaRPr sz="1800"/>
                    </a:p>
                  </a:txBody>
                  <a:tcPr marL="91450" marR="91450" marT="45725" marB="45725"/>
                </a:tc>
                <a:tc>
                  <a:txBody>
                    <a:bodyPr/>
                    <a:lstStyle/>
                    <a:p>
                      <a:pPr marL="0" marR="0" lvl="0" indent="0" algn="ctr" rtl="0">
                        <a:spcBef>
                          <a:spcPts val="0"/>
                        </a:spcBef>
                        <a:spcAft>
                          <a:spcPts val="0"/>
                        </a:spcAft>
                        <a:buNone/>
                      </a:pPr>
                      <a:r>
                        <a:rPr lang="en-US" sz="1800"/>
                        <a:t>10</a:t>
                      </a: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extLst>
                  <a:ext uri="{0D108BD9-81ED-4DB2-BD59-A6C34878D82A}">
                    <a16:rowId xmlns:a16="http://schemas.microsoft.com/office/drawing/2014/main" val="10009"/>
                  </a:ext>
                </a:extLst>
              </a:tr>
              <a:tr h="387350">
                <a:tc>
                  <a:txBody>
                    <a:bodyPr/>
                    <a:lstStyle/>
                    <a:p>
                      <a:pPr marL="0" marR="0" lvl="0" indent="0" algn="ctr" rtl="0">
                        <a:spcBef>
                          <a:spcPts val="0"/>
                        </a:spcBef>
                        <a:spcAft>
                          <a:spcPts val="0"/>
                        </a:spcAft>
                        <a:buNone/>
                      </a:pPr>
                      <a:r>
                        <a:rPr lang="en-US" sz="1800"/>
                        <a:t>…</a:t>
                      </a: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extLst>
                  <a:ext uri="{0D108BD9-81ED-4DB2-BD59-A6C34878D82A}">
                    <a16:rowId xmlns:a16="http://schemas.microsoft.com/office/drawing/2014/main" val="10010"/>
                  </a:ext>
                </a:extLst>
              </a:tr>
              <a:tr h="387350">
                <a:tc>
                  <a:txBody>
                    <a:bodyPr/>
                    <a:lstStyle/>
                    <a:p>
                      <a:pPr marL="0" marR="0" lvl="0" indent="0" algn="ctr" rtl="0">
                        <a:spcBef>
                          <a:spcPts val="0"/>
                        </a:spcBef>
                        <a:spcAft>
                          <a:spcPts val="0"/>
                        </a:spcAft>
                        <a:buNone/>
                      </a:pPr>
                      <a:r>
                        <a:rPr lang="en-US" sz="1800"/>
                        <a:t>8-3</a:t>
                      </a:r>
                      <a:endParaRPr sz="1800"/>
                    </a:p>
                  </a:txBody>
                  <a:tcPr marL="91450" marR="91450" marT="45725" marB="45725"/>
                </a:tc>
                <a:tc>
                  <a:txBody>
                    <a:bodyPr/>
                    <a:lstStyle/>
                    <a:p>
                      <a:pPr marL="0" marR="0" lvl="0" indent="0" algn="ctr" rtl="0">
                        <a:spcBef>
                          <a:spcPts val="0"/>
                        </a:spcBef>
                        <a:spcAft>
                          <a:spcPts val="0"/>
                        </a:spcAft>
                        <a:buNone/>
                      </a:pPr>
                      <a:r>
                        <a:rPr lang="en-US" sz="1800"/>
                        <a:t>10</a:t>
                      </a: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extLst>
                  <a:ext uri="{0D108BD9-81ED-4DB2-BD59-A6C34878D82A}">
                    <a16:rowId xmlns:a16="http://schemas.microsoft.com/office/drawing/2014/main" val="10011"/>
                  </a:ext>
                </a:extLst>
              </a:tr>
              <a:tr h="387350">
                <a:tc>
                  <a:txBody>
                    <a:bodyPr/>
                    <a:lstStyle/>
                    <a:p>
                      <a:pPr marL="0" marR="0" lvl="0" indent="0" algn="ctr" rtl="0">
                        <a:spcBef>
                          <a:spcPts val="0"/>
                        </a:spcBef>
                        <a:spcAft>
                          <a:spcPts val="0"/>
                        </a:spcAft>
                        <a:buNone/>
                      </a:pPr>
                      <a:r>
                        <a:rPr lang="en-US" sz="1800"/>
                        <a:t>TOTAL</a:t>
                      </a:r>
                      <a:endParaRPr sz="1800"/>
                    </a:p>
                  </a:txBody>
                  <a:tcPr marL="91450" marR="91450" marT="45725" marB="45725"/>
                </a:tc>
                <a:tc>
                  <a:txBody>
                    <a:bodyPr/>
                    <a:lstStyle/>
                    <a:p>
                      <a:pPr marL="0" marR="0" lvl="0" indent="0" algn="ctr" rtl="0">
                        <a:spcBef>
                          <a:spcPts val="0"/>
                        </a:spcBef>
                        <a:spcAft>
                          <a:spcPts val="0"/>
                        </a:spcAft>
                        <a:buNone/>
                      </a:pPr>
                      <a:r>
                        <a:rPr lang="en-US" sz="1800"/>
                        <a:t>240</a:t>
                      </a: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extLst>
                  <a:ext uri="{0D108BD9-81ED-4DB2-BD59-A6C34878D82A}">
                    <a16:rowId xmlns:a16="http://schemas.microsoft.com/office/drawing/2014/main" val="10012"/>
                  </a:ext>
                </a:extLst>
              </a:tr>
            </a:tbl>
          </a:graphicData>
        </a:graphic>
      </p:graphicFrame>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1029"/>
        <p:cNvGrpSpPr/>
        <p:nvPr/>
      </p:nvGrpSpPr>
      <p:grpSpPr>
        <a:xfrm>
          <a:off x="0" y="0"/>
          <a:ext cx="0" cy="0"/>
          <a:chOff x="0" y="0"/>
          <a:chExt cx="0" cy="0"/>
        </a:xfrm>
      </p:grpSpPr>
      <p:sp>
        <p:nvSpPr>
          <p:cNvPr id="1030" name="Google Shape;1030;p89"/>
          <p:cNvSpPr txBox="1">
            <a:spLocks noGrp="1"/>
          </p:cNvSpPr>
          <p:nvPr>
            <p:ph type="title"/>
          </p:nvPr>
        </p:nvSpPr>
        <p:spPr>
          <a:xfrm>
            <a:off x="1146264" y="105439"/>
            <a:ext cx="6070965" cy="74364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rgbClr val="2B7C01"/>
              </a:buClr>
              <a:buSzPts val="3600"/>
              <a:buFont typeface="Calibri"/>
              <a:buNone/>
            </a:pPr>
            <a:r>
              <a:rPr lang="en-US" sz="3600">
                <a:solidFill>
                  <a:srgbClr val="2B7C01"/>
                </a:solidFill>
              </a:rPr>
              <a:t>RESULTS </a:t>
            </a:r>
            <a:endParaRPr sz="2800">
              <a:solidFill>
                <a:srgbClr val="2B7C01"/>
              </a:solidFill>
            </a:endParaRPr>
          </a:p>
        </p:txBody>
      </p:sp>
      <p:graphicFrame>
        <p:nvGraphicFramePr>
          <p:cNvPr id="1031" name="Google Shape;1031;p89"/>
          <p:cNvGraphicFramePr/>
          <p:nvPr/>
        </p:nvGraphicFramePr>
        <p:xfrm>
          <a:off x="427808" y="849086"/>
          <a:ext cx="8229625" cy="5422900"/>
        </p:xfrm>
        <a:graphic>
          <a:graphicData uri="http://schemas.openxmlformats.org/drawingml/2006/table">
            <a:tbl>
              <a:tblPr firstRow="1" bandRow="1">
                <a:noFill/>
                <a:tableStyleId>{807A840A-58FA-4373-859A-440A1F813EC0}</a:tableStyleId>
              </a:tblPr>
              <a:tblGrid>
                <a:gridCol w="1645925">
                  <a:extLst>
                    <a:ext uri="{9D8B030D-6E8A-4147-A177-3AD203B41FA5}">
                      <a16:colId xmlns:a16="http://schemas.microsoft.com/office/drawing/2014/main" val="20000"/>
                    </a:ext>
                  </a:extLst>
                </a:gridCol>
                <a:gridCol w="1645925">
                  <a:extLst>
                    <a:ext uri="{9D8B030D-6E8A-4147-A177-3AD203B41FA5}">
                      <a16:colId xmlns:a16="http://schemas.microsoft.com/office/drawing/2014/main" val="20001"/>
                    </a:ext>
                  </a:extLst>
                </a:gridCol>
                <a:gridCol w="1645925">
                  <a:extLst>
                    <a:ext uri="{9D8B030D-6E8A-4147-A177-3AD203B41FA5}">
                      <a16:colId xmlns:a16="http://schemas.microsoft.com/office/drawing/2014/main" val="20002"/>
                    </a:ext>
                  </a:extLst>
                </a:gridCol>
                <a:gridCol w="1645925">
                  <a:extLst>
                    <a:ext uri="{9D8B030D-6E8A-4147-A177-3AD203B41FA5}">
                      <a16:colId xmlns:a16="http://schemas.microsoft.com/office/drawing/2014/main" val="20003"/>
                    </a:ext>
                  </a:extLst>
                </a:gridCol>
                <a:gridCol w="1645925">
                  <a:extLst>
                    <a:ext uri="{9D8B030D-6E8A-4147-A177-3AD203B41FA5}">
                      <a16:colId xmlns:a16="http://schemas.microsoft.com/office/drawing/2014/main" val="20004"/>
                    </a:ext>
                  </a:extLst>
                </a:gridCol>
              </a:tblGrid>
              <a:tr h="387350">
                <a:tc>
                  <a:txBody>
                    <a:bodyPr/>
                    <a:lstStyle/>
                    <a:p>
                      <a:pPr marL="0" marR="0" lvl="0" indent="0" algn="ctr" rtl="0">
                        <a:spcBef>
                          <a:spcPts val="0"/>
                        </a:spcBef>
                        <a:spcAft>
                          <a:spcPts val="0"/>
                        </a:spcAft>
                        <a:buNone/>
                      </a:pPr>
                      <a:r>
                        <a:rPr lang="en-US" sz="1800"/>
                        <a:t>Group-Round</a:t>
                      </a:r>
                      <a:endParaRPr sz="1800"/>
                    </a:p>
                  </a:txBody>
                  <a:tcPr marL="91450" marR="91450" marT="45725" marB="45725">
                    <a:solidFill>
                      <a:srgbClr val="5FAF29"/>
                    </a:solidFill>
                  </a:tcPr>
                </a:tc>
                <a:tc>
                  <a:txBody>
                    <a:bodyPr/>
                    <a:lstStyle/>
                    <a:p>
                      <a:pPr marL="0" marR="0" lvl="0" indent="0" algn="ctr" rtl="0">
                        <a:spcBef>
                          <a:spcPts val="0"/>
                        </a:spcBef>
                        <a:spcAft>
                          <a:spcPts val="0"/>
                        </a:spcAft>
                        <a:buNone/>
                      </a:pPr>
                      <a:r>
                        <a:rPr lang="en-US" sz="1800"/>
                        <a:t>Starting Moose</a:t>
                      </a:r>
                      <a:endParaRPr/>
                    </a:p>
                  </a:txBody>
                  <a:tcPr marL="91450" marR="91450" marT="45725" marB="45725">
                    <a:solidFill>
                      <a:srgbClr val="5FAF29"/>
                    </a:solidFill>
                  </a:tcPr>
                </a:tc>
                <a:tc>
                  <a:txBody>
                    <a:bodyPr/>
                    <a:lstStyle/>
                    <a:p>
                      <a:pPr marL="0" marR="0" lvl="0" indent="0" algn="ctr" rtl="0">
                        <a:spcBef>
                          <a:spcPts val="0"/>
                        </a:spcBef>
                        <a:spcAft>
                          <a:spcPts val="0"/>
                        </a:spcAft>
                        <a:buNone/>
                      </a:pPr>
                      <a:r>
                        <a:rPr lang="en-US" sz="1800"/>
                        <a:t>Births</a:t>
                      </a:r>
                      <a:endParaRPr/>
                    </a:p>
                  </a:txBody>
                  <a:tcPr marL="91450" marR="91450" marT="45725" marB="45725">
                    <a:solidFill>
                      <a:srgbClr val="5FAF29"/>
                    </a:solidFill>
                  </a:tcPr>
                </a:tc>
                <a:tc>
                  <a:txBody>
                    <a:bodyPr/>
                    <a:lstStyle/>
                    <a:p>
                      <a:pPr marL="0" marR="0" lvl="0" indent="0" algn="ctr" rtl="0">
                        <a:spcBef>
                          <a:spcPts val="0"/>
                        </a:spcBef>
                        <a:spcAft>
                          <a:spcPts val="0"/>
                        </a:spcAft>
                        <a:buNone/>
                      </a:pPr>
                      <a:r>
                        <a:rPr lang="en-US" sz="1800"/>
                        <a:t>Deaths</a:t>
                      </a:r>
                      <a:endParaRPr/>
                    </a:p>
                  </a:txBody>
                  <a:tcPr marL="91450" marR="91450" marT="45725" marB="45725">
                    <a:solidFill>
                      <a:srgbClr val="5FAF29"/>
                    </a:solidFill>
                  </a:tcPr>
                </a:tc>
                <a:tc>
                  <a:txBody>
                    <a:bodyPr/>
                    <a:lstStyle/>
                    <a:p>
                      <a:pPr marL="0" marR="0" lvl="0" indent="0" algn="ctr" rtl="0">
                        <a:spcBef>
                          <a:spcPts val="0"/>
                        </a:spcBef>
                        <a:spcAft>
                          <a:spcPts val="0"/>
                        </a:spcAft>
                        <a:buNone/>
                      </a:pPr>
                      <a:r>
                        <a:rPr lang="en-US" sz="1800"/>
                        <a:t>Ending Moose</a:t>
                      </a:r>
                      <a:endParaRPr/>
                    </a:p>
                  </a:txBody>
                  <a:tcPr marL="91450" marR="91450" marT="45725" marB="45725">
                    <a:solidFill>
                      <a:srgbClr val="5FAF29"/>
                    </a:solidFill>
                  </a:tcPr>
                </a:tc>
                <a:extLst>
                  <a:ext uri="{0D108BD9-81ED-4DB2-BD59-A6C34878D82A}">
                    <a16:rowId xmlns:a16="http://schemas.microsoft.com/office/drawing/2014/main" val="10000"/>
                  </a:ext>
                </a:extLst>
              </a:tr>
              <a:tr h="387350">
                <a:tc>
                  <a:txBody>
                    <a:bodyPr/>
                    <a:lstStyle/>
                    <a:p>
                      <a:pPr marL="0" marR="0" lvl="0" indent="0" algn="ctr" rtl="0">
                        <a:spcBef>
                          <a:spcPts val="0"/>
                        </a:spcBef>
                        <a:spcAft>
                          <a:spcPts val="0"/>
                        </a:spcAft>
                        <a:buNone/>
                      </a:pPr>
                      <a:r>
                        <a:rPr lang="en-US" sz="1800">
                          <a:solidFill>
                            <a:srgbClr val="00B0F0"/>
                          </a:solidFill>
                        </a:rPr>
                        <a:t>[insert data]</a:t>
                      </a:r>
                      <a:endParaRPr sz="1800">
                        <a:solidFill>
                          <a:srgbClr val="00B0F0"/>
                        </a:solidFill>
                      </a:endParaRPr>
                    </a:p>
                  </a:txBody>
                  <a:tcPr marL="91450" marR="91450" marT="45725" marB="45725"/>
                </a:tc>
                <a:tc>
                  <a:txBody>
                    <a:bodyPr/>
                    <a:lstStyle/>
                    <a:p>
                      <a:pPr marL="0" marR="0" lvl="0" indent="0" algn="ctr" rtl="0">
                        <a:spcBef>
                          <a:spcPts val="0"/>
                        </a:spcBef>
                        <a:spcAft>
                          <a:spcPts val="0"/>
                        </a:spcAft>
                        <a:buNone/>
                      </a:pPr>
                      <a:r>
                        <a:rPr lang="en-US" sz="1800"/>
                        <a:t>10</a:t>
                      </a:r>
                      <a:endParaRPr/>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extLst>
                  <a:ext uri="{0D108BD9-81ED-4DB2-BD59-A6C34878D82A}">
                    <a16:rowId xmlns:a16="http://schemas.microsoft.com/office/drawing/2014/main" val="10001"/>
                  </a:ext>
                </a:extLst>
              </a:tr>
              <a:tr h="387350">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r>
                        <a:rPr lang="en-US" sz="1800"/>
                        <a:t>10</a:t>
                      </a:r>
                      <a:endParaRPr/>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extLst>
                  <a:ext uri="{0D108BD9-81ED-4DB2-BD59-A6C34878D82A}">
                    <a16:rowId xmlns:a16="http://schemas.microsoft.com/office/drawing/2014/main" val="10002"/>
                  </a:ext>
                </a:extLst>
              </a:tr>
              <a:tr h="387350">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r>
                        <a:rPr lang="en-US" sz="1800"/>
                        <a:t>10</a:t>
                      </a:r>
                      <a:endParaRPr/>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extLst>
                  <a:ext uri="{0D108BD9-81ED-4DB2-BD59-A6C34878D82A}">
                    <a16:rowId xmlns:a16="http://schemas.microsoft.com/office/drawing/2014/main" val="10003"/>
                  </a:ext>
                </a:extLst>
              </a:tr>
              <a:tr h="387350">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r>
                        <a:rPr lang="en-US" sz="1800"/>
                        <a:t>10</a:t>
                      </a:r>
                      <a:endParaRPr/>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extLst>
                  <a:ext uri="{0D108BD9-81ED-4DB2-BD59-A6C34878D82A}">
                    <a16:rowId xmlns:a16="http://schemas.microsoft.com/office/drawing/2014/main" val="10004"/>
                  </a:ext>
                </a:extLst>
              </a:tr>
              <a:tr h="387350">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r>
                        <a:rPr lang="en-US" sz="1800"/>
                        <a:t>10</a:t>
                      </a:r>
                      <a:endParaRPr/>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extLst>
                  <a:ext uri="{0D108BD9-81ED-4DB2-BD59-A6C34878D82A}">
                    <a16:rowId xmlns:a16="http://schemas.microsoft.com/office/drawing/2014/main" val="10005"/>
                  </a:ext>
                </a:extLst>
              </a:tr>
              <a:tr h="387350">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r>
                        <a:rPr lang="en-US" sz="1800"/>
                        <a:t>10</a:t>
                      </a:r>
                      <a:endParaRPr/>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extLst>
                  <a:ext uri="{0D108BD9-81ED-4DB2-BD59-A6C34878D82A}">
                    <a16:rowId xmlns:a16="http://schemas.microsoft.com/office/drawing/2014/main" val="10006"/>
                  </a:ext>
                </a:extLst>
              </a:tr>
              <a:tr h="387350">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r>
                        <a:rPr lang="en-US" sz="1800"/>
                        <a:t>10</a:t>
                      </a:r>
                      <a:endParaRPr/>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extLst>
                  <a:ext uri="{0D108BD9-81ED-4DB2-BD59-A6C34878D82A}">
                    <a16:rowId xmlns:a16="http://schemas.microsoft.com/office/drawing/2014/main" val="10007"/>
                  </a:ext>
                </a:extLst>
              </a:tr>
              <a:tr h="387350">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r>
                        <a:rPr lang="en-US" sz="1800"/>
                        <a:t>10</a:t>
                      </a:r>
                      <a:endParaRPr/>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extLst>
                  <a:ext uri="{0D108BD9-81ED-4DB2-BD59-A6C34878D82A}">
                    <a16:rowId xmlns:a16="http://schemas.microsoft.com/office/drawing/2014/main" val="10008"/>
                  </a:ext>
                </a:extLst>
              </a:tr>
              <a:tr h="387350">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r>
                        <a:rPr lang="en-US" sz="1800"/>
                        <a:t>10</a:t>
                      </a: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extLst>
                  <a:ext uri="{0D108BD9-81ED-4DB2-BD59-A6C34878D82A}">
                    <a16:rowId xmlns:a16="http://schemas.microsoft.com/office/drawing/2014/main" val="10009"/>
                  </a:ext>
                </a:extLst>
              </a:tr>
              <a:tr h="387350">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r>
                        <a:rPr lang="en-US" sz="1800"/>
                        <a:t>10</a:t>
                      </a: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extLst>
                  <a:ext uri="{0D108BD9-81ED-4DB2-BD59-A6C34878D82A}">
                    <a16:rowId xmlns:a16="http://schemas.microsoft.com/office/drawing/2014/main" val="10010"/>
                  </a:ext>
                </a:extLst>
              </a:tr>
              <a:tr h="387350">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r>
                        <a:rPr lang="en-US" sz="1800"/>
                        <a:t>10</a:t>
                      </a: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extLst>
                  <a:ext uri="{0D108BD9-81ED-4DB2-BD59-A6C34878D82A}">
                    <a16:rowId xmlns:a16="http://schemas.microsoft.com/office/drawing/2014/main" val="10011"/>
                  </a:ext>
                </a:extLst>
              </a:tr>
              <a:tr h="387350">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r>
                        <a:rPr lang="en-US" sz="1800"/>
                        <a:t>10</a:t>
                      </a: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extLst>
                  <a:ext uri="{0D108BD9-81ED-4DB2-BD59-A6C34878D82A}">
                    <a16:rowId xmlns:a16="http://schemas.microsoft.com/office/drawing/2014/main" val="10012"/>
                  </a:ext>
                </a:extLst>
              </a:tr>
              <a:tr h="387350">
                <a:tc>
                  <a:txBody>
                    <a:bodyPr/>
                    <a:lstStyle/>
                    <a:p>
                      <a:pPr marL="0" marR="0" lvl="0" indent="0" algn="ctr" rtl="0">
                        <a:spcBef>
                          <a:spcPts val="0"/>
                        </a:spcBef>
                        <a:spcAft>
                          <a:spcPts val="0"/>
                        </a:spcAft>
                        <a:buNone/>
                      </a:pPr>
                      <a:r>
                        <a:rPr lang="en-US" sz="1800"/>
                        <a:t>TOTAL</a:t>
                      </a:r>
                      <a:endParaRPr sz="1800"/>
                    </a:p>
                  </a:txBody>
                  <a:tcPr marL="91450" marR="91450" marT="45725" marB="45725"/>
                </a:tc>
                <a:tc>
                  <a:txBody>
                    <a:bodyPr/>
                    <a:lstStyle/>
                    <a:p>
                      <a:pPr marL="0" marR="0" lvl="0" indent="0" algn="ctr" rtl="0">
                        <a:spcBef>
                          <a:spcPts val="0"/>
                        </a:spcBef>
                        <a:spcAft>
                          <a:spcPts val="0"/>
                        </a:spcAft>
                        <a:buNone/>
                      </a:pPr>
                      <a:r>
                        <a:rPr lang="en-US" sz="1800">
                          <a:solidFill>
                            <a:srgbClr val="00B0F0"/>
                          </a:solidFill>
                        </a:rPr>
                        <a:t>[total]</a:t>
                      </a:r>
                      <a:endParaRPr sz="1800">
                        <a:solidFill>
                          <a:srgbClr val="00B0F0"/>
                        </a:solidFill>
                      </a:endParaRPr>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extLst>
                  <a:ext uri="{0D108BD9-81ED-4DB2-BD59-A6C34878D82A}">
                    <a16:rowId xmlns:a16="http://schemas.microsoft.com/office/drawing/2014/main" val="10013"/>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rgbClr val="583F34"/>
              </a:buClr>
              <a:buSzPts val="3600"/>
              <a:buFont typeface="Calibri"/>
              <a:buNone/>
            </a:pPr>
            <a:r>
              <a:rPr lang="en-US" sz="3600">
                <a:solidFill>
                  <a:srgbClr val="583F34"/>
                </a:solidFill>
              </a:rPr>
              <a:t>Why should we care about biodiversity? </a:t>
            </a:r>
            <a:br>
              <a:rPr lang="en-US" sz="3600">
                <a:solidFill>
                  <a:srgbClr val="583F34"/>
                </a:solidFill>
              </a:rPr>
            </a:br>
            <a:r>
              <a:rPr lang="en-US" sz="3600">
                <a:solidFill>
                  <a:srgbClr val="583F34"/>
                </a:solidFill>
              </a:rPr>
              <a:t>Why does it matter?</a:t>
            </a:r>
            <a:endParaRPr/>
          </a:p>
        </p:txBody>
      </p:sp>
      <p:sp>
        <p:nvSpPr>
          <p:cNvPr id="219" name="Google Shape;219;p9"/>
          <p:cNvSpPr txBox="1">
            <a:spLocks noGrp="1"/>
          </p:cNvSpPr>
          <p:nvPr>
            <p:ph type="body" idx="1"/>
          </p:nvPr>
        </p:nvSpPr>
        <p:spPr>
          <a:xfrm>
            <a:off x="1693333" y="1591734"/>
            <a:ext cx="6993466" cy="4534430"/>
          </a:xfrm>
          <a:prstGeom prst="rect">
            <a:avLst/>
          </a:prstGeom>
          <a:noFill/>
          <a:ln>
            <a:noFill/>
          </a:ln>
        </p:spPr>
        <p:txBody>
          <a:bodyPr spcFirstLastPara="1" wrap="square" lIns="91425" tIns="45700" rIns="91425" bIns="45700" anchor="t" anchorCtr="0">
            <a:normAutofit lnSpcReduction="10000"/>
          </a:bodyPr>
          <a:lstStyle/>
          <a:p>
            <a:pPr marL="0" lvl="0" indent="0" algn="l" rtl="0">
              <a:spcBef>
                <a:spcPts val="0"/>
              </a:spcBef>
              <a:spcAft>
                <a:spcPts val="0"/>
              </a:spcAft>
              <a:buClr>
                <a:srgbClr val="583F34"/>
              </a:buClr>
              <a:buSzPts val="3200"/>
              <a:buNone/>
            </a:pPr>
            <a:r>
              <a:rPr lang="en-US">
                <a:solidFill>
                  <a:srgbClr val="583F34"/>
                </a:solidFill>
              </a:rPr>
              <a:t>Take a moment to think of at least one idea.</a:t>
            </a:r>
            <a:endParaRPr/>
          </a:p>
          <a:p>
            <a:pPr marL="0" lvl="0" indent="0" algn="l" rtl="0">
              <a:spcBef>
                <a:spcPts val="640"/>
              </a:spcBef>
              <a:spcAft>
                <a:spcPts val="0"/>
              </a:spcAft>
              <a:buClr>
                <a:srgbClr val="583F34"/>
              </a:buClr>
              <a:buSzPts val="3200"/>
              <a:buNone/>
            </a:pPr>
            <a:r>
              <a:rPr lang="en-US">
                <a:solidFill>
                  <a:srgbClr val="583F34"/>
                </a:solidFill>
              </a:rPr>
              <a:t>Write the idea (or ideas) on your </a:t>
            </a:r>
            <a:r>
              <a:rPr lang="en-US" b="1">
                <a:solidFill>
                  <a:srgbClr val="583F34"/>
                </a:solidFill>
              </a:rPr>
              <a:t>doodle sheet in the first box (Box 1)</a:t>
            </a:r>
            <a:r>
              <a:rPr lang="en-US">
                <a:solidFill>
                  <a:srgbClr val="583F34"/>
                </a:solidFill>
              </a:rPr>
              <a:t>. </a:t>
            </a:r>
            <a:endParaRPr/>
          </a:p>
          <a:p>
            <a:pPr marL="0" lvl="0" indent="0" algn="l" rtl="0">
              <a:spcBef>
                <a:spcPts val="640"/>
              </a:spcBef>
              <a:spcAft>
                <a:spcPts val="0"/>
              </a:spcAft>
              <a:buClr>
                <a:srgbClr val="583F34"/>
              </a:buClr>
              <a:buSzPts val="3200"/>
              <a:buNone/>
            </a:pPr>
            <a:r>
              <a:rPr lang="en-US">
                <a:solidFill>
                  <a:srgbClr val="583F34"/>
                </a:solidFill>
              </a:rPr>
              <a:t>(Then we’ll share with a neighbor.)</a:t>
            </a:r>
            <a:endParaRPr/>
          </a:p>
          <a:p>
            <a:pPr marL="0" lvl="0" indent="0" algn="l" rtl="0">
              <a:spcBef>
                <a:spcPts val="640"/>
              </a:spcBef>
              <a:spcAft>
                <a:spcPts val="0"/>
              </a:spcAft>
              <a:buClr>
                <a:schemeClr val="dk1"/>
              </a:buClr>
              <a:buSzPts val="3200"/>
              <a:buNone/>
            </a:pPr>
            <a:endParaRPr>
              <a:solidFill>
                <a:srgbClr val="583F34"/>
              </a:solidFill>
            </a:endParaRPr>
          </a:p>
          <a:p>
            <a:pPr marL="0" lvl="0" indent="0" algn="l" rtl="0">
              <a:spcBef>
                <a:spcPts val="640"/>
              </a:spcBef>
              <a:spcAft>
                <a:spcPts val="0"/>
              </a:spcAft>
              <a:buClr>
                <a:srgbClr val="583F34"/>
              </a:buClr>
              <a:buSzPts val="3200"/>
              <a:buNone/>
            </a:pPr>
            <a:r>
              <a:rPr lang="en-US">
                <a:solidFill>
                  <a:srgbClr val="583F34"/>
                </a:solidFill>
              </a:rPr>
              <a:t>Turn to a partner and share your ideas. Also be ready to share one idea from your pair with the whole group</a:t>
            </a:r>
            <a:endParaRPr>
              <a:solidFill>
                <a:srgbClr val="583F34"/>
              </a:solidFill>
            </a:endParaRPr>
          </a:p>
        </p:txBody>
      </p:sp>
      <p:pic>
        <p:nvPicPr>
          <p:cNvPr id="220" name="Google Shape;220;p9"/>
          <p:cNvPicPr preferRelativeResize="0"/>
          <p:nvPr/>
        </p:nvPicPr>
        <p:blipFill rotWithShape="1">
          <a:blip r:embed="rId3">
            <a:alphaModFix/>
          </a:blip>
          <a:srcRect/>
          <a:stretch/>
        </p:blipFill>
        <p:spPr>
          <a:xfrm>
            <a:off x="481498" y="2974140"/>
            <a:ext cx="877602" cy="884809"/>
          </a:xfrm>
          <a:prstGeom prst="rect">
            <a:avLst/>
          </a:prstGeom>
          <a:noFill/>
          <a:ln>
            <a:noFill/>
          </a:ln>
        </p:spPr>
      </p:pic>
      <p:pic>
        <p:nvPicPr>
          <p:cNvPr id="221" name="Google Shape;221;p9"/>
          <p:cNvPicPr preferRelativeResize="0"/>
          <p:nvPr/>
        </p:nvPicPr>
        <p:blipFill rotWithShape="1">
          <a:blip r:embed="rId4">
            <a:alphaModFix/>
          </a:blip>
          <a:srcRect/>
          <a:stretch/>
        </p:blipFill>
        <p:spPr>
          <a:xfrm>
            <a:off x="457200" y="4657671"/>
            <a:ext cx="901900" cy="1147927"/>
          </a:xfrm>
          <a:prstGeom prst="rect">
            <a:avLst/>
          </a:prstGeom>
          <a:noFill/>
          <a:ln>
            <a:noFill/>
          </a:ln>
        </p:spPr>
      </p:pic>
      <p:pic>
        <p:nvPicPr>
          <p:cNvPr id="222" name="Google Shape;222;p9"/>
          <p:cNvPicPr preferRelativeResize="0"/>
          <p:nvPr/>
        </p:nvPicPr>
        <p:blipFill rotWithShape="1">
          <a:blip r:embed="rId5">
            <a:alphaModFix/>
          </a:blip>
          <a:srcRect/>
          <a:stretch/>
        </p:blipFill>
        <p:spPr>
          <a:xfrm>
            <a:off x="232700" y="1431778"/>
            <a:ext cx="1126400" cy="114300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9">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2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2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1036"/>
        <p:cNvGrpSpPr/>
        <p:nvPr/>
      </p:nvGrpSpPr>
      <p:grpSpPr>
        <a:xfrm>
          <a:off x="0" y="0"/>
          <a:ext cx="0" cy="0"/>
          <a:chOff x="0" y="0"/>
          <a:chExt cx="0" cy="0"/>
        </a:xfrm>
      </p:grpSpPr>
      <p:pic>
        <p:nvPicPr>
          <p:cNvPr id="1037" name="Google Shape;1037;p90" descr="moose 2015.jpg"/>
          <p:cNvPicPr preferRelativeResize="0"/>
          <p:nvPr/>
        </p:nvPicPr>
        <p:blipFill rotWithShape="1">
          <a:blip r:embed="rId3">
            <a:alphaModFix/>
          </a:blip>
          <a:srcRect/>
          <a:stretch/>
        </p:blipFill>
        <p:spPr>
          <a:xfrm>
            <a:off x="457200" y="1092850"/>
            <a:ext cx="7863574" cy="5250042"/>
          </a:xfrm>
          <a:prstGeom prst="rect">
            <a:avLst/>
          </a:prstGeom>
          <a:noFill/>
          <a:ln>
            <a:noFill/>
          </a:ln>
        </p:spPr>
      </p:pic>
      <p:sp>
        <p:nvSpPr>
          <p:cNvPr id="1038" name="Google Shape;1038;p90"/>
          <p:cNvSpPr txBox="1"/>
          <p:nvPr/>
        </p:nvSpPr>
        <p:spPr>
          <a:xfrm>
            <a:off x="732366" y="0"/>
            <a:ext cx="8229600" cy="1200544"/>
          </a:xfrm>
          <a:prstGeom prst="rect">
            <a:avLst/>
          </a:prstGeom>
          <a:noFill/>
          <a:ln>
            <a:noFill/>
          </a:ln>
        </p:spPr>
        <p:txBody>
          <a:bodyPr spcFirstLastPara="1" wrap="square" lIns="91425" tIns="45700" rIns="91425" bIns="45700" anchor="ctr" anchorCtr="0">
            <a:normAutofit/>
          </a:bodyPr>
          <a:lstStyle/>
          <a:p>
            <a:pPr marL="0" marR="0" lvl="0" indent="0" algn="l" rtl="0">
              <a:spcBef>
                <a:spcPts val="0"/>
              </a:spcBef>
              <a:spcAft>
                <a:spcPts val="0"/>
              </a:spcAft>
              <a:buClr>
                <a:srgbClr val="2B7C01"/>
              </a:buClr>
              <a:buSzPts val="3200"/>
              <a:buFont typeface="Calibri"/>
              <a:buNone/>
            </a:pPr>
            <a:r>
              <a:rPr lang="en-US" sz="3200">
                <a:solidFill>
                  <a:srgbClr val="2B7C01"/>
                </a:solidFill>
                <a:latin typeface="Calibri"/>
                <a:ea typeface="Calibri"/>
                <a:cs typeface="Calibri"/>
                <a:sym typeface="Calibri"/>
              </a:rPr>
              <a:t>Do our game results help us to understand what is happening with the moose population?</a:t>
            </a:r>
            <a:endParaRPr sz="3200">
              <a:solidFill>
                <a:srgbClr val="2B7C01"/>
              </a:solidFill>
              <a:latin typeface="Calibri"/>
              <a:ea typeface="Calibri"/>
              <a:cs typeface="Calibri"/>
              <a:sym typeface="Calibri"/>
            </a:endParaRPr>
          </a:p>
        </p:txBody>
      </p:sp>
      <p:pic>
        <p:nvPicPr>
          <p:cNvPr id="1039" name="Google Shape;1039;p90"/>
          <p:cNvPicPr preferRelativeResize="0"/>
          <p:nvPr/>
        </p:nvPicPr>
        <p:blipFill rotWithShape="1">
          <a:blip r:embed="rId4">
            <a:alphaModFix/>
          </a:blip>
          <a:srcRect/>
          <a:stretch/>
        </p:blipFill>
        <p:spPr>
          <a:xfrm>
            <a:off x="4981286" y="6144064"/>
            <a:ext cx="1541689" cy="648374"/>
          </a:xfrm>
          <a:prstGeom prst="rect">
            <a:avLst/>
          </a:prstGeom>
          <a:noFill/>
          <a:ln>
            <a:noFill/>
          </a:ln>
        </p:spPr>
      </p:pic>
      <p:sp>
        <p:nvSpPr>
          <p:cNvPr id="1040" name="Google Shape;1040;p90"/>
          <p:cNvSpPr txBox="1"/>
          <p:nvPr/>
        </p:nvSpPr>
        <p:spPr>
          <a:xfrm>
            <a:off x="732366" y="5286208"/>
            <a:ext cx="7863573" cy="80021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a:solidFill>
                  <a:srgbClr val="256800"/>
                </a:solidFill>
                <a:latin typeface="Calibri"/>
                <a:ea typeface="Calibri"/>
                <a:cs typeface="Calibri"/>
                <a:sym typeface="Calibri"/>
              </a:rPr>
              <a:t>Let’s focus in a little bit to try to make sense of this…</a:t>
            </a:r>
            <a:endParaRPr sz="2800">
              <a:solidFill>
                <a:srgbClr val="256800"/>
              </a:solidFill>
              <a:latin typeface="Calibri"/>
              <a:ea typeface="Calibri"/>
              <a:cs typeface="Calibri"/>
              <a:sym typeface="Calibri"/>
            </a:endParaRPr>
          </a:p>
          <a:p>
            <a:pPr marL="0" marR="0" lvl="0" indent="0" algn="l" rtl="0">
              <a:spcBef>
                <a:spcPts val="0"/>
              </a:spcBef>
              <a:spcAft>
                <a:spcPts val="0"/>
              </a:spcAft>
              <a:buNone/>
            </a:pPr>
            <a:endParaRPr sz="1800">
              <a:solidFill>
                <a:srgbClr val="2B7C01"/>
              </a:solidFill>
              <a:latin typeface="Calibri"/>
              <a:ea typeface="Calibri"/>
              <a:cs typeface="Calibri"/>
              <a:sym typeface="Calibri"/>
            </a:endParaRPr>
          </a:p>
        </p:txBody>
      </p:sp>
      <p:pic>
        <p:nvPicPr>
          <p:cNvPr id="1041" name="Google Shape;1041;p90"/>
          <p:cNvPicPr preferRelativeResize="0"/>
          <p:nvPr/>
        </p:nvPicPr>
        <p:blipFill rotWithShape="1">
          <a:blip r:embed="rId5">
            <a:alphaModFix/>
          </a:blip>
          <a:srcRect/>
          <a:stretch/>
        </p:blipFill>
        <p:spPr>
          <a:xfrm>
            <a:off x="7140308" y="1667275"/>
            <a:ext cx="1821657" cy="1366243"/>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1046"/>
        <p:cNvGrpSpPr/>
        <p:nvPr/>
      </p:nvGrpSpPr>
      <p:grpSpPr>
        <a:xfrm>
          <a:off x="0" y="0"/>
          <a:ext cx="0" cy="0"/>
          <a:chOff x="0" y="0"/>
          <a:chExt cx="0" cy="0"/>
        </a:xfrm>
      </p:grpSpPr>
      <p:pic>
        <p:nvPicPr>
          <p:cNvPr id="1047" name="Google Shape;1047;p91" descr="moose 2015.jpg"/>
          <p:cNvPicPr preferRelativeResize="0"/>
          <p:nvPr/>
        </p:nvPicPr>
        <p:blipFill rotWithShape="1">
          <a:blip r:embed="rId3">
            <a:alphaModFix/>
          </a:blip>
          <a:srcRect/>
          <a:stretch/>
        </p:blipFill>
        <p:spPr>
          <a:xfrm>
            <a:off x="457200" y="1099575"/>
            <a:ext cx="7945400" cy="5304674"/>
          </a:xfrm>
          <a:prstGeom prst="rect">
            <a:avLst/>
          </a:prstGeom>
          <a:noFill/>
          <a:ln>
            <a:noFill/>
          </a:ln>
        </p:spPr>
      </p:pic>
      <p:sp>
        <p:nvSpPr>
          <p:cNvPr id="1048" name="Google Shape;1048;p91"/>
          <p:cNvSpPr txBox="1"/>
          <p:nvPr/>
        </p:nvSpPr>
        <p:spPr>
          <a:xfrm>
            <a:off x="292547" y="300747"/>
            <a:ext cx="8700845" cy="489364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rgbClr val="583F34"/>
                </a:solidFill>
                <a:latin typeface="Calibri"/>
                <a:ea typeface="Calibri"/>
                <a:cs typeface="Calibri"/>
                <a:sym typeface="Calibri"/>
              </a:rPr>
              <a:t>Choose one part of the graph where the population is either increasing or decreasing. </a:t>
            </a:r>
            <a:r>
              <a:rPr lang="en-US" sz="1800">
                <a:solidFill>
                  <a:srgbClr val="583F34"/>
                </a:solidFill>
                <a:latin typeface="Calibri"/>
                <a:ea typeface="Calibri"/>
                <a:cs typeface="Calibri"/>
                <a:sym typeface="Calibri"/>
              </a:rPr>
              <a:t>(Pick a color which represents range of years.)</a:t>
            </a:r>
            <a:endParaRPr/>
          </a:p>
          <a:p>
            <a:pPr marL="0" marR="0" lvl="0" indent="0" algn="l" rtl="0">
              <a:spcBef>
                <a:spcPts val="0"/>
              </a:spcBef>
              <a:spcAft>
                <a:spcPts val="0"/>
              </a:spcAft>
              <a:buNone/>
            </a:pPr>
            <a:br>
              <a:rPr lang="en-US" sz="2400">
                <a:solidFill>
                  <a:srgbClr val="583F34"/>
                </a:solidFill>
                <a:latin typeface="Calibri"/>
                <a:ea typeface="Calibri"/>
                <a:cs typeface="Calibri"/>
                <a:sym typeface="Calibri"/>
              </a:rPr>
            </a:br>
            <a:endParaRPr sz="2400">
              <a:solidFill>
                <a:srgbClr val="583F34"/>
              </a:solidFill>
              <a:latin typeface="Calibri"/>
              <a:ea typeface="Calibri"/>
              <a:cs typeface="Calibri"/>
              <a:sym typeface="Calibri"/>
            </a:endParaRPr>
          </a:p>
          <a:p>
            <a:pPr marL="0" marR="0" lvl="0" indent="0" algn="l" rtl="0">
              <a:spcBef>
                <a:spcPts val="0"/>
              </a:spcBef>
              <a:spcAft>
                <a:spcPts val="0"/>
              </a:spcAft>
              <a:buNone/>
            </a:pPr>
            <a:endParaRPr sz="2400">
              <a:solidFill>
                <a:srgbClr val="D06A28"/>
              </a:solidFill>
              <a:latin typeface="Calibri"/>
              <a:ea typeface="Calibri"/>
              <a:cs typeface="Calibri"/>
              <a:sym typeface="Calibri"/>
            </a:endParaRPr>
          </a:p>
          <a:p>
            <a:pPr marL="0" marR="0" lvl="0" indent="0" algn="l" rtl="0">
              <a:spcBef>
                <a:spcPts val="0"/>
              </a:spcBef>
              <a:spcAft>
                <a:spcPts val="0"/>
              </a:spcAft>
              <a:buNone/>
            </a:pPr>
            <a:endParaRPr sz="2400">
              <a:solidFill>
                <a:srgbClr val="D06A28"/>
              </a:solidFill>
              <a:latin typeface="Calibri"/>
              <a:ea typeface="Calibri"/>
              <a:cs typeface="Calibri"/>
              <a:sym typeface="Calibri"/>
            </a:endParaRPr>
          </a:p>
          <a:p>
            <a:pPr marL="0" marR="0" lvl="0" indent="0" algn="l" rtl="0">
              <a:spcBef>
                <a:spcPts val="0"/>
              </a:spcBef>
              <a:spcAft>
                <a:spcPts val="0"/>
              </a:spcAft>
              <a:buNone/>
            </a:pPr>
            <a:endParaRPr sz="2400">
              <a:solidFill>
                <a:srgbClr val="D06A28"/>
              </a:solidFill>
              <a:latin typeface="Calibri"/>
              <a:ea typeface="Calibri"/>
              <a:cs typeface="Calibri"/>
              <a:sym typeface="Calibri"/>
            </a:endParaRPr>
          </a:p>
          <a:p>
            <a:pPr marL="0" marR="0" lvl="0" indent="0" algn="l" rtl="0">
              <a:spcBef>
                <a:spcPts val="0"/>
              </a:spcBef>
              <a:spcAft>
                <a:spcPts val="0"/>
              </a:spcAft>
              <a:buNone/>
            </a:pPr>
            <a:endParaRPr sz="2400">
              <a:solidFill>
                <a:srgbClr val="D06A28"/>
              </a:solidFill>
              <a:latin typeface="Calibri"/>
              <a:ea typeface="Calibri"/>
              <a:cs typeface="Calibri"/>
              <a:sym typeface="Calibri"/>
            </a:endParaRPr>
          </a:p>
          <a:p>
            <a:pPr marL="0" marR="0" lvl="0" indent="0" algn="l" rtl="0">
              <a:spcBef>
                <a:spcPts val="0"/>
              </a:spcBef>
              <a:spcAft>
                <a:spcPts val="0"/>
              </a:spcAft>
              <a:buNone/>
            </a:pPr>
            <a:endParaRPr sz="2400">
              <a:solidFill>
                <a:srgbClr val="D06A28"/>
              </a:solidFill>
              <a:latin typeface="Calibri"/>
              <a:ea typeface="Calibri"/>
              <a:cs typeface="Calibri"/>
              <a:sym typeface="Calibri"/>
            </a:endParaRPr>
          </a:p>
          <a:p>
            <a:pPr marL="0" marR="0" lvl="0" indent="0" algn="l" rtl="0">
              <a:spcBef>
                <a:spcPts val="0"/>
              </a:spcBef>
              <a:spcAft>
                <a:spcPts val="0"/>
              </a:spcAft>
              <a:buNone/>
            </a:pPr>
            <a:endParaRPr sz="2400">
              <a:solidFill>
                <a:srgbClr val="D06A28"/>
              </a:solidFill>
              <a:latin typeface="Calibri"/>
              <a:ea typeface="Calibri"/>
              <a:cs typeface="Calibri"/>
              <a:sym typeface="Calibri"/>
            </a:endParaRPr>
          </a:p>
          <a:p>
            <a:pPr marL="0" marR="0" lvl="0" indent="0" algn="l" rtl="0">
              <a:spcBef>
                <a:spcPts val="0"/>
              </a:spcBef>
              <a:spcAft>
                <a:spcPts val="0"/>
              </a:spcAft>
              <a:buNone/>
            </a:pPr>
            <a:endParaRPr sz="2400">
              <a:solidFill>
                <a:srgbClr val="D06A28"/>
              </a:solidFill>
              <a:latin typeface="Calibri"/>
              <a:ea typeface="Calibri"/>
              <a:cs typeface="Calibri"/>
              <a:sym typeface="Calibri"/>
            </a:endParaRPr>
          </a:p>
          <a:p>
            <a:pPr marL="0" marR="0" lvl="0" indent="0" algn="l" rtl="0">
              <a:spcBef>
                <a:spcPts val="0"/>
              </a:spcBef>
              <a:spcAft>
                <a:spcPts val="0"/>
              </a:spcAft>
              <a:buNone/>
            </a:pPr>
            <a:endParaRPr sz="2400">
              <a:solidFill>
                <a:srgbClr val="D06A28"/>
              </a:solidFill>
              <a:latin typeface="Calibri"/>
              <a:ea typeface="Calibri"/>
              <a:cs typeface="Calibri"/>
              <a:sym typeface="Calibri"/>
            </a:endParaRPr>
          </a:p>
          <a:p>
            <a:pPr marL="0" marR="0" lvl="0" indent="0" algn="l" rtl="0">
              <a:spcBef>
                <a:spcPts val="0"/>
              </a:spcBef>
              <a:spcAft>
                <a:spcPts val="0"/>
              </a:spcAft>
              <a:buNone/>
            </a:pPr>
            <a:endParaRPr sz="2400">
              <a:solidFill>
                <a:srgbClr val="D06A28"/>
              </a:solidFill>
              <a:latin typeface="Calibri"/>
              <a:ea typeface="Calibri"/>
              <a:cs typeface="Calibri"/>
              <a:sym typeface="Calibri"/>
            </a:endParaRPr>
          </a:p>
        </p:txBody>
      </p:sp>
      <p:sp>
        <p:nvSpPr>
          <p:cNvPr id="1049" name="Google Shape;1049;p91"/>
          <p:cNvSpPr/>
          <p:nvPr/>
        </p:nvSpPr>
        <p:spPr>
          <a:xfrm>
            <a:off x="4865913" y="1233175"/>
            <a:ext cx="996951" cy="3918857"/>
          </a:xfrm>
          <a:prstGeom prst="rect">
            <a:avLst/>
          </a:prstGeom>
          <a:solidFill>
            <a:schemeClr val="accent1">
              <a:alpha val="29803"/>
            </a:schemeClr>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050" name="Google Shape;1050;p91"/>
          <p:cNvSpPr/>
          <p:nvPr/>
        </p:nvSpPr>
        <p:spPr>
          <a:xfrm>
            <a:off x="5862865" y="1233175"/>
            <a:ext cx="330200" cy="3918857"/>
          </a:xfrm>
          <a:prstGeom prst="rect">
            <a:avLst/>
          </a:prstGeom>
          <a:solidFill>
            <a:srgbClr val="C00000">
              <a:alpha val="29803"/>
            </a:srgbClr>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051" name="Google Shape;1051;p91"/>
          <p:cNvSpPr/>
          <p:nvPr/>
        </p:nvSpPr>
        <p:spPr>
          <a:xfrm>
            <a:off x="2076902" y="1233175"/>
            <a:ext cx="996951" cy="3918857"/>
          </a:xfrm>
          <a:prstGeom prst="rect">
            <a:avLst/>
          </a:prstGeom>
          <a:solidFill>
            <a:srgbClr val="7030A0">
              <a:alpha val="29803"/>
            </a:srgbClr>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052" name="Google Shape;1052;p91"/>
          <p:cNvSpPr/>
          <p:nvPr/>
        </p:nvSpPr>
        <p:spPr>
          <a:xfrm>
            <a:off x="3073855" y="1233175"/>
            <a:ext cx="792838" cy="3918857"/>
          </a:xfrm>
          <a:prstGeom prst="rect">
            <a:avLst/>
          </a:prstGeom>
          <a:solidFill>
            <a:srgbClr val="FFC000">
              <a:alpha val="29803"/>
            </a:srgbClr>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053" name="Google Shape;1053;p91"/>
          <p:cNvSpPr/>
          <p:nvPr/>
        </p:nvSpPr>
        <p:spPr>
          <a:xfrm>
            <a:off x="1281794" y="1233175"/>
            <a:ext cx="792838" cy="3918857"/>
          </a:xfrm>
          <a:prstGeom prst="rect">
            <a:avLst/>
          </a:prstGeom>
          <a:solidFill>
            <a:srgbClr val="00B050">
              <a:alpha val="29803"/>
            </a:srgbClr>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054" name="Google Shape;1054;p91"/>
          <p:cNvSpPr txBox="1"/>
          <p:nvPr/>
        </p:nvSpPr>
        <p:spPr>
          <a:xfrm>
            <a:off x="1206717" y="5014748"/>
            <a:ext cx="7613700" cy="831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rgbClr val="2B7C01"/>
                </a:solidFill>
                <a:latin typeface="Calibri"/>
                <a:ea typeface="Calibri"/>
                <a:cs typeface="Calibri"/>
                <a:sym typeface="Calibri"/>
              </a:rPr>
              <a:t>Record the years covered by your group’s chosen section and briefly describe the pattern you see in </a:t>
            </a:r>
            <a:r>
              <a:rPr lang="en-US" sz="2400" b="1">
                <a:solidFill>
                  <a:srgbClr val="2B7C01"/>
                </a:solidFill>
                <a:latin typeface="Calibri"/>
                <a:ea typeface="Calibri"/>
                <a:cs typeface="Calibri"/>
                <a:sym typeface="Calibri"/>
              </a:rPr>
              <a:t>Doodle F.</a:t>
            </a:r>
            <a:endParaRPr sz="2400" b="1">
              <a:solidFill>
                <a:srgbClr val="2B7C01"/>
              </a:solidFill>
              <a:latin typeface="Calibri"/>
              <a:ea typeface="Calibri"/>
              <a:cs typeface="Calibri"/>
              <a:sym typeface="Calibri"/>
            </a:endParaRPr>
          </a:p>
        </p:txBody>
      </p:sp>
      <p:pic>
        <p:nvPicPr>
          <p:cNvPr id="1055" name="Google Shape;1055;p91"/>
          <p:cNvPicPr preferRelativeResize="0"/>
          <p:nvPr/>
        </p:nvPicPr>
        <p:blipFill rotWithShape="1">
          <a:blip r:embed="rId4">
            <a:alphaModFix/>
          </a:blip>
          <a:srcRect/>
          <a:stretch/>
        </p:blipFill>
        <p:spPr>
          <a:xfrm>
            <a:off x="7140308" y="1667275"/>
            <a:ext cx="1821658" cy="1366244"/>
          </a:xfrm>
          <a:prstGeom prst="rect">
            <a:avLst/>
          </a:prstGeom>
          <a:noFill/>
          <a:ln>
            <a:noFill/>
          </a:ln>
        </p:spPr>
      </p:pic>
      <p:sp>
        <p:nvSpPr>
          <p:cNvPr id="1056" name="Google Shape;1056;p91"/>
          <p:cNvSpPr txBox="1"/>
          <p:nvPr/>
        </p:nvSpPr>
        <p:spPr>
          <a:xfrm rot="-5400000">
            <a:off x="995421" y="2022116"/>
            <a:ext cx="138432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1959 - 1965</a:t>
            </a:r>
            <a:endParaRPr sz="1800">
              <a:solidFill>
                <a:schemeClr val="dk1"/>
              </a:solidFill>
              <a:latin typeface="Calibri"/>
              <a:ea typeface="Calibri"/>
              <a:cs typeface="Calibri"/>
              <a:sym typeface="Calibri"/>
            </a:endParaRPr>
          </a:p>
        </p:txBody>
      </p:sp>
      <p:sp>
        <p:nvSpPr>
          <p:cNvPr id="1057" name="Google Shape;1057;p91"/>
          <p:cNvSpPr txBox="1"/>
          <p:nvPr/>
        </p:nvSpPr>
        <p:spPr>
          <a:xfrm rot="-5400000">
            <a:off x="1871901" y="2022116"/>
            <a:ext cx="138432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1966 - 1973</a:t>
            </a:r>
            <a:endParaRPr sz="1800">
              <a:solidFill>
                <a:schemeClr val="dk1"/>
              </a:solidFill>
              <a:latin typeface="Calibri"/>
              <a:ea typeface="Calibri"/>
              <a:cs typeface="Calibri"/>
              <a:sym typeface="Calibri"/>
            </a:endParaRPr>
          </a:p>
        </p:txBody>
      </p:sp>
      <p:sp>
        <p:nvSpPr>
          <p:cNvPr id="1058" name="Google Shape;1058;p91"/>
          <p:cNvSpPr txBox="1"/>
          <p:nvPr/>
        </p:nvSpPr>
        <p:spPr>
          <a:xfrm rot="-5400000">
            <a:off x="2776038" y="2022116"/>
            <a:ext cx="138432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1974 - 1980</a:t>
            </a:r>
            <a:endParaRPr sz="1800">
              <a:solidFill>
                <a:schemeClr val="dk1"/>
              </a:solidFill>
              <a:latin typeface="Calibri"/>
              <a:ea typeface="Calibri"/>
              <a:cs typeface="Calibri"/>
              <a:sym typeface="Calibri"/>
            </a:endParaRPr>
          </a:p>
        </p:txBody>
      </p:sp>
      <p:sp>
        <p:nvSpPr>
          <p:cNvPr id="1059" name="Google Shape;1059;p91"/>
          <p:cNvSpPr txBox="1"/>
          <p:nvPr/>
        </p:nvSpPr>
        <p:spPr>
          <a:xfrm rot="-5400000">
            <a:off x="4672225" y="4191844"/>
            <a:ext cx="138432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1988 - 1996</a:t>
            </a:r>
            <a:endParaRPr sz="1800">
              <a:solidFill>
                <a:schemeClr val="dk1"/>
              </a:solidFill>
              <a:latin typeface="Calibri"/>
              <a:ea typeface="Calibri"/>
              <a:cs typeface="Calibri"/>
              <a:sym typeface="Calibri"/>
            </a:endParaRPr>
          </a:p>
        </p:txBody>
      </p:sp>
      <p:sp>
        <p:nvSpPr>
          <p:cNvPr id="1060" name="Google Shape;1060;p91"/>
          <p:cNvSpPr txBox="1"/>
          <p:nvPr/>
        </p:nvSpPr>
        <p:spPr>
          <a:xfrm>
            <a:off x="6329491" y="1244483"/>
            <a:ext cx="138432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1996 - 1997</a:t>
            </a:r>
            <a:endParaRPr sz="1800">
              <a:solidFill>
                <a:schemeClr val="dk1"/>
              </a:solidFill>
              <a:latin typeface="Calibri"/>
              <a:ea typeface="Calibri"/>
              <a:cs typeface="Calibri"/>
              <a:sym typeface="Calibri"/>
            </a:endParaRPr>
          </a:p>
        </p:txBody>
      </p:sp>
      <p:cxnSp>
        <p:nvCxnSpPr>
          <p:cNvPr id="1061" name="Google Shape;1061;p91"/>
          <p:cNvCxnSpPr/>
          <p:nvPr/>
        </p:nvCxnSpPr>
        <p:spPr>
          <a:xfrm flipH="1">
            <a:off x="6072545" y="1654348"/>
            <a:ext cx="573625" cy="338225"/>
          </a:xfrm>
          <a:prstGeom prst="straightConnector1">
            <a:avLst/>
          </a:prstGeom>
          <a:noFill/>
          <a:ln w="25400" cap="flat" cmpd="sng">
            <a:solidFill>
              <a:schemeClr val="dk1"/>
            </a:solidFill>
            <a:prstDash val="solid"/>
            <a:round/>
            <a:headEnd type="none" w="sm" len="sm"/>
            <a:tailEnd type="triangle" w="med" len="med"/>
          </a:ln>
          <a:effectLst>
            <a:outerShdw blurRad="40000" dist="20000" dir="5400000" rotWithShape="0">
              <a:srgbClr val="000000">
                <a:alpha val="37647"/>
              </a:srgbClr>
            </a:outerShdw>
          </a:effectLst>
        </p:spPr>
      </p:cxnSp>
      <p:pic>
        <p:nvPicPr>
          <p:cNvPr id="1062" name="Google Shape;1062;p91"/>
          <p:cNvPicPr preferRelativeResize="0"/>
          <p:nvPr/>
        </p:nvPicPr>
        <p:blipFill rotWithShape="1">
          <a:blip r:embed="rId5">
            <a:alphaModFix/>
          </a:blip>
          <a:srcRect/>
          <a:stretch/>
        </p:blipFill>
        <p:spPr>
          <a:xfrm>
            <a:off x="461142" y="5194394"/>
            <a:ext cx="577099" cy="581838"/>
          </a:xfrm>
          <a:prstGeom prst="rect">
            <a:avLst/>
          </a:prstGeom>
          <a:noFill/>
          <a:ln>
            <a:noFill/>
          </a:ln>
        </p:spPr>
      </p:pic>
      <p:pic>
        <p:nvPicPr>
          <p:cNvPr id="1063" name="Google Shape;1063;p91"/>
          <p:cNvPicPr preferRelativeResize="0"/>
          <p:nvPr/>
        </p:nvPicPr>
        <p:blipFill rotWithShape="1">
          <a:blip r:embed="rId6">
            <a:alphaModFix/>
          </a:blip>
          <a:srcRect/>
          <a:stretch/>
        </p:blipFill>
        <p:spPr>
          <a:xfrm>
            <a:off x="4981286" y="6144064"/>
            <a:ext cx="1541689" cy="64837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6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1068"/>
        <p:cNvGrpSpPr/>
        <p:nvPr/>
      </p:nvGrpSpPr>
      <p:grpSpPr>
        <a:xfrm>
          <a:off x="0" y="0"/>
          <a:ext cx="0" cy="0"/>
          <a:chOff x="0" y="0"/>
          <a:chExt cx="0" cy="0"/>
        </a:xfrm>
      </p:grpSpPr>
      <p:pic>
        <p:nvPicPr>
          <p:cNvPr id="1069" name="Google Shape;1069;p92"/>
          <p:cNvPicPr preferRelativeResize="0"/>
          <p:nvPr/>
        </p:nvPicPr>
        <p:blipFill rotWithShape="1">
          <a:blip r:embed="rId3">
            <a:alphaModFix/>
          </a:blip>
          <a:srcRect/>
          <a:stretch/>
        </p:blipFill>
        <p:spPr>
          <a:xfrm>
            <a:off x="7602312" y="5535114"/>
            <a:ext cx="1541689" cy="648374"/>
          </a:xfrm>
          <a:prstGeom prst="rect">
            <a:avLst/>
          </a:prstGeom>
          <a:noFill/>
          <a:ln>
            <a:noFill/>
          </a:ln>
        </p:spPr>
      </p:pic>
      <p:sp>
        <p:nvSpPr>
          <p:cNvPr id="1070" name="Google Shape;1070;p92"/>
          <p:cNvSpPr txBox="1"/>
          <p:nvPr/>
        </p:nvSpPr>
        <p:spPr>
          <a:xfrm>
            <a:off x="1347884" y="232172"/>
            <a:ext cx="7295243"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b="1">
                <a:solidFill>
                  <a:srgbClr val="583F34"/>
                </a:solidFill>
                <a:latin typeface="Calibri"/>
                <a:ea typeface="Calibri"/>
                <a:cs typeface="Calibri"/>
                <a:sym typeface="Calibri"/>
              </a:rPr>
              <a:t>In your groups, discuss the following:</a:t>
            </a:r>
            <a:endParaRPr sz="2800" b="1">
              <a:solidFill>
                <a:srgbClr val="583F34"/>
              </a:solidFill>
              <a:latin typeface="Calibri"/>
              <a:ea typeface="Calibri"/>
              <a:cs typeface="Calibri"/>
              <a:sym typeface="Calibri"/>
            </a:endParaRPr>
          </a:p>
        </p:txBody>
      </p:sp>
      <p:sp>
        <p:nvSpPr>
          <p:cNvPr id="1071" name="Google Shape;1071;p92"/>
          <p:cNvSpPr txBox="1"/>
          <p:nvPr/>
        </p:nvSpPr>
        <p:spPr>
          <a:xfrm>
            <a:off x="1347875" y="815701"/>
            <a:ext cx="7465200" cy="5880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a:solidFill>
                  <a:srgbClr val="583F34"/>
                </a:solidFill>
                <a:latin typeface="Calibri"/>
                <a:ea typeface="Calibri"/>
                <a:cs typeface="Calibri"/>
                <a:sym typeface="Calibri"/>
              </a:rPr>
              <a:t>In the game, the population stayed pretty stable. Think about / talk about </a:t>
            </a:r>
            <a:r>
              <a:rPr lang="en-US" sz="2800" u="sng">
                <a:solidFill>
                  <a:srgbClr val="583F34"/>
                </a:solidFill>
                <a:latin typeface="Calibri"/>
                <a:ea typeface="Calibri"/>
                <a:cs typeface="Calibri"/>
                <a:sym typeface="Calibri"/>
              </a:rPr>
              <a:t>why</a:t>
            </a:r>
            <a:r>
              <a:rPr lang="en-US" sz="2800">
                <a:solidFill>
                  <a:srgbClr val="583F34"/>
                </a:solidFill>
                <a:latin typeface="Calibri"/>
                <a:ea typeface="Calibri"/>
                <a:cs typeface="Calibri"/>
                <a:sym typeface="Calibri"/>
              </a:rPr>
              <a:t> it was stable.</a:t>
            </a:r>
            <a:endParaRPr/>
          </a:p>
          <a:p>
            <a:pPr marL="0" marR="0" lvl="0" indent="0" algn="l" rtl="0">
              <a:spcBef>
                <a:spcPts val="1200"/>
              </a:spcBef>
              <a:spcAft>
                <a:spcPts val="0"/>
              </a:spcAft>
              <a:buNone/>
            </a:pPr>
            <a:r>
              <a:rPr lang="en-US" sz="2800">
                <a:solidFill>
                  <a:srgbClr val="256800"/>
                </a:solidFill>
                <a:latin typeface="Calibri"/>
                <a:ea typeface="Calibri"/>
                <a:cs typeface="Calibri"/>
                <a:sym typeface="Calibri"/>
              </a:rPr>
              <a:t>What is </a:t>
            </a:r>
            <a:r>
              <a:rPr lang="en-US" sz="2800" i="1">
                <a:solidFill>
                  <a:srgbClr val="256800"/>
                </a:solidFill>
                <a:latin typeface="Calibri"/>
                <a:ea typeface="Calibri"/>
                <a:cs typeface="Calibri"/>
                <a:sym typeface="Calibri"/>
              </a:rPr>
              <a:t>one specific </a:t>
            </a:r>
            <a:r>
              <a:rPr lang="en-US" sz="2800">
                <a:solidFill>
                  <a:srgbClr val="256800"/>
                </a:solidFill>
                <a:latin typeface="Calibri"/>
                <a:ea typeface="Calibri"/>
                <a:cs typeface="Calibri"/>
                <a:sym typeface="Calibri"/>
              </a:rPr>
              <a:t>modification you might make to the game to instead produce the trends you see in the moose population in your focal section of the graph? Discuss in your group.</a:t>
            </a:r>
            <a:endParaRPr/>
          </a:p>
          <a:p>
            <a:pPr marL="0" marR="0" lvl="0" indent="0" algn="l" rtl="0">
              <a:spcBef>
                <a:spcPts val="1200"/>
              </a:spcBef>
              <a:spcAft>
                <a:spcPts val="0"/>
              </a:spcAft>
              <a:buNone/>
            </a:pPr>
            <a:r>
              <a:rPr lang="en-US" sz="2800">
                <a:solidFill>
                  <a:srgbClr val="583F34"/>
                </a:solidFill>
                <a:latin typeface="Calibri"/>
                <a:ea typeface="Calibri"/>
                <a:cs typeface="Calibri"/>
                <a:sym typeface="Calibri"/>
              </a:rPr>
              <a:t>Be certain to clearly explain how changing this one factor could produce the pattern you see in the years you are focusing on in the real moose population.</a:t>
            </a:r>
            <a:endParaRPr sz="2800">
              <a:solidFill>
                <a:srgbClr val="2B7C01"/>
              </a:solidFill>
              <a:latin typeface="Calibri"/>
              <a:ea typeface="Calibri"/>
              <a:cs typeface="Calibri"/>
              <a:sym typeface="Calibri"/>
            </a:endParaRPr>
          </a:p>
          <a:p>
            <a:pPr marL="0" marR="0" lvl="0" indent="0" algn="l" rtl="0">
              <a:spcBef>
                <a:spcPts val="1200"/>
              </a:spcBef>
              <a:spcAft>
                <a:spcPts val="0"/>
              </a:spcAft>
              <a:buNone/>
            </a:pPr>
            <a:r>
              <a:rPr lang="en-US" sz="2800">
                <a:solidFill>
                  <a:srgbClr val="2B7C01"/>
                </a:solidFill>
                <a:latin typeface="Calibri"/>
                <a:ea typeface="Calibri"/>
                <a:cs typeface="Calibri"/>
                <a:sym typeface="Calibri"/>
              </a:rPr>
              <a:t>Record your group’s ideas in </a:t>
            </a:r>
            <a:r>
              <a:rPr lang="en-US" sz="2800" b="1">
                <a:solidFill>
                  <a:srgbClr val="2B7C01"/>
                </a:solidFill>
                <a:latin typeface="Calibri"/>
                <a:ea typeface="Calibri"/>
                <a:cs typeface="Calibri"/>
                <a:sym typeface="Calibri"/>
              </a:rPr>
              <a:t>Doodle Box F.</a:t>
            </a:r>
            <a:endParaRPr/>
          </a:p>
          <a:p>
            <a:pPr marL="0" marR="0" lvl="0" indent="0" algn="l" rtl="0">
              <a:spcBef>
                <a:spcPts val="1200"/>
              </a:spcBef>
              <a:spcAft>
                <a:spcPts val="0"/>
              </a:spcAft>
              <a:buNone/>
            </a:pPr>
            <a:r>
              <a:rPr lang="en-US" sz="2800" u="sng">
                <a:solidFill>
                  <a:srgbClr val="2B7C01"/>
                </a:solidFill>
                <a:latin typeface="Calibri"/>
                <a:ea typeface="Calibri"/>
                <a:cs typeface="Calibri"/>
                <a:sym typeface="Calibri"/>
              </a:rPr>
              <a:t>And</a:t>
            </a:r>
            <a:r>
              <a:rPr lang="en-US" sz="2800">
                <a:solidFill>
                  <a:srgbClr val="2B7C01"/>
                </a:solidFill>
                <a:latin typeface="Calibri"/>
                <a:ea typeface="Calibri"/>
                <a:cs typeface="Calibri"/>
                <a:sym typeface="Calibri"/>
              </a:rPr>
              <a:t> be ready to share with the class.</a:t>
            </a:r>
            <a:endParaRPr sz="1800">
              <a:solidFill>
                <a:schemeClr val="dk1"/>
              </a:solidFill>
              <a:latin typeface="Calibri"/>
              <a:ea typeface="Calibri"/>
              <a:cs typeface="Calibri"/>
              <a:sym typeface="Calibri"/>
            </a:endParaRPr>
          </a:p>
        </p:txBody>
      </p:sp>
      <p:pic>
        <p:nvPicPr>
          <p:cNvPr id="1072" name="Google Shape;1072;p92"/>
          <p:cNvPicPr preferRelativeResize="0"/>
          <p:nvPr/>
        </p:nvPicPr>
        <p:blipFill rotWithShape="1">
          <a:blip r:embed="rId4">
            <a:alphaModFix/>
          </a:blip>
          <a:srcRect/>
          <a:stretch/>
        </p:blipFill>
        <p:spPr>
          <a:xfrm>
            <a:off x="599295" y="5650901"/>
            <a:ext cx="577099" cy="581838"/>
          </a:xfrm>
          <a:prstGeom prst="rect">
            <a:avLst/>
          </a:prstGeom>
          <a:noFill/>
          <a:ln>
            <a:noFill/>
          </a:ln>
        </p:spPr>
      </p:pic>
      <p:pic>
        <p:nvPicPr>
          <p:cNvPr id="1073" name="Google Shape;1073;p92"/>
          <p:cNvPicPr preferRelativeResize="0"/>
          <p:nvPr/>
        </p:nvPicPr>
        <p:blipFill rotWithShape="1">
          <a:blip r:embed="rId5">
            <a:alphaModFix/>
          </a:blip>
          <a:srcRect/>
          <a:stretch/>
        </p:blipFill>
        <p:spPr>
          <a:xfrm>
            <a:off x="213959" y="706732"/>
            <a:ext cx="790724" cy="802378"/>
          </a:xfrm>
          <a:prstGeom prst="rect">
            <a:avLst/>
          </a:prstGeom>
          <a:noFill/>
          <a:ln>
            <a:noFill/>
          </a:ln>
        </p:spPr>
      </p:pic>
      <p:pic>
        <p:nvPicPr>
          <p:cNvPr id="1074" name="Google Shape;1074;p92"/>
          <p:cNvPicPr preferRelativeResize="0"/>
          <p:nvPr/>
        </p:nvPicPr>
        <p:blipFill rotWithShape="1">
          <a:blip r:embed="rId6">
            <a:alphaModFix/>
          </a:blip>
          <a:srcRect/>
          <a:stretch/>
        </p:blipFill>
        <p:spPr>
          <a:xfrm>
            <a:off x="363583" y="3266648"/>
            <a:ext cx="901900" cy="9019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7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7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7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7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71">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7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07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0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1079"/>
        <p:cNvGrpSpPr/>
        <p:nvPr/>
      </p:nvGrpSpPr>
      <p:grpSpPr>
        <a:xfrm>
          <a:off x="0" y="0"/>
          <a:ext cx="0" cy="0"/>
          <a:chOff x="0" y="0"/>
          <a:chExt cx="0" cy="0"/>
        </a:xfrm>
      </p:grpSpPr>
      <p:pic>
        <p:nvPicPr>
          <p:cNvPr id="1080" name="Google Shape;1080;p93" descr="moose 2015.jpg"/>
          <p:cNvPicPr preferRelativeResize="0"/>
          <p:nvPr/>
        </p:nvPicPr>
        <p:blipFill rotWithShape="1">
          <a:blip r:embed="rId3">
            <a:alphaModFix/>
          </a:blip>
          <a:srcRect/>
          <a:stretch/>
        </p:blipFill>
        <p:spPr>
          <a:xfrm>
            <a:off x="457200" y="1099575"/>
            <a:ext cx="7935099" cy="5297800"/>
          </a:xfrm>
          <a:prstGeom prst="rect">
            <a:avLst/>
          </a:prstGeom>
          <a:noFill/>
          <a:ln>
            <a:noFill/>
          </a:ln>
        </p:spPr>
      </p:pic>
      <p:sp>
        <p:nvSpPr>
          <p:cNvPr id="1081" name="Google Shape;1081;p93"/>
          <p:cNvSpPr txBox="1"/>
          <p:nvPr/>
        </p:nvSpPr>
        <p:spPr>
          <a:xfrm>
            <a:off x="976393" y="195709"/>
            <a:ext cx="7854923" cy="95410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a:solidFill>
                  <a:srgbClr val="256800"/>
                </a:solidFill>
                <a:latin typeface="Calibri"/>
                <a:ea typeface="Calibri"/>
                <a:cs typeface="Calibri"/>
                <a:sym typeface="Calibri"/>
              </a:rPr>
              <a:t>How do we explain these times of population change (increase or decrease)?</a:t>
            </a:r>
            <a:endParaRPr sz="2000">
              <a:solidFill>
                <a:srgbClr val="256800"/>
              </a:solidFill>
              <a:latin typeface="Calibri"/>
              <a:ea typeface="Calibri"/>
              <a:cs typeface="Calibri"/>
              <a:sym typeface="Calibri"/>
            </a:endParaRPr>
          </a:p>
        </p:txBody>
      </p:sp>
      <p:sp>
        <p:nvSpPr>
          <p:cNvPr id="1082" name="Google Shape;1082;p93"/>
          <p:cNvSpPr/>
          <p:nvPr/>
        </p:nvSpPr>
        <p:spPr>
          <a:xfrm>
            <a:off x="4865913" y="1233175"/>
            <a:ext cx="996951" cy="4609686"/>
          </a:xfrm>
          <a:prstGeom prst="rect">
            <a:avLst/>
          </a:prstGeom>
          <a:solidFill>
            <a:schemeClr val="accent1">
              <a:alpha val="29803"/>
            </a:schemeClr>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083" name="Google Shape;1083;p93"/>
          <p:cNvSpPr/>
          <p:nvPr/>
        </p:nvSpPr>
        <p:spPr>
          <a:xfrm>
            <a:off x="5869889" y="1233175"/>
            <a:ext cx="323176" cy="4609685"/>
          </a:xfrm>
          <a:prstGeom prst="rect">
            <a:avLst/>
          </a:prstGeom>
          <a:solidFill>
            <a:srgbClr val="C00000">
              <a:alpha val="29803"/>
            </a:srgbClr>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084" name="Google Shape;1084;p93"/>
          <p:cNvSpPr/>
          <p:nvPr/>
        </p:nvSpPr>
        <p:spPr>
          <a:xfrm>
            <a:off x="2076902" y="1233175"/>
            <a:ext cx="996951" cy="4609686"/>
          </a:xfrm>
          <a:prstGeom prst="rect">
            <a:avLst/>
          </a:prstGeom>
          <a:solidFill>
            <a:srgbClr val="7030A0">
              <a:alpha val="29803"/>
            </a:srgbClr>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085" name="Google Shape;1085;p93"/>
          <p:cNvSpPr/>
          <p:nvPr/>
        </p:nvSpPr>
        <p:spPr>
          <a:xfrm>
            <a:off x="3073855" y="1233175"/>
            <a:ext cx="792838" cy="4609686"/>
          </a:xfrm>
          <a:prstGeom prst="rect">
            <a:avLst/>
          </a:prstGeom>
          <a:solidFill>
            <a:srgbClr val="FFC000">
              <a:alpha val="29803"/>
            </a:srgbClr>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086" name="Google Shape;1086;p93"/>
          <p:cNvSpPr/>
          <p:nvPr/>
        </p:nvSpPr>
        <p:spPr>
          <a:xfrm>
            <a:off x="1281794" y="1233175"/>
            <a:ext cx="792838" cy="4609686"/>
          </a:xfrm>
          <a:prstGeom prst="rect">
            <a:avLst/>
          </a:prstGeom>
          <a:solidFill>
            <a:srgbClr val="00B050">
              <a:alpha val="29803"/>
            </a:srgbClr>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087" name="Google Shape;1087;p93"/>
          <p:cNvPicPr preferRelativeResize="0"/>
          <p:nvPr/>
        </p:nvPicPr>
        <p:blipFill rotWithShape="1">
          <a:blip r:embed="rId4">
            <a:alphaModFix/>
          </a:blip>
          <a:srcRect/>
          <a:stretch/>
        </p:blipFill>
        <p:spPr>
          <a:xfrm>
            <a:off x="7140308" y="1667275"/>
            <a:ext cx="1821658" cy="1366244"/>
          </a:xfrm>
          <a:prstGeom prst="rect">
            <a:avLst/>
          </a:prstGeom>
          <a:noFill/>
          <a:ln>
            <a:noFill/>
          </a:ln>
        </p:spPr>
      </p:pic>
      <p:sp>
        <p:nvSpPr>
          <p:cNvPr id="1088" name="Google Shape;1088;p93"/>
          <p:cNvSpPr txBox="1"/>
          <p:nvPr/>
        </p:nvSpPr>
        <p:spPr>
          <a:xfrm rot="-5400000">
            <a:off x="995421" y="2022116"/>
            <a:ext cx="138432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1959 - 1965</a:t>
            </a:r>
            <a:endParaRPr sz="1800">
              <a:solidFill>
                <a:schemeClr val="dk1"/>
              </a:solidFill>
              <a:latin typeface="Calibri"/>
              <a:ea typeface="Calibri"/>
              <a:cs typeface="Calibri"/>
              <a:sym typeface="Calibri"/>
            </a:endParaRPr>
          </a:p>
        </p:txBody>
      </p:sp>
      <p:sp>
        <p:nvSpPr>
          <p:cNvPr id="1089" name="Google Shape;1089;p93"/>
          <p:cNvSpPr txBox="1"/>
          <p:nvPr/>
        </p:nvSpPr>
        <p:spPr>
          <a:xfrm rot="-5400000">
            <a:off x="1871901" y="2022116"/>
            <a:ext cx="138432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1966 - 1973</a:t>
            </a:r>
            <a:endParaRPr sz="1800">
              <a:solidFill>
                <a:schemeClr val="dk1"/>
              </a:solidFill>
              <a:latin typeface="Calibri"/>
              <a:ea typeface="Calibri"/>
              <a:cs typeface="Calibri"/>
              <a:sym typeface="Calibri"/>
            </a:endParaRPr>
          </a:p>
        </p:txBody>
      </p:sp>
      <p:sp>
        <p:nvSpPr>
          <p:cNvPr id="1090" name="Google Shape;1090;p93"/>
          <p:cNvSpPr txBox="1"/>
          <p:nvPr/>
        </p:nvSpPr>
        <p:spPr>
          <a:xfrm rot="-5400000">
            <a:off x="2776038" y="2022116"/>
            <a:ext cx="138432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1974 - 1980</a:t>
            </a:r>
            <a:endParaRPr sz="1800">
              <a:solidFill>
                <a:schemeClr val="dk1"/>
              </a:solidFill>
              <a:latin typeface="Calibri"/>
              <a:ea typeface="Calibri"/>
              <a:cs typeface="Calibri"/>
              <a:sym typeface="Calibri"/>
            </a:endParaRPr>
          </a:p>
        </p:txBody>
      </p:sp>
      <p:sp>
        <p:nvSpPr>
          <p:cNvPr id="1091" name="Google Shape;1091;p93"/>
          <p:cNvSpPr txBox="1"/>
          <p:nvPr/>
        </p:nvSpPr>
        <p:spPr>
          <a:xfrm rot="-5400000">
            <a:off x="4672225" y="4191844"/>
            <a:ext cx="138432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1988 - 1996</a:t>
            </a:r>
            <a:endParaRPr sz="1800">
              <a:solidFill>
                <a:schemeClr val="dk1"/>
              </a:solidFill>
              <a:latin typeface="Calibri"/>
              <a:ea typeface="Calibri"/>
              <a:cs typeface="Calibri"/>
              <a:sym typeface="Calibri"/>
            </a:endParaRPr>
          </a:p>
        </p:txBody>
      </p:sp>
      <p:sp>
        <p:nvSpPr>
          <p:cNvPr id="1092" name="Google Shape;1092;p93"/>
          <p:cNvSpPr txBox="1"/>
          <p:nvPr/>
        </p:nvSpPr>
        <p:spPr>
          <a:xfrm>
            <a:off x="6329491" y="1244483"/>
            <a:ext cx="138432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1996 - 1997</a:t>
            </a:r>
            <a:endParaRPr sz="1800">
              <a:solidFill>
                <a:schemeClr val="dk1"/>
              </a:solidFill>
              <a:latin typeface="Calibri"/>
              <a:ea typeface="Calibri"/>
              <a:cs typeface="Calibri"/>
              <a:sym typeface="Calibri"/>
            </a:endParaRPr>
          </a:p>
        </p:txBody>
      </p:sp>
      <p:cxnSp>
        <p:nvCxnSpPr>
          <p:cNvPr id="1093" name="Google Shape;1093;p93"/>
          <p:cNvCxnSpPr/>
          <p:nvPr/>
        </p:nvCxnSpPr>
        <p:spPr>
          <a:xfrm flipH="1">
            <a:off x="6072545" y="1654348"/>
            <a:ext cx="573625" cy="338225"/>
          </a:xfrm>
          <a:prstGeom prst="straightConnector1">
            <a:avLst/>
          </a:prstGeom>
          <a:noFill/>
          <a:ln w="25400" cap="flat" cmpd="sng">
            <a:solidFill>
              <a:schemeClr val="dk1"/>
            </a:solidFill>
            <a:prstDash val="solid"/>
            <a:round/>
            <a:headEnd type="none" w="sm" len="sm"/>
            <a:tailEnd type="triangle" w="med" len="med"/>
          </a:ln>
          <a:effectLst>
            <a:outerShdw blurRad="40000" dist="20000" dir="5400000" rotWithShape="0">
              <a:srgbClr val="000000">
                <a:alpha val="37647"/>
              </a:srgbClr>
            </a:outerShdw>
          </a:effectLst>
        </p:spPr>
      </p:cxnSp>
      <p:pic>
        <p:nvPicPr>
          <p:cNvPr id="1094" name="Google Shape;1094;p93"/>
          <p:cNvPicPr preferRelativeResize="0"/>
          <p:nvPr/>
        </p:nvPicPr>
        <p:blipFill rotWithShape="1">
          <a:blip r:embed="rId5">
            <a:alphaModFix/>
          </a:blip>
          <a:srcRect/>
          <a:stretch/>
        </p:blipFill>
        <p:spPr>
          <a:xfrm>
            <a:off x="373496" y="372607"/>
            <a:ext cx="471650" cy="600310"/>
          </a:xfrm>
          <a:prstGeom prst="rect">
            <a:avLst/>
          </a:prstGeom>
          <a:noFill/>
          <a:ln>
            <a:noFill/>
          </a:ln>
        </p:spPr>
      </p:pic>
      <p:pic>
        <p:nvPicPr>
          <p:cNvPr id="1095" name="Google Shape;1095;p93"/>
          <p:cNvPicPr preferRelativeResize="0"/>
          <p:nvPr/>
        </p:nvPicPr>
        <p:blipFill rotWithShape="1">
          <a:blip r:embed="rId6">
            <a:alphaModFix/>
          </a:blip>
          <a:srcRect/>
          <a:stretch/>
        </p:blipFill>
        <p:spPr>
          <a:xfrm>
            <a:off x="4981286" y="6144064"/>
            <a:ext cx="1541689" cy="648374"/>
          </a:xfrm>
          <a:prstGeom prst="rect">
            <a:avLst/>
          </a:prstGeom>
          <a:noFill/>
          <a:ln>
            <a:noFill/>
          </a:ln>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1100"/>
        <p:cNvGrpSpPr/>
        <p:nvPr/>
      </p:nvGrpSpPr>
      <p:grpSpPr>
        <a:xfrm>
          <a:off x="0" y="0"/>
          <a:ext cx="0" cy="0"/>
          <a:chOff x="0" y="0"/>
          <a:chExt cx="0" cy="0"/>
        </a:xfrm>
      </p:grpSpPr>
      <p:sp>
        <p:nvSpPr>
          <p:cNvPr id="1101" name="Google Shape;1101;p94"/>
          <p:cNvSpPr txBox="1">
            <a:spLocks noGrp="1"/>
          </p:cNvSpPr>
          <p:nvPr>
            <p:ph type="title"/>
          </p:nvPr>
        </p:nvSpPr>
        <p:spPr>
          <a:xfrm>
            <a:off x="556591" y="0"/>
            <a:ext cx="8437573"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2B7C01"/>
              </a:buClr>
              <a:buSzPts val="3600"/>
              <a:buFont typeface="Calibri"/>
              <a:buNone/>
            </a:pPr>
            <a:r>
              <a:rPr lang="en-US" sz="3600">
                <a:solidFill>
                  <a:srgbClr val="2B7C01"/>
                </a:solidFill>
              </a:rPr>
              <a:t>Let’s boil it down…</a:t>
            </a:r>
            <a:endParaRPr sz="2800">
              <a:solidFill>
                <a:srgbClr val="2B7C01"/>
              </a:solidFill>
            </a:endParaRPr>
          </a:p>
        </p:txBody>
      </p:sp>
      <p:sp>
        <p:nvSpPr>
          <p:cNvPr id="1102" name="Google Shape;1102;p94"/>
          <p:cNvSpPr txBox="1">
            <a:spLocks noGrp="1"/>
          </p:cNvSpPr>
          <p:nvPr>
            <p:ph type="body" idx="1"/>
          </p:nvPr>
        </p:nvSpPr>
        <p:spPr>
          <a:xfrm>
            <a:off x="1460310" y="926024"/>
            <a:ext cx="7683690" cy="4827494"/>
          </a:xfrm>
          <a:prstGeom prst="rect">
            <a:avLst/>
          </a:prstGeom>
          <a:noFill/>
          <a:ln>
            <a:noFill/>
          </a:ln>
        </p:spPr>
        <p:txBody>
          <a:bodyPr spcFirstLastPara="1" wrap="square" lIns="91425" tIns="45700" rIns="91425" bIns="45700" anchor="t" anchorCtr="0">
            <a:normAutofit fontScale="92500" lnSpcReduction="10000"/>
          </a:bodyPr>
          <a:lstStyle/>
          <a:p>
            <a:pPr marL="0" lvl="0" indent="0" algn="l" rtl="0">
              <a:spcBef>
                <a:spcPts val="0"/>
              </a:spcBef>
              <a:spcAft>
                <a:spcPts val="0"/>
              </a:spcAft>
              <a:buClr>
                <a:srgbClr val="583F34"/>
              </a:buClr>
              <a:buSzPts val="3200"/>
              <a:buNone/>
            </a:pPr>
            <a:r>
              <a:rPr lang="en-US">
                <a:solidFill>
                  <a:srgbClr val="583F34"/>
                </a:solidFill>
              </a:rPr>
              <a:t>Think about what all of the times of increase had in common. </a:t>
            </a:r>
            <a:endParaRPr>
              <a:solidFill>
                <a:srgbClr val="583F34"/>
              </a:solidFill>
            </a:endParaRPr>
          </a:p>
          <a:p>
            <a:pPr marL="0" lvl="0" indent="0" algn="l" rtl="0">
              <a:spcBef>
                <a:spcPts val="1200"/>
              </a:spcBef>
              <a:spcAft>
                <a:spcPts val="0"/>
              </a:spcAft>
              <a:buClr>
                <a:srgbClr val="583F34"/>
              </a:buClr>
              <a:buSzPts val="3200"/>
              <a:buNone/>
            </a:pPr>
            <a:r>
              <a:rPr lang="en-US">
                <a:solidFill>
                  <a:srgbClr val="583F34"/>
                </a:solidFill>
              </a:rPr>
              <a:t>Think about what all of the times of decrease had in common. </a:t>
            </a:r>
            <a:endParaRPr/>
          </a:p>
          <a:p>
            <a:pPr marL="0" lvl="0" indent="0" algn="l" rtl="0">
              <a:spcBef>
                <a:spcPts val="1200"/>
              </a:spcBef>
              <a:spcAft>
                <a:spcPts val="0"/>
              </a:spcAft>
              <a:buClr>
                <a:srgbClr val="583F34"/>
              </a:buClr>
              <a:buSzPts val="3200"/>
              <a:buNone/>
            </a:pPr>
            <a:r>
              <a:rPr lang="en-US">
                <a:solidFill>
                  <a:srgbClr val="583F34"/>
                </a:solidFill>
              </a:rPr>
              <a:t>What </a:t>
            </a:r>
            <a:r>
              <a:rPr lang="en-US" u="sng">
                <a:solidFill>
                  <a:srgbClr val="583F34"/>
                </a:solidFill>
              </a:rPr>
              <a:t>fundamentally</a:t>
            </a:r>
            <a:r>
              <a:rPr lang="en-US">
                <a:solidFill>
                  <a:srgbClr val="583F34"/>
                </a:solidFill>
              </a:rPr>
              <a:t> determines whether the moose population increases or decreases during any time interval? What does it all come down to?</a:t>
            </a:r>
            <a:endParaRPr>
              <a:solidFill>
                <a:srgbClr val="583F34"/>
              </a:solidFill>
            </a:endParaRPr>
          </a:p>
          <a:p>
            <a:pPr marL="0" lvl="0" indent="0" algn="l" rtl="0">
              <a:spcBef>
                <a:spcPts val="1200"/>
              </a:spcBef>
              <a:spcAft>
                <a:spcPts val="0"/>
              </a:spcAft>
              <a:buClr>
                <a:srgbClr val="2B7C01"/>
              </a:buClr>
              <a:buSzPts val="3200"/>
              <a:buNone/>
            </a:pPr>
            <a:r>
              <a:rPr lang="en-US">
                <a:solidFill>
                  <a:srgbClr val="2B7C01"/>
                </a:solidFill>
              </a:rPr>
              <a:t>Take a moment to answer on your doodle sheet in Box G.</a:t>
            </a:r>
            <a:endParaRPr>
              <a:solidFill>
                <a:srgbClr val="2B7C01"/>
              </a:solidFill>
            </a:endParaRPr>
          </a:p>
          <a:p>
            <a:pPr marL="514350" lvl="0" indent="-311150" algn="l" rtl="0">
              <a:spcBef>
                <a:spcPts val="1840"/>
              </a:spcBef>
              <a:spcAft>
                <a:spcPts val="0"/>
              </a:spcAft>
              <a:buClr>
                <a:schemeClr val="dk1"/>
              </a:buClr>
              <a:buSzPts val="3200"/>
              <a:buNone/>
            </a:pPr>
            <a:endParaRPr>
              <a:solidFill>
                <a:srgbClr val="2B7C01"/>
              </a:solidFill>
            </a:endParaRPr>
          </a:p>
        </p:txBody>
      </p:sp>
      <p:pic>
        <p:nvPicPr>
          <p:cNvPr id="1103" name="Google Shape;1103;p94"/>
          <p:cNvPicPr preferRelativeResize="0"/>
          <p:nvPr/>
        </p:nvPicPr>
        <p:blipFill rotWithShape="1">
          <a:blip r:embed="rId3">
            <a:alphaModFix/>
          </a:blip>
          <a:srcRect/>
          <a:stretch/>
        </p:blipFill>
        <p:spPr>
          <a:xfrm>
            <a:off x="719901" y="5462599"/>
            <a:ext cx="577099" cy="581838"/>
          </a:xfrm>
          <a:prstGeom prst="rect">
            <a:avLst/>
          </a:prstGeom>
          <a:noFill/>
          <a:ln>
            <a:noFill/>
          </a:ln>
        </p:spPr>
      </p:pic>
      <p:pic>
        <p:nvPicPr>
          <p:cNvPr id="1104" name="Google Shape;1104;p94"/>
          <p:cNvPicPr preferRelativeResize="0"/>
          <p:nvPr/>
        </p:nvPicPr>
        <p:blipFill rotWithShape="1">
          <a:blip r:embed="rId4">
            <a:alphaModFix/>
          </a:blip>
          <a:srcRect/>
          <a:stretch/>
        </p:blipFill>
        <p:spPr>
          <a:xfrm>
            <a:off x="506276" y="1404572"/>
            <a:ext cx="790724" cy="80237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0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0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0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0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02">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10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1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1109"/>
        <p:cNvGrpSpPr/>
        <p:nvPr/>
      </p:nvGrpSpPr>
      <p:grpSpPr>
        <a:xfrm>
          <a:off x="0" y="0"/>
          <a:ext cx="0" cy="0"/>
          <a:chOff x="0" y="0"/>
          <a:chExt cx="0" cy="0"/>
        </a:xfrm>
      </p:grpSpPr>
      <p:sp>
        <p:nvSpPr>
          <p:cNvPr id="1110" name="Google Shape;1110;p95"/>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LS09 Teacher Resource: What did we figure out?</a:t>
            </a:r>
            <a:endParaRPr sz="2400" b="0" i="0" u="none" strike="noStrike" cap="none">
              <a:solidFill>
                <a:srgbClr val="FFFFFF"/>
              </a:solidFill>
              <a:latin typeface="Arial"/>
              <a:ea typeface="Arial"/>
              <a:cs typeface="Arial"/>
              <a:sym typeface="Arial"/>
            </a:endParaRPr>
          </a:p>
        </p:txBody>
      </p:sp>
      <p:sp>
        <p:nvSpPr>
          <p:cNvPr id="1111" name="Google Shape;1111;p95"/>
          <p:cNvSpPr txBox="1"/>
          <p:nvPr/>
        </p:nvSpPr>
        <p:spPr>
          <a:xfrm>
            <a:off x="467668" y="1179354"/>
            <a:ext cx="5810118" cy="193472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2000"/>
              <a:buFont typeface="Arial"/>
              <a:buNone/>
            </a:pPr>
            <a:r>
              <a:rPr lang="en-US" sz="2000" b="1">
                <a:solidFill>
                  <a:srgbClr val="583F34"/>
                </a:solidFill>
                <a:latin typeface="Calibri"/>
                <a:ea typeface="Calibri"/>
                <a:cs typeface="Calibri"/>
                <a:sym typeface="Calibri"/>
              </a:rPr>
              <a:t>What did we figure out? </a:t>
            </a:r>
            <a:endParaRPr/>
          </a:p>
          <a:p>
            <a:pPr marL="0" marR="0" lvl="0" indent="0" algn="l" rtl="0">
              <a:spcBef>
                <a:spcPts val="0"/>
              </a:spcBef>
              <a:spcAft>
                <a:spcPts val="0"/>
              </a:spcAft>
              <a:buClr>
                <a:srgbClr val="583F34"/>
              </a:buClr>
              <a:buSzPts val="1800"/>
              <a:buFont typeface="Arial"/>
              <a:buNone/>
            </a:pPr>
            <a:r>
              <a:rPr lang="en-US" sz="1800">
                <a:solidFill>
                  <a:srgbClr val="583F34"/>
                </a:solidFill>
                <a:latin typeface="Calibri"/>
                <a:ea typeface="Calibri"/>
                <a:cs typeface="Calibri"/>
                <a:sym typeface="Calibri"/>
              </a:rPr>
              <a:t>We have all of the pieces we need to articulate the birth-death model for Population Dynamics and are ready to formally develop the model publicly.</a:t>
            </a:r>
            <a:endParaRPr sz="1600">
              <a:solidFill>
                <a:srgbClr val="583F34"/>
              </a:solidFill>
              <a:latin typeface="Calibri"/>
              <a:ea typeface="Calibri"/>
              <a:cs typeface="Calibri"/>
              <a:sym typeface="Calibri"/>
            </a:endParaRPr>
          </a:p>
        </p:txBody>
      </p:sp>
      <p:sp>
        <p:nvSpPr>
          <p:cNvPr id="1112" name="Google Shape;1112;p95"/>
          <p:cNvSpPr txBox="1"/>
          <p:nvPr/>
        </p:nvSpPr>
        <p:spPr>
          <a:xfrm>
            <a:off x="434145" y="3224212"/>
            <a:ext cx="8414665" cy="302200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1600"/>
              <a:buFont typeface="Arial"/>
              <a:buNone/>
            </a:pPr>
            <a:r>
              <a:rPr lang="en-US" sz="1600" b="1">
                <a:solidFill>
                  <a:srgbClr val="583F34"/>
                </a:solidFill>
                <a:latin typeface="Calibri"/>
                <a:ea typeface="Calibri"/>
                <a:cs typeface="Calibri"/>
                <a:sym typeface="Calibri"/>
              </a:rPr>
              <a:t>PD LS09 Teacher Reflection Notes:</a:t>
            </a:r>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a:p>
            <a:pPr marL="0" marR="0" lvl="0" indent="0" algn="l" rtl="0">
              <a:spcBef>
                <a:spcPts val="320"/>
              </a:spcBef>
              <a:spcAft>
                <a:spcPts val="0"/>
              </a:spcAft>
              <a:buClr>
                <a:srgbClr val="583F34"/>
              </a:buClr>
              <a:buSzPts val="1600"/>
              <a:buFont typeface="Arial"/>
              <a:buNone/>
            </a:pPr>
            <a:r>
              <a:rPr lang="en-US" sz="1600" i="1">
                <a:solidFill>
                  <a:srgbClr val="583F34"/>
                </a:solidFill>
                <a:latin typeface="Calibri"/>
                <a:ea typeface="Calibri"/>
                <a:cs typeface="Calibri"/>
                <a:sym typeface="Calibri"/>
              </a:rPr>
              <a:t>Things that went well…</a:t>
            </a:r>
            <a:endParaRPr/>
          </a:p>
          <a:p>
            <a:pPr marL="0" marR="0" lvl="0" indent="0" algn="l" rtl="0">
              <a:spcBef>
                <a:spcPts val="320"/>
              </a:spcBef>
              <a:spcAft>
                <a:spcPts val="0"/>
              </a:spcAft>
              <a:buClr>
                <a:schemeClr val="dk1"/>
              </a:buClr>
              <a:buSzPts val="1600"/>
              <a:buFont typeface="Arial"/>
              <a:buNone/>
            </a:pPr>
            <a:endParaRPr sz="1600" i="1">
              <a:solidFill>
                <a:srgbClr val="583F34"/>
              </a:solidFill>
              <a:latin typeface="Calibri"/>
              <a:ea typeface="Calibri"/>
              <a:cs typeface="Calibri"/>
              <a:sym typeface="Calibri"/>
            </a:endParaRPr>
          </a:p>
          <a:p>
            <a:pPr marL="0" marR="0" lvl="0" indent="0" algn="l" rtl="0">
              <a:spcBef>
                <a:spcPts val="320"/>
              </a:spcBef>
              <a:spcAft>
                <a:spcPts val="0"/>
              </a:spcAft>
              <a:buClr>
                <a:srgbClr val="583F34"/>
              </a:buClr>
              <a:buSzPts val="1600"/>
              <a:buFont typeface="Arial"/>
              <a:buNone/>
            </a:pPr>
            <a:r>
              <a:rPr lang="en-US" sz="1600" i="1">
                <a:solidFill>
                  <a:srgbClr val="583F34"/>
                </a:solidFill>
                <a:latin typeface="Calibri"/>
                <a:ea typeface="Calibri"/>
                <a:cs typeface="Calibri"/>
                <a:sym typeface="Calibri"/>
              </a:rPr>
              <a:t>Things I would change…</a:t>
            </a:r>
            <a:endParaRPr/>
          </a:p>
          <a:p>
            <a:pPr marL="0" marR="0" lvl="0" indent="0" algn="l" rtl="0">
              <a:spcBef>
                <a:spcPts val="320"/>
              </a:spcBef>
              <a:spcAft>
                <a:spcPts val="0"/>
              </a:spcAft>
              <a:buClr>
                <a:schemeClr val="dk1"/>
              </a:buClr>
              <a:buSzPts val="1600"/>
              <a:buFont typeface="Arial"/>
              <a:buNone/>
            </a:pPr>
            <a:endParaRPr sz="1600" i="1">
              <a:solidFill>
                <a:srgbClr val="583F34"/>
              </a:solidFill>
              <a:latin typeface="Calibri"/>
              <a:ea typeface="Calibri"/>
              <a:cs typeface="Calibri"/>
              <a:sym typeface="Calibri"/>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a:p>
            <a:pPr marL="0" marR="0" lvl="0" indent="0" algn="l" rtl="0">
              <a:spcBef>
                <a:spcPts val="32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p:txBody>
      </p:sp>
      <p:grpSp>
        <p:nvGrpSpPr>
          <p:cNvPr id="1113" name="Google Shape;1113;p95"/>
          <p:cNvGrpSpPr/>
          <p:nvPr/>
        </p:nvGrpSpPr>
        <p:grpSpPr>
          <a:xfrm>
            <a:off x="6277786" y="710685"/>
            <a:ext cx="2571024" cy="2190241"/>
            <a:chOff x="1029484" y="1311626"/>
            <a:chExt cx="2571024" cy="2190241"/>
          </a:xfrm>
        </p:grpSpPr>
        <p:sp>
          <p:nvSpPr>
            <p:cNvPr id="1114" name="Google Shape;1114;p95"/>
            <p:cNvSpPr/>
            <p:nvPr/>
          </p:nvSpPr>
          <p:spPr>
            <a:xfrm>
              <a:off x="1385668" y="1689784"/>
              <a:ext cx="1757169" cy="1484854"/>
            </a:xfrm>
            <a:prstGeom prst="triangle">
              <a:avLst>
                <a:gd name="adj" fmla="val 50000"/>
              </a:avLst>
            </a:prstGeom>
            <a:noFill/>
            <a:ln w="19050" cap="flat" cmpd="sng">
              <a:solidFill>
                <a:srgbClr val="5FAF29"/>
              </a:solidFill>
              <a:prstDash val="solid"/>
              <a:miter lim="400000"/>
              <a:headEnd type="none" w="sm" len="sm"/>
              <a:tailEnd type="none" w="sm" len="sm"/>
            </a:ln>
            <a:effectLst>
              <a:outerShdw blurRad="50800" dist="50800" dir="5400000" sx="1000" sy="1000" algn="ctr" rotWithShape="0">
                <a:srgbClr val="000000">
                  <a:alpha val="42745"/>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chemeClr val="dk1"/>
                </a:buClr>
                <a:buSzPts val="2400"/>
                <a:buFont typeface="Calibri"/>
                <a:buNone/>
              </a:pPr>
              <a:endParaRPr sz="2400" b="0" i="0" u="none" strike="noStrike" cap="none">
                <a:solidFill>
                  <a:srgbClr val="FFFFFF"/>
                </a:solidFill>
                <a:latin typeface="Calibri"/>
                <a:ea typeface="Calibri"/>
                <a:cs typeface="Calibri"/>
                <a:sym typeface="Calibri"/>
              </a:endParaRPr>
            </a:p>
          </p:txBody>
        </p:sp>
        <p:sp>
          <p:nvSpPr>
            <p:cNvPr id="1115" name="Google Shape;1115;p95"/>
            <p:cNvSpPr/>
            <p:nvPr/>
          </p:nvSpPr>
          <p:spPr>
            <a:xfrm>
              <a:off x="2065319" y="1311626"/>
              <a:ext cx="404278"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M</a:t>
              </a:r>
              <a:endParaRPr/>
            </a:p>
          </p:txBody>
        </p:sp>
        <p:sp>
          <p:nvSpPr>
            <p:cNvPr id="1116" name="Google Shape;1116;p95"/>
            <p:cNvSpPr/>
            <p:nvPr/>
          </p:nvSpPr>
          <p:spPr>
            <a:xfrm>
              <a:off x="1029484" y="3101757"/>
              <a:ext cx="317716"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P</a:t>
              </a:r>
              <a:endParaRPr/>
            </a:p>
          </p:txBody>
        </p:sp>
        <p:sp>
          <p:nvSpPr>
            <p:cNvPr id="1117" name="Google Shape;1117;p95"/>
            <p:cNvSpPr/>
            <p:nvPr/>
          </p:nvSpPr>
          <p:spPr>
            <a:xfrm>
              <a:off x="3074737" y="3101756"/>
              <a:ext cx="525771"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Q</a:t>
              </a:r>
              <a:endParaRPr/>
            </a:p>
          </p:txBody>
        </p:sp>
      </p:grpSp>
      <p:cxnSp>
        <p:nvCxnSpPr>
          <p:cNvPr id="1118" name="Google Shape;1118;p95"/>
          <p:cNvCxnSpPr/>
          <p:nvPr/>
        </p:nvCxnSpPr>
        <p:spPr>
          <a:xfrm rot="10800000" flipH="1">
            <a:off x="6532091" y="1085265"/>
            <a:ext cx="839189" cy="1411972"/>
          </a:xfrm>
          <a:prstGeom prst="straightConnector1">
            <a:avLst/>
          </a:prstGeom>
          <a:noFill/>
          <a:ln w="31750" cap="flat" cmpd="sng">
            <a:solidFill>
              <a:srgbClr val="5FAF29"/>
            </a:solidFill>
            <a:prstDash val="solid"/>
            <a:miter lim="400000"/>
            <a:headEnd type="none" w="sm" len="sm"/>
            <a:tailEnd type="triangle" w="med" len="med"/>
          </a:ln>
        </p:spPr>
      </p:cxn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Shape 1123"/>
        <p:cNvGrpSpPr/>
        <p:nvPr/>
      </p:nvGrpSpPr>
      <p:grpSpPr>
        <a:xfrm>
          <a:off x="0" y="0"/>
          <a:ext cx="0" cy="0"/>
          <a:chOff x="0" y="0"/>
          <a:chExt cx="0" cy="0"/>
        </a:xfrm>
      </p:grpSpPr>
      <p:sp>
        <p:nvSpPr>
          <p:cNvPr id="1124" name="Google Shape;1124;p96"/>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LS10 Teacher Resource: Learning Segment Overview</a:t>
            </a:r>
            <a:endParaRPr sz="2400" b="0" i="0" u="none" strike="noStrike" cap="none">
              <a:solidFill>
                <a:srgbClr val="FFFFFF"/>
              </a:solidFill>
              <a:latin typeface="Arial"/>
              <a:ea typeface="Arial"/>
              <a:cs typeface="Arial"/>
              <a:sym typeface="Arial"/>
            </a:endParaRPr>
          </a:p>
        </p:txBody>
      </p:sp>
      <p:sp>
        <p:nvSpPr>
          <p:cNvPr id="1125" name="Google Shape;1125;p96"/>
          <p:cNvSpPr txBox="1"/>
          <p:nvPr/>
        </p:nvSpPr>
        <p:spPr>
          <a:xfrm>
            <a:off x="3022333" y="1436441"/>
            <a:ext cx="5810118" cy="1783911"/>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Clr>
                <a:srgbClr val="583F34"/>
              </a:buClr>
              <a:buSzPts val="2000"/>
              <a:buFont typeface="Arial"/>
              <a:buNone/>
            </a:pPr>
            <a:r>
              <a:rPr lang="en-US" sz="2000" b="1">
                <a:solidFill>
                  <a:srgbClr val="583F34"/>
                </a:solidFill>
                <a:latin typeface="Calibri"/>
                <a:ea typeface="Calibri"/>
                <a:cs typeface="Calibri"/>
                <a:sym typeface="Calibri"/>
              </a:rPr>
              <a:t>M: We formally develop a general model for understanding changes in population size. The net effect of birth and death cause populations to grow, shrink, or to stay relatively stable over time.</a:t>
            </a:r>
            <a:endParaRPr sz="2000" b="1">
              <a:solidFill>
                <a:srgbClr val="583F34"/>
              </a:solidFill>
              <a:latin typeface="Calibri"/>
              <a:ea typeface="Calibri"/>
              <a:cs typeface="Calibri"/>
              <a:sym typeface="Calibri"/>
            </a:endParaRPr>
          </a:p>
        </p:txBody>
      </p:sp>
      <p:sp>
        <p:nvSpPr>
          <p:cNvPr id="1126" name="Google Shape;1126;p96"/>
          <p:cNvSpPr txBox="1"/>
          <p:nvPr/>
        </p:nvSpPr>
        <p:spPr>
          <a:xfrm>
            <a:off x="3022333" y="891563"/>
            <a:ext cx="222700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583F34"/>
                </a:solidFill>
                <a:latin typeface="Calibri"/>
                <a:ea typeface="Calibri"/>
                <a:cs typeface="Calibri"/>
                <a:sym typeface="Calibri"/>
              </a:rPr>
              <a:t>Time: 10-20 minutes</a:t>
            </a:r>
            <a:endParaRPr sz="1800">
              <a:solidFill>
                <a:srgbClr val="583F34"/>
              </a:solidFill>
              <a:latin typeface="Calibri"/>
              <a:ea typeface="Calibri"/>
              <a:cs typeface="Calibri"/>
              <a:sym typeface="Calibri"/>
            </a:endParaRPr>
          </a:p>
        </p:txBody>
      </p:sp>
      <p:sp>
        <p:nvSpPr>
          <p:cNvPr id="1127" name="Google Shape;1127;p96"/>
          <p:cNvSpPr/>
          <p:nvPr/>
        </p:nvSpPr>
        <p:spPr>
          <a:xfrm>
            <a:off x="282908" y="3454961"/>
            <a:ext cx="4558616" cy="255454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Resources you will need:</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PD Doodle Sheet—Isle Royale</a:t>
            </a:r>
            <a:endParaRPr/>
          </a:p>
          <a:p>
            <a:pPr marL="0" marR="0" lvl="0" indent="0" algn="l" rtl="0">
              <a:spcBef>
                <a:spcPts val="0"/>
              </a:spcBef>
              <a:spcAft>
                <a:spcPts val="0"/>
              </a:spcAft>
              <a:buNone/>
            </a:pPr>
            <a:endParaRPr sz="1600">
              <a:solidFill>
                <a:srgbClr val="583F34"/>
              </a:solidFill>
              <a:latin typeface="Calibri"/>
              <a:ea typeface="Calibri"/>
              <a:cs typeface="Calibri"/>
              <a:sym typeface="Calibri"/>
            </a:endParaRPr>
          </a:p>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Websites of interest:</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Check individual slides for resources. </a:t>
            </a:r>
            <a:endParaRPr sz="1600">
              <a:solidFill>
                <a:srgbClr val="583F34"/>
              </a:solidFill>
              <a:latin typeface="Calibri"/>
              <a:ea typeface="Calibri"/>
              <a:cs typeface="Calibri"/>
              <a:sym typeface="Calibri"/>
            </a:endParaRPr>
          </a:p>
          <a:p>
            <a:pPr marL="0" marR="0" lvl="0" indent="0" algn="l" rtl="0">
              <a:spcBef>
                <a:spcPts val="0"/>
              </a:spcBef>
              <a:spcAft>
                <a:spcPts val="0"/>
              </a:spcAft>
              <a:buNone/>
            </a:pPr>
            <a:endParaRPr sz="1600">
              <a:solidFill>
                <a:srgbClr val="583F34"/>
              </a:solidFill>
              <a:latin typeface="Calibri"/>
              <a:ea typeface="Calibri"/>
              <a:cs typeface="Calibri"/>
              <a:sym typeface="Calibri"/>
            </a:endParaRPr>
          </a:p>
          <a:p>
            <a:pPr marL="0" marR="0" lvl="0" indent="0" algn="l" rtl="0">
              <a:spcBef>
                <a:spcPts val="0"/>
              </a:spcBef>
              <a:spcAft>
                <a:spcPts val="0"/>
              </a:spcAft>
              <a:buNone/>
            </a:pPr>
            <a:r>
              <a:rPr lang="en-US" sz="1600" i="1" u="sng">
                <a:solidFill>
                  <a:srgbClr val="583F34"/>
                </a:solidFill>
                <a:latin typeface="Calibri"/>
                <a:ea typeface="Calibri"/>
                <a:cs typeface="Calibri"/>
                <a:sym typeface="Calibri"/>
              </a:rPr>
              <a:t>MBER Essentials:</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FAQ-”Finalizing” the Model</a:t>
            </a:r>
            <a:endParaRPr/>
          </a:p>
          <a:p>
            <a:pPr marL="0" marR="0" lvl="0" indent="0" algn="l" rtl="0">
              <a:spcBef>
                <a:spcPts val="0"/>
              </a:spcBef>
              <a:spcAft>
                <a:spcPts val="0"/>
              </a:spcAft>
              <a:buNone/>
            </a:pPr>
            <a:r>
              <a:rPr lang="en-US" sz="1600">
                <a:solidFill>
                  <a:srgbClr val="583F34"/>
                </a:solidFill>
                <a:latin typeface="Calibri"/>
                <a:ea typeface="Calibri"/>
                <a:cs typeface="Calibri"/>
                <a:sym typeface="Calibri"/>
              </a:rPr>
              <a:t>Norms of Conversation</a:t>
            </a:r>
            <a:endParaRPr/>
          </a:p>
          <a:p>
            <a:pPr marL="0" marR="0" lvl="0" indent="0" algn="l" rtl="0">
              <a:spcBef>
                <a:spcPts val="0"/>
              </a:spcBef>
              <a:spcAft>
                <a:spcPts val="0"/>
              </a:spcAft>
              <a:buNone/>
            </a:pPr>
            <a:endParaRPr sz="1600">
              <a:solidFill>
                <a:srgbClr val="583F34"/>
              </a:solidFill>
              <a:latin typeface="Calibri"/>
              <a:ea typeface="Calibri"/>
              <a:cs typeface="Calibri"/>
              <a:sym typeface="Calibri"/>
            </a:endParaRPr>
          </a:p>
        </p:txBody>
      </p:sp>
      <p:sp>
        <p:nvSpPr>
          <p:cNvPr id="1128" name="Google Shape;1128;p96"/>
          <p:cNvSpPr txBox="1"/>
          <p:nvPr/>
        </p:nvSpPr>
        <p:spPr>
          <a:xfrm>
            <a:off x="4197659" y="3460800"/>
            <a:ext cx="4520582" cy="256103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583F34"/>
              </a:buClr>
              <a:buSzPts val="1600"/>
              <a:buFont typeface="Arial"/>
              <a:buNone/>
            </a:pPr>
            <a:r>
              <a:rPr lang="en-US" sz="1600" b="1" dirty="0">
                <a:solidFill>
                  <a:srgbClr val="583F34"/>
                </a:solidFill>
                <a:latin typeface="Calibri"/>
                <a:ea typeface="Calibri"/>
                <a:cs typeface="Calibri"/>
                <a:sym typeface="Calibri"/>
              </a:rPr>
              <a:t>Notes and Details:</a:t>
            </a:r>
            <a:endParaRPr dirty="0"/>
          </a:p>
          <a:p>
            <a:pPr marL="0" marR="0" lvl="0" indent="0" algn="l" rtl="0">
              <a:spcBef>
                <a:spcPts val="32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After the class has explicitly processed small chunks of the moose population graph and has had a moment to reflect on what fundamentally drives populations to grow or decline, we are primed to explicitly and formally generate a model for reasoning about changes in population size over time.</a:t>
            </a:r>
            <a:endParaRPr lang="en-US" dirty="0">
              <a:ea typeface="Calibri"/>
            </a:endParaRPr>
          </a:p>
          <a:p>
            <a:pPr marL="0" marR="0" lvl="0" indent="0" algn="l" rtl="0">
              <a:spcBef>
                <a:spcPts val="32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		&lt;continued on next slide&gt;</a:t>
            </a:r>
            <a:endParaRPr sz="1600" dirty="0">
              <a:solidFill>
                <a:srgbClr val="583F34"/>
              </a:solidFill>
              <a:latin typeface="Calibri"/>
              <a:ea typeface="Calibri"/>
              <a:cs typeface="Calibri"/>
              <a:sym typeface="Calibri"/>
            </a:endParaRPr>
          </a:p>
        </p:txBody>
      </p:sp>
      <p:grpSp>
        <p:nvGrpSpPr>
          <p:cNvPr id="1129" name="Google Shape;1129;p96"/>
          <p:cNvGrpSpPr/>
          <p:nvPr/>
        </p:nvGrpSpPr>
        <p:grpSpPr>
          <a:xfrm>
            <a:off x="282908" y="1060839"/>
            <a:ext cx="2571024" cy="2190241"/>
            <a:chOff x="1029484" y="1311626"/>
            <a:chExt cx="2571024" cy="2190241"/>
          </a:xfrm>
        </p:grpSpPr>
        <p:sp>
          <p:nvSpPr>
            <p:cNvPr id="1130" name="Google Shape;1130;p96"/>
            <p:cNvSpPr/>
            <p:nvPr/>
          </p:nvSpPr>
          <p:spPr>
            <a:xfrm>
              <a:off x="2065319" y="1311626"/>
              <a:ext cx="404278"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M</a:t>
              </a:r>
              <a:endParaRPr/>
            </a:p>
          </p:txBody>
        </p:sp>
        <p:sp>
          <p:nvSpPr>
            <p:cNvPr id="1131" name="Google Shape;1131;p96"/>
            <p:cNvSpPr/>
            <p:nvPr/>
          </p:nvSpPr>
          <p:spPr>
            <a:xfrm>
              <a:off x="1029484" y="3101757"/>
              <a:ext cx="317716"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P</a:t>
              </a:r>
              <a:endParaRPr/>
            </a:p>
          </p:txBody>
        </p:sp>
        <p:sp>
          <p:nvSpPr>
            <p:cNvPr id="1132" name="Google Shape;1132;p96"/>
            <p:cNvSpPr/>
            <p:nvPr/>
          </p:nvSpPr>
          <p:spPr>
            <a:xfrm>
              <a:off x="3074737" y="3101756"/>
              <a:ext cx="525771"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5FAF29"/>
                  </a:solidFill>
                  <a:latin typeface="Calibri"/>
                  <a:ea typeface="Calibri"/>
                  <a:cs typeface="Calibri"/>
                  <a:sym typeface="Calibri"/>
                </a:rPr>
                <a:t>Q</a:t>
              </a:r>
              <a:endParaRPr/>
            </a:p>
          </p:txBody>
        </p:sp>
      </p:grpSp>
      <p:sp>
        <p:nvSpPr>
          <p:cNvPr id="1133" name="Google Shape;1133;p96"/>
          <p:cNvSpPr/>
          <p:nvPr/>
        </p:nvSpPr>
        <p:spPr>
          <a:xfrm>
            <a:off x="639092" y="1438996"/>
            <a:ext cx="1757169" cy="1484854"/>
          </a:xfrm>
          <a:prstGeom prst="triangle">
            <a:avLst>
              <a:gd name="adj" fmla="val 50000"/>
            </a:avLst>
          </a:prstGeom>
          <a:noFill/>
          <a:ln w="19050" cap="flat" cmpd="sng">
            <a:solidFill>
              <a:srgbClr val="5FAF29"/>
            </a:solidFill>
            <a:prstDash val="solid"/>
            <a:miter lim="400000"/>
            <a:headEnd type="none" w="sm" len="sm"/>
            <a:tailEnd type="none" w="sm" len="sm"/>
          </a:ln>
          <a:effectLst>
            <a:outerShdw blurRad="50800" dist="50800" dir="5400000" sx="1000" sy="1000" algn="ctr" rotWithShape="0">
              <a:srgbClr val="000000">
                <a:alpha val="42745"/>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chemeClr val="dk1"/>
              </a:buClr>
              <a:buSzPts val="2400"/>
              <a:buFont typeface="Calibri"/>
              <a:buNone/>
            </a:pPr>
            <a:endParaRPr sz="2400" b="0" i="0" u="none" strike="noStrike" cap="none">
              <a:solidFill>
                <a:srgbClr val="FFFFFF"/>
              </a:solidFill>
              <a:latin typeface="Calibri"/>
              <a:ea typeface="Calibri"/>
              <a:cs typeface="Calibri"/>
              <a:sym typeface="Calibri"/>
            </a:endParaRPr>
          </a:p>
        </p:txBody>
      </p:sp>
      <p:sp>
        <p:nvSpPr>
          <p:cNvPr id="1134" name="Google Shape;1134;p96"/>
          <p:cNvSpPr/>
          <p:nvPr/>
        </p:nvSpPr>
        <p:spPr>
          <a:xfrm>
            <a:off x="1284448" y="1031502"/>
            <a:ext cx="466455" cy="466455"/>
          </a:xfrm>
          <a:prstGeom prst="ellipse">
            <a:avLst/>
          </a:prstGeom>
          <a:noFill/>
          <a:ln w="19050" cap="flat" cmpd="sng">
            <a:solidFill>
              <a:srgbClr val="5FAF2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1139"/>
        <p:cNvGrpSpPr/>
        <p:nvPr/>
      </p:nvGrpSpPr>
      <p:grpSpPr>
        <a:xfrm>
          <a:off x="0" y="0"/>
          <a:ext cx="0" cy="0"/>
          <a:chOff x="0" y="0"/>
          <a:chExt cx="0" cy="0"/>
        </a:xfrm>
      </p:grpSpPr>
      <p:sp>
        <p:nvSpPr>
          <p:cNvPr id="1140" name="Google Shape;1140;p97"/>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LS10 Teacher Resource: Notes</a:t>
            </a:r>
            <a:endParaRPr sz="2400" b="0" i="0" u="none" strike="noStrike" cap="none">
              <a:solidFill>
                <a:srgbClr val="FFFFFF"/>
              </a:solidFill>
              <a:latin typeface="Arial"/>
              <a:ea typeface="Arial"/>
              <a:cs typeface="Arial"/>
              <a:sym typeface="Arial"/>
            </a:endParaRPr>
          </a:p>
        </p:txBody>
      </p:sp>
      <p:sp>
        <p:nvSpPr>
          <p:cNvPr id="1141" name="Google Shape;1141;p97"/>
          <p:cNvSpPr txBox="1"/>
          <p:nvPr/>
        </p:nvSpPr>
        <p:spPr>
          <a:xfrm>
            <a:off x="439340" y="633073"/>
            <a:ext cx="8229600" cy="5543283"/>
          </a:xfrm>
          <a:prstGeom prst="rect">
            <a:avLst/>
          </a:prstGeom>
          <a:noFill/>
          <a:ln>
            <a:noFill/>
          </a:ln>
        </p:spPr>
        <p:txBody>
          <a:bodyPr spcFirstLastPara="1" wrap="square" lIns="91425" tIns="45700" rIns="91425" bIns="45700" anchor="t" anchorCtr="0">
            <a:normAutofit lnSpcReduction="10000"/>
          </a:bodyPr>
          <a:lstStyle/>
          <a:p>
            <a:pPr marL="0" marR="0" lvl="0" indent="0" algn="l" rtl="0">
              <a:lnSpc>
                <a:spcPct val="100000"/>
              </a:lnSpc>
              <a:spcBef>
                <a:spcPts val="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Time to pull the model out into the classroom. It likely exists on group whiteboards, individual student Doodle Sheets, and in the minds of many of your students. Your job here is to help students to generate a very basic representation. You can choose to do this in a series of statements and may (or may not) choose to add an equation.</a:t>
            </a:r>
            <a:endParaRPr dirty="0"/>
          </a:p>
          <a:p>
            <a:pPr marL="0" marR="0" lvl="0" indent="0" algn="l" rtl="0">
              <a:spcBef>
                <a:spcPts val="60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When coming to consensus about the general model, you may wish to review the MBER Essentials FAQ entry on “Finalizing” the Model:</a:t>
            </a:r>
            <a:endParaRPr dirty="0"/>
          </a:p>
          <a:p>
            <a:pPr marL="0" marR="0" lvl="0" indent="0" algn="l" rtl="0">
              <a:lnSpc>
                <a:spcPct val="100000"/>
              </a:lnSpc>
              <a:spcBef>
                <a:spcPts val="60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a:t>
            </a:r>
            <a:r>
              <a:rPr lang="en-US" sz="1600" u="sng" dirty="0">
                <a:solidFill>
                  <a:srgbClr val="583F34"/>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https://www.modelbasedbiology.com/content/faq-and-tips-finalizing-model</a:t>
            </a:r>
            <a:r>
              <a:rPr lang="en-US" sz="1600" dirty="0">
                <a:solidFill>
                  <a:srgbClr val="583F34"/>
                </a:solidFill>
                <a:latin typeface="Calibri"/>
                <a:ea typeface="Calibri"/>
                <a:cs typeface="Calibri"/>
                <a:sym typeface="Calibri"/>
              </a:rPr>
              <a:t>)</a:t>
            </a:r>
            <a:endParaRPr dirty="0"/>
          </a:p>
          <a:p>
            <a:pPr marL="0" marR="0" lvl="0" indent="0" algn="l" rtl="0">
              <a:spcBef>
                <a:spcPts val="60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We don’t, however, want to give students the impression that models are final! So, watch your language here. ;) Models help us to make sense of the phenomenon given the data we have at the moment. They are always subject to change with new data! (The geocentric model of the universe did a great job of explaining the motion of objects in the universe *until* someone noticed the pathway of Mars… then there was a problem and the model needed revision! Until we had that new data to consider, there was nothing inherently “wrong” with the geocentric model!)</a:t>
            </a:r>
            <a:endParaRPr dirty="0"/>
          </a:p>
          <a:p>
            <a:pPr marL="0" marR="0" lvl="0" indent="0" algn="l" rtl="0">
              <a:lnSpc>
                <a:spcPct val="100000"/>
              </a:lnSpc>
              <a:spcBef>
                <a:spcPts val="60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You may also wish to review the FAQ on “Generalizing” the Model:</a:t>
            </a:r>
            <a:endParaRPr dirty="0"/>
          </a:p>
          <a:p>
            <a:pPr marL="0" marR="0" lvl="0" indent="0" algn="l" rtl="0">
              <a:lnSpc>
                <a:spcPct val="100000"/>
              </a:lnSpc>
              <a:spcBef>
                <a:spcPts val="60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(http://www.modelbasedbiology.com/node/generalizing-the-model)</a:t>
            </a:r>
            <a:endParaRPr sz="1600" dirty="0">
              <a:solidFill>
                <a:srgbClr val="583F34"/>
              </a:solidFill>
              <a:latin typeface="Calibri"/>
              <a:ea typeface="Calibri"/>
              <a:cs typeface="Calibri"/>
              <a:sym typeface="Calibri"/>
            </a:endParaRPr>
          </a:p>
          <a:p>
            <a:pPr marL="0" marR="0" lvl="0" indent="0" algn="l" rtl="0">
              <a:lnSpc>
                <a:spcPct val="100000"/>
              </a:lnSpc>
              <a:spcBef>
                <a:spcPts val="60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The next Learning Segment will ask you to connect the general model developed here back to the specific case of the moose and wolves of Isle Royale. Though you may feel you already have a specific model (because your class may have talked extensively about how the specific factors, they’ve brainstormed actually affect the populations on Isle Royale), connecting the general birth-death model back to these populations is an important intellectual move (see next Learning Segment for details.)</a:t>
            </a:r>
            <a:endParaRPr dirty="0"/>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1146"/>
        <p:cNvGrpSpPr/>
        <p:nvPr/>
      </p:nvGrpSpPr>
      <p:grpSpPr>
        <a:xfrm>
          <a:off x="0" y="0"/>
          <a:ext cx="0" cy="0"/>
          <a:chOff x="0" y="0"/>
          <a:chExt cx="0" cy="0"/>
        </a:xfrm>
      </p:grpSpPr>
      <p:sp>
        <p:nvSpPr>
          <p:cNvPr id="1147" name="Google Shape;1147;p98"/>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LS10 Teacher Resource: Notes</a:t>
            </a:r>
            <a:endParaRPr sz="2400" b="0" i="0" u="none" strike="noStrike" cap="none">
              <a:solidFill>
                <a:srgbClr val="FFFFFF"/>
              </a:solidFill>
              <a:latin typeface="Arial"/>
              <a:ea typeface="Arial"/>
              <a:cs typeface="Arial"/>
              <a:sym typeface="Arial"/>
            </a:endParaRPr>
          </a:p>
        </p:txBody>
      </p:sp>
      <p:sp>
        <p:nvSpPr>
          <p:cNvPr id="1148" name="Google Shape;1148;p98"/>
          <p:cNvSpPr txBox="1"/>
          <p:nvPr/>
        </p:nvSpPr>
        <p:spPr>
          <a:xfrm>
            <a:off x="439340" y="633073"/>
            <a:ext cx="8229600" cy="5723278"/>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One issue that comes up for teachers time and again in this model is the idea of carrying capacity. Rather than drawing this particular piece of language out, it might be more productive to talk about the factors that set some kind of limit on the number of individuals that can be sustained in a particular environment at a particular time. Carrying capacity can be set, for example, by the amount of food available to a particular population at the time. It may also be set more firmly by the amount of habitat available, i.e. the number of territories available in a set space. Carrying capacity itself then is not an answer to “what regulates populations?”. Rather it is a short-hand for talking about the factors that affect death and birth rates. If you feel committed to using the term, please be certain to make this connection clear.</a:t>
            </a:r>
            <a:endParaRPr sz="1600" dirty="0">
              <a:solidFill>
                <a:srgbClr val="583F34"/>
              </a:solidFill>
              <a:latin typeface="Calibri"/>
              <a:ea typeface="Calibri"/>
              <a:cs typeface="Calibri"/>
              <a:sym typeface="Calibri"/>
            </a:endParaRPr>
          </a:p>
          <a:p>
            <a:pPr marL="0" marR="0" lvl="0" indent="0" algn="l" rtl="0">
              <a:lnSpc>
                <a:spcPct val="100000"/>
              </a:lnSpc>
              <a:spcBef>
                <a:spcPts val="60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Optional but worthwhile: If your students have discussed immigration and emigration, please also draw out those ideas once you have a formal birth-death model on the table. These processes also affect populations (immigrants add to the population and emigrants take away) and often come up in conversations students have with one another. Why do immigrants and emigrants change population size even though they are not births nor deaths? Addressing this may lead to some interesting conversation about, “What is a population?” In checking the “textbook definition”, students begin to recognize how these processes connect to the concept of a population.</a:t>
            </a:r>
            <a:endParaRPr sz="1600" dirty="0">
              <a:solidFill>
                <a:srgbClr val="583F34"/>
              </a:solidFill>
              <a:latin typeface="Calibri"/>
              <a:ea typeface="Calibri"/>
              <a:cs typeface="Calibri"/>
              <a:sym typeface="Calibri"/>
            </a:endParaRPr>
          </a:p>
          <a:p>
            <a:pPr marL="0" marR="0" lvl="0" indent="0" algn="l" rtl="0">
              <a:lnSpc>
                <a:spcPct val="100000"/>
              </a:lnSpc>
              <a:spcBef>
                <a:spcPts val="600"/>
              </a:spcBef>
              <a:spcAft>
                <a:spcPts val="0"/>
              </a:spcAft>
              <a:buClr>
                <a:srgbClr val="583F34"/>
              </a:buClr>
              <a:buSzPts val="1600"/>
              <a:buFont typeface="Arial"/>
              <a:buNone/>
            </a:pPr>
            <a:r>
              <a:rPr lang="en-US" sz="1600" dirty="0">
                <a:solidFill>
                  <a:srgbClr val="583F34"/>
                </a:solidFill>
                <a:latin typeface="Calibri"/>
                <a:ea typeface="Calibri"/>
                <a:cs typeface="Calibri"/>
                <a:sym typeface="Calibri"/>
              </a:rPr>
              <a:t>The model for population change should be posted in your room for future reference.  </a:t>
            </a:r>
            <a:endParaRPr dirty="0"/>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Shape 1153"/>
        <p:cNvGrpSpPr/>
        <p:nvPr/>
      </p:nvGrpSpPr>
      <p:grpSpPr>
        <a:xfrm>
          <a:off x="0" y="0"/>
          <a:ext cx="0" cy="0"/>
          <a:chOff x="0" y="0"/>
          <a:chExt cx="0" cy="0"/>
        </a:xfrm>
      </p:grpSpPr>
      <p:sp>
        <p:nvSpPr>
          <p:cNvPr id="1154" name="Google Shape;1154;p99"/>
          <p:cNvSpPr txBox="1">
            <a:spLocks noGrp="1"/>
          </p:cNvSpPr>
          <p:nvPr>
            <p:ph type="title"/>
          </p:nvPr>
        </p:nvSpPr>
        <p:spPr>
          <a:xfrm>
            <a:off x="87703" y="70484"/>
            <a:ext cx="8932875" cy="46962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LS10 Teacher Resource: Notes</a:t>
            </a:r>
            <a:endParaRPr sz="2400" b="0" i="0" u="none" strike="noStrike" cap="none">
              <a:solidFill>
                <a:srgbClr val="FFFFFF"/>
              </a:solidFill>
              <a:latin typeface="Arial"/>
              <a:ea typeface="Arial"/>
              <a:cs typeface="Arial"/>
              <a:sym typeface="Arial"/>
            </a:endParaRPr>
          </a:p>
        </p:txBody>
      </p:sp>
      <p:sp>
        <p:nvSpPr>
          <p:cNvPr id="1155" name="Google Shape;1155;p99"/>
          <p:cNvSpPr txBox="1"/>
          <p:nvPr/>
        </p:nvSpPr>
        <p:spPr>
          <a:xfrm>
            <a:off x="250928" y="612052"/>
            <a:ext cx="8264422" cy="68992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583F34"/>
              </a:buClr>
              <a:buSzPts val="1600"/>
              <a:buFont typeface="Arial"/>
              <a:buNone/>
            </a:pPr>
            <a:r>
              <a:rPr lang="en-US" sz="1600">
                <a:solidFill>
                  <a:srgbClr val="583F34"/>
                </a:solidFill>
                <a:latin typeface="Calibri"/>
                <a:ea typeface="Calibri"/>
                <a:cs typeface="Calibri"/>
                <a:sym typeface="Calibri"/>
              </a:rPr>
              <a:t>At the end of this Learning Segment, you may have something like the following posted in the classroom:</a:t>
            </a:r>
            <a:endParaRPr/>
          </a:p>
        </p:txBody>
      </p:sp>
      <p:sp>
        <p:nvSpPr>
          <p:cNvPr id="1156" name="Google Shape;1156;p99"/>
          <p:cNvSpPr txBox="1"/>
          <p:nvPr/>
        </p:nvSpPr>
        <p:spPr>
          <a:xfrm>
            <a:off x="250928" y="1139538"/>
            <a:ext cx="8418012" cy="3924151"/>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None/>
            </a:pPr>
            <a:r>
              <a:rPr lang="en-US" sz="2000" b="1" u="sng">
                <a:solidFill>
                  <a:srgbClr val="583F34"/>
                </a:solidFill>
                <a:latin typeface="Calibri"/>
                <a:ea typeface="Calibri"/>
                <a:cs typeface="Calibri"/>
                <a:sym typeface="Calibri"/>
              </a:rPr>
              <a:t>Driving Question</a:t>
            </a:r>
            <a:endParaRPr/>
          </a:p>
          <a:p>
            <a:pPr marL="0" marR="0" lvl="0" indent="0" algn="l" rtl="0">
              <a:lnSpc>
                <a:spcPct val="150000"/>
              </a:lnSpc>
              <a:spcBef>
                <a:spcPts val="0"/>
              </a:spcBef>
              <a:spcAft>
                <a:spcPts val="0"/>
              </a:spcAft>
              <a:buNone/>
            </a:pPr>
            <a:r>
              <a:rPr lang="en-US" sz="1800">
                <a:solidFill>
                  <a:srgbClr val="583F34"/>
                </a:solidFill>
                <a:latin typeface="Calibri"/>
                <a:ea typeface="Calibri"/>
                <a:cs typeface="Calibri"/>
                <a:sym typeface="Calibri"/>
              </a:rPr>
              <a:t>How/Why do populations sizes change over time?</a:t>
            </a:r>
            <a:endParaRPr/>
          </a:p>
          <a:p>
            <a:pPr marL="0" marR="0" lvl="0" indent="0" algn="l" rtl="0">
              <a:lnSpc>
                <a:spcPct val="150000"/>
              </a:lnSpc>
              <a:spcBef>
                <a:spcPts val="0"/>
              </a:spcBef>
              <a:spcAft>
                <a:spcPts val="0"/>
              </a:spcAft>
              <a:buNone/>
            </a:pPr>
            <a:r>
              <a:rPr lang="en-US" sz="1800">
                <a:solidFill>
                  <a:srgbClr val="583F34"/>
                </a:solidFill>
                <a:latin typeface="Calibri"/>
                <a:ea typeface="Calibri"/>
                <a:cs typeface="Calibri"/>
                <a:sym typeface="Calibri"/>
              </a:rPr>
              <a:t>What factors might affect the size of certain populations?</a:t>
            </a:r>
            <a:endParaRPr sz="1800">
              <a:solidFill>
                <a:srgbClr val="583F34"/>
              </a:solidFill>
              <a:latin typeface="Calibri"/>
              <a:ea typeface="Calibri"/>
              <a:cs typeface="Calibri"/>
              <a:sym typeface="Calibri"/>
            </a:endParaRPr>
          </a:p>
          <a:p>
            <a:pPr marL="0" marR="0" lvl="0" indent="0" algn="l" rtl="0">
              <a:lnSpc>
                <a:spcPct val="150000"/>
              </a:lnSpc>
              <a:spcBef>
                <a:spcPts val="0"/>
              </a:spcBef>
              <a:spcAft>
                <a:spcPts val="0"/>
              </a:spcAft>
              <a:buNone/>
            </a:pPr>
            <a:r>
              <a:rPr lang="en-US" sz="2000" b="1" u="sng">
                <a:solidFill>
                  <a:srgbClr val="D06A28"/>
                </a:solidFill>
                <a:latin typeface="Calibri"/>
                <a:ea typeface="Calibri"/>
                <a:cs typeface="Calibri"/>
                <a:sym typeface="Calibri"/>
              </a:rPr>
              <a:t>Model for CHANGE IN POPULATION SIZE</a:t>
            </a:r>
            <a:r>
              <a:rPr lang="en-US" sz="2000" b="1" u="sng">
                <a:solidFill>
                  <a:srgbClr val="0000FF"/>
                </a:solidFill>
                <a:latin typeface="Calibri"/>
                <a:ea typeface="Calibri"/>
                <a:cs typeface="Calibri"/>
                <a:sym typeface="Calibri"/>
              </a:rPr>
              <a:t> </a:t>
            </a:r>
            <a:r>
              <a:rPr lang="en-US" sz="2000" b="1" u="sng">
                <a:solidFill>
                  <a:srgbClr val="D06A28"/>
                </a:solidFill>
                <a:latin typeface="Calibri"/>
                <a:ea typeface="Calibri"/>
                <a:cs typeface="Calibri"/>
                <a:sym typeface="Calibri"/>
              </a:rPr>
              <a:t>(Births vs. Deaths)</a:t>
            </a:r>
            <a:endParaRPr sz="2000" b="1" u="sng">
              <a:solidFill>
                <a:srgbClr val="D06A28"/>
              </a:solidFill>
              <a:latin typeface="Calibri"/>
              <a:ea typeface="Calibri"/>
              <a:cs typeface="Calibri"/>
              <a:sym typeface="Calibri"/>
            </a:endParaRPr>
          </a:p>
          <a:p>
            <a:pPr marL="0" marR="0" lvl="0" indent="0" algn="l" rtl="0">
              <a:lnSpc>
                <a:spcPct val="150000"/>
              </a:lnSpc>
              <a:spcBef>
                <a:spcPts val="0"/>
              </a:spcBef>
              <a:spcAft>
                <a:spcPts val="0"/>
              </a:spcAft>
              <a:buNone/>
            </a:pPr>
            <a:r>
              <a:rPr lang="en-US" sz="1800" b="1" i="1">
                <a:solidFill>
                  <a:srgbClr val="D06A28"/>
                </a:solidFill>
                <a:latin typeface="Calibri"/>
                <a:ea typeface="Calibri"/>
                <a:cs typeface="Calibri"/>
                <a:sym typeface="Calibri"/>
              </a:rPr>
              <a:t>Population Size Now = (Population Size In the Past) + Births – Deaths</a:t>
            </a:r>
            <a:endParaRPr/>
          </a:p>
          <a:p>
            <a:pPr marL="0" marR="0" lvl="0" indent="0" algn="l" rtl="0">
              <a:lnSpc>
                <a:spcPct val="150000"/>
              </a:lnSpc>
              <a:spcBef>
                <a:spcPts val="0"/>
              </a:spcBef>
              <a:spcAft>
                <a:spcPts val="0"/>
              </a:spcAft>
              <a:buNone/>
            </a:pPr>
            <a:r>
              <a:rPr lang="en-US" sz="1800" b="1" i="1">
                <a:solidFill>
                  <a:srgbClr val="D06A28"/>
                </a:solidFill>
                <a:latin typeface="Calibri"/>
                <a:ea typeface="Calibri"/>
                <a:cs typeface="Calibri"/>
                <a:sym typeface="Calibri"/>
              </a:rPr>
              <a:t>N(t+1) = N(t) + B – D</a:t>
            </a:r>
            <a:endParaRPr/>
          </a:p>
          <a:p>
            <a:pPr marL="0" marR="0" lvl="0" indent="0" algn="l" rtl="0">
              <a:lnSpc>
                <a:spcPct val="150000"/>
              </a:lnSpc>
              <a:spcBef>
                <a:spcPts val="0"/>
              </a:spcBef>
              <a:spcAft>
                <a:spcPts val="0"/>
              </a:spcAft>
              <a:buNone/>
            </a:pPr>
            <a:r>
              <a:rPr lang="en-US" sz="1800" b="1" i="1">
                <a:solidFill>
                  <a:srgbClr val="D06A28"/>
                </a:solidFill>
                <a:latin typeface="Calibri"/>
                <a:ea typeface="Calibri"/>
                <a:cs typeface="Calibri"/>
                <a:sym typeface="Calibri"/>
              </a:rPr>
              <a:t>The population INCREASES when B &gt; D.</a:t>
            </a:r>
            <a:endParaRPr/>
          </a:p>
          <a:p>
            <a:pPr marL="0" marR="0" lvl="0" indent="0" algn="l" rtl="0">
              <a:lnSpc>
                <a:spcPct val="150000"/>
              </a:lnSpc>
              <a:spcBef>
                <a:spcPts val="0"/>
              </a:spcBef>
              <a:spcAft>
                <a:spcPts val="0"/>
              </a:spcAft>
              <a:buNone/>
            </a:pPr>
            <a:r>
              <a:rPr lang="en-US" sz="1800" b="1" i="1">
                <a:solidFill>
                  <a:srgbClr val="D06A28"/>
                </a:solidFill>
                <a:latin typeface="Calibri"/>
                <a:ea typeface="Calibri"/>
                <a:cs typeface="Calibri"/>
                <a:sym typeface="Calibri"/>
              </a:rPr>
              <a:t>The population DECREASES when B &lt; D (D &gt; B).</a:t>
            </a:r>
            <a:endParaRPr/>
          </a:p>
          <a:p>
            <a:pPr marL="0" marR="0" lvl="0" indent="0" algn="l" rtl="0">
              <a:lnSpc>
                <a:spcPct val="150000"/>
              </a:lnSpc>
              <a:spcBef>
                <a:spcPts val="0"/>
              </a:spcBef>
              <a:spcAft>
                <a:spcPts val="0"/>
              </a:spcAft>
              <a:buNone/>
            </a:pPr>
            <a:r>
              <a:rPr lang="en-US" sz="1800" b="1" i="1">
                <a:solidFill>
                  <a:srgbClr val="D06A28"/>
                </a:solidFill>
                <a:latin typeface="Calibri"/>
                <a:ea typeface="Calibri"/>
                <a:cs typeface="Calibri"/>
                <a:sym typeface="Calibri"/>
              </a:rPr>
              <a:t>The population STAYS the SAME when B = D.</a:t>
            </a:r>
            <a:endParaRPr sz="1800" b="1" i="1">
              <a:solidFill>
                <a:srgbClr val="D06A28"/>
              </a:solidFill>
              <a:latin typeface="Calibri"/>
              <a:ea typeface="Calibri"/>
              <a:cs typeface="Calibri"/>
              <a:sym typeface="Calibri"/>
            </a:endParaRPr>
          </a:p>
        </p:txBody>
      </p:sp>
      <p:sp>
        <p:nvSpPr>
          <p:cNvPr id="1157" name="Google Shape;1157;p99"/>
          <p:cNvSpPr txBox="1"/>
          <p:nvPr/>
        </p:nvSpPr>
        <p:spPr>
          <a:xfrm>
            <a:off x="250928" y="5147062"/>
            <a:ext cx="8229600" cy="1032106"/>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Clr>
                <a:srgbClr val="583F34"/>
              </a:buClr>
              <a:buSzPts val="1600"/>
              <a:buFont typeface="Arial"/>
              <a:buNone/>
            </a:pPr>
            <a:r>
              <a:rPr lang="en-US" sz="1600">
                <a:solidFill>
                  <a:srgbClr val="583F34"/>
                </a:solidFill>
                <a:latin typeface="Calibri"/>
                <a:ea typeface="Calibri"/>
                <a:cs typeface="Calibri"/>
                <a:sym typeface="Calibri"/>
              </a:rPr>
              <a:t>This sets the stage for adding another statement following the next Learning Segment</a:t>
            </a:r>
            <a:endParaRPr sz="1600" b="1" i="1">
              <a:solidFill>
                <a:srgbClr val="D06A28"/>
              </a:solidFill>
              <a:latin typeface="Calibri"/>
              <a:ea typeface="Calibri"/>
              <a:cs typeface="Calibri"/>
              <a:sym typeface="Calibri"/>
            </a:endParaRPr>
          </a:p>
          <a:p>
            <a:pPr marL="0" marR="0" lvl="0" indent="0" algn="l" rtl="0">
              <a:spcBef>
                <a:spcPts val="600"/>
              </a:spcBef>
              <a:spcAft>
                <a:spcPts val="0"/>
              </a:spcAft>
              <a:buClr>
                <a:srgbClr val="D06A28"/>
              </a:buClr>
              <a:buSzPts val="1600"/>
              <a:buFont typeface="Arial"/>
              <a:buNone/>
            </a:pPr>
            <a:r>
              <a:rPr lang="en-US" sz="1600" b="1" i="1">
                <a:solidFill>
                  <a:srgbClr val="D06A28"/>
                </a:solidFill>
                <a:latin typeface="Calibri"/>
                <a:ea typeface="Calibri"/>
                <a:cs typeface="Calibri"/>
                <a:sym typeface="Calibri"/>
              </a:rPr>
              <a:t>*All sorts of factors affect the changes in population size, but they do so through the processes of birth and death.</a:t>
            </a:r>
            <a:endParaRPr sz="1600">
              <a:solidFill>
                <a:srgbClr val="583F34"/>
              </a:solidFill>
              <a:latin typeface="Calibri"/>
              <a:ea typeface="Calibri"/>
              <a:cs typeface="Calibri"/>
              <a:sym typeface="Calibri"/>
            </a:endParaRPr>
          </a:p>
          <a:p>
            <a:pPr marL="0" marR="0" lvl="0" indent="0" algn="l" rtl="0">
              <a:lnSpc>
                <a:spcPct val="100000"/>
              </a:lnSpc>
              <a:spcBef>
                <a:spcPts val="60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a:p>
            <a:pPr marL="0" marR="0" lvl="0" indent="0" algn="l" rtl="0">
              <a:lnSpc>
                <a:spcPct val="100000"/>
              </a:lnSpc>
              <a:spcBef>
                <a:spcPts val="600"/>
              </a:spcBef>
              <a:spcAft>
                <a:spcPts val="0"/>
              </a:spcAft>
              <a:buClr>
                <a:schemeClr val="dk1"/>
              </a:buClr>
              <a:buSzPts val="1600"/>
              <a:buFont typeface="Arial"/>
              <a:buNone/>
            </a:pPr>
            <a:endParaRPr sz="1600">
              <a:solidFill>
                <a:srgbClr val="583F34"/>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TotalTime>
  <Words>36610</Words>
  <Application>Microsoft Macintosh PowerPoint</Application>
  <PresentationFormat>On-screen Show (4:3)</PresentationFormat>
  <Paragraphs>2626</Paragraphs>
  <Slides>156</Slides>
  <Notes>156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156</vt:i4>
      </vt:variant>
    </vt:vector>
  </HeadingPairs>
  <TitlesOfParts>
    <vt:vector size="163" baseType="lpstr">
      <vt:lpstr>Calibri</vt:lpstr>
      <vt:lpstr>Arial Black</vt:lpstr>
      <vt:lpstr>Arial</vt:lpstr>
      <vt:lpstr>Comic Sans MS</vt:lpstr>
      <vt:lpstr>Cambria</vt:lpstr>
      <vt:lpstr>Times New Roman</vt:lpstr>
      <vt:lpstr>Office Theme</vt:lpstr>
      <vt:lpstr> Population Dynamics and Extinction</vt:lpstr>
      <vt:lpstr>How to use these slides…</vt:lpstr>
      <vt:lpstr>Symbols</vt:lpstr>
      <vt:lpstr>PQM [For Teachers Only]</vt:lpstr>
      <vt:lpstr>PQM [For Teachers Only]</vt:lpstr>
      <vt:lpstr>LS01 Teacher Resource: Learning Segment Overview</vt:lpstr>
      <vt:lpstr>LS01 Teacher Resource: Notes</vt:lpstr>
      <vt:lpstr>PowerPoint Presentation</vt:lpstr>
      <vt:lpstr>Why should we care about biodiversity?  Why does it matter?</vt:lpstr>
      <vt:lpstr>Why should we care about biodiversity?  Why does it matter?</vt:lpstr>
      <vt:lpstr>LS01 Teacher Resource: What did we figure out?</vt:lpstr>
      <vt:lpstr>LS02 Teacher Resource: Learning Segment Overview</vt:lpstr>
      <vt:lpstr>LS02 Teacher Resource: Notes</vt:lpstr>
      <vt:lpstr>What do we know is happening to biodiversity now?</vt:lpstr>
      <vt:lpstr>West African black rhinoceros (R.I.P. 2011)</vt:lpstr>
      <vt:lpstr>golden toad (R.I.P. 1989)</vt:lpstr>
      <vt:lpstr>passenger pigeon (R.I.P. 1914)</vt:lpstr>
      <vt:lpstr>Tasmanian tiger or “thylacene” (R.I.P. 1936)</vt:lpstr>
      <vt:lpstr>Dutch Alcon blue butterfly (R.I.P. 1979)</vt:lpstr>
      <vt:lpstr>Pyrenean ibex (R.I.P. 1979)</vt:lpstr>
      <vt:lpstr>Spix’s macaw (R.I.P. 2004)</vt:lpstr>
      <vt:lpstr>Carolina parakeet (R.I.P. 1918)</vt:lpstr>
      <vt:lpstr>Steller’s sea cow (R.I.P. 1768)</vt:lpstr>
      <vt:lpstr>Yangtze River dolphin (R.I.P. 2006)</vt:lpstr>
      <vt:lpstr>What is Extinction?</vt:lpstr>
      <vt:lpstr>Looking to the Past</vt:lpstr>
      <vt:lpstr>Extinctions Have Always Happened</vt:lpstr>
      <vt:lpstr>  5   Mass Extinctions</vt:lpstr>
      <vt:lpstr>Recent Extinctions (since we’ve been paying attention)</vt:lpstr>
      <vt:lpstr>Extinctions Across Some Major Animal Groups</vt:lpstr>
      <vt:lpstr>LS02 Teacher Resource: What did we figure out?</vt:lpstr>
      <vt:lpstr>LS03 Teacher Resource: Learning Segment Overview</vt:lpstr>
      <vt:lpstr>LS03 Teacher Resource: Notes</vt:lpstr>
      <vt:lpstr>Are we in the 6th Mass Extinction?</vt:lpstr>
      <vt:lpstr>Are we in the 6th Mass Extinction?</vt:lpstr>
      <vt:lpstr>LS03 Teacher Resource: What did we figure out?</vt:lpstr>
      <vt:lpstr>LS04 Teacher Resource: Learning Segment Overview</vt:lpstr>
      <vt:lpstr>LS04 Teacher Resource: Notes</vt:lpstr>
      <vt:lpstr>   Causes of Extinction</vt:lpstr>
      <vt:lpstr>   Causes of Extinction</vt:lpstr>
      <vt:lpstr>Causes of Extinction:  Looking for Patterns</vt:lpstr>
      <vt:lpstr>Human Impacts</vt:lpstr>
      <vt:lpstr>Human Impacts</vt:lpstr>
      <vt:lpstr>Human Impacts</vt:lpstr>
      <vt:lpstr>Human Impacts</vt:lpstr>
      <vt:lpstr>Human Impacts:  Saving Species in Trouble</vt:lpstr>
      <vt:lpstr>LS04 Teacher Resource: What did we figure out?</vt:lpstr>
      <vt:lpstr>LS05 Teacher Resource: Learning Segment Overview</vt:lpstr>
      <vt:lpstr>LS05 Teacher Resource: Notes</vt:lpstr>
      <vt:lpstr>PowerPoint Presentation</vt:lpstr>
      <vt:lpstr>The Case of the Gray Wolf in North America</vt:lpstr>
      <vt:lpstr>What’s Up With Wolves?</vt:lpstr>
      <vt:lpstr>PowerPoint Presentation</vt:lpstr>
      <vt:lpstr>Isle Royale National Park</vt:lpstr>
      <vt:lpstr>Isle Royale National Park</vt:lpstr>
      <vt:lpstr>Wildlife Conservation Biologists</vt:lpstr>
      <vt:lpstr>How has the wolf population changed over time?  (50 years)</vt:lpstr>
      <vt:lpstr>LS05 Teacher Resource: What did we figure out?</vt:lpstr>
      <vt:lpstr>LS06 Teacher Resource: Learning Segment Overview</vt:lpstr>
      <vt:lpstr>LS06 Teacher Resource: Notes</vt:lpstr>
      <vt:lpstr>PowerPoint Presentation</vt:lpstr>
      <vt:lpstr>PowerPoint Presentation</vt:lpstr>
      <vt:lpstr>PowerPoint Presentation</vt:lpstr>
      <vt:lpstr>Now in your groups, consider the following specific questions:</vt:lpstr>
      <vt:lpstr>Our classroom ideas…</vt:lpstr>
      <vt:lpstr>LS06 Teacher Resource: What did we figure out?</vt:lpstr>
      <vt:lpstr>LS07 Teacher Resource: Learning Segment Overview</vt:lpstr>
      <vt:lpstr>LS07 Teacher Resource: Notes</vt:lpstr>
      <vt:lpstr>Wanting to learn more…</vt:lpstr>
      <vt:lpstr>Wanting to learn more…</vt:lpstr>
      <vt:lpstr>Readings: Island Overview, Moose, &amp; Wolves</vt:lpstr>
      <vt:lpstr>Readings: Island Overview, Moose, &amp; Wolves</vt:lpstr>
      <vt:lpstr>“Say Something” in response… (some ideas)</vt:lpstr>
      <vt:lpstr>What’s Up With Wolves? </vt:lpstr>
      <vt:lpstr>Adding to Our Ideas</vt:lpstr>
      <vt:lpstr>We might also want to know:  What’s up with the moose?</vt:lpstr>
      <vt:lpstr>PowerPoint Presentation</vt:lpstr>
      <vt:lpstr>What’s up with the moose?</vt:lpstr>
      <vt:lpstr>LS07 Teacher Resource: What did we figure out?</vt:lpstr>
      <vt:lpstr>LS08 Teacher Resource: Learning Segment Overview</vt:lpstr>
      <vt:lpstr>LS08 Teacher Resource: Notes</vt:lpstr>
      <vt:lpstr>Moose Population Simulation</vt:lpstr>
      <vt:lpstr>Moose Population Simulation</vt:lpstr>
      <vt:lpstr>Moose Population Simulation</vt:lpstr>
      <vt:lpstr>LS08 Teacher Resource: What did we figure out?</vt:lpstr>
      <vt:lpstr>LS09 Teacher Resource: Learning Segment Overview</vt:lpstr>
      <vt:lpstr>LS09 Teacher Resource: Notes</vt:lpstr>
      <vt:lpstr>LS09 Teacher Resource: Notes</vt:lpstr>
      <vt:lpstr>RESULTS </vt:lpstr>
      <vt:lpstr>PowerPoint Presentation</vt:lpstr>
      <vt:lpstr>PowerPoint Presentation</vt:lpstr>
      <vt:lpstr>PowerPoint Presentation</vt:lpstr>
      <vt:lpstr>PowerPoint Presentation</vt:lpstr>
      <vt:lpstr>Let’s boil it down…</vt:lpstr>
      <vt:lpstr>LS09 Teacher Resource: What did we figure out?</vt:lpstr>
      <vt:lpstr>LS10 Teacher Resource: Learning Segment Overview</vt:lpstr>
      <vt:lpstr>LS10 Teacher Resource: Notes</vt:lpstr>
      <vt:lpstr>LS10 Teacher Resource: Notes</vt:lpstr>
      <vt:lpstr>LS10 Teacher Resource: Notes</vt:lpstr>
      <vt:lpstr>Our Model</vt:lpstr>
      <vt:lpstr>Our Model</vt:lpstr>
      <vt:lpstr>LS10 Teacher Resource: What did we figure out?</vt:lpstr>
      <vt:lpstr>LS11 Teacher Resource: Learning Segment Overview</vt:lpstr>
      <vt:lpstr>LS11 Teacher Resource: Notes</vt:lpstr>
      <vt:lpstr>LS11 Teacher Resource: Notes</vt:lpstr>
      <vt:lpstr>Our Model and the Moose</vt:lpstr>
      <vt:lpstr>Our Model and the Moose</vt:lpstr>
      <vt:lpstr>Our Model and the Wolves</vt:lpstr>
      <vt:lpstr>LS11 Teacher Resource: What did we figure out?</vt:lpstr>
      <vt:lpstr>LS12 Teacher Resource: Learning Segment Overview</vt:lpstr>
      <vt:lpstr>LS12 Teacher Resource: Notes</vt:lpstr>
      <vt:lpstr>LS12 Teacher Resource: Notes About the Optional Resources</vt:lpstr>
      <vt:lpstr>PowerPoint Presentation</vt:lpstr>
      <vt:lpstr>Wrapping It Up</vt:lpstr>
      <vt:lpstr>What ideas do we now have to make sense of  how populations change in size over time?</vt:lpstr>
      <vt:lpstr>LS12 Teacher Resource: What did we figure out?</vt:lpstr>
      <vt:lpstr>LS13 Teacher Resource: Learning Segment Overview</vt:lpstr>
      <vt:lpstr>LS13 Teacher Resource: Notes</vt:lpstr>
      <vt:lpstr>Let’s revisit extinction…</vt:lpstr>
      <vt:lpstr>What does it mean to go extinct?</vt:lpstr>
      <vt:lpstr>Let’s revisit extinction…</vt:lpstr>
      <vt:lpstr>Let’s revisit extinction…</vt:lpstr>
      <vt:lpstr>What does it mean to go extinct?</vt:lpstr>
      <vt:lpstr>What does it mean to go extinct?</vt:lpstr>
      <vt:lpstr>What does it mean to go extinct?</vt:lpstr>
      <vt:lpstr>What does it mean to go extinct?</vt:lpstr>
      <vt:lpstr>Where do extinctions occur?</vt:lpstr>
      <vt:lpstr>Where do extinctions occur?</vt:lpstr>
      <vt:lpstr>A good example of a bad thing.</vt:lpstr>
      <vt:lpstr>Why on islands? </vt:lpstr>
      <vt:lpstr>LS13 Teacher Resource: What did we figure out?</vt:lpstr>
      <vt:lpstr>LS14 Teacher Resource: Learning Segment Overview</vt:lpstr>
      <vt:lpstr>LS14 Teacher Resource: Notes</vt:lpstr>
      <vt:lpstr>Back to Unity and Diversity</vt:lpstr>
      <vt:lpstr>Looking again…</vt:lpstr>
      <vt:lpstr>Back to Unity and Diversity</vt:lpstr>
      <vt:lpstr>Back to Unity and Diversity</vt:lpstr>
      <vt:lpstr>LS14 Teacher Resource: What did we figure out?</vt:lpstr>
      <vt:lpstr>Optional Resources A: Overview</vt:lpstr>
      <vt:lpstr>Optional Resources A: Notes</vt:lpstr>
      <vt:lpstr>PowerPoint Presentation</vt:lpstr>
      <vt:lpstr>PowerPoint Presentation</vt:lpstr>
      <vt:lpstr>Number of moose for every one wolf.</vt:lpstr>
      <vt:lpstr>Number of moose for every one wolf.</vt:lpstr>
      <vt:lpstr>We may explore some of these ideas in later units…</vt:lpstr>
      <vt:lpstr>Optional Resources A: What did we figure out?</vt:lpstr>
      <vt:lpstr>Optional Resources B: Overview</vt:lpstr>
      <vt:lpstr>Optional Resources B: Notes</vt:lpstr>
      <vt:lpstr>So, what’s the story now?</vt:lpstr>
      <vt:lpstr>PowerPoint Presentation</vt:lpstr>
      <vt:lpstr>PowerPoint Presentation</vt:lpstr>
      <vt:lpstr>Wanting to learn more…</vt:lpstr>
      <vt:lpstr>What did we learn?</vt:lpstr>
      <vt:lpstr>Optional Resources B: What did we figure out?</vt:lpstr>
      <vt:lpstr>Optional Resources C: Overview</vt:lpstr>
      <vt:lpstr>Optional Resources C: What did we figure out?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Julia Gouvea</dc:creator>
  <cp:lastModifiedBy>Cynthia Passmore</cp:lastModifiedBy>
  <cp:revision>4</cp:revision>
  <dcterms:created xsi:type="dcterms:W3CDTF">2015-06-11T17:49:31Z</dcterms:created>
  <dcterms:modified xsi:type="dcterms:W3CDTF">2025-08-08T17:43:16Z</dcterms:modified>
</cp:coreProperties>
</file>