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6" r:id="rId1"/>
  </p:sldMasterIdLst>
  <p:notesMasterIdLst>
    <p:notesMasterId r:id="rId87"/>
  </p:notesMasterIdLst>
  <p:handoutMasterIdLst>
    <p:handoutMasterId r:id="rId88"/>
  </p:handoutMasterIdLst>
  <p:sldIdLst>
    <p:sldId id="274" r:id="rId2"/>
    <p:sldId id="338" r:id="rId3"/>
    <p:sldId id="558" r:id="rId4"/>
    <p:sldId id="597" r:id="rId5"/>
    <p:sldId id="340" r:id="rId6"/>
    <p:sldId id="568" r:id="rId7"/>
    <p:sldId id="571" r:id="rId8"/>
    <p:sldId id="564" r:id="rId9"/>
    <p:sldId id="256" r:id="rId10"/>
    <p:sldId id="598" r:id="rId11"/>
    <p:sldId id="271" r:id="rId12"/>
    <p:sldId id="272" r:id="rId13"/>
    <p:sldId id="273" r:id="rId14"/>
    <p:sldId id="336" r:id="rId15"/>
    <p:sldId id="450" r:id="rId16"/>
    <p:sldId id="567" r:id="rId17"/>
    <p:sldId id="570" r:id="rId18"/>
    <p:sldId id="572" r:id="rId19"/>
    <p:sldId id="470" r:id="rId20"/>
    <p:sldId id="469" r:id="rId21"/>
    <p:sldId id="573" r:id="rId22"/>
    <p:sldId id="574" r:id="rId23"/>
    <p:sldId id="575" r:id="rId24"/>
    <p:sldId id="472" r:id="rId25"/>
    <p:sldId id="471" r:id="rId26"/>
    <p:sldId id="452" r:id="rId27"/>
    <p:sldId id="453" r:id="rId28"/>
    <p:sldId id="540" r:id="rId29"/>
    <p:sldId id="537" r:id="rId30"/>
    <p:sldId id="454" r:id="rId31"/>
    <p:sldId id="561" r:id="rId32"/>
    <p:sldId id="562" r:id="rId33"/>
    <p:sldId id="455" r:id="rId34"/>
    <p:sldId id="456" r:id="rId35"/>
    <p:sldId id="457" r:id="rId36"/>
    <p:sldId id="482" r:id="rId37"/>
    <p:sldId id="475" r:id="rId38"/>
    <p:sldId id="476" r:id="rId39"/>
    <p:sldId id="477" r:id="rId40"/>
    <p:sldId id="595" r:id="rId41"/>
    <p:sldId id="480" r:id="rId42"/>
    <p:sldId id="542" r:id="rId43"/>
    <p:sldId id="544" r:id="rId44"/>
    <p:sldId id="474" r:id="rId45"/>
    <p:sldId id="543" r:id="rId46"/>
    <p:sldId id="577" r:id="rId47"/>
    <p:sldId id="578" r:id="rId48"/>
    <p:sldId id="579" r:id="rId49"/>
    <p:sldId id="519" r:id="rId50"/>
    <p:sldId id="530" r:id="rId51"/>
    <p:sldId id="551" r:id="rId52"/>
    <p:sldId id="550" r:id="rId53"/>
    <p:sldId id="538" r:id="rId54"/>
    <p:sldId id="580" r:id="rId55"/>
    <p:sldId id="581" r:id="rId56"/>
    <p:sldId id="582" r:id="rId57"/>
    <p:sldId id="521" r:id="rId58"/>
    <p:sldId id="533" r:id="rId59"/>
    <p:sldId id="522" r:id="rId60"/>
    <p:sldId id="534" r:id="rId61"/>
    <p:sldId id="556" r:id="rId62"/>
    <p:sldId id="524" r:id="rId63"/>
    <p:sldId id="596" r:id="rId64"/>
    <p:sldId id="546" r:id="rId65"/>
    <p:sldId id="559" r:id="rId66"/>
    <p:sldId id="583" r:id="rId67"/>
    <p:sldId id="584" r:id="rId68"/>
    <p:sldId id="585" r:id="rId69"/>
    <p:sldId id="536" r:id="rId70"/>
    <p:sldId id="586" r:id="rId71"/>
    <p:sldId id="587" r:id="rId72"/>
    <p:sldId id="588" r:id="rId73"/>
    <p:sldId id="548" r:id="rId74"/>
    <p:sldId id="557" r:id="rId75"/>
    <p:sldId id="529" r:id="rId76"/>
    <p:sldId id="560" r:id="rId77"/>
    <p:sldId id="527" r:id="rId78"/>
    <p:sldId id="589" r:id="rId79"/>
    <p:sldId id="590" r:id="rId80"/>
    <p:sldId id="591" r:id="rId81"/>
    <p:sldId id="350" r:id="rId82"/>
    <p:sldId id="353" r:id="rId83"/>
    <p:sldId id="351" r:id="rId84"/>
    <p:sldId id="352" r:id="rId85"/>
    <p:sldId id="592" r:id="rId86"/>
  </p:sldIdLst>
  <p:sldSz cx="9144000" cy="6858000" type="overhead"/>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3ECB17C-7B2C-4C9B-A400-4B4DC72986E1}">
          <p14:sldIdLst>
            <p14:sldId id="274"/>
            <p14:sldId id="338"/>
            <p14:sldId id="558"/>
            <p14:sldId id="597"/>
            <p14:sldId id="340"/>
          </p14:sldIdLst>
        </p14:section>
        <p14:section name="LS 01 (P to Q)" id="{1C1FC10C-4AE7-4469-AC4F-09D0C261E378}">
          <p14:sldIdLst>
            <p14:sldId id="568"/>
            <p14:sldId id="571"/>
            <p14:sldId id="564"/>
            <p14:sldId id="256"/>
            <p14:sldId id="598"/>
            <p14:sldId id="271"/>
            <p14:sldId id="272"/>
            <p14:sldId id="273"/>
            <p14:sldId id="336"/>
            <p14:sldId id="450"/>
            <p14:sldId id="567"/>
          </p14:sldIdLst>
        </p14:section>
        <p14:section name="LS 02 (Q to M)" id="{8837349A-9491-4089-A49D-BF7E00B5858E}">
          <p14:sldIdLst>
            <p14:sldId id="570"/>
            <p14:sldId id="572"/>
            <p14:sldId id="470"/>
            <p14:sldId id="469"/>
            <p14:sldId id="573"/>
          </p14:sldIdLst>
        </p14:section>
        <p14:section name="LS 03 (Q to M)" id="{E9548F04-12B0-412F-AC02-45D664332FFA}">
          <p14:sldIdLst>
            <p14:sldId id="574"/>
            <p14:sldId id="575"/>
            <p14:sldId id="472"/>
            <p14:sldId id="471"/>
            <p14:sldId id="452"/>
            <p14:sldId id="453"/>
            <p14:sldId id="540"/>
            <p14:sldId id="537"/>
            <p14:sldId id="454"/>
            <p14:sldId id="561"/>
            <p14:sldId id="562"/>
            <p14:sldId id="455"/>
            <p14:sldId id="456"/>
            <p14:sldId id="457"/>
            <p14:sldId id="482"/>
            <p14:sldId id="475"/>
            <p14:sldId id="476"/>
            <p14:sldId id="477"/>
            <p14:sldId id="595"/>
            <p14:sldId id="480"/>
            <p14:sldId id="542"/>
            <p14:sldId id="544"/>
            <p14:sldId id="474"/>
            <p14:sldId id="543"/>
            <p14:sldId id="577"/>
          </p14:sldIdLst>
        </p14:section>
        <p14:section name="LS 04 (M to Q)" id="{9B8CD9C6-FAC8-41A9-A7D7-58703361E191}">
          <p14:sldIdLst>
            <p14:sldId id="578"/>
            <p14:sldId id="579"/>
            <p14:sldId id="519"/>
            <p14:sldId id="530"/>
            <p14:sldId id="551"/>
            <p14:sldId id="550"/>
            <p14:sldId id="538"/>
            <p14:sldId id="580"/>
          </p14:sldIdLst>
        </p14:section>
        <p14:section name="LS 05 (M to P)" id="{4D920999-0B74-42CD-B275-DDA6B2D024F8}">
          <p14:sldIdLst>
            <p14:sldId id="581"/>
            <p14:sldId id="582"/>
            <p14:sldId id="521"/>
            <p14:sldId id="533"/>
            <p14:sldId id="522"/>
            <p14:sldId id="534"/>
            <p14:sldId id="556"/>
            <p14:sldId id="524"/>
            <p14:sldId id="596"/>
            <p14:sldId id="546"/>
            <p14:sldId id="559"/>
            <p14:sldId id="583"/>
          </p14:sldIdLst>
        </p14:section>
        <p14:section name="LS 06 (M to Q)" id="{5EFF577C-E9BB-487C-994F-9B86AA0D1F73}">
          <p14:sldIdLst>
            <p14:sldId id="584"/>
            <p14:sldId id="585"/>
            <p14:sldId id="536"/>
            <p14:sldId id="586"/>
          </p14:sldIdLst>
        </p14:section>
        <p14:section name="LS 07 (M to P)" id="{81FA8BE8-BD2F-4B6B-9D1C-CF35B83E7BF0}">
          <p14:sldIdLst>
            <p14:sldId id="587"/>
            <p14:sldId id="588"/>
            <p14:sldId id="548"/>
            <p14:sldId id="557"/>
            <p14:sldId id="529"/>
            <p14:sldId id="560"/>
            <p14:sldId id="527"/>
            <p14:sldId id="589"/>
          </p14:sldIdLst>
        </p14:section>
        <p14:section name="LS 08 (M to P)" id="{DA99CCF4-9031-4D6A-9DBB-B3C3C64A972D}">
          <p14:sldIdLst>
            <p14:sldId id="590"/>
            <p14:sldId id="591"/>
            <p14:sldId id="350"/>
            <p14:sldId id="353"/>
            <p14:sldId id="351"/>
            <p14:sldId id="352"/>
            <p14:sldId id="592"/>
          </p14:sldIdLst>
        </p14:section>
      </p14:sectionLst>
    </p:ex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8AAE1"/>
    <a:srgbClr val="3F6EB3"/>
    <a:srgbClr val="216BFF"/>
    <a:srgbClr val="584035"/>
    <a:srgbClr val="D794EA"/>
    <a:srgbClr val="256800"/>
    <a:srgbClr val="583F34"/>
    <a:srgbClr val="FFD215"/>
    <a:srgbClr val="FFF43A"/>
    <a:srgbClr val="FAEB7C"/>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97" autoAdjust="0"/>
    <p:restoredTop sz="69800" autoAdjust="0"/>
  </p:normalViewPr>
  <p:slideViewPr>
    <p:cSldViewPr snapToGrid="0" snapToObjects="1">
      <p:cViewPr varScale="1">
        <p:scale>
          <a:sx n="75" d="100"/>
          <a:sy n="75" d="100"/>
        </p:scale>
        <p:origin x="2196" y="294"/>
      </p:cViewPr>
      <p:guideLst>
        <p:guide orient="horz" pos="2160"/>
        <p:guide pos="2880"/>
      </p:guideLst>
    </p:cSldViewPr>
  </p:slideViewPr>
  <p:notesTextViewPr>
    <p:cViewPr>
      <p:scale>
        <a:sx n="125" d="100"/>
        <a:sy n="125"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5C604-D07F-6E42-B9F8-F4222F3F67E8}" type="datetimeFigureOut">
              <a:rPr lang="en-US" smtClean="0"/>
              <a:t>7/4/2025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5F44A1-61D2-2843-B819-4860CCFF5A3F}" type="slidenum">
              <a:rPr lang="en-US" smtClean="0"/>
              <a:t>‹#›</a:t>
            </a:fld>
            <a:endParaRPr lang="en-US"/>
          </a:p>
        </p:txBody>
      </p:sp>
    </p:spTree>
    <p:extLst>
      <p:ext uri="{BB962C8B-B14F-4D97-AF65-F5344CB8AC3E}">
        <p14:creationId xmlns:p14="http://schemas.microsoft.com/office/powerpoint/2010/main" val="3218553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DFE6C-870D-994C-9F59-CD54434389BD}" type="datetimeFigureOut">
              <a:rPr lang="en-US" smtClean="0"/>
              <a:t>7/4/2025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B21F4-C42E-3B40-9B33-CFE230F675D3}" type="slidenum">
              <a:rPr lang="en-US" smtClean="0"/>
              <a:t>‹#›</a:t>
            </a:fld>
            <a:endParaRPr lang="en-US"/>
          </a:p>
        </p:txBody>
      </p:sp>
    </p:spTree>
    <p:extLst>
      <p:ext uri="{BB962C8B-B14F-4D97-AF65-F5344CB8AC3E}">
        <p14:creationId xmlns:p14="http://schemas.microsoft.com/office/powerpoint/2010/main" val="39868801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topmagazin.sk/wp-content/uploads/2015/03/black-white-skin-twin-sisters-lucy-maria-aylmer-12.jpg"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topmagazin.sk/wp-content/uploads/2015/03/black-white-skin-twin-sisters-lucy-maria-aylmer-12.jpg"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topmagazin.sk/wp-content/uploads/2015/03/black-white-skin-twin-sisters-lucy-maria-aylmer-12.jpg"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1</a:t>
            </a:fld>
            <a:endParaRPr lang="en-US"/>
          </a:p>
        </p:txBody>
      </p:sp>
    </p:spTree>
    <p:extLst>
      <p:ext uri="{BB962C8B-B14F-4D97-AF65-F5344CB8AC3E}">
        <p14:creationId xmlns:p14="http://schemas.microsoft.com/office/powerpoint/2010/main" val="38766358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TEACHER NOTES:</a:t>
            </a:r>
            <a:endParaRPr/>
          </a:p>
          <a:p>
            <a:pPr marL="0" lvl="0" indent="0" algn="l" rtl="0">
              <a:spcBef>
                <a:spcPts val="0"/>
              </a:spcBef>
              <a:spcAft>
                <a:spcPts val="0"/>
              </a:spcAft>
              <a:buNone/>
            </a:pPr>
            <a:r>
              <a:rPr lang="en-US"/>
              <a:t>If students have questions about the twins parents, you can post this slide.</a:t>
            </a: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62" name="Google Shape;262;p11: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r>
              <a:rPr lang="en-US" dirty="0"/>
              <a:t>All images on this slide are common usage.</a:t>
            </a:r>
          </a:p>
        </p:txBody>
      </p:sp>
      <p:sp>
        <p:nvSpPr>
          <p:cNvPr id="4" name="Slide Number Placeholder 3"/>
          <p:cNvSpPr>
            <a:spLocks noGrp="1"/>
          </p:cNvSpPr>
          <p:nvPr>
            <p:ph type="sldNum" sz="quarter" idx="5"/>
          </p:nvPr>
        </p:nvSpPr>
        <p:spPr/>
        <p:txBody>
          <a:bodyPr/>
          <a:lstStyle/>
          <a:p>
            <a:fld id="{C7BB21F4-C42E-3B40-9B33-CFE230F675D3}" type="slidenum">
              <a:rPr lang="en-US" smtClean="0"/>
              <a:t>14</a:t>
            </a:fld>
            <a:endParaRPr lang="en-US"/>
          </a:p>
        </p:txBody>
      </p:sp>
    </p:spTree>
    <p:extLst>
      <p:ext uri="{BB962C8B-B14F-4D97-AF65-F5344CB8AC3E}">
        <p14:creationId xmlns:p14="http://schemas.microsoft.com/office/powerpoint/2010/main" val="277169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We end this learning segment with our new driving question: How exactly does the hereditable information get from the parents to the offspring? </a:t>
            </a:r>
          </a:p>
          <a:p>
            <a:r>
              <a:rPr lang="en-US" dirty="0">
                <a:latin typeface="Arial" panose="020B0604020202020204" pitchFamily="34" charset="0"/>
                <a:cs typeface="Arial" panose="020B0604020202020204" pitchFamily="34" charset="0"/>
              </a:rPr>
              <a:t>If students ask this question, but with different wording, please use their wording for the driving question.</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SOURCES:</a:t>
            </a:r>
          </a:p>
          <a:p>
            <a:r>
              <a:rPr lang="en-US" dirty="0"/>
              <a:t>http://i.dailymail.co.uk/i/pix/2015/03/01/2612C4A900000578-2974869-Family_line_The_twins_mother_Donna_is_half_Jamaican_and_their_fa-a-12_1425253983608.jpg</a:t>
            </a:r>
          </a:p>
        </p:txBody>
      </p:sp>
      <p:sp>
        <p:nvSpPr>
          <p:cNvPr id="4" name="Slide Number Placeholder 3"/>
          <p:cNvSpPr>
            <a:spLocks noGrp="1"/>
          </p:cNvSpPr>
          <p:nvPr>
            <p:ph type="sldNum" sz="quarter" idx="10"/>
          </p:nvPr>
        </p:nvSpPr>
        <p:spPr/>
        <p:txBody>
          <a:bodyPr/>
          <a:lstStyle/>
          <a:p>
            <a:fld id="{C7BB21F4-C42E-3B40-9B33-CFE230F675D3}" type="slidenum">
              <a:rPr lang="en-US" smtClean="0"/>
              <a:t>15</a:t>
            </a:fld>
            <a:endParaRPr lang="en-US"/>
          </a:p>
        </p:txBody>
      </p:sp>
    </p:spTree>
    <p:extLst>
      <p:ext uri="{BB962C8B-B14F-4D97-AF65-F5344CB8AC3E}">
        <p14:creationId xmlns:p14="http://schemas.microsoft.com/office/powerpoint/2010/main" val="24000511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17</a:t>
            </a:fld>
            <a:endParaRPr lang="en-US"/>
          </a:p>
        </p:txBody>
      </p:sp>
    </p:spTree>
    <p:extLst>
      <p:ext uri="{BB962C8B-B14F-4D97-AF65-F5344CB8AC3E}">
        <p14:creationId xmlns:p14="http://schemas.microsoft.com/office/powerpoint/2010/main" val="27018366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Have students think and then record their ideas in </a:t>
            </a:r>
            <a:r>
              <a:rPr lang="en-US" b="1" dirty="0">
                <a:latin typeface="Arial" panose="020B0604020202020204" pitchFamily="34" charset="0"/>
                <a:cs typeface="Arial" panose="020B0604020202020204" pitchFamily="34" charset="0"/>
              </a:rPr>
              <a:t>Doodle Box B.</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latin typeface="Arial" panose="020B0604020202020204" pitchFamily="34" charset="0"/>
                <a:cs typeface="Arial" panose="020B0604020202020204" pitchFamily="34" charset="0"/>
              </a:rPr>
              <a:t>They will then either work in pairs or groups to share their ideas and report to the class.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latin typeface="Arial" panose="020B0604020202020204" pitchFamily="34" charset="0"/>
                <a:cs typeface="Arial" panose="020B0604020202020204" pitchFamily="34" charset="0"/>
              </a:rPr>
              <a:t>The next slide has a place to post their ideas, however, a consolidated list from all classes should be posted on the white board or on a poster </a:t>
            </a:r>
            <a:r>
              <a:rPr lang="en-US" b="1"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the student thinking visible.</a:t>
            </a:r>
            <a:endParaRPr lang="en-US" b="1"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Image: Lucy and Maria with Family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URL: Common Usage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Attribution: Common Usage</a:t>
            </a:r>
          </a:p>
        </p:txBody>
      </p:sp>
      <p:sp>
        <p:nvSpPr>
          <p:cNvPr id="4" name="Slide Number Placeholder 3"/>
          <p:cNvSpPr>
            <a:spLocks noGrp="1"/>
          </p:cNvSpPr>
          <p:nvPr>
            <p:ph type="sldNum" sz="quarter" idx="10"/>
          </p:nvPr>
        </p:nvSpPr>
        <p:spPr/>
        <p:txBody>
          <a:bodyPr/>
          <a:lstStyle/>
          <a:p>
            <a:fld id="{C7BB21F4-C42E-3B40-9B33-CFE230F675D3}" type="slidenum">
              <a:rPr lang="en-US" smtClean="0"/>
              <a:t>19</a:t>
            </a:fld>
            <a:endParaRPr lang="en-US"/>
          </a:p>
        </p:txBody>
      </p:sp>
    </p:spTree>
    <p:extLst>
      <p:ext uri="{BB962C8B-B14F-4D97-AF65-F5344CB8AC3E}">
        <p14:creationId xmlns:p14="http://schemas.microsoft.com/office/powerpoint/2010/main" val="3462440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can work in their groups with whiteboards to consolidate their ideas and then share out, or you may have the students pair-share and then call out their ideas. </a:t>
            </a:r>
          </a:p>
          <a:p>
            <a:r>
              <a:rPr lang="en-US" dirty="0"/>
              <a:t>It is important to have DNA on the list to help motivate the next learning segment. This shouldn’t be too difficult since DNA is a very familiar word. </a:t>
            </a:r>
          </a:p>
          <a:p>
            <a:endParaRPr lang="en-US" dirty="0"/>
          </a:p>
          <a:p>
            <a:r>
              <a:rPr lang="en-US" dirty="0"/>
              <a:t>Sample Statement: “DNA carries the heredity stuff”</a:t>
            </a:r>
          </a:p>
          <a:p>
            <a:r>
              <a:rPr lang="en-US" dirty="0"/>
              <a:t>Post these initial ideas on a poster or whiteboard and in the provided slide. </a:t>
            </a:r>
          </a:p>
          <a:p>
            <a:endParaRPr lang="en-US" dirty="0"/>
          </a:p>
          <a:p>
            <a:r>
              <a:rPr lang="en-US" dirty="0"/>
              <a:t>If these ideas are written on a poster, it will be easier to compare them to later ideas in learning segment 3.</a:t>
            </a:r>
          </a:p>
        </p:txBody>
      </p:sp>
      <p:sp>
        <p:nvSpPr>
          <p:cNvPr id="4" name="Slide Number Placeholder 3"/>
          <p:cNvSpPr>
            <a:spLocks noGrp="1"/>
          </p:cNvSpPr>
          <p:nvPr>
            <p:ph type="sldNum" sz="quarter" idx="10"/>
          </p:nvPr>
        </p:nvSpPr>
        <p:spPr/>
        <p:txBody>
          <a:bodyPr/>
          <a:lstStyle/>
          <a:p>
            <a:fld id="{C7BB21F4-C42E-3B40-9B33-CFE230F675D3}" type="slidenum">
              <a:rPr lang="en-US" smtClean="0"/>
              <a:t>20</a:t>
            </a:fld>
            <a:endParaRPr lang="en-US"/>
          </a:p>
        </p:txBody>
      </p:sp>
    </p:spTree>
    <p:extLst>
      <p:ext uri="{BB962C8B-B14F-4D97-AF65-F5344CB8AC3E}">
        <p14:creationId xmlns:p14="http://schemas.microsoft.com/office/powerpoint/2010/main" val="17114441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dirty="0"/>
              <a:t>Students know that heredity has something to do with DNA. We are going to “black box” how DNA works and what it is, for another triangle, for now we want to figure out how it is passed on to offspring. It is helpful to think of DNA in its tightly coiled form, the chromosome. Some students may know this, so the slide is animated to give think time and hopefully have a student share the answer.  At this point, all we need to figure out, is that the chromosome is tightly coiled DNA, and it carries hereditable information. We will make sense of DNA in a later triangle.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Human Chromosome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URL: https://upload.wikimedia.org/wikipedia/commons/b/b5/Human_chromosome_09_from_NCBI_Bookshelf.jpg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National Center for Biotechnology Information,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24</a:t>
            </a:fld>
            <a:endParaRPr lang="en-US"/>
          </a:p>
        </p:txBody>
      </p:sp>
    </p:spTree>
    <p:extLst>
      <p:ext uri="{BB962C8B-B14F-4D97-AF65-F5344CB8AC3E}">
        <p14:creationId xmlns:p14="http://schemas.microsoft.com/office/powerpoint/2010/main" val="597457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a:t>
            </a:r>
            <a:r>
              <a:rPr lang="en-US" baseline="0" dirty="0"/>
              <a:t> activity can be done in pairs or in groups, depending on how many Heredity Kits you have.</a:t>
            </a:r>
            <a:br>
              <a:rPr lang="en-US" dirty="0"/>
            </a:br>
            <a:r>
              <a:rPr lang="en-US" sz="1200" dirty="0">
                <a:solidFill>
                  <a:srgbClr val="583F34"/>
                </a:solidFill>
              </a:rPr>
              <a:t>To help us figure out how parents pass on their chromosomes we will work with pipe cleaners from the Heredity</a:t>
            </a:r>
            <a:r>
              <a:rPr lang="en-US" sz="1200" baseline="0" dirty="0">
                <a:solidFill>
                  <a:srgbClr val="583F34"/>
                </a:solidFill>
              </a:rPr>
              <a:t> Kit</a:t>
            </a:r>
            <a:r>
              <a:rPr lang="en-US" sz="1200" dirty="0">
                <a:solidFill>
                  <a:srgbClr val="583F34"/>
                </a:solidFill>
              </a:rPr>
              <a:t>. The Heredity Kits  contain 3 pairs of different size pipe cleaners</a:t>
            </a:r>
            <a:r>
              <a:rPr lang="en-US" sz="1200" baseline="0" dirty="0">
                <a:solidFill>
                  <a:srgbClr val="583F34"/>
                </a:solidFill>
              </a:rPr>
              <a:t> in 2 different colors </a:t>
            </a:r>
            <a:r>
              <a:rPr lang="en-US" sz="1200" dirty="0">
                <a:solidFill>
                  <a:srgbClr val="583F34"/>
                </a:solidFill>
              </a:rPr>
              <a:t>One color represents Mother and the other color represents the father.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583F34"/>
                </a:solidFill>
              </a:rPr>
              <a:t>Students first draw 2 circles at the top of their</a:t>
            </a:r>
            <a:r>
              <a:rPr lang="en-US" sz="1200" baseline="0" dirty="0">
                <a:solidFill>
                  <a:srgbClr val="583F34"/>
                </a:solidFill>
              </a:rPr>
              <a:t> whiteboard</a:t>
            </a:r>
            <a:endParaRPr lang="en-US" sz="1200" dirty="0">
              <a:solidFill>
                <a:srgbClr val="583F34"/>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583F34"/>
                </a:solidFill>
              </a:rPr>
              <a:t>Ask</a:t>
            </a:r>
            <a:r>
              <a:rPr lang="en-US" sz="1200" baseline="0" dirty="0">
                <a:solidFill>
                  <a:srgbClr val="583F34"/>
                </a:solidFill>
              </a:rPr>
              <a:t> students to separate the chromosomes into 2 parents. Or you can ask students to group the chromosomes into 2 distinct groups (that usually gets the chromosomes into color groups)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solidFill>
                  <a:srgbClr val="583F34"/>
                </a:solidFill>
              </a:rPr>
              <a:t>Next student organize the chromosomes in the 2 circles. The chromosomes should be organized in matching pair length: 2 long, 2 medium, 2 short. (one set has a short and super short, more on that later)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solidFill>
                  <a:srgbClr val="583F34"/>
                </a:solidFill>
              </a:rPr>
              <a:t>Don’t worry too much about how the chromosome pairs are organized in the circle, that main idea is that the students figure out that the chromosomes come in pairs. Check each group to see that they have the chromosomes separated and organized in their 2 circles.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25</a:t>
            </a:fld>
            <a:endParaRPr lang="en-US"/>
          </a:p>
        </p:txBody>
      </p:sp>
    </p:spTree>
    <p:extLst>
      <p:ext uri="{BB962C8B-B14F-4D97-AF65-F5344CB8AC3E}">
        <p14:creationId xmlns:p14="http://schemas.microsoft.com/office/powerpoint/2010/main" val="12100450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Give</a:t>
            </a:r>
            <a:r>
              <a:rPr lang="en-US" baseline="0" dirty="0"/>
              <a:t> students time to think about this. Some will know right away and others will need some time to think about why. The chromosome set with the short and super short chromosome is the father. This is because males have 1 X chromosome and one Y chromosome. Two different chromosome that are 2 different sizes. Females have 2 X chromosomes. They are the same and thus the same size.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26</a:t>
            </a:fld>
            <a:endParaRPr lang="en-US"/>
          </a:p>
        </p:txBody>
      </p:sp>
    </p:spTree>
    <p:extLst>
      <p:ext uri="{BB962C8B-B14F-4D97-AF65-F5344CB8AC3E}">
        <p14:creationId xmlns:p14="http://schemas.microsoft.com/office/powerpoint/2010/main" val="1457789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a:t>
            </a:r>
            <a:r>
              <a:rPr lang="en-US" baseline="0" dirty="0"/>
              <a:t> play with the chromosomes to come up with a combination that will make viable baby. LET THEM FAIL! It is OK, they’re only pipe cleaners. Once a group thinks they have a baby have them put up their red cup or some other signal, so you know to come check. Try to not let other groups “see” the viable baby, we want everyone to figure this out for themselves. There are several possible combinations, but as long as there is a long, medium, and short from the mother and a long, medium, and short from the father, they have a baby. Ask students if they have a boy or a girl, and how they know. Students then draw the baby chromosomes on their </a:t>
            </a:r>
            <a:r>
              <a:rPr lang="en-US" b="1" baseline="0" dirty="0"/>
              <a:t>Doodle</a:t>
            </a:r>
            <a:r>
              <a:rPr lang="en-US" baseline="0" dirty="0"/>
              <a:t>.</a:t>
            </a:r>
          </a:p>
          <a:p>
            <a:r>
              <a:rPr lang="en-US" baseline="0" dirty="0"/>
              <a:t>Students will complete this activity at different times, so challenge the early finishers with making a baby with the opposite sex, or can they make a different baby out of the same set of chromosomes?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27</a:t>
            </a:fld>
            <a:endParaRPr lang="en-US"/>
          </a:p>
        </p:txBody>
      </p:sp>
    </p:spTree>
    <p:extLst>
      <p:ext uri="{BB962C8B-B14F-4D97-AF65-F5344CB8AC3E}">
        <p14:creationId xmlns:p14="http://schemas.microsoft.com/office/powerpoint/2010/main" val="1130260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Not meant to show to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a:t>
            </a:fld>
            <a:endParaRPr lang="en-US"/>
          </a:p>
        </p:txBody>
      </p:sp>
    </p:spTree>
    <p:extLst>
      <p:ext uri="{BB962C8B-B14F-4D97-AF65-F5344CB8AC3E}">
        <p14:creationId xmlns:p14="http://schemas.microsoft.com/office/powerpoint/2010/main" val="34789485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solidFill>
                  <a:srgbClr val="0000FF"/>
                </a:solidFill>
                <a:latin typeface="Arial" panose="020B0604020202020204" pitchFamily="34" charset="0"/>
                <a:cs typeface="Arial" panose="020B0604020202020204" pitchFamily="34" charset="0"/>
              </a:rPr>
              <a:t>We’re going to make another</a:t>
            </a:r>
            <a:r>
              <a:rPr lang="en-US" sz="1200" baseline="0" dirty="0">
                <a:solidFill>
                  <a:srgbClr val="0000FF"/>
                </a:solidFill>
                <a:latin typeface="Arial" panose="020B0604020202020204" pitchFamily="34" charset="0"/>
                <a:cs typeface="Arial" panose="020B0604020202020204" pitchFamily="34" charset="0"/>
              </a:rPr>
              <a:t> baby but this time we will let chance decide. We do this to emphasize that the chromosome from each pair, contributed to the baby, is totally random. </a:t>
            </a:r>
            <a:r>
              <a:rPr lang="en-US" sz="1200" dirty="0">
                <a:solidFill>
                  <a:srgbClr val="0000FF"/>
                </a:solidFill>
                <a:latin typeface="Arial" panose="020B0604020202020204" pitchFamily="34" charset="0"/>
                <a:cs typeface="Arial" panose="020B0604020202020204" pitchFamily="34" charset="0"/>
              </a:rPr>
              <a:t>2 different people take the 2 different poker chips.</a:t>
            </a:r>
            <a:r>
              <a:rPr lang="en-US" sz="1200" baseline="0" dirty="0">
                <a:solidFill>
                  <a:srgbClr val="0000FF"/>
                </a:solidFill>
                <a:latin typeface="Arial" panose="020B0604020202020204" pitchFamily="34" charset="0"/>
                <a:cs typeface="Arial" panose="020B0604020202020204" pitchFamily="34" charset="0"/>
              </a:rPr>
              <a:t> Decide who will represent the Mother and who will represent the Father. T</a:t>
            </a:r>
            <a:r>
              <a:rPr lang="en-US" sz="1200" dirty="0">
                <a:solidFill>
                  <a:srgbClr val="0000FF"/>
                </a:solidFill>
                <a:latin typeface="Arial" panose="020B0604020202020204" pitchFamily="34" charset="0"/>
                <a:cs typeface="Arial" panose="020B0604020202020204" pitchFamily="34" charset="0"/>
              </a:rPr>
              <a:t>ogether,</a:t>
            </a:r>
            <a:r>
              <a:rPr lang="en-US" sz="1200" baseline="0" dirty="0">
                <a:solidFill>
                  <a:srgbClr val="0000FF"/>
                </a:solidFill>
                <a:latin typeface="Arial" panose="020B0604020202020204" pitchFamily="34" charset="0"/>
                <a:cs typeface="Arial" panose="020B0604020202020204" pitchFamily="34" charset="0"/>
              </a:rPr>
              <a:t> they</a:t>
            </a:r>
            <a:r>
              <a:rPr lang="en-US" sz="1200" dirty="0">
                <a:solidFill>
                  <a:srgbClr val="0000FF"/>
                </a:solidFill>
                <a:latin typeface="Arial" panose="020B0604020202020204" pitchFamily="34" charset="0"/>
                <a:cs typeface="Arial" panose="020B0604020202020204" pitchFamily="34" charset="0"/>
              </a:rPr>
              <a:t> toss and catch. If you represent the Mother and flipped an A, take the long A from the Mother</a:t>
            </a:r>
            <a:r>
              <a:rPr lang="en-US" sz="1200" baseline="0" dirty="0">
                <a:solidFill>
                  <a:srgbClr val="0000FF"/>
                </a:solidFill>
                <a:latin typeface="Arial" panose="020B0604020202020204" pitchFamily="34" charset="0"/>
                <a:cs typeface="Arial" panose="020B0604020202020204" pitchFamily="34" charset="0"/>
              </a:rPr>
              <a:t> Circle and contribute it to the baby. The Father representative does the same. Then both repeat for the medium and then the short chromosomes.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aseline="0" dirty="0">
                <a:solidFill>
                  <a:srgbClr val="0000FF"/>
                </a:solidFill>
                <a:latin typeface="Arial" panose="020B0604020202020204" pitchFamily="34" charset="0"/>
                <a:cs typeface="Arial" panose="020B0604020202020204" pitchFamily="34" charset="0"/>
              </a:rPr>
              <a:t>Not only does this show that the contributed chromosome from each pair is at random, it also shows that each chromosome in each pair has a 50/50 chance of being contributed.</a:t>
            </a:r>
            <a:endParaRPr lang="en-US" sz="1200" dirty="0">
              <a:solidFill>
                <a:srgbClr val="0000FF"/>
              </a:solidFill>
              <a:latin typeface="Arial" panose="020B0604020202020204" pitchFamily="34" charset="0"/>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solidFill>
                <a:srgbClr val="583F34"/>
              </a:solidFill>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rgbClr val="583F34"/>
                </a:solidFill>
              </a:rPr>
              <a:t>Model Idea: Which chromosome given from a pair is random.</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28</a:t>
            </a:fld>
            <a:endParaRPr lang="en-US"/>
          </a:p>
        </p:txBody>
      </p:sp>
    </p:spTree>
    <p:extLst>
      <p:ext uri="{BB962C8B-B14F-4D97-AF65-F5344CB8AC3E}">
        <p14:creationId xmlns:p14="http://schemas.microsoft.com/office/powerpoint/2010/main" val="4262199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 record their ideas in </a:t>
            </a:r>
            <a:r>
              <a:rPr lang="en-US" b="1" dirty="0"/>
              <a:t>Doodle Box E. </a:t>
            </a:r>
            <a:r>
              <a:rPr lang="en-US" b="0" dirty="0"/>
              <a:t>In their groups students consolidate their ideas and then share out as the ideas are recorded on the next slide.</a:t>
            </a:r>
          </a:p>
          <a:p>
            <a:endParaRPr lang="en-US" b="0" dirty="0"/>
          </a:p>
        </p:txBody>
      </p:sp>
      <p:sp>
        <p:nvSpPr>
          <p:cNvPr id="4" name="Slide Number Placeholder 3"/>
          <p:cNvSpPr>
            <a:spLocks noGrp="1"/>
          </p:cNvSpPr>
          <p:nvPr>
            <p:ph type="sldNum" sz="quarter" idx="10"/>
          </p:nvPr>
        </p:nvSpPr>
        <p:spPr/>
        <p:txBody>
          <a:bodyPr/>
          <a:lstStyle/>
          <a:p>
            <a:fld id="{C7BB21F4-C42E-3B40-9B33-CFE230F675D3}" type="slidenum">
              <a:rPr lang="en-US" smtClean="0"/>
              <a:t>29</a:t>
            </a:fld>
            <a:endParaRPr lang="en-US"/>
          </a:p>
        </p:txBody>
      </p:sp>
    </p:spTree>
    <p:extLst>
      <p:ext uri="{BB962C8B-B14F-4D97-AF65-F5344CB8AC3E}">
        <p14:creationId xmlns:p14="http://schemas.microsoft.com/office/powerpoint/2010/main" val="41157170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 work in groups and then each group shares out their “rules.” These will be shaped into model ideas.</a:t>
            </a:r>
          </a:p>
          <a:p>
            <a:r>
              <a:rPr lang="en-US" dirty="0"/>
              <a:t>Compare the initial ideas with the new ideas and revise as needed.</a:t>
            </a:r>
          </a:p>
          <a:p>
            <a:endParaRPr lang="en-US" dirty="0"/>
          </a:p>
          <a:p>
            <a:r>
              <a:rPr lang="en-US" dirty="0"/>
              <a:t>Don’t be to concerned if all the ideas are fully developed at this point. We will work on developing these ideas throughout the learning segment.</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Student examples</a:t>
            </a:r>
          </a:p>
          <a:p>
            <a:pPr marL="171450" indent="-171450">
              <a:buFont typeface="Arial" panose="020B0604020202020204" pitchFamily="34" charset="0"/>
              <a:buChar char="•"/>
            </a:pPr>
            <a:r>
              <a:rPr lang="en-US" b="1" dirty="0"/>
              <a:t>Baby must have 6 chromosomes</a:t>
            </a:r>
          </a:p>
          <a:p>
            <a:pPr marL="171450" indent="-171450">
              <a:buFont typeface="Arial" panose="020B0604020202020204" pitchFamily="34" charset="0"/>
              <a:buChar char="•"/>
            </a:pPr>
            <a:r>
              <a:rPr lang="en-US" b="1" dirty="0"/>
              <a:t>Gets half from each parent</a:t>
            </a:r>
          </a:p>
          <a:p>
            <a:pPr marL="171450" indent="-171450">
              <a:buFont typeface="Arial" panose="020B0604020202020204" pitchFamily="34" charset="0"/>
              <a:buChar char="•"/>
            </a:pPr>
            <a:r>
              <a:rPr lang="en-US" b="1" dirty="0"/>
              <a:t>X from dad = girl, Y from dad = boy</a:t>
            </a:r>
          </a:p>
          <a:p>
            <a:pPr marL="171450" indent="-171450">
              <a:buFont typeface="Arial" panose="020B0604020202020204" pitchFamily="34" charset="0"/>
              <a:buChar char="•"/>
            </a:pPr>
            <a:r>
              <a:rPr lang="en-US" b="1" dirty="0"/>
              <a:t>Baby must have 2 of each kind of chromosome</a:t>
            </a:r>
          </a:p>
          <a:p>
            <a:pPr marL="171450" indent="-171450">
              <a:buFont typeface="Arial" panose="020B0604020202020204" pitchFamily="34" charset="0"/>
              <a:buChar char="•"/>
            </a:pPr>
            <a:r>
              <a:rPr lang="en-US" b="1" dirty="0"/>
              <a:t>Parents give one from each pair.</a:t>
            </a:r>
          </a:p>
          <a:p>
            <a:pPr marL="628650" lvl="1" indent="-171450">
              <a:buFont typeface="Arial" panose="020B0604020202020204" pitchFamily="34" charset="0"/>
              <a:buChar char="•"/>
            </a:pPr>
            <a:r>
              <a:rPr lang="en-US" b="1" dirty="0"/>
              <a:t>Which one the parent gives is random.</a:t>
            </a:r>
          </a:p>
        </p:txBody>
      </p:sp>
      <p:sp>
        <p:nvSpPr>
          <p:cNvPr id="4" name="Slide Number Placeholder 3"/>
          <p:cNvSpPr>
            <a:spLocks noGrp="1"/>
          </p:cNvSpPr>
          <p:nvPr>
            <p:ph type="sldNum" sz="quarter" idx="10"/>
          </p:nvPr>
        </p:nvSpPr>
        <p:spPr/>
        <p:txBody>
          <a:bodyPr/>
          <a:lstStyle/>
          <a:p>
            <a:fld id="{C7BB21F4-C42E-3B40-9B33-CFE230F675D3}" type="slidenum">
              <a:rPr lang="en-US" smtClean="0"/>
              <a:t>30</a:t>
            </a:fld>
            <a:endParaRPr lang="en-US"/>
          </a:p>
        </p:txBody>
      </p:sp>
    </p:spTree>
    <p:extLst>
      <p:ext uri="{BB962C8B-B14F-4D97-AF65-F5344CB8AC3E}">
        <p14:creationId xmlns:p14="http://schemas.microsoft.com/office/powerpoint/2010/main" val="1443299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Now that we have posted rules for making a baby, have the students follow those rules to see if they indeed work. If they don’t make revisions before consolidating the rules with the initial ideas.</a:t>
            </a:r>
          </a:p>
        </p:txBody>
      </p:sp>
      <p:sp>
        <p:nvSpPr>
          <p:cNvPr id="4" name="Slide Number Placeholder 3"/>
          <p:cNvSpPr>
            <a:spLocks noGrp="1"/>
          </p:cNvSpPr>
          <p:nvPr>
            <p:ph type="sldNum" sz="quarter" idx="10"/>
          </p:nvPr>
        </p:nvSpPr>
        <p:spPr/>
        <p:txBody>
          <a:bodyPr/>
          <a:lstStyle/>
          <a:p>
            <a:fld id="{C7BB21F4-C42E-3B40-9B33-CFE230F675D3}" type="slidenum">
              <a:rPr lang="en-US" smtClean="0"/>
              <a:t>31</a:t>
            </a:fld>
            <a:endParaRPr lang="en-US"/>
          </a:p>
        </p:txBody>
      </p:sp>
    </p:spTree>
    <p:extLst>
      <p:ext uri="{BB962C8B-B14F-4D97-AF65-F5344CB8AC3E}">
        <p14:creationId xmlns:p14="http://schemas.microsoft.com/office/powerpoint/2010/main" val="37125865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Take a moment to compare the new ideas (rules) for making a baby with the initial ideas. Is there anything we can delete? Revise? If so, now is the time to consolidate all the model statements. Don’t worry if the ideas anent fully developed, we have several discussions ahead that will help us figure this out.</a:t>
            </a:r>
          </a:p>
          <a:p>
            <a:endParaRPr lang="en-US" dirty="0"/>
          </a:p>
          <a:p>
            <a:r>
              <a:rPr lang="en-US" dirty="0"/>
              <a:t>One way to do this is to hang a new poster for model ideas, put the Initial Model Ideas Poster on the left and the “rules” poster on the right and compare. Make your revised model on the new poster.</a:t>
            </a:r>
          </a:p>
          <a:p>
            <a:endParaRPr lang="en-US" dirty="0"/>
          </a:p>
          <a:p>
            <a:r>
              <a:rPr lang="en-US" dirty="0"/>
              <a:t>At this point you may then ask your students to use their rules to make a baby. If the rules are not helpful or incomplete you may want to revise again.</a:t>
            </a:r>
          </a:p>
        </p:txBody>
      </p:sp>
      <p:sp>
        <p:nvSpPr>
          <p:cNvPr id="4" name="Slide Number Placeholder 3"/>
          <p:cNvSpPr>
            <a:spLocks noGrp="1"/>
          </p:cNvSpPr>
          <p:nvPr>
            <p:ph type="sldNum" sz="quarter" idx="10"/>
          </p:nvPr>
        </p:nvSpPr>
        <p:spPr/>
        <p:txBody>
          <a:bodyPr/>
          <a:lstStyle/>
          <a:p>
            <a:fld id="{C7BB21F4-C42E-3B40-9B33-CFE230F675D3}" type="slidenum">
              <a:rPr lang="en-US" smtClean="0"/>
              <a:t>32</a:t>
            </a:fld>
            <a:endParaRPr lang="en-US"/>
          </a:p>
        </p:txBody>
      </p:sp>
    </p:spTree>
    <p:extLst>
      <p:ext uri="{BB962C8B-B14F-4D97-AF65-F5344CB8AC3E}">
        <p14:creationId xmlns:p14="http://schemas.microsoft.com/office/powerpoint/2010/main" val="30023527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Quick share pair, the next slide shows data</a:t>
            </a:r>
          </a:p>
        </p:txBody>
      </p:sp>
      <p:sp>
        <p:nvSpPr>
          <p:cNvPr id="4" name="Slide Number Placeholder 3"/>
          <p:cNvSpPr>
            <a:spLocks noGrp="1"/>
          </p:cNvSpPr>
          <p:nvPr>
            <p:ph type="sldNum" sz="quarter" idx="10"/>
          </p:nvPr>
        </p:nvSpPr>
        <p:spPr/>
        <p:txBody>
          <a:bodyPr/>
          <a:lstStyle/>
          <a:p>
            <a:fld id="{C7BB21F4-C42E-3B40-9B33-CFE230F675D3}" type="slidenum">
              <a:rPr lang="en-US" smtClean="0"/>
              <a:t>33</a:t>
            </a:fld>
            <a:endParaRPr lang="en-US"/>
          </a:p>
        </p:txBody>
      </p:sp>
    </p:spTree>
    <p:extLst>
      <p:ext uri="{BB962C8B-B14F-4D97-AF65-F5344CB8AC3E}">
        <p14:creationId xmlns:p14="http://schemas.microsoft.com/office/powerpoint/2010/main" val="10202720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 name="Shape 481"/>
          <p:cNvSpPr>
            <a:spLocks noGrp="1" noRot="1" noChangeAspect="1"/>
          </p:cNvSpPr>
          <p:nvPr>
            <p:ph type="sldImg"/>
          </p:nvPr>
        </p:nvSpPr>
        <p:spPr>
          <a:prstGeom prst="rect">
            <a:avLst/>
          </a:prstGeom>
        </p:spPr>
        <p:txBody>
          <a:bodyPr/>
          <a:lstStyle/>
          <a:p>
            <a:endParaRPr/>
          </a:p>
        </p:txBody>
      </p:sp>
      <p:sp>
        <p:nvSpPr>
          <p:cNvPr id="482" name="Shape 482"/>
          <p:cNvSpPr>
            <a:spLocks noGrp="1"/>
          </p:cNvSpPr>
          <p:nvPr>
            <p:ph type="body" sz="quarter" idx="1"/>
          </p:nvPr>
        </p:nvSpPr>
        <p:spPr>
          <a:prstGeom prst="rect">
            <a:avLst/>
          </a:prstGeom>
        </p:spPr>
        <p:txBody>
          <a:bodyPr/>
          <a:lstStyle/>
          <a:p>
            <a:r>
              <a:rPr lang="en-US" dirty="0"/>
              <a:t>TEACHER RESOURCES:</a:t>
            </a:r>
          </a:p>
          <a:p>
            <a:r>
              <a:rPr lang="en-US" dirty="0"/>
              <a:t>Have students look for patterns in the data.</a:t>
            </a:r>
          </a:p>
          <a:p>
            <a:r>
              <a:rPr lang="en-US" dirty="0"/>
              <a:t>They will notice that different organisms have different numbers of chromosomes, but all the organisms have an even number of chromosomes.</a:t>
            </a:r>
          </a:p>
          <a:p>
            <a:endParaRPr lang="en-US" dirty="0"/>
          </a:p>
          <a:p>
            <a:endParaRPr lang="en-US" dirty="0"/>
          </a:p>
          <a:p>
            <a:r>
              <a:rPr dirty="0"/>
              <a:t>S</a:t>
            </a:r>
            <a:r>
              <a:rPr lang="en-US" dirty="0"/>
              <a:t>OURCES</a:t>
            </a:r>
            <a:r>
              <a:rPr dirty="0"/>
              <a:t>:</a:t>
            </a:r>
            <a:endParaRPr lang="en-US" dirty="0"/>
          </a:p>
          <a:p>
            <a:r>
              <a:rPr lang="en-US" dirty="0"/>
              <a:t>All images from: </a:t>
            </a:r>
            <a:r>
              <a:rPr dirty="0"/>
              <a:t> https://en.wikipedia.org/wiki/List_of_organisms_by_chromosome_count</a:t>
            </a:r>
          </a:p>
        </p:txBody>
      </p:sp>
    </p:spTree>
    <p:extLst>
      <p:ext uri="{BB962C8B-B14F-4D97-AF65-F5344CB8AC3E}">
        <p14:creationId xmlns:p14="http://schemas.microsoft.com/office/powerpoint/2010/main" val="33696657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If students only notice that most have different numbers of chromosomes, then ask: “</a:t>
            </a:r>
            <a:r>
              <a:rPr lang="en-US" dirty="0">
                <a:latin typeface="Arial" panose="020B0604020202020204" pitchFamily="34" charset="0"/>
                <a:cs typeface="Arial" panose="020B0604020202020204" pitchFamily="34" charset="0"/>
              </a:rPr>
              <a:t>If the number of chromosomes is different for different organisms then what is the pattern?” It might be helpful to show the “Chromosome Count” slide again. While students think.</a:t>
            </a:r>
          </a:p>
          <a:p>
            <a:r>
              <a:rPr lang="en-US" dirty="0">
                <a:latin typeface="Arial" panose="020B0604020202020204" pitchFamily="34" charset="0"/>
                <a:cs typeface="Arial" panose="020B0604020202020204" pitchFamily="34" charset="0"/>
              </a:rPr>
              <a:t>The slide is animated to allow for wait time.</a:t>
            </a:r>
          </a:p>
          <a:p>
            <a:r>
              <a:rPr lang="en-US" dirty="0">
                <a:latin typeface="Arial" panose="020B0604020202020204" pitchFamily="34" charset="0"/>
                <a:cs typeface="Arial" panose="020B0604020202020204" pitchFamily="34" charset="0"/>
              </a:rPr>
              <a:t>There are a couple of slides that prompt a model revision at the end of this learning segment. If it makes more sense for your students to revise and add ideas after each or some of the slides, then do what is best for your students. </a:t>
            </a:r>
          </a:p>
          <a:p>
            <a:r>
              <a:rPr lang="en-US" dirty="0">
                <a:latin typeface="Arial" panose="020B0604020202020204" pitchFamily="34" charset="0"/>
                <a:cs typeface="Arial" panose="020B0604020202020204" pitchFamily="34" charset="0"/>
              </a:rPr>
              <a:t>Each time a revised idea is introduced it will be noted in the 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latin typeface="Arial" panose="020B0604020202020204" pitchFamily="34" charset="0"/>
                <a:cs typeface="Arial" panose="020B0604020202020204" pitchFamily="34" charset="0"/>
              </a:rPr>
              <a:t>Model Idea: </a:t>
            </a:r>
            <a:r>
              <a:rPr lang="en-US" sz="1200" b="1" dirty="0">
                <a:solidFill>
                  <a:srgbClr val="583F34"/>
                </a:solidFill>
              </a:rPr>
              <a:t>Sexually reproducing organisms have pairs of chromosomes.</a:t>
            </a: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pPr marL="0" indent="0">
              <a:buNone/>
            </a:pPr>
            <a:endParaRPr lang="en-US"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35</a:t>
            </a:fld>
            <a:endParaRPr lang="en-US"/>
          </a:p>
        </p:txBody>
      </p:sp>
    </p:spTree>
    <p:extLst>
      <p:ext uri="{BB962C8B-B14F-4D97-AF65-F5344CB8AC3E}">
        <p14:creationId xmlns:p14="http://schemas.microsoft.com/office/powerpoint/2010/main" val="19543241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It is important that the Model Statements are in your students words and not necessarily the same as stated here. In other words </a:t>
            </a:r>
            <a:r>
              <a:rPr lang="en-US" dirty="0">
                <a:sym typeface="Wingdings" panose="05000000000000000000" pitchFamily="2" charset="2"/>
              </a:rPr>
              <a:t> the ideas should be the same but not the actual words.</a:t>
            </a: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Model Idea: </a:t>
            </a:r>
            <a:r>
              <a:rPr lang="en-US" sz="1200" b="1" dirty="0">
                <a:solidFill>
                  <a:srgbClr val="583F34"/>
                </a:solidFill>
              </a:rPr>
              <a:t>Sexually reproducing organisms have pairs of chromosomes.</a:t>
            </a:r>
          </a:p>
          <a:p>
            <a:r>
              <a:rPr lang="en-US" dirty="0"/>
              <a:t>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36</a:t>
            </a:fld>
            <a:endParaRPr lang="en-US"/>
          </a:p>
        </p:txBody>
      </p:sp>
    </p:spTree>
    <p:extLst>
      <p:ext uri="{BB962C8B-B14F-4D97-AF65-F5344CB8AC3E}">
        <p14:creationId xmlns:p14="http://schemas.microsoft.com/office/powerpoint/2010/main" val="91463925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 rebuild the Mother and the Father, as we prepare to do this again, but we will now record the process on our Making Baby Template and add science terms.</a:t>
            </a:r>
          </a:p>
          <a:p>
            <a:endParaRPr lang="en-US" dirty="0"/>
          </a:p>
          <a:p>
            <a:r>
              <a:rPr lang="en-US" dirty="0"/>
              <a:t>The purpose of this the diagram is for the students to have a nonlinguistic representation of gamete development. The diagram does not stand alone but helps up to visualize the model statements.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SOURCES:</a:t>
            </a:r>
            <a:endParaRPr lang="en-US" dirty="0"/>
          </a:p>
          <a:p>
            <a:r>
              <a:rPr lang="en-US" dirty="0"/>
              <a:t>Images courtesy of MBER-BIO</a:t>
            </a:r>
          </a:p>
        </p:txBody>
      </p:sp>
      <p:sp>
        <p:nvSpPr>
          <p:cNvPr id="4" name="Slide Number Placeholder 3"/>
          <p:cNvSpPr>
            <a:spLocks noGrp="1"/>
          </p:cNvSpPr>
          <p:nvPr>
            <p:ph type="sldNum" sz="quarter" idx="10"/>
          </p:nvPr>
        </p:nvSpPr>
        <p:spPr/>
        <p:txBody>
          <a:bodyPr/>
          <a:lstStyle/>
          <a:p>
            <a:fld id="{C7BB21F4-C42E-3B40-9B33-CFE230F675D3}" type="slidenum">
              <a:rPr lang="en-US" smtClean="0"/>
              <a:t>37</a:t>
            </a:fld>
            <a:endParaRPr lang="en-US"/>
          </a:p>
        </p:txBody>
      </p:sp>
    </p:spTree>
    <p:extLst>
      <p:ext uri="{BB962C8B-B14F-4D97-AF65-F5344CB8AC3E}">
        <p14:creationId xmlns:p14="http://schemas.microsoft.com/office/powerpoint/2010/main" val="15900953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a:p>
        </p:txBody>
      </p:sp>
    </p:spTree>
    <p:extLst>
      <p:ext uri="{BB962C8B-B14F-4D97-AF65-F5344CB8AC3E}">
        <p14:creationId xmlns:p14="http://schemas.microsoft.com/office/powerpoint/2010/main" val="4461368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that we made sense of the important parts of this model;1/2 of the chromosomes come from each pair of each parent and that it is random, we can focus on what this process really is, gamete formation. This slide and the ones that follow are animated to allow for think time. Most students have heard of these terms before so we let them think and pair share if they are struggling, before discussing the answer as a class. </a:t>
            </a:r>
          </a:p>
          <a:p>
            <a:r>
              <a:rPr lang="en-US" dirty="0"/>
              <a:t>This information also helps us with the simple, short answer to our driving question: </a:t>
            </a:r>
          </a:p>
          <a:p>
            <a:r>
              <a:rPr lang="en-US" sz="1200" b="1" dirty="0">
                <a:latin typeface="Arial" panose="020B0604020202020204" pitchFamily="34" charset="0"/>
                <a:cs typeface="Arial" panose="020B0604020202020204" pitchFamily="34" charset="0"/>
              </a:rPr>
              <a:t>How does the heritable information get from the parents to the offspring?  </a:t>
            </a:r>
          </a:p>
          <a:p>
            <a:r>
              <a:rPr lang="en-US" sz="1200" b="1" dirty="0">
                <a:latin typeface="Arial" panose="020B0604020202020204" pitchFamily="34" charset="0"/>
                <a:cs typeface="Arial" panose="020B0604020202020204" pitchFamily="34" charset="0"/>
              </a:rPr>
              <a:t>Gametes!</a:t>
            </a:r>
            <a:endParaRPr lang="en-US" dirty="0"/>
          </a:p>
          <a:p>
            <a:r>
              <a:rPr lang="en-US" dirty="0"/>
              <a:t> </a:t>
            </a:r>
          </a:p>
        </p:txBody>
      </p:sp>
      <p:sp>
        <p:nvSpPr>
          <p:cNvPr id="4" name="Slide Number Placeholder 3"/>
          <p:cNvSpPr>
            <a:spLocks noGrp="1"/>
          </p:cNvSpPr>
          <p:nvPr>
            <p:ph type="sldNum" sz="quarter" idx="10"/>
          </p:nvPr>
        </p:nvSpPr>
        <p:spPr/>
        <p:txBody>
          <a:bodyPr/>
          <a:lstStyle/>
          <a:p>
            <a:fld id="{C7BB21F4-C42E-3B40-9B33-CFE230F675D3}" type="slidenum">
              <a:rPr lang="en-US" smtClean="0"/>
              <a:t>38</a:t>
            </a:fld>
            <a:endParaRPr lang="en-US"/>
          </a:p>
        </p:txBody>
      </p:sp>
    </p:spTree>
    <p:extLst>
      <p:ext uri="{BB962C8B-B14F-4D97-AF65-F5344CB8AC3E}">
        <p14:creationId xmlns:p14="http://schemas.microsoft.com/office/powerpoint/2010/main" val="2351577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 rethink the process of “making a baby” but we break it down and ask some new questions: what actually carries the chromosomes? How many chromosomes are in the egg compared to the parent? We also introduce the term haploid now that we understand the concept of having ½ the number of chromosomes. We introduce this term so we can use it distinguish between the sex cells and somatic (body) cells.</a:t>
            </a:r>
          </a:p>
          <a:p>
            <a:r>
              <a:rPr lang="en-US" dirty="0"/>
              <a:t>We add to our M Diagram Doodle</a:t>
            </a:r>
          </a:p>
          <a:p>
            <a:r>
              <a:rPr lang="en-US" dirty="0"/>
              <a:t>This is the place to really define the following model ideas.</a:t>
            </a:r>
          </a:p>
          <a:p>
            <a:r>
              <a:rPr lang="en-US" b="1" dirty="0"/>
              <a:t>Model Ideas more fully developed:</a:t>
            </a:r>
          </a:p>
          <a:p>
            <a:pPr marL="171450" indent="-171450">
              <a:buFont typeface="Arial" panose="020B0604020202020204" pitchFamily="34" charset="0"/>
              <a:buChar char="•"/>
            </a:pPr>
            <a:r>
              <a:rPr lang="en-US" sz="1200" b="1" dirty="0">
                <a:solidFill>
                  <a:srgbClr val="583F34"/>
                </a:solidFill>
              </a:rPr>
              <a:t>Each parent gives half of their chromosomes to each gamete</a:t>
            </a:r>
          </a:p>
          <a:p>
            <a:pPr marL="0" indent="0">
              <a:buFont typeface="Arial" panose="020B0604020202020204" pitchFamily="34" charset="0"/>
              <a:buNone/>
            </a:pPr>
            <a:r>
              <a:rPr lang="en-US" sz="1200" b="1"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1" dirty="0">
                <a:solidFill>
                  <a:srgbClr val="583F34"/>
                </a:solidFill>
              </a:rPr>
              <a:t>Gametes have ½ the chromosomes of the organisms </a:t>
            </a:r>
          </a:p>
          <a:p>
            <a:pPr marL="171450" indent="-171450">
              <a:buFont typeface="Arial" panose="020B0604020202020204" pitchFamily="34" charset="0"/>
              <a:buChar char="•"/>
            </a:pPr>
            <a:endParaRPr lang="en-US" sz="1200" b="1" dirty="0">
              <a:solidFill>
                <a:srgbClr val="583F34"/>
              </a:solidFill>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aseline="0" dirty="0"/>
              <a:t>SOURCES:</a:t>
            </a:r>
            <a:endParaRPr lang="en-US" sz="1200" b="0" dirty="0">
              <a:solidFill>
                <a:srgbClr val="583F34"/>
              </a:solidFill>
            </a:endParaRPr>
          </a:p>
          <a:p>
            <a:r>
              <a:rPr lang="en-US" baseline="0" dirty="0"/>
              <a:t>Image: Human Egg</a:t>
            </a:r>
          </a:p>
          <a:p>
            <a:r>
              <a:rPr lang="en-US" baseline="0" dirty="0"/>
              <a:t>URL: https://upload.wikimedia.org/wikipedia/commons/d/df/Oocyte_with_Zona_pellucida_%2827771482282%29.jpg</a:t>
            </a:r>
          </a:p>
          <a:p>
            <a:r>
              <a:rPr lang="en-US" baseline="0" dirty="0"/>
              <a:t>Attribution: ZEISS Microscopy from Germany, CC BY-SA 2.0 &lt;https://creativecommons.org/licenses/by-sa/2.0&gt;, via Wikimedia Commons</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39</a:t>
            </a:fld>
            <a:endParaRPr lang="en-US"/>
          </a:p>
        </p:txBody>
      </p:sp>
    </p:spTree>
    <p:extLst>
      <p:ext uri="{BB962C8B-B14F-4D97-AF65-F5344CB8AC3E}">
        <p14:creationId xmlns:p14="http://schemas.microsoft.com/office/powerpoint/2010/main" val="1476937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Students rethink the process of “making a baby” but we break it down and ask some new questions: what actually carries the chromosomes? How many chromosomes are in the egg compared to the parent? We also introduce the term haploid now that we understand the concept of having ½ the number of chromosomes. We introduce this term so we can use it distinguish between the sex cells and somatic (body) cells.</a:t>
            </a:r>
          </a:p>
          <a:p>
            <a:r>
              <a:rPr lang="en-US" dirty="0"/>
              <a:t>We add to our M Diagram Doodle</a:t>
            </a:r>
          </a:p>
          <a:p>
            <a:r>
              <a:rPr lang="en-US" dirty="0"/>
              <a:t>This is the place to really define the following model ideas.</a:t>
            </a:r>
          </a:p>
          <a:p>
            <a:r>
              <a:rPr lang="en-US" b="1" dirty="0"/>
              <a:t>Model Ideas more fully developed:</a:t>
            </a:r>
          </a:p>
          <a:p>
            <a:pPr marL="171450" indent="-171450">
              <a:buFont typeface="Arial" panose="020B0604020202020204" pitchFamily="34" charset="0"/>
              <a:buChar char="•"/>
            </a:pPr>
            <a:r>
              <a:rPr lang="en-US" sz="1200" b="1" dirty="0">
                <a:solidFill>
                  <a:srgbClr val="583F34"/>
                </a:solidFill>
              </a:rPr>
              <a:t>Each parent gives half of their chromosomes to each gamete</a:t>
            </a:r>
          </a:p>
          <a:p>
            <a:pPr marL="0" indent="0">
              <a:buFont typeface="Arial" panose="020B0604020202020204" pitchFamily="34" charset="0"/>
              <a:buNone/>
            </a:pPr>
            <a:r>
              <a:rPr lang="en-US" sz="1200" b="1"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1" dirty="0">
                <a:solidFill>
                  <a:srgbClr val="583F34"/>
                </a:solidFill>
              </a:rPr>
              <a:t>Gametes have ½ the chromosomes of the organisms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SOURCES:</a:t>
            </a:r>
            <a:endParaRPr lang="en-US" dirty="0"/>
          </a:p>
          <a:p>
            <a:r>
              <a:rPr lang="en-US" baseline="0" dirty="0"/>
              <a:t>Image: Human Spermatozoa Scanning Electron Micrograph</a:t>
            </a:r>
          </a:p>
          <a:p>
            <a:r>
              <a:rPr lang="en-US" baseline="0" dirty="0"/>
              <a:t>URL: https://upload.wikimedia.org/wikipedia/commons/4/48/Human_Spermatozoa%2C_Scanning_Electron_Micrograph.jpg</a:t>
            </a:r>
          </a:p>
          <a:p>
            <a:r>
              <a:rPr lang="en-US" baseline="0" dirty="0"/>
              <a:t>Attribution: </a:t>
            </a:r>
            <a:r>
              <a:rPr lang="en-US" baseline="0" dirty="0" err="1"/>
              <a:t>Enver</a:t>
            </a:r>
            <a:r>
              <a:rPr lang="en-US" baseline="0" dirty="0"/>
              <a:t> </a:t>
            </a:r>
            <a:r>
              <a:rPr lang="en-US" baseline="0" dirty="0" err="1"/>
              <a:t>Kerem</a:t>
            </a:r>
            <a:r>
              <a:rPr lang="en-US" baseline="0" dirty="0"/>
              <a:t> </a:t>
            </a:r>
            <a:r>
              <a:rPr lang="en-US" baseline="0" dirty="0" err="1"/>
              <a:t>Dirican</a:t>
            </a:r>
            <a:r>
              <a:rPr lang="en-US" baseline="0" dirty="0"/>
              <a:t>, CC BY-SA 4.0 &lt;https://creativecommons.org/licenses/by-sa/4.0&gt;,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40</a:t>
            </a:fld>
            <a:endParaRPr lang="en-US"/>
          </a:p>
        </p:txBody>
      </p:sp>
    </p:spTree>
    <p:extLst>
      <p:ext uri="{BB962C8B-B14F-4D97-AF65-F5344CB8AC3E}">
        <p14:creationId xmlns:p14="http://schemas.microsoft.com/office/powerpoint/2010/main" val="25290907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a reminder that the when the chromosomes come together (sperm meets egg) we call it fertilization. Students can also label this on their M Diagram Doodle</a:t>
            </a:r>
          </a:p>
          <a:p>
            <a:r>
              <a:rPr lang="en-US" dirty="0"/>
              <a:t> </a:t>
            </a:r>
          </a:p>
          <a:p>
            <a:r>
              <a:rPr lang="en-US" dirty="0"/>
              <a:t>If students don’t already have the idea in their model that each parent contributes one chromosome from each pair, then the following conversation will help with that idea development.</a:t>
            </a:r>
          </a:p>
          <a:p>
            <a:endParaRPr lang="en-US" dirty="0"/>
          </a:p>
          <a:p>
            <a:r>
              <a:rPr lang="en-US" dirty="0"/>
              <a:t>Take a look at the chromosomes. There are 3 from the father and 3 from the mother, but is it important which 3. Can you have 2 short and one long?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dirty="0"/>
              <a:t>Model Ideas more fully developed:</a:t>
            </a:r>
          </a:p>
          <a:p>
            <a:r>
              <a:rPr lang="en-US" sz="1200" b="1" dirty="0">
                <a:solidFill>
                  <a:srgbClr val="583F34"/>
                </a:solidFill>
              </a:rPr>
              <a:t>Each parent only contributes one chromosome per pair to each (gamete) offspring.</a:t>
            </a:r>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41</a:t>
            </a:fld>
            <a:endParaRPr lang="en-US"/>
          </a:p>
        </p:txBody>
      </p:sp>
    </p:spTree>
    <p:extLst>
      <p:ext uri="{BB962C8B-B14F-4D97-AF65-F5344CB8AC3E}">
        <p14:creationId xmlns:p14="http://schemas.microsoft.com/office/powerpoint/2010/main" val="25993657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 reminder that when the chromosomes come together they find their match, pair up and now we have a zygote. The equation helps reinforce the idea that the number of chromosomes needs to be cut in half to make a gamete so when the 2 gametes  come together the new organism has a complete set of chromosomes and not double what the parents had. (we will discuss this again in the next learning segment) We also introduce the term zygote. </a:t>
            </a:r>
          </a:p>
          <a:p>
            <a:endParaRPr lang="en-US" dirty="0"/>
          </a:p>
          <a:p>
            <a:r>
              <a:rPr lang="en-US" dirty="0"/>
              <a:t>Before showing the next slide, it is important that students have made an attempt to sketch the appropriate chromosomes in the appropriate circles and that chromosomes and circles are correctly labeled.</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SOURCES:</a:t>
            </a:r>
            <a:endParaRPr lang="en-US" dirty="0"/>
          </a:p>
          <a:p>
            <a:r>
              <a:rPr lang="en-US" dirty="0"/>
              <a:t>Image: Happy baby cartoon</a:t>
            </a:r>
          </a:p>
          <a:p>
            <a:r>
              <a:rPr lang="en-US" dirty="0"/>
              <a:t>URL: https://publicdomainvectors.org/en/free-clipart/Happy-baby-vector-graphics/15411.html</a:t>
            </a:r>
          </a:p>
          <a:p>
            <a:r>
              <a:rPr lang="en-US" dirty="0"/>
              <a:t>Attribution: None required. Public Domain. </a:t>
            </a:r>
          </a:p>
        </p:txBody>
      </p:sp>
      <p:sp>
        <p:nvSpPr>
          <p:cNvPr id="4" name="Slide Number Placeholder 3"/>
          <p:cNvSpPr>
            <a:spLocks noGrp="1"/>
          </p:cNvSpPr>
          <p:nvPr>
            <p:ph type="sldNum" sz="quarter" idx="10"/>
          </p:nvPr>
        </p:nvSpPr>
        <p:spPr/>
        <p:txBody>
          <a:bodyPr/>
          <a:lstStyle/>
          <a:p>
            <a:fld id="{C7BB21F4-C42E-3B40-9B33-CFE230F675D3}" type="slidenum">
              <a:rPr lang="en-US" smtClean="0"/>
              <a:t>42</a:t>
            </a:fld>
            <a:endParaRPr lang="en-US"/>
          </a:p>
        </p:txBody>
      </p:sp>
    </p:spTree>
    <p:extLst>
      <p:ext uri="{BB962C8B-B14F-4D97-AF65-F5344CB8AC3E}">
        <p14:creationId xmlns:p14="http://schemas.microsoft.com/office/powerpoint/2010/main" val="18035905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slide is for students to check to make sure they have similar sketches and labels on their M 03 Making Babies Template. Before showing the animations it is important that students have made an attempt to sketch the appropriate chromosomes in the appropriate circles and that chromosomes and circles are correctly labeled</a:t>
            </a:r>
          </a:p>
          <a:p>
            <a:endParaRPr lang="en-US" dirty="0"/>
          </a:p>
          <a:p>
            <a:r>
              <a:rPr lang="en-US" dirty="0"/>
              <a:t>SOURCES:</a:t>
            </a:r>
          </a:p>
          <a:p>
            <a:r>
              <a:rPr lang="en-US" dirty="0"/>
              <a:t>Image: Zygote</a:t>
            </a:r>
          </a:p>
          <a:p>
            <a:r>
              <a:rPr lang="en-US" dirty="0"/>
              <a:t>URL: https://upload.wikimedia.org/wikipedia/commons/1/1e/Zygote1.jpg</a:t>
            </a:r>
          </a:p>
          <a:p>
            <a:r>
              <a:rPr lang="en-US" dirty="0"/>
              <a:t>Attribution: Nina </a:t>
            </a:r>
            <a:r>
              <a:rPr lang="en-US" dirty="0" err="1"/>
              <a:t>Sesina</a:t>
            </a:r>
            <a:r>
              <a:rPr lang="en-US" dirty="0"/>
              <a:t>, CC BY-SA 4.0 &lt;https://creativecommons.org/licenses/by-sa/4.0&gt;,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43</a:t>
            </a:fld>
            <a:endParaRPr lang="en-US"/>
          </a:p>
        </p:txBody>
      </p:sp>
    </p:spTree>
    <p:extLst>
      <p:ext uri="{BB962C8B-B14F-4D97-AF65-F5344CB8AC3E}">
        <p14:creationId xmlns:p14="http://schemas.microsoft.com/office/powerpoint/2010/main" val="38748901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still have a few key ideas to add to our model, but now is a good time to revise what we do have. We also have an opportunity to have students name their model. We call this model Gamete Formation (Meiosis), but students should give it a name that makes sense to them. </a:t>
            </a:r>
          </a:p>
          <a:p>
            <a:r>
              <a:rPr lang="en-US" dirty="0"/>
              <a:t>Student examples: How to make eggs and sperm or How to make sex cells.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44</a:t>
            </a:fld>
            <a:endParaRPr lang="en-US"/>
          </a:p>
        </p:txBody>
      </p:sp>
    </p:spTree>
    <p:extLst>
      <p:ext uri="{BB962C8B-B14F-4D97-AF65-F5344CB8AC3E}">
        <p14:creationId xmlns:p14="http://schemas.microsoft.com/office/powerpoint/2010/main" val="4803648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is when we want to look back at our last model revision and revise again! The students’ model statements do not have to match the one provided but the should embody the same ideas.</a:t>
            </a:r>
          </a:p>
          <a:p>
            <a:endParaRPr lang="en-US" dirty="0"/>
          </a:p>
          <a:p>
            <a:pPr marL="0" indent="0">
              <a:buNone/>
            </a:pPr>
            <a:r>
              <a:rPr lang="en-US" b="1" dirty="0"/>
              <a:t>Model Ideas up to this point:</a:t>
            </a:r>
          </a:p>
          <a:p>
            <a:pPr marL="171450" indent="-171450">
              <a:buFont typeface="Arial" panose="020B0604020202020204" pitchFamily="34" charset="0"/>
              <a:buChar char="•"/>
            </a:pPr>
            <a:r>
              <a:rPr lang="en-US" sz="1200" b="1" dirty="0">
                <a:solidFill>
                  <a:srgbClr val="583F34"/>
                </a:solidFill>
              </a:rPr>
              <a:t>Sexually reproducing organisms have pairs of chromosomes.</a:t>
            </a:r>
          </a:p>
          <a:p>
            <a:pPr marL="171450" indent="-171450">
              <a:buFont typeface="Arial" panose="020B0604020202020204" pitchFamily="34" charset="0"/>
              <a:buChar char="•"/>
            </a:pPr>
            <a:r>
              <a:rPr lang="en-US" sz="1200" b="1" dirty="0">
                <a:solidFill>
                  <a:srgbClr val="583F34"/>
                </a:solidFill>
              </a:rPr>
              <a:t>Each parent gives half of their chromosomes to each (gamete)offspring </a:t>
            </a:r>
          </a:p>
          <a:p>
            <a:pPr marL="171450" indent="-171450">
              <a:buFont typeface="Arial" panose="020B0604020202020204" pitchFamily="34" charset="0"/>
              <a:buChar char="•"/>
            </a:pPr>
            <a:r>
              <a:rPr lang="en-US" sz="1200" b="1"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1" dirty="0">
                <a:solidFill>
                  <a:srgbClr val="583F34"/>
                </a:solidFill>
              </a:rPr>
              <a:t> Gametes have ½ the chromosomes of the organisms </a:t>
            </a:r>
          </a:p>
          <a:p>
            <a:pPr marL="171450" indent="-171450">
              <a:buFont typeface="Arial" panose="020B0604020202020204" pitchFamily="34" charset="0"/>
              <a:buChar char="•"/>
            </a:pPr>
            <a:r>
              <a:rPr lang="en-US" sz="1200" b="1" dirty="0">
                <a:solidFill>
                  <a:srgbClr val="583F34"/>
                </a:solidFill>
              </a:rPr>
              <a:t> Each parent only contributes one chromosome per pair to each (gamete) offspring.</a:t>
            </a:r>
          </a:p>
          <a:p>
            <a:pPr marL="171450" indent="-171450">
              <a:buFont typeface="Arial" panose="020B0604020202020204" pitchFamily="34" charset="0"/>
              <a:buChar char="•"/>
            </a:pPr>
            <a:r>
              <a:rPr lang="en-US" sz="1200" b="1" dirty="0">
                <a:solidFill>
                  <a:srgbClr val="583F34"/>
                </a:solidFill>
              </a:rPr>
              <a:t> Which chromosome given from a pair is random.</a:t>
            </a:r>
          </a:p>
          <a:p>
            <a:pPr marL="171450" indent="-171450">
              <a:buFont typeface="Arial" panose="020B0604020202020204" pitchFamily="34" charset="0"/>
              <a:buChar char="•"/>
            </a:pPr>
            <a:r>
              <a:rPr lang="en-US" sz="1200" b="1" dirty="0">
                <a:solidFill>
                  <a:srgbClr val="583F34"/>
                </a:solidFill>
              </a:rPr>
              <a:t> Traits are usually inherited independently from one other (independent assortment) </a:t>
            </a:r>
            <a:r>
              <a:rPr lang="en-US" sz="1200" b="0" dirty="0">
                <a:solidFill>
                  <a:srgbClr val="583F34"/>
                </a:solidFill>
              </a:rPr>
              <a:t>(this idea can be teased out by looking at the 2 statements: Each parent only contributes one chromosome per pair. AND  Which chromosome given is random. From these 2 statements we can infer that the traits passed on are not all linked together but are (usually) inherited independently of each other). </a:t>
            </a:r>
            <a:endParaRPr lang="en-US" b="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45</a:t>
            </a:fld>
            <a:endParaRPr lang="en-US"/>
          </a:p>
        </p:txBody>
      </p:sp>
    </p:spTree>
    <p:extLst>
      <p:ext uri="{BB962C8B-B14F-4D97-AF65-F5344CB8AC3E}">
        <p14:creationId xmlns:p14="http://schemas.microsoft.com/office/powerpoint/2010/main" val="236070623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47</a:t>
            </a:fld>
            <a:endParaRPr lang="en-US"/>
          </a:p>
        </p:txBody>
      </p:sp>
    </p:spTree>
    <p:extLst>
      <p:ext uri="{BB962C8B-B14F-4D97-AF65-F5344CB8AC3E}">
        <p14:creationId xmlns:p14="http://schemas.microsoft.com/office/powerpoint/2010/main" val="32325939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48</a:t>
            </a:fld>
            <a:endParaRPr lang="en-US"/>
          </a:p>
        </p:txBody>
      </p:sp>
    </p:spTree>
    <p:extLst>
      <p:ext uri="{BB962C8B-B14F-4D97-AF65-F5344CB8AC3E}">
        <p14:creationId xmlns:p14="http://schemas.microsoft.com/office/powerpoint/2010/main" val="651218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150255707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now turn our thoughts to why we need the process of gamete formation. In this slide, we focus on </a:t>
            </a:r>
            <a:r>
              <a:rPr lang="en-US" dirty="0" err="1"/>
              <a:t>thei</a:t>
            </a:r>
            <a:r>
              <a:rPr lang="en-US" dirty="0"/>
              <a:t> </a:t>
            </a:r>
            <a:r>
              <a:rPr lang="en-US" dirty="0" err="1"/>
              <a:t>dea</a:t>
            </a:r>
            <a:r>
              <a:rPr lang="en-US" dirty="0"/>
              <a:t> that the </a:t>
            </a:r>
            <a:r>
              <a:rPr lang="en-US" sz="1200" dirty="0">
                <a:latin typeface="Arial" panose="020B0604020202020204" pitchFamily="34" charset="0"/>
                <a:cs typeface="Arial" panose="020B0604020202020204" pitchFamily="34" charset="0"/>
              </a:rPr>
              <a:t># of chromosomes is cut in half in order to meet with another half to make a whole. If reproductive cells didn’t so this, then each time a new organism was made, it would double the number of chromosomes.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Sperm graphic, Courtesy of MBER-LE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Image: Happy baby cartoon</a:t>
            </a:r>
          </a:p>
          <a:p>
            <a:r>
              <a:rPr lang="en-US" dirty="0"/>
              <a:t>URL: https://publicdomainvectors.org/en/free-clipart/Happy-baby-vector-graphics/15411.html</a:t>
            </a:r>
          </a:p>
          <a:p>
            <a:r>
              <a:rPr lang="en-US" dirty="0"/>
              <a:t>Attribution: None required. Public Domain.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49</a:t>
            </a:fld>
            <a:endParaRPr lang="en-US"/>
          </a:p>
        </p:txBody>
      </p:sp>
    </p:spTree>
    <p:extLst>
      <p:ext uri="{BB962C8B-B14F-4D97-AF65-F5344CB8AC3E}">
        <p14:creationId xmlns:p14="http://schemas.microsoft.com/office/powerpoint/2010/main" val="32763906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this pare share and animated diagram to help make sense of the idea that we all have 2 of each kind of chromosome because we got one from our Mom and one from our Dad.</a:t>
            </a:r>
          </a:p>
          <a:p>
            <a:r>
              <a:rPr lang="en-US" dirty="0"/>
              <a:t>Where did they get their chromosomes? One from their Mom and one from their Dad. </a:t>
            </a:r>
          </a:p>
          <a:p>
            <a:endParaRPr lang="en-US" dirty="0"/>
          </a:p>
          <a:p>
            <a:r>
              <a:rPr lang="en-US" dirty="0"/>
              <a:t>And it is completely random which chromosomes you receive. The colors of the Baby’s chromosomes will always be one red and one blue, but the baby could have long: B, A’ , or A, B’, or B, B’</a:t>
            </a:r>
          </a:p>
          <a:p>
            <a:endParaRPr lang="en-US" dirty="0"/>
          </a:p>
          <a:p>
            <a:r>
              <a:rPr lang="en-US" dirty="0"/>
              <a:t>You can also discuss what sex the baby is: Male </a:t>
            </a:r>
          </a:p>
          <a:p>
            <a:endParaRPr lang="en-US" dirty="0"/>
          </a:p>
          <a:p>
            <a:r>
              <a:rPr lang="en-US" dirty="0"/>
              <a:t>To help students focus on the sense making, change the color of the chromosomes in this slide to match your pipe cleaner chromosomes. (This is especially helpful for language learners)</a:t>
            </a:r>
          </a:p>
          <a:p>
            <a:endParaRPr lang="en-US" dirty="0"/>
          </a:p>
        </p:txBody>
      </p:sp>
      <p:sp>
        <p:nvSpPr>
          <p:cNvPr id="4" name="Slide Number Placeholder 3"/>
          <p:cNvSpPr>
            <a:spLocks noGrp="1"/>
          </p:cNvSpPr>
          <p:nvPr>
            <p:ph type="sldNum" sz="quarter" idx="10"/>
          </p:nvPr>
        </p:nvSpPr>
        <p:spPr/>
        <p:txBody>
          <a:bodyPr/>
          <a:lstStyle/>
          <a:p>
            <a:fld id="{2110EA08-37F5-DD43-A200-FCA5FE3D11FC}" type="slidenum">
              <a:rPr lang="en-US" smtClean="0"/>
              <a:t>50</a:t>
            </a:fld>
            <a:endParaRPr lang="en-US"/>
          </a:p>
        </p:txBody>
      </p:sp>
    </p:spTree>
    <p:extLst>
      <p:ext uri="{BB962C8B-B14F-4D97-AF65-F5344CB8AC3E}">
        <p14:creationId xmlns:p14="http://schemas.microsoft.com/office/powerpoint/2010/main" val="25399384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Now we focus on the idea of numbering the pairs of chromosomes which gives them a specific name and makes it easier to identify them. (We first used long medium and short to describe the chromosomes so the sense making could focus on the process and not terminology, but now we can add the common science labels) The next slide will show a human karyotype with numbered chromosome pairs.</a:t>
            </a:r>
          </a:p>
          <a:p>
            <a:endParaRPr lang="en-US" dirty="0"/>
          </a:p>
          <a:p>
            <a:r>
              <a:rPr lang="en-US" dirty="0"/>
              <a:t>We also ask if any of the chromosome pairs are exactly the same. They can’t be the same because they came from different parents.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To help students focus on the sense making, change the color of the chromosomes in this slide to match your pipe cleaner chromosomes. (This is especially helpful for language learners)</a:t>
            </a:r>
          </a:p>
          <a:p>
            <a:endParaRPr lang="en-US" dirty="0"/>
          </a:p>
        </p:txBody>
      </p:sp>
      <p:sp>
        <p:nvSpPr>
          <p:cNvPr id="4" name="Slide Number Placeholder 3"/>
          <p:cNvSpPr>
            <a:spLocks noGrp="1"/>
          </p:cNvSpPr>
          <p:nvPr>
            <p:ph type="sldNum" sz="quarter" idx="10"/>
          </p:nvPr>
        </p:nvSpPr>
        <p:spPr/>
        <p:txBody>
          <a:bodyPr/>
          <a:lstStyle/>
          <a:p>
            <a:fld id="{2110EA08-37F5-DD43-A200-FCA5FE3D11FC}" type="slidenum">
              <a:rPr lang="en-US" smtClean="0"/>
              <a:t>51</a:t>
            </a:fld>
            <a:endParaRPr lang="en-US"/>
          </a:p>
        </p:txBody>
      </p:sp>
    </p:spTree>
    <p:extLst>
      <p:ext uri="{BB962C8B-B14F-4D97-AF65-F5344CB8AC3E}">
        <p14:creationId xmlns:p14="http://schemas.microsoft.com/office/powerpoint/2010/main" val="10433210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shows a normal human, male karyotype </a:t>
            </a:r>
          </a:p>
          <a:p>
            <a:endParaRPr lang="en-US" dirty="0"/>
          </a:p>
          <a:p>
            <a:endParaRPr lang="en-US" dirty="0"/>
          </a:p>
          <a:p>
            <a:endParaRPr lang="en-US" dirty="0"/>
          </a:p>
          <a:p>
            <a:r>
              <a:rPr lang="en-US" dirty="0"/>
              <a:t>SOURCES:</a:t>
            </a:r>
          </a:p>
          <a:p>
            <a:r>
              <a:rPr lang="en-US" dirty="0"/>
              <a:t>Image: Human Karyotype</a:t>
            </a:r>
            <a:br>
              <a:rPr lang="en-US" dirty="0"/>
            </a:br>
            <a:r>
              <a:rPr lang="en-US" dirty="0"/>
              <a:t>URL: https://commons.wikimedia.org/wiki/File:Karyotype_(normal).jpg</a:t>
            </a:r>
          </a:p>
          <a:p>
            <a:r>
              <a:rPr lang="en-US" dirty="0"/>
              <a:t>Attribution: National Cancer Institute,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52</a:t>
            </a:fld>
            <a:endParaRPr lang="en-US"/>
          </a:p>
        </p:txBody>
      </p:sp>
    </p:spTree>
    <p:extLst>
      <p:ext uri="{BB962C8B-B14F-4D97-AF65-F5344CB8AC3E}">
        <p14:creationId xmlns:p14="http://schemas.microsoft.com/office/powerpoint/2010/main" val="115971177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slide is used to guide a quick conversation about sexual reproduction verse asexual reproduction. We will study asexual reproduction and mitosis later in the Blue Loop, so for right now we just need to make sense of the idea that in sexual reproduction 2 different organisms come together to make a new one and that it is worth the energy because it adds variation to the population.</a:t>
            </a:r>
          </a:p>
          <a:p>
            <a:endParaRPr lang="en-US" dirty="0"/>
          </a:p>
          <a:p>
            <a:pPr marL="0" indent="0">
              <a:buNone/>
            </a:pPr>
            <a:r>
              <a:rPr lang="en-US" dirty="0"/>
              <a:t>Another way to approach this is to think about the life on our planet?</a:t>
            </a:r>
          </a:p>
          <a:p>
            <a:pPr marL="0" indent="0">
              <a:buNone/>
            </a:pPr>
            <a:r>
              <a:rPr lang="en-US" dirty="0"/>
              <a:t>There is a lot of Unity and Diversity. We looked at the differences between populations. Then we made sense of Natural Selection and figured out that individuals in a population have many similarities but there is also great variation. Do we now have a good idea of where some of that variation came from ? Class discussion on how meiosis allows for many different combinations of chromosomes. It helps contribute to the variation within a population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53</a:t>
            </a:fld>
            <a:endParaRPr lang="en-US"/>
          </a:p>
        </p:txBody>
      </p:sp>
    </p:spTree>
    <p:extLst>
      <p:ext uri="{BB962C8B-B14F-4D97-AF65-F5344CB8AC3E}">
        <p14:creationId xmlns:p14="http://schemas.microsoft.com/office/powerpoint/2010/main" val="15364491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First, we take a moment to review probability.</a:t>
            </a:r>
          </a:p>
          <a:p>
            <a:r>
              <a:rPr lang="en-US" dirty="0"/>
              <a:t>We remind the students that they used a poker chip to “decide which chromosome on each pair was contributed to the gamete. We ask: what is the chance of getting an A?</a:t>
            </a:r>
          </a:p>
          <a:p>
            <a:r>
              <a:rPr lang="en-US" dirty="0"/>
              <a:t>There is a 50/50 chance of getting an A or a B. But if we think about all the combinations and each time there is a 50/50 chance of getting an A or a B, how does this add up?</a:t>
            </a:r>
            <a:br>
              <a:rPr lang="en-US" dirty="0"/>
            </a:br>
            <a:r>
              <a:rPr lang="en-US" dirty="0"/>
              <a:t>Does this account for that much variation?</a:t>
            </a:r>
          </a:p>
        </p:txBody>
      </p:sp>
      <p:sp>
        <p:nvSpPr>
          <p:cNvPr id="4" name="Slide Number Placeholder 3"/>
          <p:cNvSpPr>
            <a:spLocks noGrp="1"/>
          </p:cNvSpPr>
          <p:nvPr>
            <p:ph type="sldNum" sz="quarter" idx="10"/>
          </p:nvPr>
        </p:nvSpPr>
        <p:spPr/>
        <p:txBody>
          <a:bodyPr/>
          <a:lstStyle/>
          <a:p>
            <a:fld id="{A9DBACAD-8129-6741-A111-F3D7FC1B3CA3}" type="slidenum">
              <a:rPr lang="en-US" smtClean="0"/>
              <a:t>57</a:t>
            </a:fld>
            <a:endParaRPr lang="en-US"/>
          </a:p>
        </p:txBody>
      </p:sp>
    </p:spTree>
    <p:extLst>
      <p:ext uri="{BB962C8B-B14F-4D97-AF65-F5344CB8AC3E}">
        <p14:creationId xmlns:p14="http://schemas.microsoft.com/office/powerpoint/2010/main" val="348117601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first look at the 3 pairs of chromosomes we have been working with and understand that there is the possibility to make 8 different eggs.</a:t>
            </a:r>
          </a:p>
          <a:p>
            <a:r>
              <a:rPr lang="en-US" dirty="0"/>
              <a:t>But is there an easy way to figure this out?</a:t>
            </a:r>
          </a:p>
        </p:txBody>
      </p:sp>
      <p:sp>
        <p:nvSpPr>
          <p:cNvPr id="4" name="Slide Number Placeholder 3"/>
          <p:cNvSpPr>
            <a:spLocks noGrp="1"/>
          </p:cNvSpPr>
          <p:nvPr>
            <p:ph type="sldNum" sz="quarter" idx="10"/>
          </p:nvPr>
        </p:nvSpPr>
        <p:spPr/>
        <p:txBody>
          <a:bodyPr/>
          <a:lstStyle/>
          <a:p>
            <a:fld id="{C7BB21F4-C42E-3B40-9B33-CFE230F675D3}" type="slidenum">
              <a:rPr lang="en-US" smtClean="0"/>
              <a:t>58</a:t>
            </a:fld>
            <a:endParaRPr lang="en-US"/>
          </a:p>
        </p:txBody>
      </p:sp>
    </p:spTree>
    <p:extLst>
      <p:ext uri="{BB962C8B-B14F-4D97-AF65-F5344CB8AC3E}">
        <p14:creationId xmlns:p14="http://schemas.microsoft.com/office/powerpoint/2010/main" val="76172903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we look at the mathematical solution for figuring out the number of possible combinations for any number of chromosomes and calculate the possible different number of eggs that a human could make.</a:t>
            </a:r>
          </a:p>
        </p:txBody>
      </p:sp>
      <p:sp>
        <p:nvSpPr>
          <p:cNvPr id="4" name="Slide Number Placeholder 3"/>
          <p:cNvSpPr>
            <a:spLocks noGrp="1"/>
          </p:cNvSpPr>
          <p:nvPr>
            <p:ph type="sldNum" sz="quarter" idx="10"/>
          </p:nvPr>
        </p:nvSpPr>
        <p:spPr/>
        <p:txBody>
          <a:bodyPr/>
          <a:lstStyle/>
          <a:p>
            <a:fld id="{C7BB21F4-C42E-3B40-9B33-CFE230F675D3}" type="slidenum">
              <a:rPr lang="en-US" smtClean="0"/>
              <a:t>59</a:t>
            </a:fld>
            <a:endParaRPr lang="en-US"/>
          </a:p>
        </p:txBody>
      </p:sp>
    </p:spTree>
    <p:extLst>
      <p:ext uri="{BB962C8B-B14F-4D97-AF65-F5344CB8AC3E}">
        <p14:creationId xmlns:p14="http://schemas.microsoft.com/office/powerpoint/2010/main" val="1149003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To understand the other important source of variation in meiosis, we look at a diagram and observe what is happening with the chromosomes. We notice that between a pair of chromosomes, sections of the  chromosome are swapped.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We do not want to complicate our model or our understanding of Meiosis, so we keep the idea of crossing over simple. You may note that in this exploration we have not complicated the idea of meiosis to include the idea of homologous pairs, nor have we gone into detail on the stages of meiosis. If you examine the NGSS, this level of detail is clearly beyond the standard. However, if you feel you want to include this information for your students, we have found a simple way to get kids to include it is to simply say something like: When scientists actually watch this process unfold under a microscope, there are 4 gametes created. What must happen to all the chromosomes to have enough to make 4 gametes that each contain one of each pair. Someone almost always comes up with the idea that the chromosomes must double first.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r>
              <a:rPr lang="en-US" dirty="0"/>
              <a:t>SOURCES:</a:t>
            </a:r>
          </a:p>
          <a:p>
            <a:r>
              <a:rPr lang="en-US" dirty="0"/>
              <a:t>Image: Meiosis main steps</a:t>
            </a:r>
          </a:p>
          <a:p>
            <a:r>
              <a:rPr lang="en-US" dirty="0"/>
              <a:t>URL: Https://commons.wikimedia.org/wiki/File:Meiosis_main_steps.svg</a:t>
            </a:r>
          </a:p>
          <a:p>
            <a:r>
              <a:rPr lang="en-US" dirty="0"/>
              <a:t>Attribution: Peter </a:t>
            </a:r>
            <a:r>
              <a:rPr lang="en-US" dirty="0" err="1"/>
              <a:t>coxhead</a:t>
            </a:r>
            <a:r>
              <a:rPr lang="en-US" dirty="0"/>
              <a:t>, CC0, via Wikimedia Commons</a:t>
            </a:r>
          </a:p>
          <a:p>
            <a:pPr rtl="0"/>
            <a:endParaRPr lang="en-US" b="1" dirty="0">
              <a:effectLst/>
            </a:endParaRPr>
          </a:p>
        </p:txBody>
      </p:sp>
      <p:sp>
        <p:nvSpPr>
          <p:cNvPr id="4" name="Slide Number Placeholder 3"/>
          <p:cNvSpPr>
            <a:spLocks noGrp="1"/>
          </p:cNvSpPr>
          <p:nvPr>
            <p:ph type="sldNum" sz="quarter" idx="10"/>
          </p:nvPr>
        </p:nvSpPr>
        <p:spPr/>
        <p:txBody>
          <a:bodyPr/>
          <a:lstStyle/>
          <a:p>
            <a:fld id="{C7BB21F4-C42E-3B40-9B33-CFE230F675D3}" type="slidenum">
              <a:rPr lang="en-US" smtClean="0"/>
              <a:t>60</a:t>
            </a:fld>
            <a:endParaRPr lang="en-US"/>
          </a:p>
        </p:txBody>
      </p:sp>
    </p:spTree>
    <p:extLst>
      <p:ext uri="{BB962C8B-B14F-4D97-AF65-F5344CB8AC3E}">
        <p14:creationId xmlns:p14="http://schemas.microsoft.com/office/powerpoint/2010/main" val="35613099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a:t>New Model Idea: </a:t>
            </a:r>
            <a:r>
              <a:rPr lang="en-US" sz="1200" b="1" kern="1200" dirty="0">
                <a:solidFill>
                  <a:schemeClr val="tx1"/>
                </a:solidFill>
                <a:effectLst/>
                <a:latin typeface="+mn-lt"/>
                <a:ea typeface="+mn-ea"/>
                <a:cs typeface="+mn-cs"/>
              </a:rPr>
              <a:t>Between a pair of chromosomes, sections can be swapped (Crossing Over)</a:t>
            </a:r>
            <a:endParaRPr lang="en-US" b="1"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61</a:t>
            </a:fld>
            <a:endParaRPr lang="en-US"/>
          </a:p>
        </p:txBody>
      </p:sp>
    </p:spTree>
    <p:extLst>
      <p:ext uri="{BB962C8B-B14F-4D97-AF65-F5344CB8AC3E}">
        <p14:creationId xmlns:p14="http://schemas.microsoft.com/office/powerpoint/2010/main" val="3451936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This is meant to serve as a transition. You are signaling to your students that you are coming back to some ideas that you may have discussed a while ago.  You may want to hide the words and only show the pictures while you make this transition. </a:t>
            </a:r>
          </a:p>
          <a:p>
            <a:r>
              <a:rPr lang="en-US" dirty="0"/>
              <a:t>To help enhance the coming phenomenon, have students share out their own experiences with looking or not looking like other members of their family. Take a poll: who knows someone who looks just like others in their biological family? Who knows someone who looks nothing like others in their biological family? OK, Now we will look at a family from the United Kingdom.</a:t>
            </a:r>
          </a:p>
          <a:p>
            <a:endParaRPr lang="en-US" dirty="0"/>
          </a:p>
          <a:p>
            <a:r>
              <a:rPr lang="en-US" dirty="0"/>
              <a:t>SOURCES:</a:t>
            </a:r>
          </a:p>
          <a:p>
            <a:r>
              <a:rPr lang="en-US" dirty="0"/>
              <a:t>Image: Mice</a:t>
            </a:r>
            <a:br>
              <a:rPr lang="en-US" dirty="0"/>
            </a:br>
            <a:r>
              <a:rPr lang="en-US" dirty="0"/>
              <a:t>URL: http://maxpixel.freegreatpicture.com/Mice-Security-Mastomys-Family-Community-Together-800875</a:t>
            </a:r>
          </a:p>
          <a:p>
            <a:r>
              <a:rPr lang="en-US" dirty="0"/>
              <a:t>Attribution: None required.</a:t>
            </a:r>
          </a:p>
        </p:txBody>
      </p:sp>
      <p:sp>
        <p:nvSpPr>
          <p:cNvPr id="4" name="Slide Number Placeholder 3"/>
          <p:cNvSpPr>
            <a:spLocks noGrp="1"/>
          </p:cNvSpPr>
          <p:nvPr>
            <p:ph type="sldNum" sz="quarter" idx="10"/>
          </p:nvPr>
        </p:nvSpPr>
        <p:spPr/>
        <p:txBody>
          <a:bodyPr/>
          <a:lstStyle/>
          <a:p>
            <a:fld id="{C7BB21F4-C42E-3B40-9B33-CFE230F675D3}" type="slidenum">
              <a:rPr lang="en-US" smtClean="0"/>
              <a:t>8</a:t>
            </a:fld>
            <a:endParaRPr lang="en-US"/>
          </a:p>
        </p:txBody>
      </p:sp>
    </p:spTree>
    <p:extLst>
      <p:ext uri="{BB962C8B-B14F-4D97-AF65-F5344CB8AC3E}">
        <p14:creationId xmlns:p14="http://schemas.microsoft.com/office/powerpoint/2010/main" val="222648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There are several short video</a:t>
            </a:r>
            <a:r>
              <a:rPr lang="en-US" baseline="0" dirty="0"/>
              <a:t> clips on YouTube showing crossing over.</a:t>
            </a:r>
          </a:p>
          <a:p>
            <a:endParaRPr lang="en-US" baseline="0" dirty="0"/>
          </a:p>
          <a:p>
            <a:r>
              <a:rPr lang="en-US" dirty="0"/>
              <a:t>SOURCES:</a:t>
            </a:r>
          </a:p>
          <a:p>
            <a:r>
              <a:rPr lang="en-US" dirty="0"/>
              <a:t>Image: Meiosis main steps</a:t>
            </a:r>
          </a:p>
          <a:p>
            <a:r>
              <a:rPr lang="en-US" dirty="0"/>
              <a:t>URL: Https://commons.wikimedia.org/wiki/File:Meiosis_main_steps.svg</a:t>
            </a:r>
          </a:p>
          <a:p>
            <a:r>
              <a:rPr lang="en-US" dirty="0"/>
              <a:t>Attribution: Peter </a:t>
            </a:r>
            <a:r>
              <a:rPr lang="en-US" dirty="0" err="1"/>
              <a:t>coxhead</a:t>
            </a:r>
            <a:r>
              <a:rPr lang="en-US" dirty="0"/>
              <a:t>, CC0, via Wikimedia Commons</a:t>
            </a:r>
          </a:p>
          <a:p>
            <a:endParaRPr lang="en-US" dirty="0"/>
          </a:p>
        </p:txBody>
      </p:sp>
      <p:sp>
        <p:nvSpPr>
          <p:cNvPr id="4" name="Slide Number Placeholder 3"/>
          <p:cNvSpPr>
            <a:spLocks noGrp="1"/>
          </p:cNvSpPr>
          <p:nvPr>
            <p:ph type="sldNum" sz="quarter" idx="10"/>
          </p:nvPr>
        </p:nvSpPr>
        <p:spPr/>
        <p:txBody>
          <a:bodyPr/>
          <a:lstStyle/>
          <a:p>
            <a:fld id="{A9DBACAD-8129-6741-A111-F3D7FC1B3CA3}" type="slidenum">
              <a:rPr lang="en-US" smtClean="0"/>
              <a:t>62</a:t>
            </a:fld>
            <a:endParaRPr lang="en-US"/>
          </a:p>
        </p:txBody>
      </p:sp>
    </p:spTree>
    <p:extLst>
      <p:ext uri="{BB962C8B-B14F-4D97-AF65-F5344CB8AC3E}">
        <p14:creationId xmlns:p14="http://schemas.microsoft.com/office/powerpoint/2010/main" val="1339800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a:t>New Model Idea: </a:t>
            </a:r>
            <a:r>
              <a:rPr lang="en-US" sz="1200" b="1" kern="1200" dirty="0">
                <a:solidFill>
                  <a:schemeClr val="tx1"/>
                </a:solidFill>
                <a:effectLst/>
                <a:latin typeface="+mn-lt"/>
                <a:ea typeface="+mn-ea"/>
                <a:cs typeface="+mn-cs"/>
              </a:rPr>
              <a:t>Between a pair of chromosomes, sections can be swapped (Crossing Over)</a:t>
            </a:r>
            <a:endParaRPr lang="en-US" b="1"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63</a:t>
            </a:fld>
            <a:endParaRPr lang="en-US"/>
          </a:p>
        </p:txBody>
      </p:sp>
    </p:spTree>
    <p:extLst>
      <p:ext uri="{BB962C8B-B14F-4D97-AF65-F5344CB8AC3E}">
        <p14:creationId xmlns:p14="http://schemas.microsoft.com/office/powerpoint/2010/main" val="38132852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 NOTES:</a:t>
            </a:r>
            <a:br>
              <a:rPr lang="en-US" dirty="0"/>
            </a:br>
            <a:r>
              <a:rPr lang="en-US" b="1" dirty="0"/>
              <a:t>New Model Idea: </a:t>
            </a:r>
            <a:r>
              <a:rPr lang="en-US" sz="1200" b="1" kern="1200" dirty="0">
                <a:solidFill>
                  <a:schemeClr val="tx1"/>
                </a:solidFill>
                <a:effectLst/>
                <a:latin typeface="+mn-lt"/>
                <a:ea typeface="+mn-ea"/>
                <a:cs typeface="+mn-cs"/>
              </a:rPr>
              <a:t>Due to independent assortment and crossing over, essentially every gamete is unique</a:t>
            </a:r>
          </a:p>
          <a:p>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64</a:t>
            </a:fld>
            <a:endParaRPr lang="en-US"/>
          </a:p>
        </p:txBody>
      </p:sp>
    </p:spTree>
    <p:extLst>
      <p:ext uri="{BB962C8B-B14F-4D97-AF65-F5344CB8AC3E}">
        <p14:creationId xmlns:p14="http://schemas.microsoft.com/office/powerpoint/2010/main" val="26796407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br>
              <a:rPr lang="en-US" dirty="0"/>
            </a:br>
            <a:r>
              <a:rPr lang="en-US" dirty="0"/>
              <a:t>Now is when we want to look back at our last model revision and revise again! The students’ model statements do not have to match the one provided but they should embody the same ideas.</a:t>
            </a:r>
          </a:p>
          <a:p>
            <a:endParaRPr lang="en-US" dirty="0"/>
          </a:p>
          <a:p>
            <a:r>
              <a:rPr lang="en-US" b="1" dirty="0"/>
              <a:t>New Model Ideas: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Between a pair of chromosomes, sections can be swapped (Crossing Over)</a:t>
            </a:r>
            <a:endParaRPr lang="en-US" b="1" dirty="0"/>
          </a:p>
          <a:p>
            <a:r>
              <a:rPr lang="en-US" sz="1200" b="1" kern="1200" dirty="0">
                <a:solidFill>
                  <a:schemeClr val="tx1"/>
                </a:solidFill>
                <a:effectLst/>
                <a:latin typeface="+mn-lt"/>
                <a:ea typeface="+mn-ea"/>
                <a:cs typeface="+mn-cs"/>
              </a:rPr>
              <a:t>Due to independent assortment and crossing over, essentially every gamete is unique</a:t>
            </a:r>
          </a:p>
          <a:p>
            <a:endParaRPr lang="en-US" sz="1200" b="1" kern="1200" dirty="0">
              <a:solidFill>
                <a:schemeClr val="tx1"/>
              </a:solidFill>
              <a:effectLst/>
              <a:latin typeface="+mn-lt"/>
              <a:ea typeface="+mn-ea"/>
              <a:cs typeface="+mn-cs"/>
            </a:endParaRPr>
          </a:p>
          <a:p>
            <a:r>
              <a:rPr lang="en-US" b="0" dirty="0"/>
              <a:t>Model Ideas up to this point:</a:t>
            </a:r>
          </a:p>
          <a:p>
            <a:pPr marL="171450" indent="-171450">
              <a:buFont typeface="Arial" panose="020B0604020202020204" pitchFamily="34" charset="0"/>
              <a:buChar char="•"/>
            </a:pPr>
            <a:r>
              <a:rPr lang="en-US" sz="1200" b="0" dirty="0">
                <a:solidFill>
                  <a:srgbClr val="583F34"/>
                </a:solidFill>
              </a:rPr>
              <a:t>Sexually reproducing organisms have pairs of chromosomes.</a:t>
            </a:r>
          </a:p>
          <a:p>
            <a:pPr marL="171450" indent="-171450">
              <a:buFont typeface="Arial" panose="020B0604020202020204" pitchFamily="34" charset="0"/>
              <a:buChar char="•"/>
            </a:pPr>
            <a:r>
              <a:rPr lang="en-US" sz="1200" b="0" dirty="0">
                <a:solidFill>
                  <a:srgbClr val="583F34"/>
                </a:solidFill>
              </a:rPr>
              <a:t>Each parent gives half of their chromosomes to each (gamete)offspring </a:t>
            </a:r>
          </a:p>
          <a:p>
            <a:pPr marL="171450" indent="-171450">
              <a:buFont typeface="Arial" panose="020B0604020202020204" pitchFamily="34" charset="0"/>
              <a:buChar char="•"/>
            </a:pPr>
            <a:r>
              <a:rPr lang="en-US" sz="1200" b="0" dirty="0">
                <a:solidFill>
                  <a:srgbClr val="583F34"/>
                </a:solidFill>
              </a:rPr>
              <a:t>		(Offspring has ½ of its chromosomes from the mother and ½ from the father.)</a:t>
            </a:r>
          </a:p>
          <a:p>
            <a:pPr marL="171450" indent="-171450">
              <a:buFont typeface="Arial" panose="020B0604020202020204" pitchFamily="34" charset="0"/>
              <a:buChar char="•"/>
            </a:pPr>
            <a:r>
              <a:rPr lang="en-US" sz="1200" b="0" dirty="0">
                <a:solidFill>
                  <a:srgbClr val="583F34"/>
                </a:solidFill>
              </a:rPr>
              <a:t> Gametes have ½ the chromosomes of the organisms </a:t>
            </a:r>
          </a:p>
          <a:p>
            <a:pPr marL="171450" indent="-171450">
              <a:buFont typeface="Arial" panose="020B0604020202020204" pitchFamily="34" charset="0"/>
              <a:buChar char="•"/>
            </a:pPr>
            <a:r>
              <a:rPr lang="en-US" sz="1200" b="0" dirty="0">
                <a:solidFill>
                  <a:srgbClr val="583F34"/>
                </a:solidFill>
              </a:rPr>
              <a:t> Each parent only contributes one chromosome per pair to each (gamete) offspring.</a:t>
            </a:r>
          </a:p>
          <a:p>
            <a:pPr marL="171450" indent="-171450">
              <a:buFont typeface="Arial" panose="020B0604020202020204" pitchFamily="34" charset="0"/>
              <a:buChar char="•"/>
            </a:pPr>
            <a:r>
              <a:rPr lang="en-US" sz="1200" b="0" dirty="0">
                <a:solidFill>
                  <a:srgbClr val="583F34"/>
                </a:solidFill>
              </a:rPr>
              <a:t> Which chromosome given from a pair is random.</a:t>
            </a:r>
          </a:p>
          <a:p>
            <a:pPr marL="171450" indent="-171450">
              <a:buFont typeface="Arial" panose="020B0604020202020204" pitchFamily="34" charset="0"/>
              <a:buChar char="•"/>
            </a:pPr>
            <a:r>
              <a:rPr lang="en-US" sz="1200" b="0" dirty="0">
                <a:solidFill>
                  <a:srgbClr val="583F34"/>
                </a:solidFill>
              </a:rPr>
              <a:t> Traits are usually inherited independently from one other (independent assortment) (this idea can be teased out by looking at the 2 statements: Each parent only contributes one chromosome per pair. AND  Which chromosome given is random. From these 2 statements we can infer that the traits passed on are not all linked together, But are (usually) inherited independently of each other). </a:t>
            </a:r>
            <a:endParaRPr lang="en-US" b="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65</a:t>
            </a:fld>
            <a:endParaRPr lang="en-US"/>
          </a:p>
        </p:txBody>
      </p:sp>
    </p:spTree>
    <p:extLst>
      <p:ext uri="{BB962C8B-B14F-4D97-AF65-F5344CB8AC3E}">
        <p14:creationId xmlns:p14="http://schemas.microsoft.com/office/powerpoint/2010/main" val="317425704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695485" y="4421823"/>
            <a:ext cx="5563869" cy="4189095"/>
          </a:xfrm>
          <a:prstGeom prst="rect">
            <a:avLst/>
          </a:prstGeom>
        </p:spPr>
        <p:txBody>
          <a:bodyPr lIns="92915" tIns="92915" rIns="92915" bIns="92915" anchor="ctr" anchorCtr="0">
            <a:noAutofit/>
          </a:bodyPr>
          <a:lstStyle/>
          <a:p>
            <a:r>
              <a:rPr lang="en-US" dirty="0"/>
              <a:t>TEACHER NOTES:</a:t>
            </a:r>
          </a:p>
          <a:p>
            <a:r>
              <a:rPr lang="en-US" dirty="0"/>
              <a:t>Students respond to the challenge questions on the handout. This could be done in class, for homework or as a ticket out the door. The important part is the conversation that follows. </a:t>
            </a:r>
          </a:p>
          <a:p>
            <a:r>
              <a:rPr lang="en-US" dirty="0"/>
              <a:t>One can argue the answer either way. What is important is for students to support their claim with ideas form the model. </a:t>
            </a:r>
          </a:p>
          <a:p>
            <a:endParaRPr lang="en-US" dirty="0"/>
          </a:p>
          <a:p>
            <a:r>
              <a:rPr lang="en-US" dirty="0"/>
              <a:t>Sample Arguments (This is not “the Answer” but one way in which students could argue their point of view)</a:t>
            </a:r>
          </a:p>
          <a:p>
            <a:r>
              <a:rPr lang="en-US" b="1" dirty="0"/>
              <a:t>Parent/ Child </a:t>
            </a:r>
          </a:p>
          <a:p>
            <a:pPr marL="0" indent="0">
              <a:buNone/>
            </a:pPr>
            <a:r>
              <a:rPr lang="en-US" sz="1200" i="0" dirty="0">
                <a:solidFill>
                  <a:srgbClr val="583F34"/>
                </a:solidFill>
                <a:cs typeface="Arial" panose="020B0604020202020204" pitchFamily="34" charset="0"/>
              </a:rPr>
              <a:t>A parent and child will always share half the traits (Half your chromosomes come from each parent) while 2 siblings may each receive very different combinations of chromosomes from their parents.</a:t>
            </a:r>
            <a:r>
              <a:rPr lang="en-US" sz="1200" dirty="0">
                <a:solidFill>
                  <a:srgbClr val="002060"/>
                </a:solidFill>
              </a:rPr>
              <a:t> (Which chromosome given from a pair is random. And Traits are usually inherited independently from one other (independent assortment). Also, with crossing over, the chromosomes will be even more different (Between a pair of chromosomes, sections can be swapped (Crossing Over) and Due to independent assortment and crossing over, essentially every gamete is unique)</a:t>
            </a:r>
          </a:p>
          <a:p>
            <a:pPr marL="0" indent="0">
              <a:buNone/>
            </a:pPr>
            <a:endParaRPr lang="en-US" sz="1200" dirty="0">
              <a:solidFill>
                <a:srgbClr val="002060"/>
              </a:solidFill>
            </a:endParaRPr>
          </a:p>
          <a:p>
            <a:pPr marL="0" indent="0">
              <a:buNone/>
            </a:pPr>
            <a:r>
              <a:rPr lang="en-US" sz="1200" b="1" dirty="0">
                <a:solidFill>
                  <a:srgbClr val="002060"/>
                </a:solidFill>
              </a:rPr>
              <a:t>Sibling/ Sibling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583F34"/>
                </a:solidFill>
                <a:cs typeface="Arial" panose="020B0604020202020204" pitchFamily="34" charset="0"/>
              </a:rPr>
              <a:t>Considering crossing over, it is virtually impossible for 2 siblings to get the exact same set of chromosomes from their mom and dad, but there is a chance to have many that are the same, certainly more than 1/2 . You can only ever share ½ with either parent (Half your chromosomes come from each parent), but it is possible that you will share more than half with a sibling. Chromosomes are randomly assorted to each gamete so you and a sibling could possibly get the same or a similar random assortment.</a:t>
            </a:r>
            <a:r>
              <a:rPr lang="en-US" sz="1200" dirty="0">
                <a:solidFill>
                  <a:srgbClr val="002060"/>
                </a:solidFill>
              </a:rPr>
              <a:t> (Which chromosome given from a pair is random. And Traits are usually inherited independently from one other (independent assortment).</a:t>
            </a:r>
            <a:r>
              <a:rPr lang="en-US" sz="1200" i="0" dirty="0">
                <a:solidFill>
                  <a:srgbClr val="583F34"/>
                </a:solidFill>
                <a:cs typeface="Arial" panose="020B0604020202020204" pitchFamily="34" charset="0"/>
              </a:rPr>
              <a:t> Even with crossing over, only sections of chromosomes are swapped, and the same sections might be swapped. </a:t>
            </a:r>
            <a:r>
              <a:rPr lang="en-US" sz="1200" dirty="0">
                <a:solidFill>
                  <a:srgbClr val="002060"/>
                </a:solidFill>
              </a:rPr>
              <a:t>(Between a pair of chromosomes, sections can be swapped (Crossing Over)).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0" dirty="0">
              <a:solidFill>
                <a:srgbClr val="002060"/>
              </a:solidFill>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Image: Mother and Child</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URL: https://www.maxpixel.net/Mother-Mom-Woman-Parent-Child-Baby-Love-Son-4486576</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Attribution: Not required. Public domain.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0" dirty="0">
              <a:solidFill>
                <a:srgbClr val="002060"/>
              </a:solidFill>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Image: Siblings (Brothers)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URL: https://upload.wikimedia.org/wikipedia/commons/a/a8/The_siblings.jpg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Attribution: Ivan </a:t>
            </a:r>
            <a:r>
              <a:rPr lang="en-US" sz="1200" i="0" dirty="0" err="1">
                <a:solidFill>
                  <a:srgbClr val="002060"/>
                </a:solidFill>
                <a:cs typeface="Arial" panose="020B0604020202020204" pitchFamily="34" charset="0"/>
              </a:rPr>
              <a:t>Mucyo</a:t>
            </a:r>
            <a:r>
              <a:rPr lang="en-US" sz="1200" i="0" dirty="0">
                <a:solidFill>
                  <a:srgbClr val="002060"/>
                </a:solidFill>
                <a:cs typeface="Arial" panose="020B0604020202020204" pitchFamily="34" charset="0"/>
              </a:rPr>
              <a:t>, CC BY-SA 4.0 &lt;https://creativecommons.org/licenses/by-sa/4.0&gt;,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0" dirty="0">
              <a:solidFill>
                <a:srgbClr val="002060"/>
              </a:solidFill>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Image: Siblings (Sisters)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URL: https://www.maxpixel.net/Asian-Sisters-Siblings-Child-Friends-Girl-Sister-5033365</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i="0" dirty="0">
                <a:solidFill>
                  <a:srgbClr val="002060"/>
                </a:solidFill>
                <a:cs typeface="Arial" panose="020B0604020202020204" pitchFamily="34" charset="0"/>
              </a:rPr>
              <a:t>Attribution: Not required. Public domain.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0" dirty="0">
              <a:solidFill>
                <a:srgbClr val="002060"/>
              </a:solidFill>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0" dirty="0">
              <a:solidFill>
                <a:srgbClr val="583F34"/>
              </a:solidFill>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i="0" dirty="0">
              <a:solidFill>
                <a:srgbClr val="583F34"/>
              </a:solidFill>
              <a:cs typeface="Arial" panose="020B0604020202020204" pitchFamily="34" charset="0"/>
            </a:endParaRPr>
          </a:p>
          <a:p>
            <a:endParaRPr dirty="0"/>
          </a:p>
        </p:txBody>
      </p:sp>
      <p:sp>
        <p:nvSpPr>
          <p:cNvPr id="347" name="Shape 347"/>
          <p:cNvSpPr>
            <a:spLocks noGrp="1" noRot="1" noChangeAspect="1"/>
          </p:cNvSpPr>
          <p:nvPr>
            <p:ph type="sldImg" idx="2"/>
          </p:nvPr>
        </p:nvSpPr>
        <p:spPr>
          <a:xfrm>
            <a:off x="1150938" y="698500"/>
            <a:ext cx="4652962" cy="34909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72803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SOURCES:</a:t>
            </a:r>
          </a:p>
          <a:p>
            <a:r>
              <a:rPr lang="en-US" dirty="0"/>
              <a:t>Image: Twins</a:t>
            </a:r>
          </a:p>
          <a:p>
            <a:r>
              <a:rPr lang="en-US" dirty="0"/>
              <a:t>URL: Common Usage</a:t>
            </a:r>
          </a:p>
          <a:p>
            <a:r>
              <a:rPr lang="en-US" dirty="0"/>
              <a:t>Attribution: Common Usage</a:t>
            </a:r>
          </a:p>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73</a:t>
            </a:fld>
            <a:endParaRPr lang="en-US"/>
          </a:p>
        </p:txBody>
      </p:sp>
    </p:spTree>
    <p:extLst>
      <p:ext uri="{BB962C8B-B14F-4D97-AF65-F5344CB8AC3E}">
        <p14:creationId xmlns:p14="http://schemas.microsoft.com/office/powerpoint/2010/main" val="55769849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TEACHER NOTES: Perhaps</a:t>
            </a:r>
            <a:r>
              <a:rPr lang="en-US" baseline="0" dirty="0"/>
              <a:t> your students don’t need this step</a:t>
            </a:r>
            <a:r>
              <a:rPr lang="is-IS" baseline="0" dirty="0"/>
              <a:t>…they may be able to explain it without this exercise. Great! But if they need more structure, here it is. </a:t>
            </a:r>
            <a:r>
              <a:rPr lang="en-US" dirty="0"/>
              <a:t>This can be done on whiteboards in pairs or groups. </a:t>
            </a:r>
          </a:p>
          <a:p>
            <a:endParaRPr lang="en-US" dirty="0"/>
          </a:p>
          <a:p>
            <a:r>
              <a:rPr lang="en-US" dirty="0"/>
              <a:t>You can individually check groups and/ or have a volunteer draw Lucy’s and Maria’s eggs on the classroom whiteboard.</a:t>
            </a:r>
          </a:p>
          <a:p>
            <a:r>
              <a:rPr lang="en-US" dirty="0"/>
              <a:t>Lucy received 1B’, 2B’, and 3B’ chromosomes from her egg</a:t>
            </a:r>
          </a:p>
          <a:p>
            <a:r>
              <a:rPr lang="en-US" dirty="0"/>
              <a:t>Maria received 1A’, 2A’, and 3A’ chromosomes from her egg</a:t>
            </a:r>
          </a:p>
        </p:txBody>
      </p:sp>
      <p:sp>
        <p:nvSpPr>
          <p:cNvPr id="4" name="Slide Number Placeholder 3"/>
          <p:cNvSpPr>
            <a:spLocks noGrp="1"/>
          </p:cNvSpPr>
          <p:nvPr>
            <p:ph type="sldNum" sz="quarter" idx="10"/>
          </p:nvPr>
        </p:nvSpPr>
        <p:spPr/>
        <p:txBody>
          <a:bodyPr/>
          <a:lstStyle/>
          <a:p>
            <a:fld id="{A9DBACAD-8129-6741-A111-F3D7FC1B3CA3}" type="slidenum">
              <a:rPr lang="en-US" smtClean="0"/>
              <a:t>74</a:t>
            </a:fld>
            <a:endParaRPr lang="en-US"/>
          </a:p>
        </p:txBody>
      </p:sp>
    </p:spTree>
    <p:extLst>
      <p:ext uri="{BB962C8B-B14F-4D97-AF65-F5344CB8AC3E}">
        <p14:creationId xmlns:p14="http://schemas.microsoft.com/office/powerpoint/2010/main" val="41024013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Assessment time! Students explain the phenomenon about the twins, but they take the role of a science reporter for your local newspaper. The format of their explanation is as a newspaper article and their audience is the general public.  See next slide.</a:t>
            </a:r>
          </a:p>
          <a:p>
            <a:endParaRPr lang="en-US" dirty="0"/>
          </a:p>
          <a:p>
            <a:r>
              <a:rPr lang="en-US" dirty="0"/>
              <a:t>SOURCES:</a:t>
            </a:r>
          </a:p>
          <a:p>
            <a:r>
              <a:rPr lang="en-US" dirty="0"/>
              <a:t>Image: Twins</a:t>
            </a:r>
          </a:p>
          <a:p>
            <a:r>
              <a:rPr lang="en-US" dirty="0"/>
              <a:t>URL: Common Usage</a:t>
            </a:r>
          </a:p>
          <a:p>
            <a:r>
              <a:rPr lang="en-US" dirty="0"/>
              <a:t>Attribution: Common Usage</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75</a:t>
            </a:fld>
            <a:endParaRPr lang="en-US"/>
          </a:p>
        </p:txBody>
      </p:sp>
    </p:spTree>
    <p:extLst>
      <p:ext uri="{BB962C8B-B14F-4D97-AF65-F5344CB8AC3E}">
        <p14:creationId xmlns:p14="http://schemas.microsoft.com/office/powerpoint/2010/main" val="13009473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Students take the role of the science reporter for the local newspaper (Insert the name of your local paper). They are writing in the form of a newspaper article and their audience is the general public. </a:t>
            </a:r>
          </a:p>
          <a:p>
            <a:endParaRPr lang="en-US" dirty="0"/>
          </a:p>
          <a:p>
            <a:r>
              <a:rPr lang="en-US" dirty="0"/>
              <a:t>SOURCES:</a:t>
            </a:r>
          </a:p>
          <a:p>
            <a:r>
              <a:rPr lang="en-US" dirty="0"/>
              <a:t>Image: Twins</a:t>
            </a:r>
          </a:p>
          <a:p>
            <a:r>
              <a:rPr lang="en-US" dirty="0"/>
              <a:t>URL: Common Usage</a:t>
            </a:r>
          </a:p>
          <a:p>
            <a:r>
              <a:rPr lang="en-US" dirty="0"/>
              <a:t>Attribution: Common Usage</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76</a:t>
            </a:fld>
            <a:endParaRPr lang="en-US"/>
          </a:p>
        </p:txBody>
      </p:sp>
    </p:spTree>
    <p:extLst>
      <p:ext uri="{BB962C8B-B14F-4D97-AF65-F5344CB8AC3E}">
        <p14:creationId xmlns:p14="http://schemas.microsoft.com/office/powerpoint/2010/main" val="30141373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an optional assessment.</a:t>
            </a:r>
          </a:p>
          <a:p>
            <a:r>
              <a:rPr lang="en-US" dirty="0"/>
              <a:t>The two boys in the picture are not twins and just brothers according to the caption of this image on Flickr.com</a:t>
            </a:r>
          </a:p>
          <a:p>
            <a:endParaRPr lang="en-US" dirty="0"/>
          </a:p>
          <a:p>
            <a:endParaRPr lang="en-US" dirty="0"/>
          </a:p>
          <a:p>
            <a:r>
              <a:rPr lang="en-US" dirty="0"/>
              <a:t>SOURCES:</a:t>
            </a:r>
          </a:p>
          <a:p>
            <a:r>
              <a:rPr lang="en-US" dirty="0"/>
              <a:t>https://www.flickr.com/photos/kenwhytock/5955171303</a:t>
            </a:r>
          </a:p>
        </p:txBody>
      </p:sp>
      <p:sp>
        <p:nvSpPr>
          <p:cNvPr id="4" name="Slide Number Placeholder 3"/>
          <p:cNvSpPr>
            <a:spLocks noGrp="1"/>
          </p:cNvSpPr>
          <p:nvPr>
            <p:ph type="sldNum" sz="quarter" idx="10"/>
          </p:nvPr>
        </p:nvSpPr>
        <p:spPr/>
        <p:txBody>
          <a:bodyPr/>
          <a:lstStyle/>
          <a:p>
            <a:fld id="{C7BB21F4-C42E-3B40-9B33-CFE230F675D3}" type="slidenum">
              <a:rPr lang="en-US" smtClean="0"/>
              <a:t>77</a:t>
            </a:fld>
            <a:endParaRPr lang="en-US"/>
          </a:p>
        </p:txBody>
      </p:sp>
    </p:spTree>
    <p:extLst>
      <p:ext uri="{BB962C8B-B14F-4D97-AF65-F5344CB8AC3E}">
        <p14:creationId xmlns:p14="http://schemas.microsoft.com/office/powerpoint/2010/main" val="35779034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introduce Lucy and Maria and the conversation surrounding them and their family.</a:t>
            </a:r>
          </a:p>
          <a:p>
            <a:endParaRPr lang="en-US" dirty="0"/>
          </a:p>
          <a:p>
            <a:r>
              <a:rPr lang="en-US"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latin typeface="Times New Roman"/>
                <a:cs typeface="Times New Roman"/>
                <a:hlinkClick r:id="rId3"/>
              </a:rPr>
              <a:t>https://www.topmagazin.sk/wp-content/uploads/2015/03/black-white-skin-twin-sisters-lucy-maria-aylmer-12.jpg</a:t>
            </a:r>
            <a:endParaRPr lang="en-US" sz="1200" dirty="0">
              <a:latin typeface="Times New Roman"/>
              <a:cs typeface="Times New Roman"/>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latin typeface="Times New Roman"/>
              <a:cs typeface="Times New Roman"/>
            </a:endParaRPr>
          </a:p>
          <a:p>
            <a:endParaRPr lang="en-US" dirty="0"/>
          </a:p>
          <a:p>
            <a:r>
              <a:rPr lang="en-US" dirty="0"/>
              <a:t>Video of Lucy and Maria</a:t>
            </a:r>
          </a:p>
          <a:p>
            <a:r>
              <a:rPr lang="en-US" dirty="0"/>
              <a:t>https://</a:t>
            </a:r>
            <a:r>
              <a:rPr lang="en-US" dirty="0" err="1"/>
              <a:t>theweeklyobserver.com</a:t>
            </a:r>
            <a:r>
              <a:rPr lang="en-US" dirty="0"/>
              <a:t>/twin-sisters-born-one-black-one-white/29388/</a:t>
            </a:r>
          </a:p>
        </p:txBody>
      </p:sp>
      <p:sp>
        <p:nvSpPr>
          <p:cNvPr id="4" name="Slide Number Placeholder 3"/>
          <p:cNvSpPr>
            <a:spLocks noGrp="1"/>
          </p:cNvSpPr>
          <p:nvPr>
            <p:ph type="sldNum" sz="quarter" idx="10"/>
          </p:nvPr>
        </p:nvSpPr>
        <p:spPr/>
        <p:txBody>
          <a:bodyPr/>
          <a:lstStyle/>
          <a:p>
            <a:fld id="{A9DBACAD-8129-6741-A111-F3D7FC1B3CA3}" type="slidenum">
              <a:rPr lang="en-US" smtClean="0"/>
              <a:t>9</a:t>
            </a:fld>
            <a:endParaRPr lang="en-US"/>
          </a:p>
        </p:txBody>
      </p:sp>
    </p:spTree>
    <p:extLst>
      <p:ext uri="{BB962C8B-B14F-4D97-AF65-F5344CB8AC3E}">
        <p14:creationId xmlns:p14="http://schemas.microsoft.com/office/powerpoint/2010/main" val="4027916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1) If time allows, this is a great place to show “The human family tree” by National Geographic. This is a 90-minute video that shows how all humans are ultimately linked by 99.9% the same DNA because we all have common human ancestry originating in sub-Saharan Africa. </a:t>
            </a:r>
          </a:p>
          <a:p>
            <a:pPr lvl="0"/>
            <a:r>
              <a:rPr lang="en-US" sz="1200" kern="1200" dirty="0">
                <a:solidFill>
                  <a:schemeClr val="tx1"/>
                </a:solidFill>
                <a:effectLst/>
                <a:latin typeface="+mn-lt"/>
                <a:ea typeface="+mn-ea"/>
                <a:cs typeface="+mn-cs"/>
              </a:rPr>
              <a:t>2) Next, ask students to weigh in on questions (Hopefully in the parking lot) such as “Does race really exist?”, “Is Race genetic?” etc. Have students read the National Geographic article entitled “Concept of race not grounded in genetics.”  You can prepare specific questions for discussion or just invite participation and leave the discussion more open ended. This is a good time to dispel the myth that Genetics differentiates humans by race and thus, we can use this information to debunk that racist ideas are substantiated by Biology. There is no Biological evidence that supports racism (that any one group of humans in superior or inferior to any other group of humans).  As teachers, it is critical that we utilize our science-based platform to assert racial equity and justice.</a:t>
            </a:r>
          </a:p>
        </p:txBody>
      </p:sp>
      <p:sp>
        <p:nvSpPr>
          <p:cNvPr id="4" name="Slide Number Placeholder 3"/>
          <p:cNvSpPr>
            <a:spLocks noGrp="1"/>
          </p:cNvSpPr>
          <p:nvPr>
            <p:ph type="sldNum" sz="quarter" idx="10"/>
          </p:nvPr>
        </p:nvSpPr>
        <p:spPr/>
        <p:txBody>
          <a:bodyPr/>
          <a:lstStyle/>
          <a:p>
            <a:fld id="{A9DBACAD-8129-6741-A111-F3D7FC1B3CA3}" type="slidenum">
              <a:rPr lang="en-US" smtClean="0"/>
              <a:t>81</a:t>
            </a:fld>
            <a:endParaRPr lang="en-US"/>
          </a:p>
        </p:txBody>
      </p:sp>
    </p:spTree>
    <p:extLst>
      <p:ext uri="{BB962C8B-B14F-4D97-AF65-F5344CB8AC3E}">
        <p14:creationId xmlns:p14="http://schemas.microsoft.com/office/powerpoint/2010/main" val="170756260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8d26f13fd8_0_191: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8d26f13fd8_0_1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5920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8: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TEACHER NOTES:</a:t>
            </a:r>
            <a:endParaRPr dirty="0"/>
          </a:p>
          <a:p>
            <a:pPr marL="0" lvl="0" indent="0" algn="l" rtl="0">
              <a:spcBef>
                <a:spcPts val="0"/>
              </a:spcBef>
              <a:spcAft>
                <a:spcPts val="0"/>
              </a:spcAft>
              <a:buNone/>
            </a:pPr>
            <a:r>
              <a:rPr lang="en-US" dirty="0"/>
              <a:t>We ask students to think about similar situations they have experienced where siblings who are biologically related do not look alike or where children look very different from their parents. Encourage students to consider this on a trait level as well as the more holistic level we see in the case of Lucy and Maria. Students record their ideas in </a:t>
            </a:r>
            <a:r>
              <a:rPr lang="en-US" b="1" dirty="0"/>
              <a:t>Doodle Box A.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SOURCES:</a:t>
            </a:r>
            <a:endParaRPr dirty="0"/>
          </a:p>
          <a:p>
            <a:pPr marL="0" marR="0" lvl="0" indent="0" algn="l" rtl="0">
              <a:lnSpc>
                <a:spcPct val="100000"/>
              </a:lnSpc>
              <a:spcBef>
                <a:spcPts val="0"/>
              </a:spcBef>
              <a:spcAft>
                <a:spcPts val="0"/>
              </a:spcAft>
              <a:buClr>
                <a:schemeClr val="dk1"/>
              </a:buClr>
              <a:buSzPts val="1200"/>
              <a:buFont typeface="Times New Roman"/>
              <a:buNone/>
            </a:pPr>
            <a:r>
              <a:rPr lang="en-US" sz="1200" u="sng" dirty="0">
                <a:solidFill>
                  <a:schemeClr val="hlink"/>
                </a:solidFill>
                <a:latin typeface="Times New Roman"/>
                <a:ea typeface="Times New Roman"/>
                <a:cs typeface="Times New Roman"/>
                <a:sym typeface="Times New Roman"/>
                <a:hlinkClick r:id="rId3"/>
              </a:rPr>
              <a:t>https://www.topmagazin.sk/wp-content/uploads/2015/03/black-white-skin-twin-sisters-lucy-maria-aylmer-12.jpg</a:t>
            </a:r>
            <a:endParaRPr sz="1200"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200"/>
              <a:buFont typeface="Calibri"/>
              <a:buNone/>
            </a:pPr>
            <a:endParaRPr sz="1200"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200"/>
              <a:buFont typeface="Times New Roman"/>
              <a:buNone/>
            </a:pPr>
            <a:r>
              <a:rPr lang="en-US" sz="1200" dirty="0">
                <a:latin typeface="Times New Roman"/>
                <a:ea typeface="Times New Roman"/>
                <a:cs typeface="Times New Roman"/>
                <a:sym typeface="Times New Roman"/>
              </a:rPr>
              <a:t>Article </a:t>
            </a:r>
            <a:endParaRPr dirty="0"/>
          </a:p>
          <a:p>
            <a:pPr marL="0" marR="0" lvl="0" indent="0" algn="l" rtl="0">
              <a:lnSpc>
                <a:spcPct val="100000"/>
              </a:lnSpc>
              <a:spcBef>
                <a:spcPts val="0"/>
              </a:spcBef>
              <a:spcAft>
                <a:spcPts val="0"/>
              </a:spcAft>
              <a:buClr>
                <a:schemeClr val="dk1"/>
              </a:buClr>
              <a:buSzPts val="1200"/>
              <a:buFont typeface="Calibri"/>
              <a:buNone/>
            </a:pPr>
            <a:endParaRPr sz="1200" dirty="0">
              <a:latin typeface="Times New Roman"/>
              <a:ea typeface="Times New Roman"/>
              <a:cs typeface="Times New Roman"/>
              <a:sym typeface="Times New Roman"/>
            </a:endParaRPr>
          </a:p>
          <a:p>
            <a:pPr marL="0" lvl="0" indent="0" algn="l" rtl="0">
              <a:spcBef>
                <a:spcPts val="0"/>
              </a:spcBef>
              <a:spcAft>
                <a:spcPts val="0"/>
              </a:spcAft>
              <a:buNone/>
            </a:pPr>
            <a:endParaRPr dirty="0"/>
          </a:p>
          <a:p>
            <a:pPr marL="0" lvl="0" indent="0" algn="l" rtl="0">
              <a:spcBef>
                <a:spcPts val="0"/>
              </a:spcBef>
              <a:spcAft>
                <a:spcPts val="0"/>
              </a:spcAft>
              <a:buNone/>
            </a:pPr>
            <a:r>
              <a:rPr lang="en-US" dirty="0"/>
              <a:t>Video of Lucy and Maria</a:t>
            </a:r>
            <a:endParaRPr dirty="0"/>
          </a:p>
          <a:p>
            <a:pPr marL="0" lvl="0" indent="0" algn="l" rtl="0">
              <a:spcBef>
                <a:spcPts val="0"/>
              </a:spcBef>
              <a:spcAft>
                <a:spcPts val="0"/>
              </a:spcAft>
              <a:buNone/>
            </a:pPr>
            <a:r>
              <a:rPr lang="en-US" dirty="0"/>
              <a:t>https://</a:t>
            </a:r>
            <a:r>
              <a:rPr lang="en-US" dirty="0" err="1"/>
              <a:t>theweeklyobserver.com</a:t>
            </a:r>
            <a:r>
              <a:rPr lang="en-US" dirty="0"/>
              <a:t>/twin-sisters-born-one-black-one-white/29388/</a:t>
            </a:r>
            <a:endParaRPr dirty="0"/>
          </a:p>
          <a:p>
            <a:pPr marL="0" lvl="0" indent="0" algn="l" rtl="0">
              <a:spcBef>
                <a:spcPts val="0"/>
              </a:spcBef>
              <a:spcAft>
                <a:spcPts val="0"/>
              </a:spcAft>
              <a:buNone/>
            </a:pPr>
            <a:endParaRPr dirty="0"/>
          </a:p>
        </p:txBody>
      </p:sp>
      <p:sp>
        <p:nvSpPr>
          <p:cNvPr id="233" name="Google Shape;233;p8: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9: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9: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TEACHER NOTES:</a:t>
            </a:r>
            <a:endParaRPr dirty="0"/>
          </a:p>
          <a:p>
            <a:pPr marL="0" lvl="0" indent="0" algn="l" rtl="0">
              <a:spcBef>
                <a:spcPts val="0"/>
              </a:spcBef>
              <a:spcAft>
                <a:spcPts val="0"/>
              </a:spcAft>
              <a:buNone/>
            </a:pPr>
            <a:r>
              <a:rPr lang="en-US" dirty="0"/>
              <a:t>We ask students to think about the possibility of Lucy and Maria being twins. Are they? How could this be? Students record their ideas in </a:t>
            </a:r>
            <a:r>
              <a:rPr lang="en-US" b="1" dirty="0"/>
              <a:t>Doodle Box B. </a:t>
            </a:r>
            <a:r>
              <a:rPr lang="en-US" b="0" dirty="0"/>
              <a:t>This might be an opportunity to have a conversation about twins more generally and how twins happen in humans. Some kids will have a lot of background info on this (for example if they know twins) and some may know very little.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SOURCES:</a:t>
            </a:r>
            <a:endParaRPr dirty="0"/>
          </a:p>
          <a:p>
            <a:pPr marL="0" marR="0" lvl="0" indent="0" algn="l" rtl="0">
              <a:lnSpc>
                <a:spcPct val="100000"/>
              </a:lnSpc>
              <a:spcBef>
                <a:spcPts val="0"/>
              </a:spcBef>
              <a:spcAft>
                <a:spcPts val="0"/>
              </a:spcAft>
              <a:buClr>
                <a:schemeClr val="dk1"/>
              </a:buClr>
              <a:buSzPts val="1200"/>
              <a:buFont typeface="Times New Roman"/>
              <a:buNone/>
            </a:pPr>
            <a:r>
              <a:rPr lang="en-US" sz="1200" u="sng" dirty="0">
                <a:solidFill>
                  <a:schemeClr val="hlink"/>
                </a:solidFill>
                <a:latin typeface="Times New Roman"/>
                <a:ea typeface="Times New Roman"/>
                <a:cs typeface="Times New Roman"/>
                <a:sym typeface="Times New Roman"/>
                <a:hlinkClick r:id="rId3"/>
              </a:rPr>
              <a:t>https://www.topmagazin.sk/wp-content/uploads/2015/03/black-white-skin-twin-sisters-lucy-maria-aylmer-12.jpg</a:t>
            </a:r>
            <a:endParaRPr sz="1200"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200"/>
              <a:buFont typeface="Calibri"/>
              <a:buNone/>
            </a:pPr>
            <a:endParaRPr sz="1200" dirty="0">
              <a:latin typeface="Times New Roman"/>
              <a:ea typeface="Times New Roman"/>
              <a:cs typeface="Times New Roman"/>
              <a:sym typeface="Times New Roman"/>
            </a:endParaRPr>
          </a:p>
          <a:p>
            <a:pPr marL="0" marR="0" lvl="0" indent="0" algn="l" rtl="0">
              <a:lnSpc>
                <a:spcPct val="100000"/>
              </a:lnSpc>
              <a:spcBef>
                <a:spcPts val="0"/>
              </a:spcBef>
              <a:spcAft>
                <a:spcPts val="0"/>
              </a:spcAft>
              <a:buClr>
                <a:schemeClr val="dk1"/>
              </a:buClr>
              <a:buSzPts val="1200"/>
              <a:buFont typeface="Times New Roman"/>
              <a:buNone/>
            </a:pPr>
            <a:r>
              <a:rPr lang="en-US" sz="1200" dirty="0">
                <a:latin typeface="Times New Roman"/>
                <a:ea typeface="Times New Roman"/>
                <a:cs typeface="Times New Roman"/>
                <a:sym typeface="Times New Roman"/>
              </a:rPr>
              <a:t>Article </a:t>
            </a:r>
            <a:endParaRPr dirty="0"/>
          </a:p>
          <a:p>
            <a:pPr marL="0" marR="0" lvl="0" indent="0" algn="l" rtl="0">
              <a:lnSpc>
                <a:spcPct val="100000"/>
              </a:lnSpc>
              <a:spcBef>
                <a:spcPts val="0"/>
              </a:spcBef>
              <a:spcAft>
                <a:spcPts val="0"/>
              </a:spcAft>
              <a:buClr>
                <a:schemeClr val="dk1"/>
              </a:buClr>
              <a:buSzPts val="1200"/>
              <a:buFont typeface="Calibri"/>
              <a:buNone/>
            </a:pPr>
            <a:endParaRPr sz="1200" dirty="0">
              <a:latin typeface="Times New Roman"/>
              <a:ea typeface="Times New Roman"/>
              <a:cs typeface="Times New Roman"/>
              <a:sym typeface="Times New Roman"/>
            </a:endParaRPr>
          </a:p>
          <a:p>
            <a:pPr marL="0" lvl="0" indent="0" algn="l" rtl="0">
              <a:spcBef>
                <a:spcPts val="0"/>
              </a:spcBef>
              <a:spcAft>
                <a:spcPts val="0"/>
              </a:spcAft>
              <a:buNone/>
            </a:pPr>
            <a:endParaRPr dirty="0"/>
          </a:p>
          <a:p>
            <a:pPr marL="0" lvl="0" indent="0" algn="l" rtl="0">
              <a:spcBef>
                <a:spcPts val="0"/>
              </a:spcBef>
              <a:spcAft>
                <a:spcPts val="0"/>
              </a:spcAft>
              <a:buNone/>
            </a:pPr>
            <a:r>
              <a:rPr lang="en-US" dirty="0"/>
              <a:t>Video of Lucy and Maria</a:t>
            </a:r>
            <a:endParaRPr dirty="0"/>
          </a:p>
          <a:p>
            <a:pPr marL="0" lvl="0" indent="0" algn="l" rtl="0">
              <a:spcBef>
                <a:spcPts val="0"/>
              </a:spcBef>
              <a:spcAft>
                <a:spcPts val="0"/>
              </a:spcAft>
              <a:buNone/>
            </a:pPr>
            <a:r>
              <a:rPr lang="en-US" dirty="0"/>
              <a:t>https://</a:t>
            </a:r>
            <a:r>
              <a:rPr lang="en-US" dirty="0" err="1"/>
              <a:t>theweeklyobserver.com</a:t>
            </a:r>
            <a:r>
              <a:rPr lang="en-US" dirty="0"/>
              <a:t>/twin-sisters-born-one-black-one-white/29388/</a:t>
            </a:r>
            <a:endParaRPr dirty="0"/>
          </a:p>
          <a:p>
            <a:pPr marL="0" lvl="0" indent="0" algn="l" rtl="0">
              <a:spcBef>
                <a:spcPts val="0"/>
              </a:spcBef>
              <a:spcAft>
                <a:spcPts val="0"/>
              </a:spcAft>
              <a:buNone/>
            </a:pPr>
            <a:endParaRPr dirty="0"/>
          </a:p>
        </p:txBody>
      </p:sp>
      <p:sp>
        <p:nvSpPr>
          <p:cNvPr id="243" name="Google Shape;243;p9: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0: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p1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TEACHER NOTES: </a:t>
            </a:r>
          </a:p>
          <a:p>
            <a:pPr marL="0" lvl="0" indent="0" algn="l" rtl="0">
              <a:spcBef>
                <a:spcPts val="0"/>
              </a:spcBef>
              <a:spcAft>
                <a:spcPts val="0"/>
              </a:spcAft>
              <a:buNone/>
            </a:pPr>
            <a:r>
              <a:rPr lang="en-US" dirty="0"/>
              <a:t>We want to encourage all questions, including ones about race and let students know that these are important questions and that we will circle back to them as we move through the unit. </a:t>
            </a:r>
            <a:endParaRPr dirty="0"/>
          </a:p>
        </p:txBody>
      </p:sp>
      <p:sp>
        <p:nvSpPr>
          <p:cNvPr id="255" name="Google Shape;255;p1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pic>
        <p:nvPicPr>
          <p:cNvPr id="19" name="Picture 2">
            <a:extLst>
              <a:ext uri="{FF2B5EF4-FFF2-40B4-BE49-F238E27FC236}">
                <a16:creationId xmlns:a16="http://schemas.microsoft.com/office/drawing/2014/main" id="{B7B92655-4513-424D-ACEB-C5C6C5BA6D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8211059"/>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2">
            <a:extLst>
              <a:ext uri="{FF2B5EF4-FFF2-40B4-BE49-F238E27FC236}">
                <a16:creationId xmlns:a16="http://schemas.microsoft.com/office/drawing/2014/main" id="{CBABD077-8FA9-4C4A-87DF-354BDDD0822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2414857"/>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11">
            <a:extLst>
              <a:ext uri="{FF2B5EF4-FFF2-40B4-BE49-F238E27FC236}">
                <a16:creationId xmlns:a16="http://schemas.microsoft.com/office/drawing/2014/main" id="{808386E7-AB91-4720-92DE-141EA2676E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2650862"/>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8">
            <a:extLst>
              <a:ext uri="{FF2B5EF4-FFF2-40B4-BE49-F238E27FC236}">
                <a16:creationId xmlns:a16="http://schemas.microsoft.com/office/drawing/2014/main" id="{67AA86A7-4E9B-4670-9E0E-FE131E727A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175928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10">
            <a:extLst>
              <a:ext uri="{FF2B5EF4-FFF2-40B4-BE49-F238E27FC236}">
                <a16:creationId xmlns:a16="http://schemas.microsoft.com/office/drawing/2014/main" id="{5FE95F70-DAC9-471F-89E3-C466C9BCDF5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1" y="3739416"/>
            <a:ext cx="1991599" cy="199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1185649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2">
            <a:extLst>
              <a:ext uri="{FF2B5EF4-FFF2-40B4-BE49-F238E27FC236}">
                <a16:creationId xmlns:a16="http://schemas.microsoft.com/office/drawing/2014/main" id="{A02D0A91-8254-41CB-903F-9B30AB1F8B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9251513"/>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6">
            <a:extLst>
              <a:ext uri="{FF2B5EF4-FFF2-40B4-BE49-F238E27FC236}">
                <a16:creationId xmlns:a16="http://schemas.microsoft.com/office/drawing/2014/main" id="{7C9F3A6C-9F29-49D7-A4DB-E89332DE313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24984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4">
            <a:extLst>
              <a:ext uri="{FF2B5EF4-FFF2-40B4-BE49-F238E27FC236}">
                <a16:creationId xmlns:a16="http://schemas.microsoft.com/office/drawing/2014/main" id="{5FFF3095-0E3E-469B-B31A-2E687BBD30B9}"/>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972198"/>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8">
            <a:extLst>
              <a:ext uri="{FF2B5EF4-FFF2-40B4-BE49-F238E27FC236}">
                <a16:creationId xmlns:a16="http://schemas.microsoft.com/office/drawing/2014/main" id="{0E38A7C8-BCAB-40AE-B954-AC6998AE337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2" y="3739417"/>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471846"/>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pic>
        <p:nvPicPr>
          <p:cNvPr id="12" name="Picture 2">
            <a:extLst>
              <a:ext uri="{FF2B5EF4-FFF2-40B4-BE49-F238E27FC236}">
                <a16:creationId xmlns:a16="http://schemas.microsoft.com/office/drawing/2014/main" id="{CCCA2711-E429-4A33-8036-94BBA9A3B5F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317882"/>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4046171524"/>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15">
            <a:extLst>
              <a:ext uri="{FF2B5EF4-FFF2-40B4-BE49-F238E27FC236}">
                <a16:creationId xmlns:a16="http://schemas.microsoft.com/office/drawing/2014/main" id="{E1AB5B2B-B772-4179-9965-109408E841B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9962"/>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5818613"/>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265002157"/>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Blue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8" name="Shape 171">
            <a:extLst>
              <a:ext uri="{FF2B5EF4-FFF2-40B4-BE49-F238E27FC236}">
                <a16:creationId xmlns:a16="http://schemas.microsoft.com/office/drawing/2014/main" id="{FD0637F2-226B-4A7E-A2CB-A61B4E5CD3EB}"/>
              </a:ext>
            </a:extLst>
          </p:cNvPr>
          <p:cNvSpPr/>
          <p:nvPr userDrawn="1"/>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Arial" panose="020B0604020202020204"/>
                <a:cs typeface="Arial"/>
                <a:sym typeface="Arial"/>
              </a:rPr>
              <a:t>We use these symbols to communicate to students the following actions:</a:t>
            </a:r>
          </a:p>
        </p:txBody>
      </p:sp>
      <p:sp>
        <p:nvSpPr>
          <p:cNvPr id="9" name="Shape 177">
            <a:extLst>
              <a:ext uri="{FF2B5EF4-FFF2-40B4-BE49-F238E27FC236}">
                <a16:creationId xmlns:a16="http://schemas.microsoft.com/office/drawing/2014/main" id="{74081825-06DD-42B0-A545-78B956C38D89}"/>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Think</a:t>
            </a:r>
          </a:p>
        </p:txBody>
      </p:sp>
      <p:sp>
        <p:nvSpPr>
          <p:cNvPr id="10" name="Shape 181">
            <a:extLst>
              <a:ext uri="{FF2B5EF4-FFF2-40B4-BE49-F238E27FC236}">
                <a16:creationId xmlns:a16="http://schemas.microsoft.com/office/drawing/2014/main" id="{E10ABB33-2881-4023-810A-3CC9636CF3C0}"/>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Write down</a:t>
            </a:r>
          </a:p>
        </p:txBody>
      </p:sp>
      <p:sp>
        <p:nvSpPr>
          <p:cNvPr id="11" name="Shape 185">
            <a:extLst>
              <a:ext uri="{FF2B5EF4-FFF2-40B4-BE49-F238E27FC236}">
                <a16:creationId xmlns:a16="http://schemas.microsoft.com/office/drawing/2014/main" id="{C6331EE7-87F9-459F-BF61-F6677EC5B6B7}"/>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Share</a:t>
            </a:r>
          </a:p>
        </p:txBody>
      </p:sp>
      <p:sp>
        <p:nvSpPr>
          <p:cNvPr id="12" name="Shape 185">
            <a:extLst>
              <a:ext uri="{FF2B5EF4-FFF2-40B4-BE49-F238E27FC236}">
                <a16:creationId xmlns:a16="http://schemas.microsoft.com/office/drawing/2014/main" id="{5FD8AEA4-5436-4C40-B515-D16B389D5D61}"/>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a:cs typeface="Arial"/>
                <a:sym typeface="Arial"/>
              </a:rPr>
              <a:t>Pair-</a:t>
            </a:r>
            <a:r>
              <a:rPr kumimoji="0" sz="2000" b="0" i="0" u="none" strike="noStrike" kern="1200" cap="none" spc="0" normalizeH="0" baseline="0" noProof="0" dirty="0">
                <a:ln>
                  <a:noFill/>
                </a:ln>
                <a:solidFill>
                  <a:prstClr val="black"/>
                </a:solidFill>
                <a:effectLst/>
                <a:uLnTx/>
                <a:uFillTx/>
                <a:latin typeface="Arial"/>
                <a:cs typeface="Arial"/>
                <a:sym typeface="Arial"/>
              </a:rPr>
              <a:t>Share</a:t>
            </a:r>
          </a:p>
        </p:txBody>
      </p:sp>
      <p:sp>
        <p:nvSpPr>
          <p:cNvPr id="13" name="Shape 173">
            <a:extLst>
              <a:ext uri="{FF2B5EF4-FFF2-40B4-BE49-F238E27FC236}">
                <a16:creationId xmlns:a16="http://schemas.microsoft.com/office/drawing/2014/main" id="{6789929E-7380-4C13-B7D0-CEC052EE592A}"/>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Work in research groups </a:t>
            </a:r>
          </a:p>
        </p:txBody>
      </p:sp>
      <p:pic>
        <p:nvPicPr>
          <p:cNvPr id="14" name="Picture 13">
            <a:extLst>
              <a:ext uri="{FF2B5EF4-FFF2-40B4-BE49-F238E27FC236}">
                <a16:creationId xmlns:a16="http://schemas.microsoft.com/office/drawing/2014/main" id="{165132D1-9921-4CEB-BF66-0DD38F854F24}"/>
              </a:ext>
            </a:extLst>
          </p:cNvPr>
          <p:cNvPicPr>
            <a:picLocks noChangeAspect="1"/>
          </p:cNvPicPr>
          <p:nvPr userDrawn="1"/>
        </p:nvPicPr>
        <p:blipFill rotWithShape="1">
          <a:blip r:embed="rId2"/>
          <a:srcRect r="13953" b="1240"/>
          <a:stretch/>
        </p:blipFill>
        <p:spPr>
          <a:xfrm>
            <a:off x="1103164" y="1855553"/>
            <a:ext cx="1035121" cy="891043"/>
          </a:xfrm>
          <a:prstGeom prst="rect">
            <a:avLst/>
          </a:prstGeom>
        </p:spPr>
      </p:pic>
      <p:pic>
        <p:nvPicPr>
          <p:cNvPr id="15" name="Picture 14">
            <a:extLst>
              <a:ext uri="{FF2B5EF4-FFF2-40B4-BE49-F238E27FC236}">
                <a16:creationId xmlns:a16="http://schemas.microsoft.com/office/drawing/2014/main" id="{AB6EAB55-88CD-462F-BA46-097CAF903FFD}"/>
              </a:ext>
            </a:extLst>
          </p:cNvPr>
          <p:cNvPicPr>
            <a:picLocks noChangeAspect="1"/>
          </p:cNvPicPr>
          <p:nvPr userDrawn="1"/>
        </p:nvPicPr>
        <p:blipFill rotWithShape="1">
          <a:blip r:embed="rId3"/>
          <a:srcRect t="20000" r="38023" b="20000"/>
          <a:stretch/>
        </p:blipFill>
        <p:spPr>
          <a:xfrm>
            <a:off x="6793992" y="1877039"/>
            <a:ext cx="1227199" cy="891043"/>
          </a:xfrm>
          <a:prstGeom prst="rect">
            <a:avLst/>
          </a:prstGeom>
        </p:spPr>
      </p:pic>
      <p:pic>
        <p:nvPicPr>
          <p:cNvPr id="16" name="Picture 15">
            <a:extLst>
              <a:ext uri="{FF2B5EF4-FFF2-40B4-BE49-F238E27FC236}">
                <a16:creationId xmlns:a16="http://schemas.microsoft.com/office/drawing/2014/main" id="{622B6A72-433D-468E-83BC-631CBC85CDA7}"/>
              </a:ext>
            </a:extLst>
          </p:cNvPr>
          <p:cNvPicPr>
            <a:picLocks noChangeAspect="1"/>
          </p:cNvPicPr>
          <p:nvPr userDrawn="1"/>
        </p:nvPicPr>
        <p:blipFill rotWithShape="1">
          <a:blip r:embed="rId4"/>
          <a:srcRect r="33421" b="10175"/>
          <a:stretch/>
        </p:blipFill>
        <p:spPr>
          <a:xfrm>
            <a:off x="2365589" y="3892353"/>
            <a:ext cx="1128577" cy="1141959"/>
          </a:xfrm>
          <a:prstGeom prst="rect">
            <a:avLst/>
          </a:prstGeom>
        </p:spPr>
      </p:pic>
      <p:pic>
        <p:nvPicPr>
          <p:cNvPr id="17" name="Picture 16">
            <a:extLst>
              <a:ext uri="{FF2B5EF4-FFF2-40B4-BE49-F238E27FC236}">
                <a16:creationId xmlns:a16="http://schemas.microsoft.com/office/drawing/2014/main" id="{16E061F8-E085-42E2-833B-0D72F377BFBE}"/>
              </a:ext>
            </a:extLst>
          </p:cNvPr>
          <p:cNvPicPr>
            <a:picLocks noChangeAspect="1"/>
          </p:cNvPicPr>
          <p:nvPr userDrawn="1"/>
        </p:nvPicPr>
        <p:blipFill rotWithShape="1">
          <a:blip r:embed="rId5"/>
          <a:srcRect r="46511" b="9767"/>
          <a:stretch/>
        </p:blipFill>
        <p:spPr>
          <a:xfrm>
            <a:off x="5649837" y="4021574"/>
            <a:ext cx="916009" cy="1158950"/>
          </a:xfrm>
          <a:prstGeom prst="rect">
            <a:avLst/>
          </a:prstGeom>
        </p:spPr>
      </p:pic>
      <p:pic>
        <p:nvPicPr>
          <p:cNvPr id="18" name="Picture 17">
            <a:extLst>
              <a:ext uri="{FF2B5EF4-FFF2-40B4-BE49-F238E27FC236}">
                <a16:creationId xmlns:a16="http://schemas.microsoft.com/office/drawing/2014/main" id="{66EBF40C-4A0C-4E78-B4D1-FD6C1BBC3D04}"/>
              </a:ext>
            </a:extLst>
          </p:cNvPr>
          <p:cNvPicPr>
            <a:picLocks noChangeAspect="1"/>
          </p:cNvPicPr>
          <p:nvPr userDrawn="1"/>
        </p:nvPicPr>
        <p:blipFill rotWithShape="1">
          <a:blip r:embed="rId6"/>
          <a:srcRect t="11938" r="21976"/>
          <a:stretch/>
        </p:blipFill>
        <p:spPr>
          <a:xfrm>
            <a:off x="4129835" y="1927377"/>
            <a:ext cx="1052623" cy="891043"/>
          </a:xfrm>
          <a:prstGeom prst="rect">
            <a:avLst/>
          </a:prstGeom>
        </p:spPr>
      </p:pic>
      <p:graphicFrame>
        <p:nvGraphicFramePr>
          <p:cNvPr id="19" name="Table 18">
            <a:extLst>
              <a:ext uri="{FF2B5EF4-FFF2-40B4-BE49-F238E27FC236}">
                <a16:creationId xmlns:a16="http://schemas.microsoft.com/office/drawing/2014/main" id="{80C3E22E-BA65-4B85-A57B-62FAF39A682E}"/>
              </a:ext>
            </a:extLst>
          </p:cNvPr>
          <p:cNvGraphicFramePr>
            <a:graphicFrameLocks noGrp="1"/>
          </p:cNvGraphicFramePr>
          <p:nvPr userDrawn="1">
            <p:extLst>
              <p:ext uri="{D42A27DB-BD31-4B8C-83A1-F6EECF244321}">
                <p14:modId xmlns:p14="http://schemas.microsoft.com/office/powerpoint/2010/main" val="68553907"/>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9BEABA2F-B77D-46E7-91B0-65C3CD1F42DB}"/>
              </a:ext>
            </a:extLst>
          </p:cNvPr>
          <p:cNvGraphicFramePr>
            <a:graphicFrameLocks noGrp="1"/>
          </p:cNvGraphicFramePr>
          <p:nvPr userDrawn="1">
            <p:extLst>
              <p:ext uri="{D42A27DB-BD31-4B8C-83A1-F6EECF244321}">
                <p14:modId xmlns:p14="http://schemas.microsoft.com/office/powerpoint/2010/main" val="4122016911"/>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858155462"/>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8014531"/>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86375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 name="Google Shape;18;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extLst>
      <p:ext uri="{BB962C8B-B14F-4D97-AF65-F5344CB8AC3E}">
        <p14:creationId xmlns:p14="http://schemas.microsoft.com/office/powerpoint/2010/main" val="980884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6" name="Picture 8">
            <a:extLst>
              <a:ext uri="{FF2B5EF4-FFF2-40B4-BE49-F238E27FC236}">
                <a16:creationId xmlns:a16="http://schemas.microsoft.com/office/drawing/2014/main" id="{D4B820AB-4EFC-4BB5-A60D-E5C18D05133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94894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AF710DA5-E9E0-493B-8D43-20838FE9C54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2033"/>
            <a:ext cx="1991599" cy="1991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956456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DB17DA8B-6E3F-473C-B5BE-66F05989FA6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9"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4431163"/>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6">
            <a:extLst>
              <a:ext uri="{FF2B5EF4-FFF2-40B4-BE49-F238E27FC236}">
                <a16:creationId xmlns:a16="http://schemas.microsoft.com/office/drawing/2014/main" id="{0537D6F1-0EC9-41D7-AAC7-A9A1101FA58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6642918"/>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AE1D5089-F8A9-4692-84FF-33689E14A337}"/>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29"/>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558515"/>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A1070774-5206-4E2B-9CFC-93B93F97AB7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7" y="890028"/>
            <a:ext cx="1991598" cy="199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758237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28AAE1"/>
              </a:gs>
              <a:gs pos="0">
                <a:schemeClr val="bg1"/>
              </a:gs>
            </a:gsLst>
            <a:path path="circle">
              <a:fillToRect l="100000" t="100000"/>
            </a:path>
            <a:tileRect r="-100000" b="-100000"/>
          </a:gradFill>
          <a:ln w="12700">
            <a:miter lim="400000"/>
          </a:ln>
        </p:spPr>
        <p:txBody>
          <a:bodyPr lIns="35719" tIns="35719" rIns="35719" bIns="35719"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a:ea typeface="+mn-ea"/>
              <a:cs typeface="+mn-cs"/>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984" b="0" i="0" u="none" strike="noStrike" kern="1200" cap="none" spc="0" normalizeH="0" baseline="0" noProof="0">
              <a:ln>
                <a:noFill/>
              </a:ln>
              <a:solidFill>
                <a:prstClr val="black"/>
              </a:solidFill>
              <a:effectLst/>
              <a:uLnTx/>
              <a:uFillTx/>
              <a:latin typeface="Arial" panose="020B0604020202020204"/>
              <a:ea typeface="+mn-ea"/>
              <a:cs typeface="+mn-cs"/>
            </a:endParaRPr>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28AAE1"/>
          </a:solidFill>
          <a:ln w="12700">
            <a:miter lim="400000"/>
          </a:ln>
        </p:spPr>
        <p:txBody>
          <a:bodyPr lIns="25115" tIns="25115" rIns="25115" bIns="25115" anchor="ctr"/>
          <a:lstStyle/>
          <a:p>
            <a:pPr marL="0" marR="0" lvl="0" indent="0" algn="l" defTabSz="457200" rtl="0" eaLnBrk="1" fontAlgn="auto" latinLnBrk="0" hangingPunct="1">
              <a:lnSpc>
                <a:spcPct val="100000"/>
              </a:lnSpc>
              <a:spcBef>
                <a:spcPts val="0"/>
              </a:spcBef>
              <a:spcAft>
                <a:spcPts val="0"/>
              </a:spcAft>
              <a:buClrTx/>
              <a:buSzTx/>
              <a:buFontTx/>
              <a:buNone/>
              <a:tabLst/>
              <a:defRPr sz="2400"/>
            </a:pPr>
            <a:endParaRPr kumimoji="0"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266"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2">
            <a:extLst>
              <a:ext uri="{FF2B5EF4-FFF2-40B4-BE49-F238E27FC236}">
                <a16:creationId xmlns:a16="http://schemas.microsoft.com/office/drawing/2014/main" id="{2B1703D8-4D99-428B-91F4-0E27594A8B4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0028"/>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879069"/>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6"/>
          <a:stretch>
            <a:fillRect/>
          </a:stretch>
        </p:blipFill>
        <p:spPr>
          <a:xfrm>
            <a:off x="142802" y="6435875"/>
            <a:ext cx="696007" cy="245260"/>
          </a:xfrm>
          <a:prstGeom prst="rect">
            <a:avLst/>
          </a:prstGeom>
          <a:ln w="12700">
            <a:miter lim="400000"/>
          </a:ln>
        </p:spPr>
      </p:pic>
      <p:sp>
        <p:nvSpPr>
          <p:cNvPr id="7" name="Title Placeholder 1">
            <a:extLst>
              <a:ext uri="{FF2B5EF4-FFF2-40B4-BE49-F238E27FC236}">
                <a16:creationId xmlns:a16="http://schemas.microsoft.com/office/drawing/2014/main" id="{BF7FED4D-906A-403A-A9D8-B641C62BCDB5}"/>
              </a:ext>
            </a:extLst>
          </p:cNvPr>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sp>
        <p:nvSpPr>
          <p:cNvPr id="8" name="Text Placeholder 2">
            <a:extLst>
              <a:ext uri="{FF2B5EF4-FFF2-40B4-BE49-F238E27FC236}">
                <a16:creationId xmlns:a16="http://schemas.microsoft.com/office/drawing/2014/main" id="{7D27ED16-ED36-4477-8CFB-CF0AEE0D9F51}"/>
              </a:ext>
            </a:extLst>
          </p:cNvPr>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pic>
        <p:nvPicPr>
          <p:cNvPr id="9" name="Picture 8" descr="Logo&#10;&#10;Description automatically generated">
            <a:extLst>
              <a:ext uri="{FF2B5EF4-FFF2-40B4-BE49-F238E27FC236}">
                <a16:creationId xmlns:a16="http://schemas.microsoft.com/office/drawing/2014/main" id="{7B8FF1F4-11A0-43F2-99F2-6EB0AC925358}"/>
              </a:ext>
            </a:extLst>
          </p:cNvPr>
          <p:cNvPicPr>
            <a:picLocks noChangeAspect="1"/>
          </p:cNvPicPr>
          <p:nvPr userDrawn="1"/>
        </p:nvPicPr>
        <p:blipFill>
          <a:blip r:embed="rId27">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185028937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 id="2147483717" r:id="rId21"/>
    <p:sldLayoutId id="2147483718" r:id="rId22"/>
    <p:sldLayoutId id="2147483722" r:id="rId23"/>
    <p:sldLayoutId id="2147483740" r:id="rId24"/>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8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4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18.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7.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8.xml"/><Relationship Id="rId1" Type="http://schemas.openxmlformats.org/officeDocument/2006/relationships/slideLayout" Target="../slideLayouts/slideLayout24.xml"/><Relationship Id="rId5" Type="http://schemas.openxmlformats.org/officeDocument/2006/relationships/image" Target="../media/image12.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notesSlide" Target="../notesSlides/notesSlide11.xml"/><Relationship Id="rId1" Type="http://schemas.openxmlformats.org/officeDocument/2006/relationships/slideLayout" Target="../slideLayouts/slideLayout22.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4.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2.xml"/><Relationship Id="rId5" Type="http://schemas.openxmlformats.org/officeDocument/2006/relationships/image" Target="../media/image16.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2.xml"/><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34.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pn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png"/><Relationship Id="rId2" Type="http://schemas.openxmlformats.org/officeDocument/2006/relationships/notesSlide" Target="../notesSlides/notesSlide26.xml"/><Relationship Id="rId1" Type="http://schemas.openxmlformats.org/officeDocument/2006/relationships/slideLayout" Target="../slideLayouts/slideLayout22.xml"/><Relationship Id="rId6" Type="http://schemas.openxmlformats.org/officeDocument/2006/relationships/image" Target="../media/image34.png"/><Relationship Id="rId11" Type="http://schemas.openxmlformats.org/officeDocument/2006/relationships/image" Target="../media/image39.png"/><Relationship Id="rId5" Type="http://schemas.openxmlformats.org/officeDocument/2006/relationships/image" Target="../media/image33.png"/><Relationship Id="rId15" Type="http://schemas.openxmlformats.org/officeDocument/2006/relationships/image" Target="../media/image43.pn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png"/><Relationship Id="rId14" Type="http://schemas.openxmlformats.org/officeDocument/2006/relationships/image" Target="../media/image42.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46.pn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3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22.xml"/><Relationship Id="rId5" Type="http://schemas.openxmlformats.org/officeDocument/2006/relationships/image" Target="../media/image47.jpg"/><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4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22.xml"/><Relationship Id="rId6" Type="http://schemas.openxmlformats.org/officeDocument/2006/relationships/image" Target="../media/image49.jpg"/><Relationship Id="rId5" Type="http://schemas.openxmlformats.org/officeDocument/2006/relationships/image" Target="../media/image48.png"/><Relationship Id="rId4" Type="http://schemas.openxmlformats.org/officeDocument/2006/relationships/image" Target="../media/image16.png"/></Relationships>
</file>

<file path=ppt/slides/_rels/slide4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42.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notesSlide" Target="../notesSlides/notesSlide34.xml"/><Relationship Id="rId1" Type="http://schemas.openxmlformats.org/officeDocument/2006/relationships/slideLayout" Target="../slideLayouts/slideLayout22.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51.png"/></Relationships>
</file>

<file path=ppt/slides/_rels/slide43.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3.png"/><Relationship Id="rId7" Type="http://schemas.openxmlformats.org/officeDocument/2006/relationships/image" Target="../media/image56.png"/><Relationship Id="rId2" Type="http://schemas.openxmlformats.org/officeDocument/2006/relationships/notesSlide" Target="../notesSlides/notesSlide35.xml"/><Relationship Id="rId1" Type="http://schemas.openxmlformats.org/officeDocument/2006/relationships/slideLayout" Target="../slideLayouts/slideLayout22.xml"/><Relationship Id="rId6" Type="http://schemas.openxmlformats.org/officeDocument/2006/relationships/image" Target="../media/image55.png"/><Relationship Id="rId5" Type="http://schemas.openxmlformats.org/officeDocument/2006/relationships/image" Target="../media/image54.png"/><Relationship Id="rId10" Type="http://schemas.openxmlformats.org/officeDocument/2006/relationships/image" Target="../media/image59.jpg"/><Relationship Id="rId4" Type="http://schemas.openxmlformats.org/officeDocument/2006/relationships/image" Target="../media/image50.png"/><Relationship Id="rId9"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40.xml"/><Relationship Id="rId1" Type="http://schemas.openxmlformats.org/officeDocument/2006/relationships/slideLayout" Target="../slideLayouts/slideLayout22.xml"/><Relationship Id="rId6" Type="http://schemas.openxmlformats.org/officeDocument/2006/relationships/image" Target="../media/image12.png"/><Relationship Id="rId5" Type="http://schemas.openxmlformats.org/officeDocument/2006/relationships/image" Target="../media/image16.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1.xml"/><Relationship Id="rId1" Type="http://schemas.openxmlformats.org/officeDocument/2006/relationships/slideLayout" Target="../slideLayouts/slideLayout23.xml"/><Relationship Id="rId6" Type="http://schemas.openxmlformats.org/officeDocument/2006/relationships/image" Target="../media/image14.png"/><Relationship Id="rId5" Type="http://schemas.openxmlformats.org/officeDocument/2006/relationships/image" Target="../media/image16.png"/><Relationship Id="rId4" Type="http://schemas.openxmlformats.org/officeDocument/2006/relationships/image" Target="../media/image12.png"/></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2.xml"/><Relationship Id="rId1" Type="http://schemas.openxmlformats.org/officeDocument/2006/relationships/slideLayout" Target="../slideLayouts/slideLayout22.xml"/><Relationship Id="rId4" Type="http://schemas.openxmlformats.org/officeDocument/2006/relationships/image" Target="../media/image12.png"/></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5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5.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6.xml"/><Relationship Id="rId1" Type="http://schemas.openxmlformats.org/officeDocument/2006/relationships/slideLayout" Target="../slideLayouts/slideLayout2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48.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6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0.xml"/><Relationship Id="rId1" Type="http://schemas.openxmlformats.org/officeDocument/2006/relationships/slideLayout" Target="../slideLayouts/slideLayout2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66.jpg"/><Relationship Id="rId2" Type="http://schemas.openxmlformats.org/officeDocument/2006/relationships/notesSlide" Target="../notesSlides/notesSlide54.xml"/><Relationship Id="rId1" Type="http://schemas.openxmlformats.org/officeDocument/2006/relationships/slideLayout" Target="../slideLayouts/slideLayout22.xml"/><Relationship Id="rId6" Type="http://schemas.openxmlformats.org/officeDocument/2006/relationships/image" Target="../media/image65.jpg"/><Relationship Id="rId5" Type="http://schemas.openxmlformats.org/officeDocument/2006/relationships/image" Target="../media/image64.jp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55.xml"/><Relationship Id="rId1" Type="http://schemas.openxmlformats.org/officeDocument/2006/relationships/slideLayout" Target="../slideLayouts/slideLayout22.xml"/></Relationships>
</file>

<file path=ppt/slides/_rels/slide7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6.xml"/><Relationship Id="rId1" Type="http://schemas.openxmlformats.org/officeDocument/2006/relationships/slideLayout" Target="../slideLayouts/slideLayout22.xml"/></Relationships>
</file>

<file path=ppt/slides/_rels/slide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58.xml"/><Relationship Id="rId1" Type="http://schemas.openxmlformats.org/officeDocument/2006/relationships/slideLayout" Target="../slideLayouts/slideLayout22.xml"/></Relationships>
</file>

<file path=ppt/slides/_rels/slide7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59.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985943" y="-196764"/>
            <a:ext cx="5172113" cy="5086387"/>
          </a:xfrm>
          <a:prstGeom prst="rect">
            <a:avLst/>
          </a:prstGeom>
        </p:spPr>
      </p:pic>
      <p:sp>
        <p:nvSpPr>
          <p:cNvPr id="3" name="TextBox 2"/>
          <p:cNvSpPr txBox="1"/>
          <p:nvPr/>
        </p:nvSpPr>
        <p:spPr>
          <a:xfrm>
            <a:off x="0" y="4842050"/>
            <a:ext cx="9143999" cy="903132"/>
          </a:xfrm>
          <a:prstGeom prst="rect">
            <a:avLst/>
          </a:prstGeom>
          <a:solidFill>
            <a:srgbClr val="28AAE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Meiosis</a:t>
            </a:r>
          </a:p>
          <a:p>
            <a:pPr algn="ctr" defTabSz="410751" hangingPunct="0"/>
            <a:r>
              <a:rPr lang="en-US" dirty="0">
                <a:latin typeface="Arial" panose="020B0604020202020204" pitchFamily="34" charset="0"/>
                <a:cs typeface="Arial" panose="020B0604020202020204" pitchFamily="34" charset="0"/>
              </a:rPr>
              <a:t>How are traits passed from parents to offspring?</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1" y="6378903"/>
            <a:ext cx="91440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r" defTabSz="410751" hangingPunct="0"/>
            <a:r>
              <a:rPr lang="en-US" sz="1200" i="1" dirty="0">
                <a:solidFill>
                  <a:schemeClr val="bg1">
                    <a:lumMod val="65000"/>
                  </a:schemeClr>
                </a:solidFill>
                <a:latin typeface="Arial" panose="020B0604020202020204" pitchFamily="34" charset="0"/>
                <a:cs typeface="Arial" panose="020B0604020202020204" pitchFamily="34" charset="0"/>
              </a:rPr>
              <a:t>M version April 2023</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4">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46633" y="424651"/>
            <a:ext cx="3850732" cy="3850732"/>
          </a:xfrm>
          <a:prstGeom prst="rect">
            <a:avLst/>
          </a:prstGeom>
          <a:noFill/>
          <a:extLst>
            <a:ext uri="{909E8E84-426E-40dd-AFC4-6F175D3DCCD1}">
              <a14:hiddenFill xmlns="" xmlns:a14="http://schemas.microsoft.com/office/drawing/2010/main">
                <a:solidFill>
                  <a:srgbClr val="FFFFFF"/>
                </a:solidFill>
              </a14:hiddenFill>
            </a:ext>
          </a:extLst>
        </p:spPr>
      </p:pic>
      <p:pic>
        <p:nvPicPr>
          <p:cNvPr id="2" name="Picture 1"/>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22377" y="1308503"/>
            <a:ext cx="2744084" cy="1598367"/>
          </a:xfrm>
          <a:prstGeom prst="rect">
            <a:avLst/>
          </a:prstGeom>
        </p:spPr>
      </p:pic>
      <p:sp>
        <p:nvSpPr>
          <p:cNvPr id="9" name="TextBox 8"/>
          <p:cNvSpPr txBox="1"/>
          <p:nvPr/>
        </p:nvSpPr>
        <p:spPr>
          <a:xfrm>
            <a:off x="1670354" y="2506760"/>
            <a:ext cx="764865" cy="400110"/>
          </a:xfrm>
          <a:prstGeom prst="rect">
            <a:avLst/>
          </a:prstGeom>
          <a:noFill/>
        </p:spPr>
        <p:txBody>
          <a:bodyPr wrap="square" rtlCol="0">
            <a:spAutoFit/>
          </a:bodyPr>
          <a:lstStyle/>
          <a:p>
            <a:r>
              <a:rPr lang="en-US" sz="2000" dirty="0">
                <a:solidFill>
                  <a:srgbClr val="28AAE1"/>
                </a:solidFill>
                <a:latin typeface="Arial" panose="020B0604020202020204" pitchFamily="34" charset="0"/>
                <a:cs typeface="Arial" panose="020B0604020202020204" pitchFamily="34" charset="0"/>
              </a:rPr>
              <a:t>M</a:t>
            </a:r>
            <a:endParaRPr lang="en-US" sz="2000" baseline="-25000" dirty="0">
              <a:solidFill>
                <a:srgbClr val="28AAE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594570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29" descr="black and white twins.jpg"/>
          <p:cNvPicPr preferRelativeResize="0">
            <a:picLocks noGrp="1"/>
          </p:cNvPicPr>
          <p:nvPr>
            <p:ph type="body" idx="1"/>
          </p:nvPr>
        </p:nvPicPr>
        <p:blipFill rotWithShape="1">
          <a:blip r:embed="rId3">
            <a:alphaModFix/>
          </a:blip>
          <a:srcRect t="1031" b="1031"/>
          <a:stretch/>
        </p:blipFill>
        <p:spPr>
          <a:xfrm>
            <a:off x="1795699" y="257266"/>
            <a:ext cx="5552601" cy="3053716"/>
          </a:xfrm>
          <a:prstGeom prst="rect">
            <a:avLst/>
          </a:prstGeom>
          <a:noFill/>
          <a:ln>
            <a:noFill/>
          </a:ln>
        </p:spPr>
      </p:pic>
      <p:sp>
        <p:nvSpPr>
          <p:cNvPr id="236" name="Google Shape;236;p29"/>
          <p:cNvSpPr txBox="1"/>
          <p:nvPr/>
        </p:nvSpPr>
        <p:spPr>
          <a:xfrm>
            <a:off x="1136079" y="4171530"/>
            <a:ext cx="8537309" cy="22467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latin typeface="Arial"/>
                <a:ea typeface="Arial"/>
                <a:cs typeface="Arial"/>
                <a:sym typeface="Arial"/>
              </a:rPr>
              <a:t>Have you encountered anything similar to this phenomenon among friends, family or acquaintances? If so, write examples in </a:t>
            </a:r>
            <a:endParaRPr sz="2400" dirty="0">
              <a:latin typeface="Arial"/>
              <a:ea typeface="Arial"/>
              <a:cs typeface="Arial"/>
              <a:sym typeface="Arial"/>
            </a:endParaRPr>
          </a:p>
          <a:p>
            <a:pPr marL="0" marR="0" lvl="0" indent="0" algn="l" rtl="0">
              <a:spcBef>
                <a:spcPts val="0"/>
              </a:spcBef>
              <a:spcAft>
                <a:spcPts val="0"/>
              </a:spcAft>
              <a:buNone/>
            </a:pPr>
            <a:r>
              <a:rPr lang="en-US" sz="2800" b="1" dirty="0">
                <a:latin typeface="Arial"/>
                <a:ea typeface="Arial"/>
                <a:cs typeface="Arial"/>
                <a:sym typeface="Arial"/>
              </a:rPr>
              <a:t>Doodle Box A.</a:t>
            </a:r>
            <a:r>
              <a:rPr lang="en-US" sz="2800" i="1" dirty="0">
                <a:latin typeface="Arial"/>
                <a:ea typeface="Arial"/>
                <a:cs typeface="Arial"/>
                <a:sym typeface="Arial"/>
              </a:rPr>
              <a:t> </a:t>
            </a:r>
            <a:endParaRPr dirty="0"/>
          </a:p>
          <a:p>
            <a:pPr marL="0" marR="0" lvl="0" indent="0" algn="l" rtl="0">
              <a:spcBef>
                <a:spcPts val="0"/>
              </a:spcBef>
              <a:spcAft>
                <a:spcPts val="0"/>
              </a:spcAft>
              <a:buNone/>
            </a:pPr>
            <a:endParaRPr sz="2800" i="1" dirty="0">
              <a:solidFill>
                <a:srgbClr val="2847E3"/>
              </a:solidFill>
              <a:latin typeface="Arial"/>
              <a:ea typeface="Arial"/>
              <a:cs typeface="Arial"/>
              <a:sym typeface="Arial"/>
            </a:endParaRPr>
          </a:p>
        </p:txBody>
      </p:sp>
      <p:sp>
        <p:nvSpPr>
          <p:cNvPr id="238" name="Google Shape;238;p29"/>
          <p:cNvSpPr txBox="1"/>
          <p:nvPr/>
        </p:nvSpPr>
        <p:spPr>
          <a:xfrm>
            <a:off x="1013648" y="681261"/>
            <a:ext cx="78205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LUCY</a:t>
            </a:r>
            <a:endParaRPr sz="1800">
              <a:solidFill>
                <a:schemeClr val="dk1"/>
              </a:solidFill>
              <a:latin typeface="Calibri"/>
              <a:ea typeface="Calibri"/>
              <a:cs typeface="Calibri"/>
              <a:sym typeface="Calibri"/>
            </a:endParaRPr>
          </a:p>
        </p:txBody>
      </p:sp>
      <p:sp>
        <p:nvSpPr>
          <p:cNvPr id="239" name="Google Shape;239;p29"/>
          <p:cNvSpPr txBox="1"/>
          <p:nvPr/>
        </p:nvSpPr>
        <p:spPr>
          <a:xfrm>
            <a:off x="7348300" y="657376"/>
            <a:ext cx="10617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MARIA</a:t>
            </a:r>
            <a:endParaRPr sz="1800">
              <a:solidFill>
                <a:schemeClr val="dk1"/>
              </a:solidFill>
              <a:latin typeface="Calibri"/>
              <a:ea typeface="Calibri"/>
              <a:cs typeface="Calibri"/>
              <a:sym typeface="Calibri"/>
            </a:endParaRPr>
          </a:p>
        </p:txBody>
      </p:sp>
      <p:pic>
        <p:nvPicPr>
          <p:cNvPr id="4" name="Picture 3">
            <a:extLst>
              <a:ext uri="{FF2B5EF4-FFF2-40B4-BE49-F238E27FC236}">
                <a16:creationId xmlns:a16="http://schemas.microsoft.com/office/drawing/2014/main" id="{B4733F19-F459-EAB5-B083-A724A4CF68CF}"/>
              </a:ext>
            </a:extLst>
          </p:cNvPr>
          <p:cNvPicPr>
            <a:picLocks noChangeAspect="1"/>
          </p:cNvPicPr>
          <p:nvPr/>
        </p:nvPicPr>
        <p:blipFill rotWithShape="1">
          <a:blip r:embed="rId4"/>
          <a:srcRect t="11938" r="21976"/>
          <a:stretch/>
        </p:blipFill>
        <p:spPr>
          <a:xfrm>
            <a:off x="134257" y="4233515"/>
            <a:ext cx="930191" cy="78740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pic>
        <p:nvPicPr>
          <p:cNvPr id="245" name="Google Shape;245;p30" descr="black and white twins.jpg"/>
          <p:cNvPicPr preferRelativeResize="0">
            <a:picLocks noGrp="1"/>
          </p:cNvPicPr>
          <p:nvPr>
            <p:ph type="body" idx="1"/>
          </p:nvPr>
        </p:nvPicPr>
        <p:blipFill rotWithShape="1">
          <a:blip r:embed="rId3">
            <a:alphaModFix/>
          </a:blip>
          <a:srcRect t="1031" b="1031"/>
          <a:stretch/>
        </p:blipFill>
        <p:spPr>
          <a:xfrm>
            <a:off x="1795699" y="257266"/>
            <a:ext cx="5552601" cy="3053716"/>
          </a:xfrm>
          <a:prstGeom prst="rect">
            <a:avLst/>
          </a:prstGeom>
          <a:noFill/>
          <a:ln>
            <a:noFill/>
          </a:ln>
        </p:spPr>
      </p:pic>
      <p:sp>
        <p:nvSpPr>
          <p:cNvPr id="246" name="Google Shape;246;p30"/>
          <p:cNvSpPr txBox="1"/>
          <p:nvPr/>
        </p:nvSpPr>
        <p:spPr>
          <a:xfrm>
            <a:off x="1213375" y="3427002"/>
            <a:ext cx="7930500" cy="89251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dirty="0">
                <a:latin typeface="Arial"/>
                <a:ea typeface="Arial"/>
                <a:cs typeface="Arial"/>
                <a:sym typeface="Arial"/>
              </a:rPr>
              <a:t>What do you think? </a:t>
            </a:r>
            <a:endParaRPr dirty="0"/>
          </a:p>
          <a:p>
            <a:pPr marL="0" marR="0" lvl="0" indent="0" algn="l" rtl="0">
              <a:spcBef>
                <a:spcPts val="0"/>
              </a:spcBef>
              <a:spcAft>
                <a:spcPts val="0"/>
              </a:spcAft>
              <a:buNone/>
            </a:pPr>
            <a:r>
              <a:rPr lang="en-US" sz="2400" dirty="0">
                <a:latin typeface="Arial"/>
                <a:ea typeface="Arial"/>
                <a:cs typeface="Arial"/>
                <a:sym typeface="Arial"/>
              </a:rPr>
              <a:t>Is it possible for Lucy and Maria to be biological twins?</a:t>
            </a:r>
            <a:endParaRPr sz="2400" dirty="0">
              <a:solidFill>
                <a:srgbClr val="2847E3"/>
              </a:solidFill>
              <a:latin typeface="Arial"/>
              <a:ea typeface="Arial"/>
              <a:cs typeface="Arial"/>
              <a:sym typeface="Arial"/>
            </a:endParaRPr>
          </a:p>
        </p:txBody>
      </p:sp>
      <p:sp>
        <p:nvSpPr>
          <p:cNvPr id="249" name="Google Shape;249;p30"/>
          <p:cNvSpPr txBox="1"/>
          <p:nvPr/>
        </p:nvSpPr>
        <p:spPr>
          <a:xfrm>
            <a:off x="1013648" y="681261"/>
            <a:ext cx="78205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Calibri"/>
                <a:ea typeface="Calibri"/>
                <a:cs typeface="Calibri"/>
                <a:sym typeface="Calibri"/>
              </a:rPr>
              <a:t>LUCY</a:t>
            </a:r>
            <a:endParaRPr sz="1800" b="1" dirty="0">
              <a:solidFill>
                <a:schemeClr val="dk1"/>
              </a:solidFill>
              <a:latin typeface="Calibri"/>
              <a:ea typeface="Calibri"/>
              <a:cs typeface="Calibri"/>
              <a:sym typeface="Calibri"/>
            </a:endParaRPr>
          </a:p>
        </p:txBody>
      </p:sp>
      <p:sp>
        <p:nvSpPr>
          <p:cNvPr id="250" name="Google Shape;250;p30"/>
          <p:cNvSpPr txBox="1"/>
          <p:nvPr/>
        </p:nvSpPr>
        <p:spPr>
          <a:xfrm>
            <a:off x="7348300" y="657376"/>
            <a:ext cx="10617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Calibri"/>
                <a:ea typeface="Calibri"/>
                <a:cs typeface="Calibri"/>
                <a:sym typeface="Calibri"/>
              </a:rPr>
              <a:t>MARIA</a:t>
            </a:r>
            <a:endParaRPr sz="1800" b="1" dirty="0">
              <a:solidFill>
                <a:schemeClr val="dk1"/>
              </a:solidFill>
              <a:latin typeface="Calibri"/>
              <a:ea typeface="Calibri"/>
              <a:cs typeface="Calibri"/>
              <a:sym typeface="Calibri"/>
            </a:endParaRPr>
          </a:p>
        </p:txBody>
      </p:sp>
      <p:sp>
        <p:nvSpPr>
          <p:cNvPr id="251" name="Google Shape;251;p30"/>
          <p:cNvSpPr txBox="1"/>
          <p:nvPr/>
        </p:nvSpPr>
        <p:spPr>
          <a:xfrm>
            <a:off x="1101400" y="4684575"/>
            <a:ext cx="7827300" cy="175429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Clr>
                <a:schemeClr val="dk1"/>
              </a:buClr>
              <a:buFont typeface="Arial"/>
              <a:buNone/>
            </a:pPr>
            <a:r>
              <a:rPr lang="en-US" sz="2800" dirty="0"/>
              <a:t>But first, what questions do you have?</a:t>
            </a:r>
            <a:r>
              <a:rPr lang="en-US" sz="2800" b="1" dirty="0"/>
              <a:t> WRITE </a:t>
            </a:r>
            <a:r>
              <a:rPr lang="en-US" sz="2800" dirty="0"/>
              <a:t>your questions (or additional information you would like to have) in </a:t>
            </a:r>
            <a:r>
              <a:rPr lang="en-US" sz="2800" b="1" dirty="0"/>
              <a:t>Doodle Box B. </a:t>
            </a:r>
            <a:r>
              <a:rPr lang="en-US" sz="2800" dirty="0"/>
              <a:t> </a:t>
            </a:r>
            <a:endParaRPr dirty="0"/>
          </a:p>
          <a:p>
            <a:pPr marL="0" lvl="0" indent="0" algn="l" rtl="0">
              <a:spcBef>
                <a:spcPts val="0"/>
              </a:spcBef>
              <a:spcAft>
                <a:spcPts val="0"/>
              </a:spcAft>
              <a:buNone/>
            </a:pPr>
            <a:endParaRPr dirty="0">
              <a:latin typeface="Calibri"/>
              <a:ea typeface="Calibri"/>
              <a:cs typeface="Calibri"/>
              <a:sym typeface="Calibri"/>
            </a:endParaRPr>
          </a:p>
        </p:txBody>
      </p:sp>
      <p:pic>
        <p:nvPicPr>
          <p:cNvPr id="3" name="Picture 2">
            <a:extLst>
              <a:ext uri="{FF2B5EF4-FFF2-40B4-BE49-F238E27FC236}">
                <a16:creationId xmlns:a16="http://schemas.microsoft.com/office/drawing/2014/main" id="{CDF4A43E-14D1-7D2D-9EA5-D034B0C63B50}"/>
              </a:ext>
            </a:extLst>
          </p:cNvPr>
          <p:cNvPicPr>
            <a:picLocks noChangeAspect="1"/>
          </p:cNvPicPr>
          <p:nvPr/>
        </p:nvPicPr>
        <p:blipFill rotWithShape="1">
          <a:blip r:embed="rId4"/>
          <a:srcRect t="11938" r="21976"/>
          <a:stretch/>
        </p:blipFill>
        <p:spPr>
          <a:xfrm>
            <a:off x="48777" y="4824275"/>
            <a:ext cx="1052623" cy="891043"/>
          </a:xfrm>
          <a:prstGeom prst="rect">
            <a:avLst/>
          </a:prstGeom>
        </p:spPr>
      </p:pic>
      <p:pic>
        <p:nvPicPr>
          <p:cNvPr id="4" name="Picture 3">
            <a:extLst>
              <a:ext uri="{FF2B5EF4-FFF2-40B4-BE49-F238E27FC236}">
                <a16:creationId xmlns:a16="http://schemas.microsoft.com/office/drawing/2014/main" id="{6F4679B0-7BD1-822E-5764-524320D9D975}"/>
              </a:ext>
            </a:extLst>
          </p:cNvPr>
          <p:cNvPicPr>
            <a:picLocks noChangeAspect="1"/>
          </p:cNvPicPr>
          <p:nvPr/>
        </p:nvPicPr>
        <p:blipFill rotWithShape="1">
          <a:blip r:embed="rId5"/>
          <a:srcRect r="13953" b="1240"/>
          <a:stretch/>
        </p:blipFill>
        <p:spPr>
          <a:xfrm>
            <a:off x="66279" y="3312702"/>
            <a:ext cx="1035121" cy="89104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6" grpId="0"/>
      <p:bldP spid="25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ct val="100000"/>
              <a:buFont typeface="Calibri"/>
              <a:buNone/>
            </a:pPr>
            <a:r>
              <a:rPr lang="en-US" dirty="0"/>
              <a:t>Questions, additional information we would like to have:</a:t>
            </a:r>
            <a:endParaRPr dirty="0"/>
          </a:p>
        </p:txBody>
      </p:sp>
      <p:sp>
        <p:nvSpPr>
          <p:cNvPr id="258" name="Google Shape;258;p3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p>
            <a:pPr marL="342900" lvl="0" indent="-139700" algn="l" rtl="0">
              <a:spcBef>
                <a:spcPts val="0"/>
              </a:spcBef>
              <a:spcAft>
                <a:spcPts val="0"/>
              </a:spcAft>
              <a:buClr>
                <a:schemeClr val="dk1"/>
              </a:buClr>
              <a:buSzPts val="3200"/>
              <a:buNone/>
            </a:pPr>
            <a:r>
              <a:rPr lang="en-US" dirty="0"/>
              <a:t>[this is a place to record class ideas if you would like]</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2"/>
          <p:cNvSpPr txBox="1">
            <a:spLocks noGrp="1"/>
          </p:cNvSpPr>
          <p:nvPr>
            <p:ph type="title"/>
          </p:nvPr>
        </p:nvSpPr>
        <p:spPr>
          <a:xfrm>
            <a:off x="325288" y="254575"/>
            <a:ext cx="7234200" cy="808925"/>
          </a:xfrm>
          <a:prstGeom prst="rect">
            <a:avLst/>
          </a:prstGeom>
          <a:noFill/>
          <a:ln>
            <a:noFill/>
          </a:ln>
        </p:spPr>
        <p:txBody>
          <a:bodyPr spcFirstLastPara="1" wrap="square" lIns="91425" tIns="45700" rIns="91425" bIns="45700" anchor="ctr" anchorCtr="0">
            <a:normAutofit/>
          </a:bodyPr>
          <a:lstStyle/>
          <a:p>
            <a:pPr marL="0" lvl="0" indent="0" algn="ctr" rtl="0">
              <a:spcBef>
                <a:spcPts val="0"/>
              </a:spcBef>
              <a:spcAft>
                <a:spcPts val="0"/>
              </a:spcAft>
              <a:buClr>
                <a:schemeClr val="dk1"/>
              </a:buClr>
              <a:buSzPts val="4400"/>
              <a:buFont typeface="Cambria"/>
              <a:buNone/>
            </a:pPr>
            <a:r>
              <a:rPr lang="en-US" i="1" dirty="0">
                <a:latin typeface="+mn-lt"/>
                <a:ea typeface="Cambria"/>
                <a:cs typeface="Cambria"/>
                <a:sym typeface="Cambria"/>
              </a:rPr>
              <a:t>Because you asked…</a:t>
            </a:r>
            <a:endParaRPr i="1" dirty="0">
              <a:latin typeface="+mn-lt"/>
              <a:ea typeface="Cambria"/>
              <a:cs typeface="Cambria"/>
              <a:sym typeface="Cambria"/>
            </a:endParaRPr>
          </a:p>
        </p:txBody>
      </p:sp>
      <p:sp>
        <p:nvSpPr>
          <p:cNvPr id="265" name="Google Shape;265;p32"/>
          <p:cNvSpPr txBox="1">
            <a:spLocks noGrp="1"/>
          </p:cNvSpPr>
          <p:nvPr>
            <p:ph type="body" idx="1"/>
          </p:nvPr>
        </p:nvSpPr>
        <p:spPr>
          <a:xfrm>
            <a:off x="152400" y="1564350"/>
            <a:ext cx="7234200" cy="2166600"/>
          </a:xfrm>
          <a:prstGeom prst="rect">
            <a:avLst/>
          </a:prstGeom>
          <a:noFill/>
          <a:ln>
            <a:noFill/>
          </a:ln>
        </p:spPr>
        <p:txBody>
          <a:bodyPr spcFirstLastPara="1" wrap="square" lIns="91425" tIns="45700" rIns="91425" bIns="45700" anchor="t" anchorCtr="0">
            <a:normAutofit/>
          </a:bodyPr>
          <a:lstStyle/>
          <a:p>
            <a:pPr marL="342900" lvl="0" indent="-327660" algn="l" rtl="0">
              <a:spcBef>
                <a:spcPts val="0"/>
              </a:spcBef>
              <a:spcAft>
                <a:spcPts val="0"/>
              </a:spcAft>
              <a:buClr>
                <a:schemeClr val="dk1"/>
              </a:buClr>
              <a:buSzPct val="100000"/>
              <a:buChar char="•"/>
            </a:pPr>
            <a:r>
              <a:rPr lang="en-US" sz="3200" dirty="0">
                <a:latin typeface="Arial"/>
                <a:ea typeface="Arial"/>
                <a:cs typeface="Arial"/>
                <a:sym typeface="Arial"/>
              </a:rPr>
              <a:t>Dad’s parents are both Northern European.</a:t>
            </a:r>
            <a:endParaRPr sz="3200" dirty="0"/>
          </a:p>
          <a:p>
            <a:pPr marL="342900" lvl="0" indent="-139700" algn="l" rtl="0">
              <a:spcBef>
                <a:spcPts val="640"/>
              </a:spcBef>
              <a:spcAft>
                <a:spcPts val="0"/>
              </a:spcAft>
              <a:buClr>
                <a:schemeClr val="dk1"/>
              </a:buClr>
              <a:buSzPct val="100000"/>
              <a:buNone/>
            </a:pPr>
            <a:endParaRPr dirty="0">
              <a:latin typeface="Arial"/>
              <a:ea typeface="Arial"/>
              <a:cs typeface="Arial"/>
              <a:sym typeface="Arial"/>
            </a:endParaRPr>
          </a:p>
          <a:p>
            <a:pPr marL="342900" lvl="0" indent="-139700" algn="l" rtl="0">
              <a:spcBef>
                <a:spcPts val="640"/>
              </a:spcBef>
              <a:spcAft>
                <a:spcPts val="0"/>
              </a:spcAft>
              <a:buClr>
                <a:schemeClr val="dk1"/>
              </a:buClr>
              <a:buSzPct val="100000"/>
              <a:buNone/>
            </a:pPr>
            <a:endParaRPr dirty="0">
              <a:latin typeface="Arial"/>
              <a:ea typeface="Arial"/>
              <a:cs typeface="Arial"/>
              <a:sym typeface="Arial"/>
            </a:endParaRPr>
          </a:p>
          <a:p>
            <a:pPr marL="342900" lvl="0" indent="0" algn="l" rtl="0">
              <a:spcBef>
                <a:spcPts val="640"/>
              </a:spcBef>
              <a:spcAft>
                <a:spcPts val="0"/>
              </a:spcAft>
              <a:buNone/>
            </a:pPr>
            <a:endParaRPr dirty="0">
              <a:latin typeface="Arial"/>
              <a:ea typeface="Arial"/>
              <a:cs typeface="Arial"/>
              <a:sym typeface="Arial"/>
            </a:endParaRPr>
          </a:p>
        </p:txBody>
      </p:sp>
      <p:pic>
        <p:nvPicPr>
          <p:cNvPr id="266" name="Google Shape;266;p32"/>
          <p:cNvPicPr preferRelativeResize="0"/>
          <p:nvPr/>
        </p:nvPicPr>
        <p:blipFill rotWithShape="1">
          <a:blip r:embed="rId3">
            <a:alphaModFix/>
          </a:blip>
          <a:srcRect/>
          <a:stretch/>
        </p:blipFill>
        <p:spPr>
          <a:xfrm>
            <a:off x="6713331" y="1256275"/>
            <a:ext cx="2195345" cy="2126725"/>
          </a:xfrm>
          <a:prstGeom prst="rect">
            <a:avLst/>
          </a:prstGeom>
          <a:noFill/>
          <a:ln>
            <a:noFill/>
          </a:ln>
        </p:spPr>
      </p:pic>
      <p:pic>
        <p:nvPicPr>
          <p:cNvPr id="267" name="Google Shape;267;p32"/>
          <p:cNvPicPr preferRelativeResize="0"/>
          <p:nvPr/>
        </p:nvPicPr>
        <p:blipFill rotWithShape="1">
          <a:blip r:embed="rId4">
            <a:alphaModFix/>
          </a:blip>
          <a:srcRect/>
          <a:stretch/>
        </p:blipFill>
        <p:spPr>
          <a:xfrm>
            <a:off x="5655584" y="4384699"/>
            <a:ext cx="2373300" cy="2126725"/>
          </a:xfrm>
          <a:prstGeom prst="rect">
            <a:avLst/>
          </a:prstGeom>
          <a:noFill/>
          <a:ln>
            <a:noFill/>
          </a:ln>
        </p:spPr>
      </p:pic>
      <p:sp>
        <p:nvSpPr>
          <p:cNvPr id="268" name="Google Shape;268;p32"/>
          <p:cNvSpPr txBox="1"/>
          <p:nvPr/>
        </p:nvSpPr>
        <p:spPr>
          <a:xfrm>
            <a:off x="197500" y="4616913"/>
            <a:ext cx="5199000" cy="1662300"/>
          </a:xfrm>
          <a:prstGeom prst="rect">
            <a:avLst/>
          </a:prstGeom>
          <a:noFill/>
          <a:ln>
            <a:noFill/>
          </a:ln>
        </p:spPr>
        <p:txBody>
          <a:bodyPr spcFirstLastPara="1" wrap="square" lIns="91425" tIns="91425" rIns="91425" bIns="91425" anchor="t" anchorCtr="0">
            <a:spAutoFit/>
          </a:bodyPr>
          <a:lstStyle/>
          <a:p>
            <a:pPr marL="342900" lvl="0" indent="-342900" algn="l" rtl="0">
              <a:spcBef>
                <a:spcPts val="640"/>
              </a:spcBef>
              <a:spcAft>
                <a:spcPts val="0"/>
              </a:spcAft>
              <a:buClr>
                <a:schemeClr val="dk1"/>
              </a:buClr>
              <a:buSzPts val="3200"/>
              <a:buChar char="•"/>
            </a:pPr>
            <a:r>
              <a:rPr lang="en-US" sz="3200" dirty="0">
                <a:solidFill>
                  <a:schemeClr val="dk1"/>
                </a:solidFill>
              </a:rPr>
              <a:t>Mom’s mother is Jamaican, and her father is Northern European. </a:t>
            </a:r>
            <a:endParaRPr dirty="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AY-Lucy-and-Maria-Aylmer-non-identical-twins (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9662" y="91262"/>
            <a:ext cx="1834344" cy="2369201"/>
          </a:xfrm>
          <a:prstGeom prst="rect">
            <a:avLst/>
          </a:prstGeom>
        </p:spPr>
      </p:pic>
      <p:pic>
        <p:nvPicPr>
          <p:cNvPr id="5" name="Picture 4" descr="PAY-Lucy-and-Maria-Aylmer-non-identical-twins (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684" y="91262"/>
            <a:ext cx="2216534" cy="1945413"/>
          </a:xfrm>
          <a:prstGeom prst="rect">
            <a:avLst/>
          </a:prstGeom>
        </p:spPr>
      </p:pic>
      <p:pic>
        <p:nvPicPr>
          <p:cNvPr id="6" name="Picture 5" descr="PAY-Lucy-and-Maria-Aylmer-non-identical-twins (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92947" y="91262"/>
            <a:ext cx="1622360" cy="2375459"/>
          </a:xfrm>
          <a:prstGeom prst="rect">
            <a:avLst/>
          </a:prstGeom>
        </p:spPr>
      </p:pic>
      <p:pic>
        <p:nvPicPr>
          <p:cNvPr id="7" name="Picture 6" descr="PAY-Lucy-and-Maria-Aylmer-non-identical-twins (1).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5431" y="2608477"/>
            <a:ext cx="4516724" cy="3697145"/>
          </a:xfrm>
          <a:prstGeom prst="rect">
            <a:avLst/>
          </a:prstGeom>
        </p:spPr>
      </p:pic>
      <p:pic>
        <p:nvPicPr>
          <p:cNvPr id="9" name="Picture 8" descr="PAY-Lucy-and-Maria-Aylmer-non-identical-twins (5).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64971" y="2166850"/>
            <a:ext cx="2759182" cy="4138772"/>
          </a:xfrm>
          <a:prstGeom prst="rect">
            <a:avLst/>
          </a:prstGeom>
        </p:spPr>
      </p:pic>
    </p:spTree>
    <p:extLst>
      <p:ext uri="{BB962C8B-B14F-4D97-AF65-F5344CB8AC3E}">
        <p14:creationId xmlns:p14="http://schemas.microsoft.com/office/powerpoint/2010/main" val="39343446"/>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7C19B1-D9EE-4265-A873-BB910F5E6A54}"/>
              </a:ext>
            </a:extLst>
          </p:cNvPr>
          <p:cNvPicPr>
            <a:picLocks noChangeAspect="1"/>
          </p:cNvPicPr>
          <p:nvPr/>
        </p:nvPicPr>
        <p:blipFill>
          <a:blip r:embed="rId3"/>
          <a:stretch>
            <a:fillRect/>
          </a:stretch>
        </p:blipFill>
        <p:spPr>
          <a:xfrm>
            <a:off x="2656869" y="135460"/>
            <a:ext cx="3830262" cy="3147581"/>
          </a:xfrm>
          <a:prstGeom prst="rect">
            <a:avLst/>
          </a:prstGeom>
        </p:spPr>
      </p:pic>
      <p:sp>
        <p:nvSpPr>
          <p:cNvPr id="3" name="Content Placeholder 2"/>
          <p:cNvSpPr>
            <a:spLocks noGrp="1"/>
          </p:cNvSpPr>
          <p:nvPr>
            <p:ph idx="1"/>
          </p:nvPr>
        </p:nvSpPr>
        <p:spPr>
          <a:xfrm>
            <a:off x="449580" y="3409658"/>
            <a:ext cx="8244839" cy="2725351"/>
          </a:xfrm>
        </p:spPr>
        <p:txBody>
          <a:bodyPr>
            <a:normAutofit/>
          </a:bodyPr>
          <a:lstStyle/>
          <a:p>
            <a:pPr marL="0" indent="0">
              <a:buNone/>
            </a:pPr>
            <a:r>
              <a:rPr lang="en-US" sz="1800" dirty="0">
                <a:latin typeface="Arial" panose="020B0604020202020204" pitchFamily="34" charset="0"/>
                <a:cs typeface="Arial" panose="020B0604020202020204" pitchFamily="34" charset="0"/>
              </a:rPr>
              <a:t>One of our key ideas in the Natural Selection model was that offspring tend to look like their parents. If parents pass on their traits to their offspring, then the way that Lucy and Maria turned out depends on the information they got from their parents, right?  </a:t>
            </a:r>
          </a:p>
          <a:p>
            <a:pPr marL="0" indent="0">
              <a:spcBef>
                <a:spcPts val="400"/>
              </a:spcBef>
              <a:spcAft>
                <a:spcPts val="400"/>
              </a:spcAft>
              <a:buNone/>
            </a:pPr>
            <a:r>
              <a:rPr lang="en-US" sz="1800" dirty="0">
                <a:latin typeface="Arial" panose="020B0604020202020204" pitchFamily="34" charset="0"/>
                <a:cs typeface="Arial" panose="020B0604020202020204" pitchFamily="34" charset="0"/>
              </a:rPr>
              <a:t>Let’s figure out how that works. </a:t>
            </a:r>
          </a:p>
          <a:p>
            <a:pPr marL="0" indent="0">
              <a:spcBef>
                <a:spcPts val="400"/>
              </a:spcBef>
              <a:spcAft>
                <a:spcPts val="400"/>
              </a:spcAft>
              <a:buNone/>
            </a:pPr>
            <a:r>
              <a:rPr lang="en-US" sz="1800" dirty="0">
                <a:latin typeface="Arial" panose="020B0604020202020204" pitchFamily="34" charset="0"/>
                <a:cs typeface="Arial" panose="020B0604020202020204" pitchFamily="34" charset="0"/>
              </a:rPr>
              <a:t>Seems like we have a new driving question: </a:t>
            </a:r>
          </a:p>
          <a:p>
            <a:pPr marL="0" indent="0">
              <a:spcBef>
                <a:spcPts val="400"/>
              </a:spcBef>
              <a:spcAft>
                <a:spcPts val="400"/>
              </a:spcAft>
              <a:buNone/>
            </a:pPr>
            <a:r>
              <a:rPr lang="en-US" sz="1800" dirty="0">
                <a:latin typeface="Arial" panose="020B0604020202020204" pitchFamily="34" charset="0"/>
                <a:cs typeface="Arial" panose="020B0604020202020204" pitchFamily="34" charset="0"/>
              </a:rPr>
              <a:t>How exactly does the heritable information get from the parents to the offspring?</a:t>
            </a:r>
          </a:p>
        </p:txBody>
      </p:sp>
      <p:pic>
        <p:nvPicPr>
          <p:cNvPr id="2" name="Picture 1">
            <a:extLst>
              <a:ext uri="{FF2B5EF4-FFF2-40B4-BE49-F238E27FC236}">
                <a16:creationId xmlns:a16="http://schemas.microsoft.com/office/drawing/2014/main" id="{977339D2-566E-0019-96DA-0C482442D6FC}"/>
              </a:ext>
            </a:extLst>
          </p:cNvPr>
          <p:cNvPicPr>
            <a:picLocks noChangeAspect="1"/>
          </p:cNvPicPr>
          <p:nvPr/>
        </p:nvPicPr>
        <p:blipFill rotWithShape="1">
          <a:blip r:embed="rId4"/>
          <a:srcRect t="11938" r="21976"/>
          <a:stretch/>
        </p:blipFill>
        <p:spPr>
          <a:xfrm>
            <a:off x="1712478" y="6135009"/>
            <a:ext cx="633500" cy="536257"/>
          </a:xfrm>
          <a:prstGeom prst="rect">
            <a:avLst/>
          </a:prstGeom>
        </p:spPr>
      </p:pic>
      <p:sp>
        <p:nvSpPr>
          <p:cNvPr id="7" name="TextBox 6">
            <a:extLst>
              <a:ext uri="{FF2B5EF4-FFF2-40B4-BE49-F238E27FC236}">
                <a16:creationId xmlns:a16="http://schemas.microsoft.com/office/drawing/2014/main" id="{90767DE4-7CE3-7BF5-109D-21C8E81F27D9}"/>
              </a:ext>
            </a:extLst>
          </p:cNvPr>
          <p:cNvSpPr txBox="1"/>
          <p:nvPr/>
        </p:nvSpPr>
        <p:spPr>
          <a:xfrm>
            <a:off x="2345978" y="6218471"/>
            <a:ext cx="4572000" cy="369332"/>
          </a:xfrm>
          <a:prstGeom prst="rect">
            <a:avLst/>
          </a:prstGeom>
          <a:noFill/>
        </p:spPr>
        <p:txBody>
          <a:bodyPr wrap="square">
            <a:spAutoFit/>
          </a:bodyPr>
          <a:lstStyle/>
          <a:p>
            <a:pPr marL="0" indent="0">
              <a:spcBef>
                <a:spcPts val="400"/>
              </a:spcBef>
              <a:spcAft>
                <a:spcPts val="400"/>
              </a:spcAft>
              <a:buNone/>
            </a:pPr>
            <a:r>
              <a:rPr lang="en-US" sz="1800" dirty="0">
                <a:latin typeface="Arial" panose="020B0604020202020204" pitchFamily="34" charset="0"/>
                <a:cs typeface="Arial" panose="020B0604020202020204" pitchFamily="34" charset="0"/>
              </a:rPr>
              <a:t>Write this question down in </a:t>
            </a:r>
            <a:r>
              <a:rPr lang="en-US" sz="1800" b="1" dirty="0">
                <a:latin typeface="Arial" panose="020B0604020202020204" pitchFamily="34" charset="0"/>
                <a:cs typeface="Arial" panose="020B0604020202020204" pitchFamily="34" charset="0"/>
              </a:rPr>
              <a:t>Doodle Box C</a:t>
            </a:r>
          </a:p>
        </p:txBody>
      </p:sp>
    </p:spTree>
    <p:extLst>
      <p:ext uri="{BB962C8B-B14F-4D97-AF65-F5344CB8AC3E}">
        <p14:creationId xmlns:p14="http://schemas.microsoft.com/office/powerpoint/2010/main" val="874450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B48D79-8836-4ED3-B43C-8CB1A730A0E5}"/>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01 Summary</a:t>
            </a:r>
            <a:endParaRPr lang="en-US" dirty="0"/>
          </a:p>
        </p:txBody>
      </p:sp>
      <p:sp>
        <p:nvSpPr>
          <p:cNvPr id="4" name="Text Placeholder 3">
            <a:extLst>
              <a:ext uri="{FF2B5EF4-FFF2-40B4-BE49-F238E27FC236}">
                <a16:creationId xmlns:a16="http://schemas.microsoft.com/office/drawing/2014/main" id="{73074CEB-46CE-4225-8374-9BE46DAAF63E}"/>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 </a:t>
            </a:r>
          </a:p>
          <a:p>
            <a:pPr marL="0" indent="0">
              <a:buNone/>
            </a:pPr>
            <a:endParaRPr lang="en-US" sz="1400" dirty="0"/>
          </a:p>
          <a:p>
            <a:pPr marL="0" indent="0">
              <a:buNone/>
            </a:pPr>
            <a:r>
              <a:rPr lang="en-US" sz="1400" dirty="0"/>
              <a:t>We observed a phenomenon of twin sisters who look quite different from one another and decided on a new driving question.</a:t>
            </a:r>
            <a:endParaRPr lang="en-US" dirty="0"/>
          </a:p>
        </p:txBody>
      </p:sp>
      <p:sp>
        <p:nvSpPr>
          <p:cNvPr id="5" name="Text Placeholder 4">
            <a:extLst>
              <a:ext uri="{FF2B5EF4-FFF2-40B4-BE49-F238E27FC236}">
                <a16:creationId xmlns:a16="http://schemas.microsoft.com/office/drawing/2014/main" id="{841DF92B-BDB6-4CEE-9DBF-04C59806B2A9}"/>
              </a:ext>
            </a:extLst>
          </p:cNvPr>
          <p:cNvSpPr>
            <a:spLocks noGrp="1"/>
          </p:cNvSpPr>
          <p:nvPr>
            <p:ph type="body" sz="quarter" idx="11"/>
          </p:nvPr>
        </p:nvSpPr>
        <p:spPr/>
        <p:txBody>
          <a:bodyPr/>
          <a:lstStyle/>
          <a:p>
            <a:pPr marL="0" indent="0">
              <a:buNone/>
            </a:pPr>
            <a:r>
              <a:rPr lang="en-US" sz="1400" u="sng" dirty="0">
                <a:cs typeface="Arial" panose="020B0604020202020204" pitchFamily="34" charset="0"/>
              </a:rPr>
              <a:t>LS01 Teacher Reflection Notes:</a:t>
            </a:r>
          </a:p>
          <a:p>
            <a:pPr marL="0" indent="0">
              <a:buNone/>
            </a:pPr>
            <a:endParaRPr lang="en-US" sz="1400" dirty="0">
              <a:cs typeface="Arial" panose="020B0604020202020204" pitchFamily="34" charset="0"/>
            </a:endParaRPr>
          </a:p>
          <a:p>
            <a:pPr marL="0" indent="0">
              <a:buNone/>
            </a:pPr>
            <a:r>
              <a:rPr lang="en-US" sz="1400" i="1" dirty="0">
                <a:cs typeface="Arial" panose="020B0604020202020204" pitchFamily="34" charset="0"/>
              </a:rPr>
              <a:t>Things that went well…</a:t>
            </a:r>
          </a:p>
          <a:p>
            <a:pPr marL="0" indent="0">
              <a:buNone/>
            </a:pPr>
            <a:endParaRPr lang="en-US" sz="1400" i="1" dirty="0">
              <a:cs typeface="Arial" panose="020B0604020202020204" pitchFamily="34" charset="0"/>
            </a:endParaRPr>
          </a:p>
          <a:p>
            <a:pPr marL="0" indent="0">
              <a:buNone/>
            </a:pPr>
            <a:r>
              <a:rPr lang="en-US" sz="1400"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895052737"/>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E7B14A-C205-4DF6-BC25-751A11BD275E}"/>
              </a:ext>
            </a:extLst>
          </p:cNvPr>
          <p:cNvSpPr>
            <a:spLocks noGrp="1"/>
          </p:cNvSpPr>
          <p:nvPr>
            <p:ph type="title"/>
          </p:nvPr>
        </p:nvSpPr>
        <p:spPr/>
        <p:txBody>
          <a:bodyPr/>
          <a:lstStyle/>
          <a:p>
            <a:r>
              <a:rPr lang="en-US" dirty="0">
                <a:solidFill>
                  <a:schemeClr val="bg1"/>
                </a:solidFill>
                <a:latin typeface="Arial" panose="020B0604020202020204" pitchFamily="34" charset="0"/>
                <a:cs typeface="Arial" panose="020B0604020202020204" pitchFamily="34" charset="0"/>
              </a:rPr>
              <a:t>Learning Segment 02 Overview</a:t>
            </a:r>
            <a:endParaRPr lang="en-US" sz="3200" dirty="0"/>
          </a:p>
        </p:txBody>
      </p:sp>
      <p:sp>
        <p:nvSpPr>
          <p:cNvPr id="8" name="Text Placeholder 7">
            <a:extLst>
              <a:ext uri="{FF2B5EF4-FFF2-40B4-BE49-F238E27FC236}">
                <a16:creationId xmlns:a16="http://schemas.microsoft.com/office/drawing/2014/main" id="{BDAC0F62-5DC8-435D-8F3A-6491C7C2FD27}"/>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Q  M</a:t>
            </a:r>
          </a:p>
          <a:p>
            <a:pPr>
              <a:lnSpc>
                <a:spcPts val="1800"/>
              </a:lnSpc>
            </a:pPr>
            <a:r>
              <a:rPr lang="en-US" b="1" dirty="0">
                <a:sym typeface="Wingdings" panose="05000000000000000000" pitchFamily="2" charset="2"/>
              </a:rPr>
              <a:t>T</a:t>
            </a:r>
            <a:r>
              <a:rPr lang="en-US" sz="1400" b="1" dirty="0"/>
              <a:t>o help us make sense of this curious phenomenon of fraternal twins looking so different, we ask: </a:t>
            </a:r>
            <a:r>
              <a:rPr lang="en-US" sz="1400" b="1" dirty="0">
                <a:cs typeface="Arial" panose="020B0604020202020204" pitchFamily="34" charset="0"/>
              </a:rPr>
              <a:t>How exactly does the heritable information get from the parents to the offspring? We then collect initial model ideas.</a:t>
            </a:r>
          </a:p>
          <a:p>
            <a:endParaRPr lang="en-US" dirty="0"/>
          </a:p>
        </p:txBody>
      </p:sp>
      <p:sp>
        <p:nvSpPr>
          <p:cNvPr id="5" name="Text Placeholder 4">
            <a:extLst>
              <a:ext uri="{FF2B5EF4-FFF2-40B4-BE49-F238E27FC236}">
                <a16:creationId xmlns:a16="http://schemas.microsoft.com/office/drawing/2014/main" id="{5DC98544-54CA-4342-B3B1-F06EEB8C30BF}"/>
              </a:ext>
            </a:extLst>
          </p:cNvPr>
          <p:cNvSpPr>
            <a:spLocks noGrp="1"/>
          </p:cNvSpPr>
          <p:nvPr>
            <p:ph type="body" sz="quarter" idx="12"/>
          </p:nvPr>
        </p:nvSpPr>
        <p:spPr/>
        <p:txBody>
          <a:bodyPr>
            <a:normAutofit/>
          </a:bodyPr>
          <a:lstStyle/>
          <a:p>
            <a:pPr>
              <a:spcAft>
                <a:spcPts val="400"/>
              </a:spcAft>
            </a:pPr>
            <a:r>
              <a:rPr lang="en-US" u="sng" dirty="0"/>
              <a:t>Resources you will need:</a:t>
            </a:r>
          </a:p>
          <a:p>
            <a:r>
              <a:rPr lang="en-US" dirty="0"/>
              <a:t>M Doodle Sheet</a:t>
            </a:r>
          </a:p>
          <a:p>
            <a:endParaRPr lang="en-US" dirty="0"/>
          </a:p>
          <a:p>
            <a:pPr>
              <a:spcBef>
                <a:spcPts val="400"/>
              </a:spcBef>
            </a:pPr>
            <a:r>
              <a:rPr lang="en-US" u="sng" dirty="0"/>
              <a:t>MBER Essentials:</a:t>
            </a:r>
          </a:p>
          <a:p>
            <a:pPr>
              <a:spcBef>
                <a:spcPts val="400"/>
              </a:spcBef>
            </a:pPr>
            <a:r>
              <a:rPr lang="en-US" dirty="0"/>
              <a:t>Whiteboards </a:t>
            </a:r>
          </a:p>
          <a:p>
            <a:r>
              <a:rPr lang="en-US" dirty="0"/>
              <a:t>Norms of Conversation</a:t>
            </a:r>
          </a:p>
        </p:txBody>
      </p:sp>
      <p:sp>
        <p:nvSpPr>
          <p:cNvPr id="4" name="Text Placeholder 3">
            <a:extLst>
              <a:ext uri="{FF2B5EF4-FFF2-40B4-BE49-F238E27FC236}">
                <a16:creationId xmlns:a16="http://schemas.microsoft.com/office/drawing/2014/main" id="{E456F049-B9EB-4C1D-BC37-C1890B2E3AA0}"/>
              </a:ext>
            </a:extLst>
          </p:cNvPr>
          <p:cNvSpPr>
            <a:spLocks noGrp="1"/>
          </p:cNvSpPr>
          <p:nvPr>
            <p:ph type="body" sz="quarter" idx="11"/>
          </p:nvPr>
        </p:nvSpPr>
        <p:spPr/>
        <p:txBody>
          <a:bodyPr/>
          <a:lstStyle/>
          <a:p>
            <a:r>
              <a:rPr lang="en-US" dirty="0"/>
              <a:t>10 Minutes</a:t>
            </a:r>
          </a:p>
          <a:p>
            <a:endParaRPr lang="en-US" dirty="0"/>
          </a:p>
        </p:txBody>
      </p:sp>
    </p:spTree>
    <p:extLst>
      <p:ext uri="{BB962C8B-B14F-4D97-AF65-F5344CB8AC3E}">
        <p14:creationId xmlns:p14="http://schemas.microsoft.com/office/powerpoint/2010/main" val="467282517"/>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521E9-78B6-474E-B56D-64C432E51012}"/>
              </a:ext>
            </a:extLst>
          </p:cNvPr>
          <p:cNvSpPr>
            <a:spLocks noGrp="1"/>
          </p:cNvSpPr>
          <p:nvPr>
            <p:ph type="title"/>
          </p:nvPr>
        </p:nvSpPr>
        <p:spPr/>
        <p:txBody>
          <a:bodyPr>
            <a:noAutofit/>
          </a:bodyPr>
          <a:lstStyle/>
          <a:p>
            <a:r>
              <a:rPr lang="en-US" dirty="0">
                <a:solidFill>
                  <a:schemeClr val="bg1"/>
                </a:solidFill>
              </a:rPr>
              <a:t>Learning Segment 02 Overview Continued</a:t>
            </a:r>
            <a:endParaRPr lang="en-US" dirty="0"/>
          </a:p>
        </p:txBody>
      </p:sp>
      <p:sp>
        <p:nvSpPr>
          <p:cNvPr id="7" name="Text Placeholder 6">
            <a:extLst>
              <a:ext uri="{FF2B5EF4-FFF2-40B4-BE49-F238E27FC236}">
                <a16:creationId xmlns:a16="http://schemas.microsoft.com/office/drawing/2014/main" id="{43E3236B-D5AB-475E-B106-7D56746FDB1F}"/>
              </a:ext>
            </a:extLst>
          </p:cNvPr>
          <p:cNvSpPr>
            <a:spLocks noGrp="1"/>
          </p:cNvSpPr>
          <p:nvPr>
            <p:ph type="body" sz="quarter" idx="10"/>
          </p:nvPr>
        </p:nvSpPr>
        <p:spPr/>
        <p:txBody>
          <a:bodyPr/>
          <a:lstStyle/>
          <a:p>
            <a:r>
              <a:rPr lang="en-US" sz="1400" dirty="0"/>
              <a:t>We ask for individual ideas for how parents pass hereditary information to offspring. Then we share out and post the initial model ideas. </a:t>
            </a:r>
          </a:p>
          <a:p>
            <a:endParaRPr lang="en-US" dirty="0"/>
          </a:p>
        </p:txBody>
      </p:sp>
    </p:spTree>
    <p:extLst>
      <p:ext uri="{BB962C8B-B14F-4D97-AF65-F5344CB8AC3E}">
        <p14:creationId xmlns:p14="http://schemas.microsoft.com/office/powerpoint/2010/main" val="1225082038"/>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37C19B1-D9EE-4265-A873-BB910F5E6A54}"/>
              </a:ext>
            </a:extLst>
          </p:cNvPr>
          <p:cNvPicPr>
            <a:picLocks noChangeAspect="1"/>
          </p:cNvPicPr>
          <p:nvPr/>
        </p:nvPicPr>
        <p:blipFill>
          <a:blip r:embed="rId3"/>
          <a:stretch>
            <a:fillRect/>
          </a:stretch>
        </p:blipFill>
        <p:spPr>
          <a:xfrm>
            <a:off x="2519738" y="113945"/>
            <a:ext cx="4104523" cy="3372959"/>
          </a:xfrm>
          <a:prstGeom prst="rect">
            <a:avLst/>
          </a:prstGeom>
        </p:spPr>
      </p:pic>
      <p:sp>
        <p:nvSpPr>
          <p:cNvPr id="3" name="Content Placeholder 2"/>
          <p:cNvSpPr>
            <a:spLocks noGrp="1"/>
          </p:cNvSpPr>
          <p:nvPr>
            <p:ph idx="4294967295"/>
          </p:nvPr>
        </p:nvSpPr>
        <p:spPr>
          <a:xfrm>
            <a:off x="1556161" y="3630595"/>
            <a:ext cx="6856319" cy="2987675"/>
          </a:xfrm>
        </p:spPr>
        <p:txBody>
          <a:bodyPr>
            <a:normAutofit/>
          </a:bodyPr>
          <a:lstStyle/>
          <a:p>
            <a:pPr marL="0" indent="0">
              <a:spcBef>
                <a:spcPts val="0"/>
              </a:spcBef>
              <a:buNone/>
            </a:pPr>
            <a:r>
              <a:rPr lang="en-US" sz="2800" dirty="0">
                <a:latin typeface="Arial" panose="020B0604020202020204" pitchFamily="34" charset="0"/>
                <a:cs typeface="Arial" panose="020B0604020202020204" pitchFamily="34" charset="0"/>
              </a:rPr>
              <a:t>How does the heritable information get from the parents to the offspring? </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Record your ideas in </a:t>
            </a:r>
            <a:r>
              <a:rPr lang="en-US" sz="2800" b="1" dirty="0">
                <a:latin typeface="Arial" panose="020B0604020202020204" pitchFamily="34" charset="0"/>
                <a:cs typeface="Arial" panose="020B0604020202020204" pitchFamily="34" charset="0"/>
              </a:rPr>
              <a:t>Doodle Box D.</a:t>
            </a:r>
          </a:p>
        </p:txBody>
      </p:sp>
      <p:pic>
        <p:nvPicPr>
          <p:cNvPr id="7" name="Picture 6">
            <a:extLst>
              <a:ext uri="{FF2B5EF4-FFF2-40B4-BE49-F238E27FC236}">
                <a16:creationId xmlns:a16="http://schemas.microsoft.com/office/drawing/2014/main" id="{0F363B67-DCAF-4E31-B5F8-8BD8757A6147}"/>
              </a:ext>
            </a:extLst>
          </p:cNvPr>
          <p:cNvPicPr>
            <a:picLocks noChangeAspect="1"/>
          </p:cNvPicPr>
          <p:nvPr/>
        </p:nvPicPr>
        <p:blipFill rotWithShape="1">
          <a:blip r:embed="rId4"/>
          <a:srcRect r="13953" b="1240"/>
          <a:stretch/>
        </p:blipFill>
        <p:spPr>
          <a:xfrm>
            <a:off x="371644" y="3486904"/>
            <a:ext cx="1035121" cy="891043"/>
          </a:xfrm>
          <a:prstGeom prst="rect">
            <a:avLst/>
          </a:prstGeom>
        </p:spPr>
      </p:pic>
      <p:pic>
        <p:nvPicPr>
          <p:cNvPr id="8" name="Picture 7">
            <a:extLst>
              <a:ext uri="{FF2B5EF4-FFF2-40B4-BE49-F238E27FC236}">
                <a16:creationId xmlns:a16="http://schemas.microsoft.com/office/drawing/2014/main" id="{E3EFB694-DA99-4098-8205-25DDACAF119F}"/>
              </a:ext>
            </a:extLst>
          </p:cNvPr>
          <p:cNvPicPr>
            <a:picLocks noChangeAspect="1"/>
          </p:cNvPicPr>
          <p:nvPr/>
        </p:nvPicPr>
        <p:blipFill rotWithShape="1">
          <a:blip r:embed="rId5"/>
          <a:srcRect t="11938" r="21976"/>
          <a:stretch/>
        </p:blipFill>
        <p:spPr>
          <a:xfrm>
            <a:off x="503538" y="4678910"/>
            <a:ext cx="1052623" cy="891043"/>
          </a:xfrm>
          <a:prstGeom prst="rect">
            <a:avLst/>
          </a:prstGeom>
        </p:spPr>
      </p:pic>
    </p:spTree>
    <p:extLst>
      <p:ext uri="{BB962C8B-B14F-4D97-AF65-F5344CB8AC3E}">
        <p14:creationId xmlns:p14="http://schemas.microsoft.com/office/powerpoint/2010/main" val="2223995927"/>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t>How to use these slides…</a:t>
            </a:r>
            <a:endParaRPr sz="2800" dirty="0"/>
          </a:p>
        </p:txBody>
      </p:sp>
      <p:sp>
        <p:nvSpPr>
          <p:cNvPr id="8" name="Text Placeholder 4">
            <a:extLst>
              <a:ext uri="{FF2B5EF4-FFF2-40B4-BE49-F238E27FC236}">
                <a16:creationId xmlns:a16="http://schemas.microsoft.com/office/drawing/2014/main" id="{399B23B0-F125-4771-81B3-AFE97DC3082F}"/>
              </a:ext>
            </a:extLst>
          </p:cNvPr>
          <p:cNvSpPr>
            <a:spLocks noGrp="1"/>
          </p:cNvSpPr>
          <p:nvPr>
            <p:ph type="body" sz="quarter" idx="10"/>
          </p:nvPr>
        </p:nvSpPr>
        <p:spPr>
          <a:xfrm>
            <a:off x="323557" y="717452"/>
            <a:ext cx="8567225" cy="5613009"/>
          </a:xfrm>
        </p:spPr>
        <p:txBody>
          <a:bodyPr/>
          <a:lstStyle/>
          <a:p>
            <a:pPr marL="0" marR="0" lvl="0" indent="0" algn="l" defTabSz="457177" rtl="0" eaLnBrk="1" fontAlgn="auto" latinLnBrk="0" hangingPunct="1">
              <a:lnSpc>
                <a:spcPct val="100000"/>
              </a:lnSpc>
              <a:spcBef>
                <a:spcPts val="0"/>
              </a:spcBef>
              <a:spcAft>
                <a:spcPts val="6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The following presentation was designed to support the implementation of the MBER-Living Earth curriculum. It is </a:t>
            </a:r>
            <a:r>
              <a:rPr kumimoji="0" lang="en-US" sz="1400" b="0" i="0" u="sng"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NOT</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 ready to show to students in its current form. You will notice there are two kinds of slides.</a:t>
            </a:r>
          </a:p>
          <a:p>
            <a:pPr marL="457200" marR="0" lvl="0" indent="0" algn="l" defTabSz="457177" rtl="0" eaLnBrk="1" fontAlgn="auto" latinLnBrk="0" hangingPunct="1">
              <a:lnSpc>
                <a:spcPct val="100000"/>
              </a:lnSpc>
              <a:spcBef>
                <a:spcPts val="0"/>
              </a:spcBef>
              <a:spcAft>
                <a:spcPts val="6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(1) </a:t>
            </a:r>
            <a:r>
              <a:rPr kumimoji="0" lang="en-US" sz="1400" b="1"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Teacher Notes slides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marR="0" lvl="0" indent="0" algn="l" defTabSz="457177" rtl="0" eaLnBrk="1" fontAlgn="auto" latinLnBrk="0" hangingPunct="1">
              <a:lnSpc>
                <a:spcPct val="100000"/>
              </a:lnSpc>
              <a:spcBef>
                <a:spcPts val="0"/>
              </a:spcBef>
              <a:spcAft>
                <a:spcPts val="6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(2) </a:t>
            </a:r>
            <a:r>
              <a:rPr kumimoji="0" lang="en-US" sz="1400" b="1"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Student slides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designed to facilitate student sense-making as you move through the Learning Segments. These slides are intended for use in the classroom during instruction. In the “Presenter Notes” field (under each slide) you will find useful information for each particular slide.</a:t>
            </a:r>
          </a:p>
          <a:p>
            <a:pPr marL="0" marR="0" lvl="0" indent="0" algn="l" defTabSz="457177" rtl="0" eaLnBrk="1" fontAlgn="auto" latinLnBrk="0" hangingPunct="1">
              <a:lnSpc>
                <a:spcPct val="100000"/>
              </a:lnSpc>
              <a:spcBef>
                <a:spcPts val="0"/>
              </a:spcBef>
              <a:spcAft>
                <a:spcPts val="6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We have combined teacher slides and student slides into this single file so you can have almost everything you need in one place as you explore the flow of each triangle. You will need to either hide or delete the </a:t>
            </a:r>
            <a:r>
              <a:rPr kumimoji="0" lang="en-US" sz="1400" b="1"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Teacher Notes </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slides to use it as a presentation in your classroom. </a:t>
            </a:r>
          </a:p>
          <a:p>
            <a:pPr marL="0" marR="0" lvl="0" indent="0" algn="l" defTabSz="457177" rtl="0" eaLnBrk="1" fontAlgn="auto" latinLnBrk="0" hangingPunct="1">
              <a:lnSpc>
                <a:spcPct val="100000"/>
              </a:lnSpc>
              <a:spcBef>
                <a:spcPts val="0"/>
              </a:spcBef>
              <a:spcAft>
                <a:spcPts val="6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This presentation </a:t>
            </a:r>
            <a:r>
              <a:rPr kumimoji="0" lang="en-US" sz="1400" b="1"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is not meant to stand alone,</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while keeping in mind the high-level goals of each learning segment and how the model is developed over the course of days. </a:t>
            </a:r>
          </a:p>
          <a:p>
            <a:pPr marL="0" marR="0" lvl="0" indent="0" algn="l" defTabSz="457177" rtl="0" eaLnBrk="1" fontAlgn="auto" latinLnBrk="0" hangingPunct="1">
              <a:lnSpc>
                <a:spcPct val="100000"/>
              </a:lnSpc>
              <a:spcBef>
                <a:spcPts val="0"/>
              </a:spcBef>
              <a:spcAft>
                <a:spcPts val="600"/>
              </a:spcAft>
              <a:buClrTx/>
              <a:buSzTx/>
              <a:buFont typeface="Arial"/>
              <a:buNone/>
              <a:tabLst/>
              <a:defRPr/>
            </a:pPr>
            <a:r>
              <a:rPr kumimoji="0" lang="en-US" sz="1400" b="1"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We expect (and hope) you will modify this presentation</a:t>
            </a: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Arial" panose="020B0604020202020204" pitchFamily="34" charset="0"/>
              </a:rPr>
              <a:t> keeping in mind the MBER philosophy. As a contributor you will be part of a community that helps improve the curriculum over time. </a:t>
            </a:r>
          </a:p>
          <a:p>
            <a:pPr>
              <a:spcBef>
                <a:spcPts val="800"/>
              </a:spcBef>
              <a:defRPr sz="2100">
                <a:solidFill>
                  <a:srgbClr val="573F34"/>
                </a:solidFill>
                <a:latin typeface="Arial"/>
                <a:ea typeface="Arial"/>
                <a:cs typeface="Arial"/>
                <a:sym typeface="Arial"/>
              </a:defRPr>
            </a:pPr>
            <a:endParaRPr lang="en-US" sz="1300" dirty="0"/>
          </a:p>
        </p:txBody>
      </p:sp>
    </p:spTree>
    <p:extLst>
      <p:ext uri="{BB962C8B-B14F-4D97-AF65-F5344CB8AC3E}">
        <p14:creationId xmlns:p14="http://schemas.microsoft.com/office/powerpoint/2010/main" val="2998270966"/>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D388DA-F997-4585-8638-550704890009}"/>
              </a:ext>
            </a:extLst>
          </p:cNvPr>
          <p:cNvSpPr>
            <a:spLocks noGrp="1"/>
          </p:cNvSpPr>
          <p:nvPr>
            <p:ph type="title" idx="4294967295"/>
          </p:nvPr>
        </p:nvSpPr>
        <p:spPr>
          <a:xfrm>
            <a:off x="225910" y="338138"/>
            <a:ext cx="8229600" cy="1603375"/>
          </a:xfrm>
        </p:spPr>
        <p:txBody>
          <a:bodyPr>
            <a:normAutofit/>
          </a:bodyPr>
          <a:lstStyle/>
          <a:p>
            <a:r>
              <a:rPr lang="en-US" sz="3200" b="1" dirty="0">
                <a:latin typeface="Arial" panose="020B0604020202020204" pitchFamily="34" charset="0"/>
                <a:cs typeface="Arial" panose="020B0604020202020204" pitchFamily="34" charset="0"/>
              </a:rPr>
              <a:t>How does the heritable information get from the parents to the offspring?</a:t>
            </a:r>
            <a:endParaRPr lang="en-US" sz="3200" dirty="0"/>
          </a:p>
        </p:txBody>
      </p:sp>
      <p:sp>
        <p:nvSpPr>
          <p:cNvPr id="3" name="Content Placeholder 2">
            <a:extLst>
              <a:ext uri="{FF2B5EF4-FFF2-40B4-BE49-F238E27FC236}">
                <a16:creationId xmlns:a16="http://schemas.microsoft.com/office/drawing/2014/main" id="{F803890F-7EBF-45F3-8E81-F2230BC0326D}"/>
              </a:ext>
            </a:extLst>
          </p:cNvPr>
          <p:cNvSpPr>
            <a:spLocks noGrp="1"/>
          </p:cNvSpPr>
          <p:nvPr>
            <p:ph idx="4294967295"/>
          </p:nvPr>
        </p:nvSpPr>
        <p:spPr>
          <a:xfrm>
            <a:off x="225910" y="1941513"/>
            <a:ext cx="3410175" cy="400110"/>
          </a:xfrm>
        </p:spPr>
        <p:txBody>
          <a:bodyPr/>
          <a:lstStyle/>
          <a:p>
            <a:r>
              <a:rPr lang="en-US" sz="2000" dirty="0"/>
              <a:t>[class initial model ideas]</a:t>
            </a:r>
          </a:p>
        </p:txBody>
      </p:sp>
    </p:spTree>
    <p:extLst>
      <p:ext uri="{BB962C8B-B14F-4D97-AF65-F5344CB8AC3E}">
        <p14:creationId xmlns:p14="http://schemas.microsoft.com/office/powerpoint/2010/main" val="1275961246"/>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FE50F-516C-4646-9593-F06964BD1A41}"/>
              </a:ext>
            </a:extLst>
          </p:cNvPr>
          <p:cNvSpPr>
            <a:spLocks noGrp="1"/>
          </p:cNvSpPr>
          <p:nvPr>
            <p:ph type="title"/>
          </p:nvPr>
        </p:nvSpPr>
        <p:spPr/>
        <p:txBody>
          <a:bodyPr/>
          <a:lstStyle/>
          <a:p>
            <a:r>
              <a:rPr lang="en-US" dirty="0">
                <a:solidFill>
                  <a:schemeClr val="bg1"/>
                </a:solidFill>
                <a:latin typeface="Arial" panose="020B0604020202020204" pitchFamily="34" charset="0"/>
                <a:cs typeface="Arial" panose="020B0604020202020204" pitchFamily="34" charset="0"/>
              </a:rPr>
              <a:t>Learning Segment 02 Summary</a:t>
            </a:r>
            <a:endParaRPr lang="en-US" sz="3200" dirty="0"/>
          </a:p>
        </p:txBody>
      </p:sp>
      <p:sp>
        <p:nvSpPr>
          <p:cNvPr id="5" name="Text Placeholder 4">
            <a:extLst>
              <a:ext uri="{FF2B5EF4-FFF2-40B4-BE49-F238E27FC236}">
                <a16:creationId xmlns:a16="http://schemas.microsoft.com/office/drawing/2014/main" id="{A0E8ED64-A983-444D-8073-4B8A4A4B8188}"/>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a:t>
            </a:r>
            <a:r>
              <a:rPr lang="en-US" b="1" dirty="0">
                <a:cs typeface="Arial" panose="020B0604020202020204" pitchFamily="34" charset="0"/>
              </a:rPr>
              <a:t>…</a:t>
            </a:r>
            <a:endParaRPr lang="en-US" sz="1400" b="1" dirty="0">
              <a:cs typeface="Arial" panose="020B0604020202020204" pitchFamily="34" charset="0"/>
            </a:endParaRPr>
          </a:p>
          <a:p>
            <a:pPr marL="0" indent="0">
              <a:buNone/>
            </a:pPr>
            <a:endParaRPr lang="en-US" sz="1400" dirty="0"/>
          </a:p>
          <a:p>
            <a:pPr marL="0" indent="0">
              <a:buNone/>
            </a:pPr>
            <a:r>
              <a:rPr lang="en-US" sz="1400" dirty="0"/>
              <a:t>We posted our initial ideas for how traits are passed from parents to offspring.</a:t>
            </a:r>
            <a:endParaRPr lang="en-US" sz="1400" i="1" dirty="0">
              <a:cs typeface="Arial" panose="020B0604020202020204" pitchFamily="34" charset="0"/>
            </a:endParaRPr>
          </a:p>
          <a:p>
            <a:endParaRPr lang="en-US" dirty="0"/>
          </a:p>
        </p:txBody>
      </p:sp>
      <p:sp>
        <p:nvSpPr>
          <p:cNvPr id="4" name="Text Placeholder 3">
            <a:extLst>
              <a:ext uri="{FF2B5EF4-FFF2-40B4-BE49-F238E27FC236}">
                <a16:creationId xmlns:a16="http://schemas.microsoft.com/office/drawing/2014/main" id="{CF03AA6D-44FF-4592-83B8-DF25AE76CD2D}"/>
              </a:ext>
            </a:extLst>
          </p:cNvPr>
          <p:cNvSpPr>
            <a:spLocks noGrp="1"/>
          </p:cNvSpPr>
          <p:nvPr>
            <p:ph type="body" sz="quarter" idx="11"/>
          </p:nvPr>
        </p:nvSpPr>
        <p:spPr/>
        <p:txBody>
          <a:bodyPr/>
          <a:lstStyle/>
          <a:p>
            <a:pPr marL="0" indent="0">
              <a:buNone/>
            </a:pPr>
            <a:r>
              <a:rPr lang="en-US" u="sng" dirty="0">
                <a:cs typeface="Arial" panose="020B0604020202020204" pitchFamily="34" charset="0"/>
              </a:rPr>
              <a:t>LS02 Teacher Reflection Notes:</a:t>
            </a:r>
          </a:p>
          <a:p>
            <a:pPr marL="0" indent="0">
              <a:buNone/>
            </a:pPr>
            <a:endParaRPr lang="en-US" i="1" u="sng" dirty="0">
              <a:cs typeface="Arial" panose="020B0604020202020204" pitchFamily="34" charset="0"/>
            </a:endParaRPr>
          </a:p>
          <a:p>
            <a:pPr marL="0" indent="0">
              <a:buNone/>
            </a:pPr>
            <a:r>
              <a:rPr lang="en-US" i="1" dirty="0">
                <a:cs typeface="Arial" panose="020B0604020202020204" pitchFamily="34" charset="0"/>
              </a:rPr>
              <a:t>Things that went well…</a:t>
            </a:r>
          </a:p>
          <a:p>
            <a:pPr marL="0" indent="0">
              <a:buNone/>
            </a:pPr>
            <a:endParaRPr lang="en-US" i="1" dirty="0">
              <a:cs typeface="Arial" panose="020B0604020202020204" pitchFamily="34" charset="0"/>
            </a:endParaRPr>
          </a:p>
          <a:p>
            <a:pPr marL="0" indent="0">
              <a:buNone/>
            </a:pPr>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063964097"/>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134E5F-DCD0-4869-96FF-7754037033B8}"/>
              </a:ext>
            </a:extLst>
          </p:cNvPr>
          <p:cNvSpPr>
            <a:spLocks noGrp="1"/>
          </p:cNvSpPr>
          <p:nvPr>
            <p:ph type="title"/>
          </p:nvPr>
        </p:nvSpPr>
        <p:spPr>
          <a:xfrm>
            <a:off x="87703" y="70485"/>
            <a:ext cx="8932876" cy="469627"/>
          </a:xfrm>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03 Overview</a:t>
            </a:r>
            <a:endParaRPr lang="en-US" dirty="0"/>
          </a:p>
        </p:txBody>
      </p:sp>
      <p:sp>
        <p:nvSpPr>
          <p:cNvPr id="6" name="Text Placeholder 5">
            <a:extLst>
              <a:ext uri="{FF2B5EF4-FFF2-40B4-BE49-F238E27FC236}">
                <a16:creationId xmlns:a16="http://schemas.microsoft.com/office/drawing/2014/main" id="{0A1CC659-C8AB-4B87-A783-105D2102BF29}"/>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Q  M</a:t>
            </a:r>
          </a:p>
          <a:p>
            <a:pPr>
              <a:lnSpc>
                <a:spcPts val="1800"/>
              </a:lnSpc>
            </a:pPr>
            <a:r>
              <a:rPr lang="en-US" b="1" dirty="0">
                <a:sym typeface="Wingdings" panose="05000000000000000000" pitchFamily="2" charset="2"/>
              </a:rPr>
              <a:t>N</a:t>
            </a:r>
            <a:r>
              <a:rPr lang="en-US" sz="1400" b="1" dirty="0"/>
              <a:t>ow that we have some idea that DNA (chromosomes) are involved with helping to pass on information, we use a pipe cleaner activity to figure out how to make gametes </a:t>
            </a:r>
            <a:r>
              <a:rPr lang="en-US" b="1" dirty="0"/>
              <a:t>and</a:t>
            </a:r>
            <a:r>
              <a:rPr lang="en-US" sz="1400" b="1" dirty="0"/>
              <a:t> a viable baby.</a:t>
            </a:r>
          </a:p>
          <a:p>
            <a:endParaRPr lang="en-US" dirty="0"/>
          </a:p>
        </p:txBody>
      </p:sp>
      <p:sp>
        <p:nvSpPr>
          <p:cNvPr id="5" name="Text Placeholder 4">
            <a:extLst>
              <a:ext uri="{FF2B5EF4-FFF2-40B4-BE49-F238E27FC236}">
                <a16:creationId xmlns:a16="http://schemas.microsoft.com/office/drawing/2014/main" id="{90FDD3C7-7DC0-4F5F-958A-21D87CA0567F}"/>
              </a:ext>
            </a:extLst>
          </p:cNvPr>
          <p:cNvSpPr>
            <a:spLocks noGrp="1"/>
          </p:cNvSpPr>
          <p:nvPr>
            <p:ph type="body" sz="quarter" idx="12"/>
          </p:nvPr>
        </p:nvSpPr>
        <p:spPr/>
        <p:txBody>
          <a:bodyPr>
            <a:noAutofit/>
          </a:bodyPr>
          <a:lstStyle/>
          <a:p>
            <a:pPr>
              <a:spcAft>
                <a:spcPts val="400"/>
              </a:spcAft>
            </a:pPr>
            <a:r>
              <a:rPr lang="en-US" sz="1400" u="sng" dirty="0"/>
              <a:t>Resources you will need:</a:t>
            </a:r>
          </a:p>
          <a:p>
            <a:r>
              <a:rPr lang="en-US" sz="1400" dirty="0"/>
              <a:t>M Doodle Sheet</a:t>
            </a:r>
          </a:p>
          <a:p>
            <a:r>
              <a:rPr lang="en-US" dirty="0"/>
              <a:t>M Hereditary Kits</a:t>
            </a:r>
            <a:endParaRPr lang="en-US" sz="1400" dirty="0"/>
          </a:p>
          <a:p>
            <a:r>
              <a:rPr lang="en-US" sz="1400" dirty="0"/>
              <a:t>M 03 Heredity Kit Instructions</a:t>
            </a:r>
          </a:p>
          <a:p>
            <a:r>
              <a:rPr lang="en-US" dirty="0"/>
              <a:t>M 03 Making Babies Template</a:t>
            </a:r>
          </a:p>
          <a:p>
            <a:endParaRPr lang="en-US" sz="1400" u="sng" dirty="0"/>
          </a:p>
          <a:p>
            <a:pPr>
              <a:spcAft>
                <a:spcPts val="400"/>
              </a:spcAft>
            </a:pPr>
            <a:r>
              <a:rPr lang="en-US" sz="1400" u="sng" dirty="0"/>
              <a:t>MBER Essentials</a:t>
            </a:r>
          </a:p>
          <a:p>
            <a:r>
              <a:rPr lang="en-US" sz="1400" dirty="0"/>
              <a:t>Whiteboards </a:t>
            </a:r>
          </a:p>
          <a:p>
            <a:r>
              <a:rPr lang="en-US" sz="1400" dirty="0"/>
              <a:t>Norms of Conversation</a:t>
            </a:r>
          </a:p>
        </p:txBody>
      </p:sp>
      <p:sp>
        <p:nvSpPr>
          <p:cNvPr id="4" name="Text Placeholder 3">
            <a:extLst>
              <a:ext uri="{FF2B5EF4-FFF2-40B4-BE49-F238E27FC236}">
                <a16:creationId xmlns:a16="http://schemas.microsoft.com/office/drawing/2014/main" id="{22663F1F-878B-4DD4-9F6C-E1CD25F2A197}"/>
              </a:ext>
            </a:extLst>
          </p:cNvPr>
          <p:cNvSpPr>
            <a:spLocks noGrp="1"/>
          </p:cNvSpPr>
          <p:nvPr>
            <p:ph type="body" sz="quarter" idx="11"/>
          </p:nvPr>
        </p:nvSpPr>
        <p:spPr/>
        <p:txBody>
          <a:bodyPr/>
          <a:lstStyle/>
          <a:p>
            <a:r>
              <a:rPr lang="en-US" dirty="0"/>
              <a:t>80 Minutes</a:t>
            </a:r>
          </a:p>
        </p:txBody>
      </p:sp>
    </p:spTree>
    <p:extLst>
      <p:ext uri="{BB962C8B-B14F-4D97-AF65-F5344CB8AC3E}">
        <p14:creationId xmlns:p14="http://schemas.microsoft.com/office/powerpoint/2010/main" val="1954128724"/>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6E4D0-CC66-43F6-9000-7F9883F131BB}"/>
              </a:ext>
            </a:extLst>
          </p:cNvPr>
          <p:cNvSpPr>
            <a:spLocks noGrp="1"/>
          </p:cNvSpPr>
          <p:nvPr>
            <p:ph type="title"/>
          </p:nvPr>
        </p:nvSpPr>
        <p:spPr/>
        <p:txBody>
          <a:bodyPr>
            <a:noAutofit/>
          </a:bodyPr>
          <a:lstStyle/>
          <a:p>
            <a:r>
              <a:rPr lang="en-US" sz="2800" dirty="0"/>
              <a:t>Learning Segment 03 Overview Continued</a:t>
            </a:r>
          </a:p>
        </p:txBody>
      </p:sp>
      <p:sp>
        <p:nvSpPr>
          <p:cNvPr id="7" name="Text Placeholder 6">
            <a:extLst>
              <a:ext uri="{FF2B5EF4-FFF2-40B4-BE49-F238E27FC236}">
                <a16:creationId xmlns:a16="http://schemas.microsoft.com/office/drawing/2014/main" id="{14FECED8-F74F-4586-86D8-477CAD6A1A31}"/>
              </a:ext>
            </a:extLst>
          </p:cNvPr>
          <p:cNvSpPr>
            <a:spLocks noGrp="1"/>
          </p:cNvSpPr>
          <p:nvPr>
            <p:ph type="body" sz="quarter" idx="10"/>
          </p:nvPr>
        </p:nvSpPr>
        <p:spPr/>
        <p:txBody>
          <a:bodyPr/>
          <a:lstStyle/>
          <a:p>
            <a:r>
              <a:rPr lang="en-US" dirty="0"/>
              <a:t>In order to help us figure out how heritable information gets from parents to offspring we first address the idea of DNA as part of this process. This idea will almost certainly have come from the students in the last learning segment. We note that chromosomes are tightly coiled DNA. To help us figure out how parents pass on their chromosomes we will work with pipe cleaners. The Heredity Kits contain 3 pairs of different size pipe cleaners. We will use these to represent the chromosomes of a mother and a father and then to figure out how to make a viable baby. </a:t>
            </a:r>
          </a:p>
          <a:p>
            <a:endParaRPr lang="en-US" dirty="0"/>
          </a:p>
          <a:p>
            <a:r>
              <a:rPr lang="en-US" dirty="0"/>
              <a:t>Once we all have made a viable baby, we think about the steps that we took, or the rules we had to follow to make this happen. We record these “rules.” and then ask about the number of chromosomes for organisms. Does everyone have the same number of chromosomes? Is there anything similar about the number of chromosomes organisms have? We then go back and think about the scientific terminology that goes with the process of gamete formation. </a:t>
            </a:r>
          </a:p>
          <a:p>
            <a:endParaRPr lang="en-US" dirty="0"/>
          </a:p>
          <a:p>
            <a:r>
              <a:rPr lang="en-US" sz="1400" dirty="0"/>
              <a:t>Students rethink the process of “making a baby” but we break it down and ask some new questions: </a:t>
            </a:r>
            <a:r>
              <a:rPr lang="en-US" dirty="0"/>
              <a:t>W</a:t>
            </a:r>
            <a:r>
              <a:rPr lang="en-US" sz="1400" dirty="0"/>
              <a:t>hat in fact carries the chromosomes? How many chromosomes are in the egg compared to the parent? We also introduce the term haploid now that we understand the concept of having ½ the number of chromosomes. We introduce this term so we can use it to distinguish between the sex cells and somatic (body) cells.</a:t>
            </a:r>
          </a:p>
          <a:p>
            <a:endParaRPr lang="en-US" dirty="0"/>
          </a:p>
          <a:p>
            <a:r>
              <a:rPr lang="en-US" sz="1400" dirty="0"/>
              <a:t>There are a couple of slides that prompt a model revision at the end of this learning segment. If it makes more sense for your students to revise and add ideas after each or some of the slides, then do what is best for your students. Each time a revised idea is introduced it will be noted in the teacher notes. </a:t>
            </a:r>
          </a:p>
          <a:p>
            <a:endParaRPr lang="en-US" sz="1400" dirty="0">
              <a:solidFill>
                <a:srgbClr val="002060"/>
              </a:solidFill>
            </a:endParaRPr>
          </a:p>
          <a:p>
            <a:endParaRPr lang="en-US" dirty="0"/>
          </a:p>
          <a:p>
            <a:endParaRPr lang="en-US" dirty="0"/>
          </a:p>
        </p:txBody>
      </p:sp>
    </p:spTree>
    <p:extLst>
      <p:ext uri="{BB962C8B-B14F-4D97-AF65-F5344CB8AC3E}">
        <p14:creationId xmlns:p14="http://schemas.microsoft.com/office/powerpoint/2010/main" val="3238047357"/>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CEBB4B-366B-432F-89AD-86AFAD17D1AD}"/>
              </a:ext>
            </a:extLst>
          </p:cNvPr>
          <p:cNvSpPr>
            <a:spLocks noGrp="1"/>
          </p:cNvSpPr>
          <p:nvPr>
            <p:ph type="title" idx="4294967295"/>
          </p:nvPr>
        </p:nvSpPr>
        <p:spPr>
          <a:xfrm>
            <a:off x="620425" y="60461"/>
            <a:ext cx="8229600" cy="1143000"/>
          </a:xfrm>
        </p:spPr>
        <p:txBody>
          <a:bodyPr/>
          <a:lstStyle/>
          <a:p>
            <a:pPr algn="ctr"/>
            <a:r>
              <a:rPr lang="en-US" sz="3600" b="1" dirty="0">
                <a:latin typeface="Arial" panose="020B0604020202020204" pitchFamily="34" charset="0"/>
                <a:cs typeface="Arial" panose="020B0604020202020204" pitchFamily="34" charset="0"/>
              </a:rPr>
              <a:t>DNA! </a:t>
            </a:r>
          </a:p>
        </p:txBody>
      </p:sp>
      <p:sp>
        <p:nvSpPr>
          <p:cNvPr id="3" name="Content Placeholder 2">
            <a:extLst>
              <a:ext uri="{FF2B5EF4-FFF2-40B4-BE49-F238E27FC236}">
                <a16:creationId xmlns:a16="http://schemas.microsoft.com/office/drawing/2014/main" id="{DAADB888-CDE4-4E5E-82C3-6B4DE6B12511}"/>
              </a:ext>
            </a:extLst>
          </p:cNvPr>
          <p:cNvSpPr>
            <a:spLocks noGrp="1"/>
          </p:cNvSpPr>
          <p:nvPr>
            <p:ph idx="4294967295"/>
          </p:nvPr>
        </p:nvSpPr>
        <p:spPr>
          <a:xfrm>
            <a:off x="394233" y="1085127"/>
            <a:ext cx="8037225" cy="1384995"/>
          </a:xfrm>
          <a:effectLst/>
        </p:spPr>
        <p:txBody>
          <a:bodyPr/>
          <a:lstStyle/>
          <a:p>
            <a:pPr marL="0" indent="0">
              <a:spcBef>
                <a:spcPts val="0"/>
              </a:spcBef>
              <a:buNone/>
            </a:pPr>
            <a:r>
              <a:rPr lang="en-US" sz="2800" dirty="0">
                <a:latin typeface="Arial" panose="020B0604020202020204" pitchFamily="34" charset="0"/>
                <a:cs typeface="Arial" panose="020B0604020202020204" pitchFamily="34" charset="0"/>
              </a:rPr>
              <a:t>To help us figure out how DNA is passed from parents to offspring, we will think of DNA in its tightly coiled form.</a:t>
            </a:r>
            <a:endParaRPr lang="en-US" sz="36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F847E45E-6CA2-493C-BC98-04BD3931DD57}"/>
              </a:ext>
            </a:extLst>
          </p:cNvPr>
          <p:cNvPicPr>
            <a:picLocks noChangeAspect="1"/>
          </p:cNvPicPr>
          <p:nvPr/>
        </p:nvPicPr>
        <p:blipFill>
          <a:blip r:embed="rId3"/>
          <a:stretch>
            <a:fillRect/>
          </a:stretch>
        </p:blipFill>
        <p:spPr>
          <a:xfrm>
            <a:off x="4412846" y="3301995"/>
            <a:ext cx="318307" cy="3363446"/>
          </a:xfrm>
          <a:prstGeom prst="rect">
            <a:avLst/>
          </a:prstGeom>
        </p:spPr>
      </p:pic>
      <p:sp>
        <p:nvSpPr>
          <p:cNvPr id="4" name="TextBox 3">
            <a:extLst>
              <a:ext uri="{FF2B5EF4-FFF2-40B4-BE49-F238E27FC236}">
                <a16:creationId xmlns:a16="http://schemas.microsoft.com/office/drawing/2014/main" id="{FE6BE038-7664-4624-B9AA-652048B460FC}"/>
              </a:ext>
            </a:extLst>
          </p:cNvPr>
          <p:cNvSpPr txBox="1"/>
          <p:nvPr/>
        </p:nvSpPr>
        <p:spPr>
          <a:xfrm>
            <a:off x="3330769" y="2714393"/>
            <a:ext cx="2800767" cy="461665"/>
          </a:xfrm>
          <a:prstGeom prst="rect">
            <a:avLst/>
          </a:prstGeom>
          <a:noFill/>
        </p:spPr>
        <p:txBody>
          <a:bodyPr wrap="none" rtlCol="0">
            <a:spAutoFit/>
          </a:bodyPr>
          <a:lstStyle/>
          <a:p>
            <a:r>
              <a:rPr lang="en-US" sz="2400" b="1" dirty="0"/>
              <a:t>The Chromosome</a:t>
            </a:r>
          </a:p>
        </p:txBody>
      </p:sp>
    </p:spTree>
    <p:extLst>
      <p:ext uri="{BB962C8B-B14F-4D97-AF65-F5344CB8AC3E}">
        <p14:creationId xmlns:p14="http://schemas.microsoft.com/office/powerpoint/2010/main" val="3061432186"/>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D3F915-EB0C-4B77-AD34-BD14E90145A2}"/>
              </a:ext>
            </a:extLst>
          </p:cNvPr>
          <p:cNvSpPr>
            <a:spLocks noGrp="1"/>
          </p:cNvSpPr>
          <p:nvPr>
            <p:ph type="title" idx="4294967295"/>
          </p:nvPr>
        </p:nvSpPr>
        <p:spPr>
          <a:xfrm>
            <a:off x="268942" y="269577"/>
            <a:ext cx="8229600" cy="1179512"/>
          </a:xfrm>
        </p:spPr>
        <p:txBody>
          <a:bodyPr>
            <a:noAutofit/>
          </a:bodyPr>
          <a:lstStyle/>
          <a:p>
            <a:r>
              <a:rPr lang="en-US" sz="3200" dirty="0">
                <a:latin typeface="Arial" panose="020B0604020202020204" pitchFamily="34" charset="0"/>
                <a:cs typeface="Arial" panose="020B0604020202020204" pitchFamily="34" charset="0"/>
              </a:rPr>
              <a:t>How do parents pass on their Chromosomes (DNA)?</a:t>
            </a:r>
          </a:p>
        </p:txBody>
      </p:sp>
      <p:sp>
        <p:nvSpPr>
          <p:cNvPr id="3" name="Content Placeholder 2">
            <a:extLst>
              <a:ext uri="{FF2B5EF4-FFF2-40B4-BE49-F238E27FC236}">
                <a16:creationId xmlns:a16="http://schemas.microsoft.com/office/drawing/2014/main" id="{28C09229-DCBE-4E82-AE05-45A73DB1D05D}"/>
              </a:ext>
            </a:extLst>
          </p:cNvPr>
          <p:cNvSpPr>
            <a:spLocks noGrp="1"/>
          </p:cNvSpPr>
          <p:nvPr>
            <p:ph idx="4294967295"/>
          </p:nvPr>
        </p:nvSpPr>
        <p:spPr>
          <a:xfrm>
            <a:off x="310217" y="1665567"/>
            <a:ext cx="8147050" cy="4477049"/>
          </a:xfrm>
        </p:spPr>
        <p:txBody>
          <a:bodyPr>
            <a:normAutofit/>
          </a:bodyPr>
          <a:lstStyle/>
          <a:p>
            <a:pPr marL="0" indent="0">
              <a:spcBef>
                <a:spcPts val="0"/>
              </a:spcBef>
              <a:buNone/>
            </a:pPr>
            <a:r>
              <a:rPr lang="en-US" sz="2400" dirty="0">
                <a:latin typeface="Arial" panose="020B0604020202020204" pitchFamily="34" charset="0"/>
                <a:cs typeface="Arial" panose="020B0604020202020204" pitchFamily="34" charset="0"/>
              </a:rPr>
              <a:t>The pipe cleaners in the bag represent the chromosomes of two normal, healthy parents of a species. </a:t>
            </a:r>
          </a:p>
          <a:p>
            <a:pPr marL="0" indent="0">
              <a:spcBef>
                <a:spcPts val="0"/>
              </a:spcBef>
              <a:buNone/>
            </a:pPr>
            <a:endParaRPr lang="en-US" sz="2400" dirty="0">
              <a:latin typeface="Arial" panose="020B0604020202020204" pitchFamily="34" charset="0"/>
              <a:cs typeface="Arial" panose="020B0604020202020204" pitchFamily="34" charset="0"/>
            </a:endParaRPr>
          </a:p>
          <a:p>
            <a:pPr lvl="1">
              <a:spcBef>
                <a:spcPts val="0"/>
              </a:spcBef>
            </a:pPr>
            <a:r>
              <a:rPr lang="en-US" dirty="0">
                <a:solidFill>
                  <a:schemeClr val="tx1"/>
                </a:solidFill>
                <a:latin typeface="Arial" panose="020B0604020202020204" pitchFamily="34" charset="0"/>
                <a:cs typeface="Arial" panose="020B0604020202020204" pitchFamily="34" charset="0"/>
              </a:rPr>
              <a:t>Separate the chromosomes (tightly Coiled DNA) into the two parents.</a:t>
            </a:r>
          </a:p>
          <a:p>
            <a:pPr marL="457200" lvl="1" indent="0">
              <a:spcBef>
                <a:spcPts val="0"/>
              </a:spcBef>
              <a:buNone/>
            </a:pPr>
            <a:endParaRPr lang="en-US" sz="3200" dirty="0">
              <a:solidFill>
                <a:srgbClr val="216BFF"/>
              </a:solidFill>
              <a:latin typeface="Arial" panose="020B0604020202020204" pitchFamily="34" charset="0"/>
              <a:cs typeface="Arial" panose="020B0604020202020204" pitchFamily="34" charset="0"/>
            </a:endParaRPr>
          </a:p>
          <a:p>
            <a:pPr lvl="1">
              <a:spcBef>
                <a:spcPts val="0"/>
              </a:spcBef>
            </a:pPr>
            <a:r>
              <a:rPr lang="en-US" dirty="0">
                <a:solidFill>
                  <a:schemeClr val="tx1"/>
                </a:solidFill>
                <a:latin typeface="Arial" panose="020B0604020202020204" pitchFamily="34" charset="0"/>
                <a:cs typeface="Arial" panose="020B0604020202020204" pitchFamily="34" charset="0"/>
              </a:rPr>
              <a:t>Line up the chromosomes of each parent in an organized way inside two circles on your whiteboard.</a:t>
            </a:r>
          </a:p>
          <a:p>
            <a:pPr marL="457200" lvl="1" indent="0">
              <a:spcBef>
                <a:spcPts val="0"/>
              </a:spcBef>
              <a:buNone/>
            </a:pPr>
            <a:endParaRPr lang="en-US" sz="3100" dirty="0">
              <a:solidFill>
                <a:srgbClr val="0000FF"/>
              </a:solidFill>
              <a:latin typeface="Arial" panose="020B0604020202020204" pitchFamily="34" charset="0"/>
              <a:cs typeface="Arial" panose="020B0604020202020204" pitchFamily="34" charset="0"/>
            </a:endParaRPr>
          </a:p>
          <a:p>
            <a:pPr lvl="1">
              <a:spcBef>
                <a:spcPts val="0"/>
              </a:spcBef>
            </a:pPr>
            <a:endParaRPr lang="en-US" dirty="0">
              <a:solidFill>
                <a:srgbClr val="0000FF"/>
              </a:solidFill>
              <a:latin typeface="Arial" panose="020B0604020202020204" pitchFamily="34" charset="0"/>
              <a:cs typeface="Arial" panose="020B0604020202020204" pitchFamily="34" charset="0"/>
            </a:endParaRPr>
          </a:p>
          <a:p>
            <a:pPr marL="0" indent="0">
              <a:buNone/>
            </a:pPr>
            <a:endParaRPr lang="en-US" sz="3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2241171"/>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8C09229-DCBE-4E82-AE05-45A73DB1D05D}"/>
              </a:ext>
            </a:extLst>
          </p:cNvPr>
          <p:cNvSpPr>
            <a:spLocks noGrp="1"/>
          </p:cNvSpPr>
          <p:nvPr>
            <p:ph idx="4294967295"/>
          </p:nvPr>
        </p:nvSpPr>
        <p:spPr>
          <a:xfrm>
            <a:off x="1642726" y="499633"/>
            <a:ext cx="7415212" cy="5834063"/>
          </a:xfrm>
        </p:spPr>
        <p:txBody>
          <a:bodyPr>
            <a:normAutofit/>
          </a:bodyPr>
          <a:lstStyle/>
          <a:p>
            <a:pPr marL="0" indent="0">
              <a:spcBef>
                <a:spcPts val="0"/>
              </a:spcBef>
              <a:buNone/>
            </a:pPr>
            <a:r>
              <a:rPr lang="en-US" sz="3200" dirty="0">
                <a:latin typeface="Arial" panose="020B0604020202020204" pitchFamily="34" charset="0"/>
                <a:cs typeface="Arial" panose="020B0604020202020204" pitchFamily="34" charset="0"/>
              </a:rPr>
              <a:t>Which parent is the father, and which is the mother? </a:t>
            </a:r>
          </a:p>
          <a:p>
            <a:pPr marL="0" indent="0">
              <a:spcBef>
                <a:spcPts val="0"/>
              </a:spcBef>
              <a:buNone/>
            </a:pPr>
            <a:endParaRPr lang="en-US" sz="3200" dirty="0">
              <a:solidFill>
                <a:srgbClr val="002060"/>
              </a:solidFill>
              <a:latin typeface="Arial" panose="020B0604020202020204" pitchFamily="34" charset="0"/>
              <a:cs typeface="Arial" panose="020B0604020202020204" pitchFamily="34" charset="0"/>
            </a:endParaRPr>
          </a:p>
          <a:p>
            <a:pPr marL="0" indent="0">
              <a:spcBef>
                <a:spcPts val="0"/>
              </a:spcBef>
              <a:buNone/>
            </a:pPr>
            <a:r>
              <a:rPr lang="en-US" sz="3200" dirty="0">
                <a:solidFill>
                  <a:schemeClr val="tx1"/>
                </a:solidFill>
                <a:latin typeface="Arial" panose="020B0604020202020204" pitchFamily="34" charset="0"/>
                <a:cs typeface="Arial" panose="020B0604020202020204" pitchFamily="34" charset="0"/>
              </a:rPr>
              <a:t>How do you know?</a:t>
            </a:r>
          </a:p>
          <a:p>
            <a:pPr marL="0" indent="0">
              <a:spcBef>
                <a:spcPts val="0"/>
              </a:spcBef>
              <a:buNone/>
            </a:pPr>
            <a:endParaRPr lang="en-US" sz="3200" dirty="0">
              <a:latin typeface="Arial" panose="020B0604020202020204" pitchFamily="34" charset="0"/>
              <a:cs typeface="Arial" panose="020B0604020202020204" pitchFamily="34" charset="0"/>
            </a:endParaRPr>
          </a:p>
          <a:p>
            <a:pPr marL="0" indent="0">
              <a:spcBef>
                <a:spcPts val="0"/>
              </a:spcBef>
              <a:buNone/>
            </a:pPr>
            <a:endParaRPr lang="en-US" sz="3200" dirty="0">
              <a:solidFill>
                <a:schemeClr val="tx1"/>
              </a:solidFill>
              <a:latin typeface="Arial" panose="020B0604020202020204" pitchFamily="34" charset="0"/>
              <a:cs typeface="Arial" panose="020B0604020202020204" pitchFamily="34" charset="0"/>
            </a:endParaRPr>
          </a:p>
          <a:p>
            <a:pPr marL="0" indent="0">
              <a:spcBef>
                <a:spcPts val="0"/>
              </a:spcBef>
              <a:buNone/>
            </a:pPr>
            <a:r>
              <a:rPr lang="en-US" sz="3200" dirty="0">
                <a:solidFill>
                  <a:schemeClr val="tx1"/>
                </a:solidFill>
                <a:latin typeface="Arial" panose="020B0604020202020204" pitchFamily="34" charset="0"/>
                <a:cs typeface="Arial" panose="020B0604020202020204" pitchFamily="34" charset="0"/>
              </a:rPr>
              <a:t>Label the circles on your white board</a:t>
            </a:r>
          </a:p>
          <a:p>
            <a:pPr marL="0" indent="0">
              <a:spcBef>
                <a:spcPts val="0"/>
              </a:spcBef>
              <a:buNone/>
            </a:pPr>
            <a:r>
              <a:rPr lang="en-US" sz="3200" dirty="0">
                <a:solidFill>
                  <a:srgbClr val="3F6EB3"/>
                </a:solidFill>
                <a:latin typeface="Arial" panose="020B0604020202020204" pitchFamily="34" charset="0"/>
                <a:cs typeface="Arial" panose="020B0604020202020204" pitchFamily="34" charset="0"/>
              </a:rPr>
              <a:t> </a:t>
            </a:r>
            <a:endParaRPr lang="en-US" sz="3600" dirty="0">
              <a:solidFill>
                <a:srgbClr val="3F6EB3"/>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AB5425E4-1B46-4FDA-B0D5-BFAB9C7567F7}"/>
              </a:ext>
            </a:extLst>
          </p:cNvPr>
          <p:cNvPicPr>
            <a:picLocks noChangeAspect="1"/>
          </p:cNvPicPr>
          <p:nvPr/>
        </p:nvPicPr>
        <p:blipFill rotWithShape="1">
          <a:blip r:embed="rId3"/>
          <a:srcRect r="13953" b="1240"/>
          <a:stretch/>
        </p:blipFill>
        <p:spPr>
          <a:xfrm>
            <a:off x="344581" y="1803782"/>
            <a:ext cx="1035121" cy="891043"/>
          </a:xfrm>
          <a:prstGeom prst="rect">
            <a:avLst/>
          </a:prstGeom>
        </p:spPr>
      </p:pic>
      <p:pic>
        <p:nvPicPr>
          <p:cNvPr id="2" name="Picture 1">
            <a:extLst>
              <a:ext uri="{FF2B5EF4-FFF2-40B4-BE49-F238E27FC236}">
                <a16:creationId xmlns:a16="http://schemas.microsoft.com/office/drawing/2014/main" id="{F6204BCC-C701-5E7B-8DE0-C1DBB01D6E9A}"/>
              </a:ext>
            </a:extLst>
          </p:cNvPr>
          <p:cNvPicPr>
            <a:picLocks noChangeAspect="1"/>
          </p:cNvPicPr>
          <p:nvPr/>
        </p:nvPicPr>
        <p:blipFill rotWithShape="1">
          <a:blip r:embed="rId4"/>
          <a:srcRect t="11938" r="21976"/>
          <a:stretch/>
        </p:blipFill>
        <p:spPr>
          <a:xfrm>
            <a:off x="389238" y="3243810"/>
            <a:ext cx="1052623" cy="891043"/>
          </a:xfrm>
          <a:prstGeom prst="rect">
            <a:avLst/>
          </a:prstGeom>
        </p:spPr>
      </p:pic>
    </p:spTree>
    <p:extLst>
      <p:ext uri="{BB962C8B-B14F-4D97-AF65-F5344CB8AC3E}">
        <p14:creationId xmlns:p14="http://schemas.microsoft.com/office/powerpoint/2010/main" val="2168872678"/>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1BA8-7780-4BBB-9BA3-AB22F7EED3BA}"/>
              </a:ext>
            </a:extLst>
          </p:cNvPr>
          <p:cNvSpPr>
            <a:spLocks noGrp="1"/>
          </p:cNvSpPr>
          <p:nvPr>
            <p:ph type="title" idx="4294967295"/>
          </p:nvPr>
        </p:nvSpPr>
        <p:spPr>
          <a:xfrm>
            <a:off x="465931" y="200921"/>
            <a:ext cx="8212137" cy="1379538"/>
          </a:xfrm>
        </p:spPr>
        <p:txBody>
          <a:bodyPr>
            <a:noAutofit/>
          </a:bodyPr>
          <a:lstStyle/>
          <a:p>
            <a:pPr algn="l"/>
            <a:r>
              <a:rPr lang="en-US" sz="3200" dirty="0">
                <a:latin typeface="Arial" panose="020B0604020202020204" pitchFamily="34" charset="0"/>
                <a:cs typeface="Arial" panose="020B0604020202020204" pitchFamily="34" charset="0"/>
              </a:rPr>
              <a:t>Now that you have the parents, figure out how to make a viable (healthy, normal) baby. </a:t>
            </a:r>
          </a:p>
        </p:txBody>
      </p:sp>
      <p:sp>
        <p:nvSpPr>
          <p:cNvPr id="3" name="Content Placeholder 2">
            <a:extLst>
              <a:ext uri="{FF2B5EF4-FFF2-40B4-BE49-F238E27FC236}">
                <a16:creationId xmlns:a16="http://schemas.microsoft.com/office/drawing/2014/main" id="{759B7D41-3D22-4B3E-9A3C-01C334518A1C}"/>
              </a:ext>
            </a:extLst>
          </p:cNvPr>
          <p:cNvSpPr>
            <a:spLocks noGrp="1"/>
          </p:cNvSpPr>
          <p:nvPr>
            <p:ph idx="4294967295"/>
          </p:nvPr>
        </p:nvSpPr>
        <p:spPr>
          <a:xfrm>
            <a:off x="2209800" y="1770063"/>
            <a:ext cx="6389583" cy="4595812"/>
          </a:xfrm>
        </p:spPr>
        <p:txBody>
          <a:bodyPr>
            <a:normAutofit/>
          </a:bodyPr>
          <a:lstStyle/>
          <a:p>
            <a:pPr indent="-285736">
              <a:spcBef>
                <a:spcPts val="0"/>
              </a:spcBef>
            </a:pPr>
            <a:r>
              <a:rPr lang="en-US" sz="2800" dirty="0">
                <a:latin typeface="Arial" panose="020B0604020202020204" pitchFamily="34" charset="0"/>
                <a:cs typeface="Arial" panose="020B0604020202020204" pitchFamily="34" charset="0"/>
              </a:rPr>
              <a:t>Make another circle on the whiteboard and label it as “BABY”</a:t>
            </a:r>
          </a:p>
          <a:p>
            <a:pPr indent="-285736">
              <a:spcBef>
                <a:spcPts val="0"/>
              </a:spcBef>
            </a:pPr>
            <a:endParaRPr lang="en-US" sz="2200" dirty="0">
              <a:solidFill>
                <a:srgbClr val="002060"/>
              </a:solidFill>
              <a:latin typeface="Arial" panose="020B0604020202020204" pitchFamily="34" charset="0"/>
              <a:cs typeface="Arial" panose="020B0604020202020204" pitchFamily="34" charset="0"/>
            </a:endParaRPr>
          </a:p>
          <a:p>
            <a:pPr indent="-285736">
              <a:spcBef>
                <a:spcPts val="0"/>
              </a:spcBef>
            </a:pPr>
            <a:r>
              <a:rPr lang="en-US" sz="2800" dirty="0">
                <a:latin typeface="Arial" panose="020B0604020202020204" pitchFamily="34" charset="0"/>
                <a:cs typeface="Arial" panose="020B0604020202020204" pitchFamily="34" charset="0"/>
              </a:rPr>
              <a:t>Decide what chromosomes the parents give the baby and place them in the circle. </a:t>
            </a:r>
          </a:p>
          <a:p>
            <a:pPr marL="457200" lvl="1" indent="0">
              <a:buNone/>
            </a:pPr>
            <a:endParaRPr lang="en-US" sz="3300" b="1" dirty="0">
              <a:solidFill>
                <a:srgbClr val="0000FF"/>
              </a:solidFill>
              <a:latin typeface="Arial" panose="020B0604020202020204" pitchFamily="34" charset="0"/>
              <a:cs typeface="Arial" panose="020B0604020202020204" pitchFamily="34" charset="0"/>
            </a:endParaRPr>
          </a:p>
          <a:p>
            <a:endParaRPr lang="en-US" dirty="0"/>
          </a:p>
        </p:txBody>
      </p:sp>
      <p:pic>
        <p:nvPicPr>
          <p:cNvPr id="7" name="Picture 6">
            <a:extLst>
              <a:ext uri="{FF2B5EF4-FFF2-40B4-BE49-F238E27FC236}">
                <a16:creationId xmlns:a16="http://schemas.microsoft.com/office/drawing/2014/main" id="{BAA0A2E6-28C0-4AC1-81F8-5C28132A0F26}"/>
              </a:ext>
            </a:extLst>
          </p:cNvPr>
          <p:cNvPicPr>
            <a:picLocks noChangeAspect="1"/>
          </p:cNvPicPr>
          <p:nvPr/>
        </p:nvPicPr>
        <p:blipFill rotWithShape="1">
          <a:blip r:embed="rId3"/>
          <a:srcRect r="13953" b="1240"/>
          <a:stretch/>
        </p:blipFill>
        <p:spPr>
          <a:xfrm>
            <a:off x="855738" y="3122157"/>
            <a:ext cx="1035121" cy="891043"/>
          </a:xfrm>
          <a:prstGeom prst="rect">
            <a:avLst/>
          </a:prstGeom>
        </p:spPr>
      </p:pic>
      <p:pic>
        <p:nvPicPr>
          <p:cNvPr id="4" name="Picture 3">
            <a:extLst>
              <a:ext uri="{FF2B5EF4-FFF2-40B4-BE49-F238E27FC236}">
                <a16:creationId xmlns:a16="http://schemas.microsoft.com/office/drawing/2014/main" id="{9336722E-BAA6-697C-E0E5-B2A11CBFA76C}"/>
              </a:ext>
            </a:extLst>
          </p:cNvPr>
          <p:cNvPicPr>
            <a:picLocks noChangeAspect="1"/>
          </p:cNvPicPr>
          <p:nvPr/>
        </p:nvPicPr>
        <p:blipFill rotWithShape="1">
          <a:blip r:embed="rId4"/>
          <a:srcRect t="11938" r="21976"/>
          <a:stretch/>
        </p:blipFill>
        <p:spPr>
          <a:xfrm>
            <a:off x="1011538" y="1796010"/>
            <a:ext cx="1052623" cy="891043"/>
          </a:xfrm>
          <a:prstGeom prst="rect">
            <a:avLst/>
          </a:prstGeom>
        </p:spPr>
      </p:pic>
    </p:spTree>
    <p:extLst>
      <p:ext uri="{BB962C8B-B14F-4D97-AF65-F5344CB8AC3E}">
        <p14:creationId xmlns:p14="http://schemas.microsoft.com/office/powerpoint/2010/main" val="2313113520"/>
      </p:ext>
    </p:extLst>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1BA8-7780-4BBB-9BA3-AB22F7EED3BA}"/>
              </a:ext>
            </a:extLst>
          </p:cNvPr>
          <p:cNvSpPr>
            <a:spLocks noGrp="1"/>
          </p:cNvSpPr>
          <p:nvPr>
            <p:ph type="title" idx="4294967295"/>
          </p:nvPr>
        </p:nvSpPr>
        <p:spPr>
          <a:xfrm>
            <a:off x="946150" y="37466"/>
            <a:ext cx="7251700" cy="811212"/>
          </a:xfrm>
        </p:spPr>
        <p:txBody>
          <a:bodyPr>
            <a:noAutofit/>
          </a:bodyPr>
          <a:lstStyle/>
          <a:p>
            <a:pPr algn="ctr"/>
            <a:r>
              <a:rPr lang="en-US" sz="3200" dirty="0">
                <a:latin typeface="Arial" panose="020B0604020202020204" pitchFamily="34" charset="0"/>
                <a:cs typeface="Arial" panose="020B0604020202020204" pitchFamily="34" charset="0"/>
              </a:rPr>
              <a:t>Let's do this again, but with a twist</a:t>
            </a:r>
          </a:p>
        </p:txBody>
      </p:sp>
      <p:sp>
        <p:nvSpPr>
          <p:cNvPr id="3" name="Content Placeholder 2">
            <a:extLst>
              <a:ext uri="{FF2B5EF4-FFF2-40B4-BE49-F238E27FC236}">
                <a16:creationId xmlns:a16="http://schemas.microsoft.com/office/drawing/2014/main" id="{759B7D41-3D22-4B3E-9A3C-01C334518A1C}"/>
              </a:ext>
            </a:extLst>
          </p:cNvPr>
          <p:cNvSpPr>
            <a:spLocks noGrp="1"/>
          </p:cNvSpPr>
          <p:nvPr>
            <p:ph idx="4294967295"/>
          </p:nvPr>
        </p:nvSpPr>
        <p:spPr>
          <a:xfrm>
            <a:off x="2209800" y="867093"/>
            <a:ext cx="6545580" cy="5385117"/>
          </a:xfrm>
        </p:spPr>
        <p:txBody>
          <a:bodyPr>
            <a:normAutofit fontScale="92500" lnSpcReduction="20000"/>
          </a:bodyPr>
          <a:lstStyle/>
          <a:p>
            <a:pPr>
              <a:lnSpc>
                <a:spcPct val="120000"/>
              </a:lnSpc>
              <a:spcBef>
                <a:spcPts val="0"/>
              </a:spcBef>
            </a:pPr>
            <a:r>
              <a:rPr lang="en-US" sz="2800" dirty="0">
                <a:solidFill>
                  <a:schemeClr val="tx1"/>
                </a:solidFill>
                <a:latin typeface="Arial" panose="020B0604020202020204" pitchFamily="34" charset="0"/>
                <a:cs typeface="Arial" panose="020B0604020202020204" pitchFamily="34" charset="0"/>
              </a:rPr>
              <a:t>Remove the baby chromosomes and put them back into the appropriate parent circles.</a:t>
            </a:r>
          </a:p>
          <a:p>
            <a:pPr lvl="1">
              <a:lnSpc>
                <a:spcPct val="120000"/>
              </a:lnSpc>
              <a:spcBef>
                <a:spcPts val="0"/>
              </a:spcBef>
            </a:pPr>
            <a:endParaRPr lang="en-US" dirty="0">
              <a:solidFill>
                <a:schemeClr val="tx1"/>
              </a:solidFill>
              <a:latin typeface="Arial" panose="020B0604020202020204" pitchFamily="34" charset="0"/>
              <a:cs typeface="Arial" panose="020B0604020202020204" pitchFamily="34" charset="0"/>
            </a:endParaRPr>
          </a:p>
          <a:p>
            <a:pPr>
              <a:lnSpc>
                <a:spcPct val="120000"/>
              </a:lnSpc>
              <a:spcBef>
                <a:spcPts val="0"/>
              </a:spcBef>
            </a:pPr>
            <a:r>
              <a:rPr lang="en-US" sz="2800" dirty="0">
                <a:solidFill>
                  <a:schemeClr val="tx1"/>
                </a:solidFill>
                <a:latin typeface="Arial" panose="020B0604020202020204" pitchFamily="34" charset="0"/>
                <a:cs typeface="Arial" panose="020B0604020202020204" pitchFamily="34" charset="0"/>
              </a:rPr>
              <a:t>This time, use the poker chips to decide which of the Fathers long chromosomes will go to the baby. Use the other poker chip to decide which of the Mother’s long chromosomes will go to the baby. Repeat for the other 2 pairs of chromosomes.</a:t>
            </a:r>
          </a:p>
          <a:p>
            <a:pPr marL="457200" lvl="1" indent="0">
              <a:lnSpc>
                <a:spcPct val="120000"/>
              </a:lnSpc>
              <a:spcBef>
                <a:spcPts val="0"/>
              </a:spcBef>
              <a:buNone/>
            </a:pPr>
            <a:r>
              <a:rPr lang="en-US" dirty="0">
                <a:solidFill>
                  <a:schemeClr val="tx1"/>
                </a:solidFill>
                <a:latin typeface="Arial" panose="020B0604020202020204" pitchFamily="34" charset="0"/>
                <a:cs typeface="Arial" panose="020B0604020202020204" pitchFamily="34" charset="0"/>
              </a:rPr>
              <a:t>  </a:t>
            </a:r>
          </a:p>
          <a:p>
            <a:pPr>
              <a:lnSpc>
                <a:spcPct val="120000"/>
              </a:lnSpc>
              <a:spcBef>
                <a:spcPts val="0"/>
              </a:spcBef>
            </a:pPr>
            <a:r>
              <a:rPr lang="en-US" sz="2800" dirty="0">
                <a:solidFill>
                  <a:schemeClr val="tx1"/>
                </a:solidFill>
                <a:latin typeface="Arial" panose="020B0604020202020204" pitchFamily="34" charset="0"/>
                <a:cs typeface="Arial" panose="020B0604020202020204" pitchFamily="34" charset="0"/>
              </a:rPr>
              <a:t>Look around at other babies. Do they look the same? Why or Why not?</a:t>
            </a:r>
            <a:endParaRPr lang="en-US" sz="2800" b="1" dirty="0">
              <a:solidFill>
                <a:schemeClr val="tx1"/>
              </a:solidFill>
              <a:latin typeface="Arial" panose="020B0604020202020204" pitchFamily="34" charset="0"/>
              <a:cs typeface="Arial" panose="020B0604020202020204" pitchFamily="34" charset="0"/>
            </a:endParaRPr>
          </a:p>
          <a:p>
            <a:pPr marL="457200" lvl="1" indent="0">
              <a:lnSpc>
                <a:spcPct val="120000"/>
              </a:lnSpc>
              <a:spcBef>
                <a:spcPts val="0"/>
              </a:spcBef>
              <a:buNone/>
            </a:pPr>
            <a:endParaRPr lang="en-US" b="1" dirty="0">
              <a:solidFill>
                <a:srgbClr val="0000FF"/>
              </a:solidFill>
              <a:latin typeface="Arial" panose="020B0604020202020204" pitchFamily="34" charset="0"/>
              <a:cs typeface="Arial" panose="020B0604020202020204" pitchFamily="34" charset="0"/>
            </a:endParaRPr>
          </a:p>
          <a:p>
            <a:endParaRPr lang="en-US" dirty="0"/>
          </a:p>
        </p:txBody>
      </p:sp>
      <p:pic>
        <p:nvPicPr>
          <p:cNvPr id="7" name="Picture 6">
            <a:extLst>
              <a:ext uri="{FF2B5EF4-FFF2-40B4-BE49-F238E27FC236}">
                <a16:creationId xmlns:a16="http://schemas.microsoft.com/office/drawing/2014/main" id="{E31639CD-D16E-4DE3-950A-EC9E53511ED5}"/>
              </a:ext>
            </a:extLst>
          </p:cNvPr>
          <p:cNvPicPr>
            <a:picLocks noChangeAspect="1"/>
          </p:cNvPicPr>
          <p:nvPr/>
        </p:nvPicPr>
        <p:blipFill rotWithShape="1">
          <a:blip r:embed="rId3"/>
          <a:srcRect r="13953" b="1240"/>
          <a:stretch/>
        </p:blipFill>
        <p:spPr>
          <a:xfrm>
            <a:off x="954644" y="5088374"/>
            <a:ext cx="1035121" cy="891043"/>
          </a:xfrm>
          <a:prstGeom prst="rect">
            <a:avLst/>
          </a:prstGeom>
        </p:spPr>
      </p:pic>
    </p:spTree>
    <p:extLst>
      <p:ext uri="{BB962C8B-B14F-4D97-AF65-F5344CB8AC3E}">
        <p14:creationId xmlns:p14="http://schemas.microsoft.com/office/powerpoint/2010/main" val="2473656395"/>
      </p:ext>
    </p:extLst>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211BA8-7780-4BBB-9BA3-AB22F7EED3BA}"/>
              </a:ext>
            </a:extLst>
          </p:cNvPr>
          <p:cNvSpPr>
            <a:spLocks noGrp="1"/>
          </p:cNvSpPr>
          <p:nvPr>
            <p:ph type="title" idx="4294967295"/>
          </p:nvPr>
        </p:nvSpPr>
        <p:spPr>
          <a:xfrm>
            <a:off x="532224" y="140018"/>
            <a:ext cx="5509260" cy="1288732"/>
          </a:xfrm>
        </p:spPr>
        <p:txBody>
          <a:bodyPr>
            <a:noAutofit/>
          </a:bodyPr>
          <a:lstStyle/>
          <a:p>
            <a:r>
              <a:rPr lang="en-US" sz="3600" dirty="0">
                <a:latin typeface="Arial" panose="020B0604020202020204" pitchFamily="34" charset="0"/>
                <a:cs typeface="Arial" panose="020B0604020202020204" pitchFamily="34" charset="0"/>
              </a:rPr>
              <a:t>How did you do it ?</a:t>
            </a:r>
            <a:endParaRPr lang="en-US" sz="2000"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759B7D41-3D22-4B3E-9A3C-01C334518A1C}"/>
              </a:ext>
            </a:extLst>
          </p:cNvPr>
          <p:cNvSpPr>
            <a:spLocks noGrp="1"/>
          </p:cNvSpPr>
          <p:nvPr>
            <p:ph idx="4294967295"/>
          </p:nvPr>
        </p:nvSpPr>
        <p:spPr>
          <a:xfrm>
            <a:off x="1867999" y="1688467"/>
            <a:ext cx="6805662" cy="4883150"/>
          </a:xfrm>
        </p:spPr>
        <p:txBody>
          <a:bodyPr>
            <a:normAutofit/>
          </a:bodyPr>
          <a:lstStyle/>
          <a:p>
            <a:pPr indent="-228542">
              <a:spcBef>
                <a:spcPts val="0"/>
              </a:spcBef>
            </a:pPr>
            <a:r>
              <a:rPr lang="en-US" sz="3200" dirty="0">
                <a:latin typeface="Arial" panose="020B0604020202020204" pitchFamily="34" charset="0"/>
                <a:cs typeface="Arial" panose="020B0604020202020204" pitchFamily="34" charset="0"/>
              </a:rPr>
              <a:t>What criteria or rules did you use to decide how to make a viable baby?</a:t>
            </a:r>
          </a:p>
          <a:p>
            <a:pPr marL="914400" lvl="2" indent="0">
              <a:spcBef>
                <a:spcPts val="0"/>
              </a:spcBef>
              <a:buNone/>
            </a:pPr>
            <a:endParaRPr lang="en-US" sz="3200" dirty="0">
              <a:solidFill>
                <a:schemeClr val="tx1"/>
              </a:solidFill>
              <a:latin typeface="Arial" panose="020B0604020202020204" pitchFamily="34" charset="0"/>
              <a:cs typeface="Arial" panose="020B0604020202020204" pitchFamily="34" charset="0"/>
            </a:endParaRPr>
          </a:p>
          <a:p>
            <a:pPr indent="-228542">
              <a:spcBef>
                <a:spcPts val="0"/>
              </a:spcBef>
            </a:pPr>
            <a:r>
              <a:rPr lang="en-US" sz="3200" dirty="0">
                <a:latin typeface="Arial" panose="020B0604020202020204" pitchFamily="34" charset="0"/>
                <a:cs typeface="Arial" panose="020B0604020202020204" pitchFamily="34" charset="0"/>
              </a:rPr>
              <a:t>Record your ideas in </a:t>
            </a:r>
            <a:r>
              <a:rPr lang="en-US" sz="3200" b="1" dirty="0">
                <a:latin typeface="Arial" panose="020B0604020202020204" pitchFamily="34" charset="0"/>
                <a:cs typeface="Arial" panose="020B0604020202020204" pitchFamily="34" charset="0"/>
              </a:rPr>
              <a:t>Doodle Box E.</a:t>
            </a:r>
          </a:p>
          <a:p>
            <a:pPr marL="914400" lvl="2" indent="0">
              <a:spcBef>
                <a:spcPts val="0"/>
              </a:spcBef>
              <a:buNone/>
            </a:pPr>
            <a:endParaRPr lang="en-US" sz="3200" b="1" dirty="0">
              <a:solidFill>
                <a:schemeClr val="tx1"/>
              </a:solidFill>
              <a:latin typeface="Arial" panose="020B0604020202020204" pitchFamily="34" charset="0"/>
              <a:cs typeface="Arial" panose="020B0604020202020204" pitchFamily="34" charset="0"/>
            </a:endParaRPr>
          </a:p>
          <a:p>
            <a:pPr indent="-228542">
              <a:spcBef>
                <a:spcPts val="0"/>
              </a:spcBef>
            </a:pPr>
            <a:r>
              <a:rPr lang="en-US" sz="3200" dirty="0">
                <a:latin typeface="Arial" panose="020B0604020202020204" pitchFamily="34" charset="0"/>
                <a:cs typeface="Arial" panose="020B0604020202020204" pitchFamily="34" charset="0"/>
              </a:rPr>
              <a:t>Work in your groups to consolidate your ideas and prepare to share out.</a:t>
            </a:r>
          </a:p>
          <a:p>
            <a:pPr marL="0" indent="0">
              <a:buNone/>
            </a:pPr>
            <a:endParaRPr lang="en-US" dirty="0"/>
          </a:p>
        </p:txBody>
      </p:sp>
      <p:pic>
        <p:nvPicPr>
          <p:cNvPr id="8" name="Picture 7">
            <a:extLst>
              <a:ext uri="{FF2B5EF4-FFF2-40B4-BE49-F238E27FC236}">
                <a16:creationId xmlns:a16="http://schemas.microsoft.com/office/drawing/2014/main" id="{89EAAA20-B51B-4843-86D4-1BA8B0F9C5B7}"/>
              </a:ext>
            </a:extLst>
          </p:cNvPr>
          <p:cNvPicPr>
            <a:picLocks noChangeAspect="1"/>
          </p:cNvPicPr>
          <p:nvPr/>
        </p:nvPicPr>
        <p:blipFill rotWithShape="1">
          <a:blip r:embed="rId3"/>
          <a:srcRect r="13953" b="1240"/>
          <a:stretch/>
        </p:blipFill>
        <p:spPr>
          <a:xfrm>
            <a:off x="470339" y="1688467"/>
            <a:ext cx="1035121" cy="891043"/>
          </a:xfrm>
          <a:prstGeom prst="rect">
            <a:avLst/>
          </a:prstGeom>
        </p:spPr>
      </p:pic>
      <p:pic>
        <p:nvPicPr>
          <p:cNvPr id="9" name="Picture 8">
            <a:extLst>
              <a:ext uri="{FF2B5EF4-FFF2-40B4-BE49-F238E27FC236}">
                <a16:creationId xmlns:a16="http://schemas.microsoft.com/office/drawing/2014/main" id="{1F9957D0-CC24-41DA-A84E-57AF40F69A95}"/>
              </a:ext>
            </a:extLst>
          </p:cNvPr>
          <p:cNvPicPr>
            <a:picLocks noChangeAspect="1"/>
          </p:cNvPicPr>
          <p:nvPr/>
        </p:nvPicPr>
        <p:blipFill rotWithShape="1">
          <a:blip r:embed="rId4"/>
          <a:srcRect t="11938" r="21976"/>
          <a:stretch/>
        </p:blipFill>
        <p:spPr>
          <a:xfrm>
            <a:off x="532224" y="3260747"/>
            <a:ext cx="1052623" cy="891043"/>
          </a:xfrm>
          <a:prstGeom prst="rect">
            <a:avLst/>
          </a:prstGeom>
        </p:spPr>
      </p:pic>
      <p:pic>
        <p:nvPicPr>
          <p:cNvPr id="10" name="Picture 9">
            <a:extLst>
              <a:ext uri="{FF2B5EF4-FFF2-40B4-BE49-F238E27FC236}">
                <a16:creationId xmlns:a16="http://schemas.microsoft.com/office/drawing/2014/main" id="{3196E18B-014A-48B4-BC5D-802C035FD5AA}"/>
              </a:ext>
            </a:extLst>
          </p:cNvPr>
          <p:cNvPicPr>
            <a:picLocks noChangeAspect="1"/>
          </p:cNvPicPr>
          <p:nvPr/>
        </p:nvPicPr>
        <p:blipFill rotWithShape="1">
          <a:blip r:embed="rId5"/>
          <a:srcRect r="46511" b="9767"/>
          <a:stretch/>
        </p:blipFill>
        <p:spPr>
          <a:xfrm>
            <a:off x="589451" y="4803976"/>
            <a:ext cx="916009" cy="1158950"/>
          </a:xfrm>
          <a:prstGeom prst="rect">
            <a:avLst/>
          </a:prstGeom>
        </p:spPr>
      </p:pic>
      <p:pic>
        <p:nvPicPr>
          <p:cNvPr id="11" name="Picture 10">
            <a:extLst>
              <a:ext uri="{FF2B5EF4-FFF2-40B4-BE49-F238E27FC236}">
                <a16:creationId xmlns:a16="http://schemas.microsoft.com/office/drawing/2014/main" id="{F8E5E8F6-0F03-41C2-A754-8ECE7331D200}"/>
              </a:ext>
            </a:extLst>
          </p:cNvPr>
          <p:cNvPicPr>
            <a:picLocks noChangeAspect="1"/>
          </p:cNvPicPr>
          <p:nvPr/>
        </p:nvPicPr>
        <p:blipFill rotWithShape="1">
          <a:blip r:embed="rId6"/>
          <a:srcRect t="20000" r="38023" b="20000"/>
          <a:stretch/>
        </p:blipFill>
        <p:spPr>
          <a:xfrm>
            <a:off x="7154672" y="5343457"/>
            <a:ext cx="1227199" cy="891043"/>
          </a:xfrm>
          <a:prstGeom prst="rect">
            <a:avLst/>
          </a:prstGeom>
        </p:spPr>
      </p:pic>
    </p:spTree>
    <p:extLst>
      <p:ext uri="{BB962C8B-B14F-4D97-AF65-F5344CB8AC3E}">
        <p14:creationId xmlns:p14="http://schemas.microsoft.com/office/powerpoint/2010/main" val="2131305597"/>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86E72-0107-4729-B9F9-C8D62DF02DC5}"/>
              </a:ext>
            </a:extLst>
          </p:cNvPr>
          <p:cNvSpPr>
            <a:spLocks noGrp="1"/>
          </p:cNvSpPr>
          <p:nvPr>
            <p:ph type="title"/>
          </p:nvPr>
        </p:nvSpPr>
        <p:spPr/>
        <p:txBody>
          <a:bodyPr>
            <a:noAutofit/>
          </a:bodyPr>
          <a:lstStyle/>
          <a:p>
            <a:r>
              <a:rPr lang="en-US" dirty="0"/>
              <a:t>How to use these slides continued…</a:t>
            </a:r>
          </a:p>
        </p:txBody>
      </p:sp>
      <p:sp>
        <p:nvSpPr>
          <p:cNvPr id="4" name="Text Placeholder 3">
            <a:extLst>
              <a:ext uri="{FF2B5EF4-FFF2-40B4-BE49-F238E27FC236}">
                <a16:creationId xmlns:a16="http://schemas.microsoft.com/office/drawing/2014/main" id="{6BCB399E-1D61-48D8-8C49-F12629325482}"/>
              </a:ext>
            </a:extLst>
          </p:cNvPr>
          <p:cNvSpPr>
            <a:spLocks noGrp="1"/>
          </p:cNvSpPr>
          <p:nvPr>
            <p:ph type="body" sz="quarter" idx="10"/>
          </p:nvPr>
        </p:nvSpPr>
        <p:spPr>
          <a:xfrm>
            <a:off x="205740" y="708660"/>
            <a:ext cx="8814839" cy="5502929"/>
          </a:xfrm>
        </p:spPr>
        <p:txBody>
          <a:bodyPr/>
          <a:lstStyle/>
          <a:p>
            <a:pPr marL="0" marR="0" lvl="0" indent="0" algn="l" defTabSz="457177" rtl="0" eaLnBrk="1" fontAlgn="auto" latinLnBrk="0" hangingPunct="1">
              <a:lnSpc>
                <a:spcPct val="100000"/>
              </a:lnSpc>
              <a:spcBef>
                <a:spcPts val="0"/>
              </a:spcBef>
              <a:spcAft>
                <a:spcPts val="4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Please remember that these slides </a:t>
            </a:r>
            <a:r>
              <a:rPr kumimoji="0" 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are not</a:t>
            </a: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for taking “Notes.” Many of the slides are animated to allow for think time, time to write out ideas (doodle) and share with a partner or the class. The slides are meant to be interactive.  When it is time to make student thinking public, we have provided a slide to type in their ideas (usually noted in electric blue text).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p>
          <a:p>
            <a:pPr marL="0" marR="0" lvl="0" indent="0" algn="l" defTabSz="457177" rtl="0" eaLnBrk="1" fontAlgn="auto" latinLnBrk="0" hangingPunct="1">
              <a:lnSpc>
                <a:spcPct val="100000"/>
              </a:lnSpc>
              <a:spcBef>
                <a:spcPts val="0"/>
              </a:spcBef>
              <a:spcAft>
                <a:spcPts val="400"/>
              </a:spcAft>
              <a:buClrTx/>
              <a:buSzTx/>
              <a:buFont typeface="Arial"/>
              <a:buNone/>
              <a:tabLst/>
              <a:defRPr/>
            </a:pPr>
            <a:endParaRPr kumimoji="0" lang="en-US" sz="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457177" rtl="0" eaLnBrk="1" fontAlgn="auto" latinLnBrk="0" hangingPunct="1">
              <a:lnSpc>
                <a:spcPct val="100000"/>
              </a:lnSpc>
              <a:spcBef>
                <a:spcPts val="0"/>
              </a:spcBef>
              <a:spcAft>
                <a:spcPts val="4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We feel strongly that it is your decision regarding what to actually show students. The goal in each triangle is to engage your students in making sense of the phenomenon at hand and to have that sensemaking process be purposeful and coherent. Sometimes reading from the PowerPoint slides can actually oppose that over-arching goal. Trust your teacher instincts!</a:t>
            </a:r>
          </a:p>
          <a:p>
            <a:pPr marL="0" marR="0" lvl="0" indent="0" algn="l" defTabSz="457177" rtl="0" eaLnBrk="1" fontAlgn="auto" latinLnBrk="0" hangingPunct="1">
              <a:lnSpc>
                <a:spcPct val="100000"/>
              </a:lnSpc>
              <a:spcBef>
                <a:spcPts val="0"/>
              </a:spcBef>
              <a:spcAft>
                <a:spcPts val="400"/>
              </a:spcAft>
              <a:buClrTx/>
              <a:buSzTx/>
              <a:buFont typeface="Arial"/>
              <a:buNone/>
              <a:tabLst/>
              <a:defRPr/>
            </a:pPr>
            <a:endParaRPr kumimoji="0" lang="en-US" sz="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457177" rtl="0" eaLnBrk="1" fontAlgn="auto" latinLnBrk="0" hangingPunct="1">
              <a:lnSpc>
                <a:spcPct val="100000"/>
              </a:lnSpc>
              <a:spcBef>
                <a:spcPts val="0"/>
              </a:spcBef>
              <a:spcAft>
                <a:spcPts val="4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We have at times been constrained by less-than-ideal images or videos because of our commitment to keep the materials open source. You, however, can swap in whatever you like for your own classroom version!  </a:t>
            </a:r>
          </a:p>
          <a:p>
            <a:pPr marL="0" marR="0" lvl="0" indent="0" algn="l" defTabSz="457177" rtl="0" eaLnBrk="1" fontAlgn="auto" latinLnBrk="0" hangingPunct="1">
              <a:lnSpc>
                <a:spcPct val="100000"/>
              </a:lnSpc>
              <a:spcBef>
                <a:spcPts val="0"/>
              </a:spcBef>
              <a:spcAft>
                <a:spcPts val="400"/>
              </a:spcAft>
              <a:buClrTx/>
              <a:buSzTx/>
              <a:buFont typeface="Arial"/>
              <a:buNone/>
              <a:tabLst/>
              <a:defRPr/>
            </a:pPr>
            <a:endParaRPr kumimoji="0" lang="en-US" sz="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457177" rtl="0" eaLnBrk="1" fontAlgn="auto" latinLnBrk="0" hangingPunct="1">
              <a:lnSpc>
                <a:spcPct val="100000"/>
              </a:lnSpc>
              <a:spcBef>
                <a:spcPts val="0"/>
              </a:spcBef>
              <a:spcAft>
                <a:spcPts val="4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marL="0" marR="0" lvl="0" indent="0" algn="l" defTabSz="457177" rtl="0" eaLnBrk="1" fontAlgn="auto" latinLnBrk="0" hangingPunct="1">
              <a:lnSpc>
                <a:spcPct val="100000"/>
              </a:lnSpc>
              <a:spcBef>
                <a:spcPts val="0"/>
              </a:spcBef>
              <a:spcAft>
                <a:spcPts val="400"/>
              </a:spcAft>
              <a:buClrTx/>
              <a:buSzTx/>
              <a:buFont typeface="Arial"/>
              <a:buNone/>
              <a:tabLst/>
              <a:defRPr/>
            </a:pPr>
            <a:endParaRPr kumimoji="0" lang="en-US" sz="800" b="0" i="0" u="none" strike="noStrike" kern="1200" cap="none" spc="0" normalizeH="0" baseline="0" noProof="0" dirty="0">
              <a:ln>
                <a:noFill/>
              </a:ln>
              <a:solidFill>
                <a:prstClr val="black"/>
              </a:solidFill>
              <a:effectLst/>
              <a:uLnTx/>
              <a:uFillTx/>
              <a:latin typeface="Arial" panose="020B0604020202020204"/>
              <a:ea typeface="+mn-ea"/>
              <a:cs typeface="+mn-cs"/>
            </a:endParaRPr>
          </a:p>
          <a:p>
            <a:pPr marL="0" marR="0" lvl="0" indent="0" algn="l" defTabSz="457177" rtl="0" eaLnBrk="1" fontAlgn="auto" latinLnBrk="0" hangingPunct="1">
              <a:lnSpc>
                <a:spcPct val="100000"/>
              </a:lnSpc>
              <a:spcBef>
                <a:spcPts val="0"/>
              </a:spcBef>
              <a:spcAft>
                <a:spcPts val="400"/>
              </a:spcAft>
              <a:buClrTx/>
              <a:buSzTx/>
              <a:buFont typeface="Arial"/>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rPr>
              <a:t>Thank you again for all of the work you do on behalf of your students! We appreciate it and hope that some of what we provide supports you in your work! </a:t>
            </a:r>
            <a:r>
              <a:rPr kumimoji="0" lang="en-US" sz="1300" b="0" i="0" u="none" strike="noStrike" kern="1200" cap="none" spc="0" normalizeH="0" baseline="0" noProof="0" dirty="0">
                <a:ln>
                  <a:noFill/>
                </a:ln>
                <a:solidFill>
                  <a:prstClr val="black"/>
                </a:solidFill>
                <a:effectLst/>
                <a:uLnTx/>
                <a:uFillTx/>
                <a:latin typeface="Arial" panose="020B0604020202020204"/>
                <a:ea typeface="+mn-ea"/>
                <a:cs typeface="+mn-cs"/>
              </a:rPr>
              <a:t>								</a:t>
            </a:r>
          </a:p>
          <a:p>
            <a:pPr marL="0" marR="0" lvl="0" indent="0" algn="l" defTabSz="457177" rtl="0" eaLnBrk="1" fontAlgn="auto" latinLnBrk="0" hangingPunct="1">
              <a:lnSpc>
                <a:spcPct val="100000"/>
              </a:lnSpc>
              <a:spcBef>
                <a:spcPts val="0"/>
              </a:spcBef>
              <a:spcAft>
                <a:spcPts val="400"/>
              </a:spcAft>
              <a:buClrTx/>
              <a:buSzTx/>
              <a:buFont typeface="Arial"/>
              <a:buNone/>
              <a:tabLst/>
              <a:defRPr/>
            </a:pPr>
            <a:r>
              <a:rPr kumimoji="0" lang="en-US" sz="1300" b="0" i="0" u="none" strike="noStrike" kern="1200" cap="none" spc="0" normalizeH="0" baseline="0" noProof="0" dirty="0">
                <a:ln>
                  <a:noFill/>
                </a:ln>
                <a:solidFill>
                  <a:prstClr val="black"/>
                </a:solidFill>
                <a:effectLst/>
                <a:uLnTx/>
                <a:uFillTx/>
                <a:latin typeface="Arial" panose="020B0604020202020204"/>
                <a:ea typeface="+mn-ea"/>
                <a:cs typeface="+mn-cs"/>
              </a:rPr>
              <a:t>					</a:t>
            </a:r>
            <a:endParaRPr kumimoji="0" lang="en-US" sz="1400" b="0" i="0" u="none" strike="noStrike" kern="1200" cap="none" spc="0" normalizeH="0" baseline="0" noProof="0" dirty="0">
              <a:ln>
                <a:noFill/>
              </a:ln>
              <a:solidFill>
                <a:prstClr val="black"/>
              </a:solidFill>
              <a:effectLst/>
              <a:uLnTx/>
              <a:uFillTx/>
              <a:latin typeface="Arial" panose="020B0604020202020204"/>
              <a:ea typeface="+mn-ea"/>
              <a:cs typeface="+mn-cs"/>
            </a:endParaRPr>
          </a:p>
          <a:p>
            <a:endParaRPr lang="en-US" dirty="0"/>
          </a:p>
        </p:txBody>
      </p:sp>
    </p:spTree>
    <p:extLst>
      <p:ext uri="{BB962C8B-B14F-4D97-AF65-F5344CB8AC3E}">
        <p14:creationId xmlns:p14="http://schemas.microsoft.com/office/powerpoint/2010/main" val="2748757795"/>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922E1C-6E20-45F1-9B50-710B5DBDA2D4}"/>
              </a:ext>
            </a:extLst>
          </p:cNvPr>
          <p:cNvSpPr>
            <a:spLocks noGrp="1"/>
          </p:cNvSpPr>
          <p:nvPr>
            <p:ph idx="4294967295"/>
          </p:nvPr>
        </p:nvSpPr>
        <p:spPr>
          <a:xfrm>
            <a:off x="160020" y="3319462"/>
            <a:ext cx="8823960" cy="3001327"/>
          </a:xfrm>
        </p:spPr>
        <p:txBody>
          <a:bodyPr/>
          <a:lstStyle/>
          <a:p>
            <a:pPr marL="0" indent="0">
              <a:buNone/>
            </a:pPr>
            <a:r>
              <a:rPr lang="en-US" sz="2000" dirty="0"/>
              <a:t>[List class ideas here]</a:t>
            </a:r>
          </a:p>
        </p:txBody>
      </p:sp>
      <p:sp>
        <p:nvSpPr>
          <p:cNvPr id="5" name="Title 1">
            <a:extLst>
              <a:ext uri="{FF2B5EF4-FFF2-40B4-BE49-F238E27FC236}">
                <a16:creationId xmlns:a16="http://schemas.microsoft.com/office/drawing/2014/main" id="{E1EA271F-11D7-4E2F-A5E3-7F00427C01A1}"/>
              </a:ext>
            </a:extLst>
          </p:cNvPr>
          <p:cNvSpPr txBox="1">
            <a:spLocks/>
          </p:cNvSpPr>
          <p:nvPr/>
        </p:nvSpPr>
        <p:spPr>
          <a:xfrm>
            <a:off x="160020" y="288925"/>
            <a:ext cx="8229600" cy="3230593"/>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b="1" dirty="0">
                <a:solidFill>
                  <a:prstClr val="black"/>
                </a:solidFill>
                <a:latin typeface="Arial" panose="020B0604020202020204" pitchFamily="34" charset="0"/>
                <a:cs typeface="Arial" panose="020B0604020202020204" pitchFamily="34" charset="0"/>
              </a:rPr>
              <a:t>How does the heritable information get from the parents to the offspring?</a:t>
            </a:r>
            <a:br>
              <a:rPr lang="en-US" sz="3200" dirty="0">
                <a:solidFill>
                  <a:prstClr val="black"/>
                </a:solidFill>
                <a:latin typeface="Arial" panose="020B0604020202020204" pitchFamily="34" charset="0"/>
                <a:cs typeface="Arial" panose="020B0604020202020204" pitchFamily="34" charset="0"/>
              </a:rPr>
            </a:br>
            <a:br>
              <a:rPr lang="en-US" dirty="0">
                <a:solidFill>
                  <a:prstClr val="black"/>
                </a:solidFill>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In other words, what criteria or rules did you use to make a viable baby?</a:t>
            </a:r>
            <a:br>
              <a:rPr lang="en-US" sz="2400" dirty="0">
                <a:latin typeface="Arial" panose="020B0604020202020204" pitchFamily="34" charset="0"/>
                <a:cs typeface="Arial" panose="020B0604020202020204" pitchFamily="34" charset="0"/>
              </a:rPr>
            </a:br>
            <a:endParaRPr lang="en-US" sz="2400" dirty="0">
              <a:latin typeface="Arial" panose="020B0604020202020204" pitchFamily="34" charset="0"/>
              <a:cs typeface="Arial" panose="020B0604020202020204" pitchFamily="34" charset="0"/>
            </a:endParaRPr>
          </a:p>
          <a:p>
            <a:r>
              <a:rPr lang="en-US" sz="2400" i="1" dirty="0">
                <a:latin typeface="Arial" panose="020B0604020202020204" pitchFamily="34" charset="0"/>
                <a:cs typeface="Arial" panose="020B0604020202020204" pitchFamily="34" charset="0"/>
              </a:rPr>
              <a:t>These are your model ideas</a:t>
            </a:r>
            <a:endParaRPr lang="en-US" sz="2400" dirty="0"/>
          </a:p>
          <a:p>
            <a:endParaRPr lang="en-US" sz="2400" dirty="0">
              <a:solidFill>
                <a:srgbClr val="002060"/>
              </a:solidFill>
            </a:endParaRPr>
          </a:p>
        </p:txBody>
      </p:sp>
    </p:spTree>
    <p:extLst>
      <p:ext uri="{BB962C8B-B14F-4D97-AF65-F5344CB8AC3E}">
        <p14:creationId xmlns:p14="http://schemas.microsoft.com/office/powerpoint/2010/main" val="3579655581"/>
      </p:ext>
    </p:extLst>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0EC617-1361-4B22-B478-A3C69162070A}"/>
              </a:ext>
            </a:extLst>
          </p:cNvPr>
          <p:cNvSpPr>
            <a:spLocks noGrp="1"/>
          </p:cNvSpPr>
          <p:nvPr>
            <p:ph type="title" idx="4294967295"/>
          </p:nvPr>
        </p:nvSpPr>
        <p:spPr>
          <a:xfrm>
            <a:off x="240030" y="303213"/>
            <a:ext cx="8229600" cy="742950"/>
          </a:xfrm>
        </p:spPr>
        <p:txBody>
          <a:bodyPr>
            <a:normAutofit/>
          </a:bodyPr>
          <a:lstStyle/>
          <a:p>
            <a:r>
              <a:rPr lang="en-US" sz="3200" dirty="0">
                <a:latin typeface="Arial" panose="020B0604020202020204" pitchFamily="34" charset="0"/>
                <a:cs typeface="Arial" panose="020B0604020202020204" pitchFamily="34" charset="0"/>
              </a:rPr>
              <a:t>Back to the Pipe Cleaner Chromosomes</a:t>
            </a:r>
          </a:p>
        </p:txBody>
      </p:sp>
      <p:sp>
        <p:nvSpPr>
          <p:cNvPr id="3" name="Content Placeholder 2">
            <a:extLst>
              <a:ext uri="{FF2B5EF4-FFF2-40B4-BE49-F238E27FC236}">
                <a16:creationId xmlns:a16="http://schemas.microsoft.com/office/drawing/2014/main" id="{2AF5B229-E4BC-45F9-974E-83962DDF50FE}"/>
              </a:ext>
            </a:extLst>
          </p:cNvPr>
          <p:cNvSpPr>
            <a:spLocks noGrp="1"/>
          </p:cNvSpPr>
          <p:nvPr>
            <p:ph idx="4294967295"/>
          </p:nvPr>
        </p:nvSpPr>
        <p:spPr>
          <a:xfrm>
            <a:off x="240030" y="1446212"/>
            <a:ext cx="8229600" cy="1445578"/>
          </a:xfrm>
        </p:spPr>
        <p:txBody>
          <a:bodyPr>
            <a:noAutofit/>
          </a:bodyPr>
          <a:lstStyle/>
          <a:p>
            <a:pPr marL="0" indent="0">
              <a:spcBef>
                <a:spcPts val="0"/>
              </a:spcBef>
              <a:buNone/>
            </a:pPr>
            <a:r>
              <a:rPr lang="en-US" sz="2800" dirty="0">
                <a:latin typeface="Arial" panose="020B0604020202020204" pitchFamily="34" charset="0"/>
                <a:cs typeface="Arial" panose="020B0604020202020204" pitchFamily="34" charset="0"/>
              </a:rPr>
              <a:t>Use your “rules” to make a baby</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Do we need a revision?</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buNone/>
            </a:pP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2734706"/>
      </p:ext>
    </p:extLst>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CB5A8-DCD7-4133-AF2E-C641E4917B51}"/>
              </a:ext>
            </a:extLst>
          </p:cNvPr>
          <p:cNvSpPr>
            <a:spLocks noGrp="1"/>
          </p:cNvSpPr>
          <p:nvPr>
            <p:ph type="title" idx="4294967295"/>
          </p:nvPr>
        </p:nvSpPr>
        <p:spPr>
          <a:xfrm>
            <a:off x="160020" y="288925"/>
            <a:ext cx="8229600" cy="2225675"/>
          </a:xfrm>
        </p:spPr>
        <p:txBody>
          <a:bodyPr>
            <a:noAutofit/>
          </a:bodyPr>
          <a:lstStyle/>
          <a:p>
            <a:r>
              <a:rPr lang="en-US" sz="3200" b="1" dirty="0">
                <a:solidFill>
                  <a:prstClr val="black"/>
                </a:solidFill>
                <a:latin typeface="Arial" panose="020B0604020202020204" pitchFamily="34" charset="0"/>
                <a:cs typeface="Arial" panose="020B0604020202020204" pitchFamily="34" charset="0"/>
              </a:rPr>
              <a:t>How does the heritable information get from the parents to the offspring?</a:t>
            </a:r>
            <a:br>
              <a:rPr lang="en-US" sz="3200" dirty="0">
                <a:solidFill>
                  <a:prstClr val="black"/>
                </a:solidFill>
                <a:latin typeface="Arial" panose="020B0604020202020204" pitchFamily="34" charset="0"/>
                <a:cs typeface="Arial" panose="020B0604020202020204" pitchFamily="34" charset="0"/>
              </a:rPr>
            </a:br>
            <a:br>
              <a:rPr lang="en-US" dirty="0">
                <a:solidFill>
                  <a:prstClr val="black"/>
                </a:solidFill>
                <a:latin typeface="Arial" panose="020B0604020202020204" pitchFamily="34" charset="0"/>
                <a:cs typeface="Arial" panose="020B0604020202020204" pitchFamily="34" charset="0"/>
              </a:rPr>
            </a:br>
            <a:r>
              <a:rPr lang="en-US" sz="2400" dirty="0">
                <a:solidFill>
                  <a:prstClr val="black"/>
                </a:solidFill>
                <a:latin typeface="Arial" panose="020B0604020202020204" pitchFamily="34" charset="0"/>
                <a:cs typeface="Arial" panose="020B0604020202020204" pitchFamily="34" charset="0"/>
              </a:rPr>
              <a:t>How do our initial ideas compare with our rules?</a:t>
            </a:r>
            <a:br>
              <a:rPr lang="en-US" sz="2400" dirty="0">
                <a:solidFill>
                  <a:prstClr val="black"/>
                </a:solidFill>
                <a:latin typeface="Arial" panose="020B0604020202020204" pitchFamily="34" charset="0"/>
                <a:cs typeface="Arial" panose="020B0604020202020204" pitchFamily="34" charset="0"/>
              </a:rPr>
            </a:br>
            <a:r>
              <a:rPr lang="en-US" sz="2400" dirty="0">
                <a:solidFill>
                  <a:prstClr val="black"/>
                </a:solidFill>
                <a:latin typeface="Arial" panose="020B0604020202020204" pitchFamily="34" charset="0"/>
                <a:cs typeface="Arial" panose="020B0604020202020204" pitchFamily="34" charset="0"/>
              </a:rPr>
              <a:t>Can we consolidate?</a:t>
            </a:r>
            <a:endParaRPr lang="en-US" sz="2400" dirty="0">
              <a:solidFill>
                <a:srgbClr val="002060"/>
              </a:solidFill>
            </a:endParaRPr>
          </a:p>
        </p:txBody>
      </p:sp>
    </p:spTree>
    <p:extLst>
      <p:ext uri="{BB962C8B-B14F-4D97-AF65-F5344CB8AC3E}">
        <p14:creationId xmlns:p14="http://schemas.microsoft.com/office/powerpoint/2010/main" val="3868436820"/>
      </p:ext>
    </p:extLst>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BA8C92-D84B-4D4D-90A4-E839043D6FAF}"/>
              </a:ext>
            </a:extLst>
          </p:cNvPr>
          <p:cNvSpPr>
            <a:spLocks noGrp="1"/>
          </p:cNvSpPr>
          <p:nvPr>
            <p:ph type="title" idx="4294967295"/>
          </p:nvPr>
        </p:nvSpPr>
        <p:spPr>
          <a:xfrm>
            <a:off x="364262" y="459740"/>
            <a:ext cx="8229600" cy="741363"/>
          </a:xfrm>
        </p:spPr>
        <p:txBody>
          <a:bodyPr>
            <a:normAutofit/>
          </a:bodyPr>
          <a:lstStyle/>
          <a:p>
            <a:r>
              <a:rPr lang="en-US" sz="3200" dirty="0">
                <a:latin typeface="Arial" panose="020B0604020202020204" pitchFamily="34" charset="0"/>
                <a:cs typeface="Arial" panose="020B0604020202020204" pitchFamily="34" charset="0"/>
              </a:rPr>
              <a:t>Let's think about the chromosomes</a:t>
            </a:r>
          </a:p>
        </p:txBody>
      </p:sp>
      <p:sp>
        <p:nvSpPr>
          <p:cNvPr id="3" name="Content Placeholder 2">
            <a:extLst>
              <a:ext uri="{FF2B5EF4-FFF2-40B4-BE49-F238E27FC236}">
                <a16:creationId xmlns:a16="http://schemas.microsoft.com/office/drawing/2014/main" id="{47B780EC-BEA6-4CED-9D36-B25ECCDC9886}"/>
              </a:ext>
            </a:extLst>
          </p:cNvPr>
          <p:cNvSpPr>
            <a:spLocks noGrp="1"/>
          </p:cNvSpPr>
          <p:nvPr>
            <p:ph idx="4294967295"/>
          </p:nvPr>
        </p:nvSpPr>
        <p:spPr>
          <a:xfrm>
            <a:off x="1817053" y="1600200"/>
            <a:ext cx="6618287" cy="2677656"/>
          </a:xfrm>
        </p:spPr>
        <p:txBody>
          <a:bodyPr/>
          <a:lstStyle/>
          <a:p>
            <a:pPr marL="0" indent="0">
              <a:spcBef>
                <a:spcPts val="0"/>
              </a:spcBef>
              <a:buNone/>
            </a:pPr>
            <a:r>
              <a:rPr lang="en-US" sz="2800" dirty="0">
                <a:cs typeface="Arial" panose="020B0604020202020204" pitchFamily="34" charset="0"/>
              </a:rPr>
              <a:t>Do you think it matters how many chromosomes an organism has?</a:t>
            </a:r>
            <a:endParaRPr lang="en-US" sz="2800" dirty="0"/>
          </a:p>
          <a:p>
            <a:pPr marL="0" indent="0">
              <a:spcBef>
                <a:spcPts val="0"/>
              </a:spcBef>
              <a:buNone/>
            </a:pPr>
            <a:endParaRPr lang="en-US" sz="2800" dirty="0">
              <a:cs typeface="Arial" panose="020B0604020202020204" pitchFamily="34" charset="0"/>
            </a:endParaRPr>
          </a:p>
          <a:p>
            <a:pPr marL="0" indent="0">
              <a:spcBef>
                <a:spcPts val="0"/>
              </a:spcBef>
              <a:buNone/>
            </a:pPr>
            <a:r>
              <a:rPr lang="en-US" sz="2800" dirty="0">
                <a:cs typeface="Arial" panose="020B0604020202020204" pitchFamily="34" charset="0"/>
              </a:rPr>
              <a:t>Share your ideas with your partner.</a:t>
            </a:r>
          </a:p>
          <a:p>
            <a:pPr marL="0" indent="0">
              <a:spcBef>
                <a:spcPts val="0"/>
              </a:spcBef>
              <a:buNone/>
            </a:pPr>
            <a:endParaRPr lang="en-US" sz="2800" dirty="0">
              <a:cs typeface="Arial" panose="020B0604020202020204" pitchFamily="34" charset="0"/>
            </a:endParaRPr>
          </a:p>
          <a:p>
            <a:pPr marL="0" indent="0">
              <a:spcBef>
                <a:spcPts val="0"/>
              </a:spcBef>
              <a:buNone/>
            </a:pPr>
            <a:r>
              <a:rPr lang="en-US" sz="2800" dirty="0">
                <a:cs typeface="Arial" panose="020B0604020202020204" pitchFamily="34" charset="0"/>
              </a:rPr>
              <a:t>Would you like more information?</a:t>
            </a:r>
          </a:p>
        </p:txBody>
      </p:sp>
      <p:pic>
        <p:nvPicPr>
          <p:cNvPr id="8" name="Picture 7">
            <a:extLst>
              <a:ext uri="{FF2B5EF4-FFF2-40B4-BE49-F238E27FC236}">
                <a16:creationId xmlns:a16="http://schemas.microsoft.com/office/drawing/2014/main" id="{02A46036-0F13-4D4E-B54E-18857F9C6FE8}"/>
              </a:ext>
            </a:extLst>
          </p:cNvPr>
          <p:cNvPicPr>
            <a:picLocks noChangeAspect="1"/>
          </p:cNvPicPr>
          <p:nvPr/>
        </p:nvPicPr>
        <p:blipFill rotWithShape="1">
          <a:blip r:embed="rId3"/>
          <a:srcRect r="13953" b="1240"/>
          <a:stretch/>
        </p:blipFill>
        <p:spPr>
          <a:xfrm>
            <a:off x="492147" y="1410031"/>
            <a:ext cx="1035121" cy="891043"/>
          </a:xfrm>
          <a:prstGeom prst="rect">
            <a:avLst/>
          </a:prstGeom>
        </p:spPr>
      </p:pic>
      <p:pic>
        <p:nvPicPr>
          <p:cNvPr id="9" name="Picture 8">
            <a:extLst>
              <a:ext uri="{FF2B5EF4-FFF2-40B4-BE49-F238E27FC236}">
                <a16:creationId xmlns:a16="http://schemas.microsoft.com/office/drawing/2014/main" id="{12BCE68E-B4F0-429F-B9B8-7ECCDF6D028A}"/>
              </a:ext>
            </a:extLst>
          </p:cNvPr>
          <p:cNvPicPr>
            <a:picLocks noChangeAspect="1"/>
          </p:cNvPicPr>
          <p:nvPr/>
        </p:nvPicPr>
        <p:blipFill rotWithShape="1">
          <a:blip r:embed="rId4"/>
          <a:srcRect r="33421" b="10175"/>
          <a:stretch/>
        </p:blipFill>
        <p:spPr>
          <a:xfrm>
            <a:off x="492147" y="2600763"/>
            <a:ext cx="1128577" cy="1141959"/>
          </a:xfrm>
          <a:prstGeom prst="rect">
            <a:avLst/>
          </a:prstGeom>
        </p:spPr>
      </p:pic>
    </p:spTree>
    <p:extLst>
      <p:ext uri="{BB962C8B-B14F-4D97-AF65-F5344CB8AC3E}">
        <p14:creationId xmlns:p14="http://schemas.microsoft.com/office/powerpoint/2010/main" val="2504281603"/>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 name="Shape 464"/>
          <p:cNvSpPr/>
          <p:nvPr/>
        </p:nvSpPr>
        <p:spPr>
          <a:xfrm>
            <a:off x="1121732" y="-6171"/>
            <a:ext cx="7362593" cy="504883"/>
          </a:xfrm>
          <a:prstGeom prst="rect">
            <a:avLst/>
          </a:prstGeom>
          <a:ln w="12700">
            <a:miter lim="400000"/>
          </a:ln>
          <a:extLst>
            <a:ext uri="{C572A759-6A51-4108-AA02-DFA0A04FC94B}">
              <ma14:wrappingTextBoxFlag xmlns="" xmlns:ma14="http://schemas.microsoft.com/office/mac/drawingml/2011/main" val="1"/>
            </a:ext>
          </a:extLst>
        </p:spPr>
        <p:txBody>
          <a:bodyPr wrap="none" lIns="35719" tIns="35719" rIns="35719" bIns="35719" anchor="ctr">
            <a:spAutoFit/>
          </a:bodyPr>
          <a:lstStyle>
            <a:lvl1pPr algn="l">
              <a:spcBef>
                <a:spcPts val="1200"/>
              </a:spcBef>
              <a:defRPr sz="4000" b="1">
                <a:solidFill>
                  <a:srgbClr val="583F34"/>
                </a:solidFill>
                <a:latin typeface="Arial"/>
                <a:ea typeface="Arial"/>
                <a:cs typeface="Arial"/>
                <a:sym typeface="Arial"/>
              </a:defRPr>
            </a:lvl1pPr>
          </a:lstStyle>
          <a:p>
            <a:r>
              <a:rPr sz="2812" dirty="0">
                <a:solidFill>
                  <a:schemeClr val="tx1"/>
                </a:solidFill>
              </a:rPr>
              <a:t>Chromosome count in different organisms</a:t>
            </a:r>
          </a:p>
        </p:txBody>
      </p:sp>
      <p:graphicFrame>
        <p:nvGraphicFramePr>
          <p:cNvPr id="465" name="Table 465"/>
          <p:cNvGraphicFramePr/>
          <p:nvPr>
            <p:extLst>
              <p:ext uri="{D42A27DB-BD31-4B8C-83A1-F6EECF244321}">
                <p14:modId xmlns:p14="http://schemas.microsoft.com/office/powerpoint/2010/main" val="2903813629"/>
              </p:ext>
            </p:extLst>
          </p:nvPr>
        </p:nvGraphicFramePr>
        <p:xfrm>
          <a:off x="2299904" y="492467"/>
          <a:ext cx="5644602" cy="6082302"/>
        </p:xfrm>
        <a:graphic>
          <a:graphicData uri="http://schemas.openxmlformats.org/drawingml/2006/table">
            <a:tbl>
              <a:tblPr/>
              <a:tblGrid>
                <a:gridCol w="2988517">
                  <a:extLst>
                    <a:ext uri="{9D8B030D-6E8A-4147-A177-3AD203B41FA5}">
                      <a16:colId xmlns:a16="http://schemas.microsoft.com/office/drawing/2014/main" val="20000"/>
                    </a:ext>
                  </a:extLst>
                </a:gridCol>
                <a:gridCol w="2656085">
                  <a:extLst>
                    <a:ext uri="{9D8B030D-6E8A-4147-A177-3AD203B41FA5}">
                      <a16:colId xmlns:a16="http://schemas.microsoft.com/office/drawing/2014/main" val="20001"/>
                    </a:ext>
                  </a:extLst>
                </a:gridCol>
              </a:tblGrid>
              <a:tr h="642938">
                <a:tc>
                  <a:txBody>
                    <a:bodyPr/>
                    <a:lstStyle/>
                    <a:p>
                      <a:pPr marR="457200" defTabSz="914400"/>
                      <a:r>
                        <a:rPr sz="2100" b="1">
                          <a:latin typeface="Arial"/>
                          <a:ea typeface="Arial"/>
                          <a:cs typeface="Arial"/>
                          <a:sym typeface="Arial"/>
                        </a:rPr>
                        <a:t>Organism</a:t>
                      </a:r>
                    </a:p>
                  </a:txBody>
                  <a:tcPr marL="44648" marR="44648" marT="0" marB="0" anchor="ctr"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b="1">
                          <a:latin typeface="Arial"/>
                          <a:ea typeface="Arial"/>
                          <a:cs typeface="Arial"/>
                          <a:sym typeface="Arial"/>
                        </a:rPr>
                        <a:t>Total number of chromosomes</a:t>
                      </a:r>
                    </a:p>
                  </a:txBody>
                  <a:tcPr marL="44648" marR="44648" marT="0" marB="0" anchor="ctr"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0"/>
                  </a:ext>
                </a:extLst>
              </a:tr>
              <a:tr h="342806">
                <a:tc>
                  <a:txBody>
                    <a:bodyPr/>
                    <a:lstStyle/>
                    <a:p>
                      <a:pPr marR="457200" algn="l" defTabSz="914400"/>
                      <a:r>
                        <a:rPr sz="2100">
                          <a:latin typeface="Arial"/>
                          <a:ea typeface="Arial"/>
                          <a:cs typeface="Arial"/>
                          <a:sym typeface="Arial"/>
                        </a:rPr>
                        <a:t>Human</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46</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1"/>
                  </a:ext>
                </a:extLst>
              </a:tr>
              <a:tr h="342806">
                <a:tc>
                  <a:txBody>
                    <a:bodyPr/>
                    <a:lstStyle/>
                    <a:p>
                      <a:pPr marR="457200" algn="l" defTabSz="914400"/>
                      <a:r>
                        <a:rPr sz="2100">
                          <a:latin typeface="Arial"/>
                          <a:ea typeface="Arial"/>
                          <a:cs typeface="Arial"/>
                          <a:sym typeface="Arial"/>
                        </a:rPr>
                        <a:t>Dog</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78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2"/>
                  </a:ext>
                </a:extLst>
              </a:tr>
              <a:tr h="342806">
                <a:tc>
                  <a:txBody>
                    <a:bodyPr/>
                    <a:lstStyle/>
                    <a:p>
                      <a:pPr marR="457200" algn="l" defTabSz="914400"/>
                      <a:r>
                        <a:rPr sz="2100">
                          <a:latin typeface="Arial"/>
                          <a:ea typeface="Arial"/>
                          <a:cs typeface="Arial"/>
                          <a:sym typeface="Arial"/>
                        </a:rPr>
                        <a:t>Goat</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defTabSz="914400"/>
                      <a:r>
                        <a:rPr sz="2100">
                          <a:latin typeface="Arial"/>
                          <a:ea typeface="Arial"/>
                          <a:cs typeface="Arial"/>
                          <a:sym typeface="Arial"/>
                        </a:rPr>
                        <a:t>60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3"/>
                  </a:ext>
                </a:extLst>
              </a:tr>
              <a:tr h="342806">
                <a:tc>
                  <a:txBody>
                    <a:bodyPr/>
                    <a:lstStyle/>
                    <a:p>
                      <a:pPr marR="457200" algn="l" defTabSz="914400"/>
                      <a:r>
                        <a:rPr sz="2100">
                          <a:latin typeface="Arial"/>
                          <a:ea typeface="Arial"/>
                          <a:cs typeface="Arial"/>
                          <a:sym typeface="Arial"/>
                        </a:rPr>
                        <a:t>Yellowfever mosquito</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6</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4"/>
                  </a:ext>
                </a:extLst>
              </a:tr>
              <a:tr h="342806">
                <a:tc>
                  <a:txBody>
                    <a:bodyPr/>
                    <a:lstStyle/>
                    <a:p>
                      <a:pPr marR="457200" algn="l" defTabSz="914400"/>
                      <a:r>
                        <a:rPr sz="2100">
                          <a:latin typeface="Arial"/>
                          <a:ea typeface="Arial"/>
                          <a:cs typeface="Arial"/>
                          <a:sym typeface="Arial"/>
                        </a:rPr>
                        <a:t>Rice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24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5"/>
                  </a:ext>
                </a:extLst>
              </a:tr>
              <a:tr h="342806">
                <a:tc>
                  <a:txBody>
                    <a:bodyPr/>
                    <a:lstStyle/>
                    <a:p>
                      <a:pPr marR="457200" algn="l" defTabSz="914400"/>
                      <a:r>
                        <a:rPr sz="2100">
                          <a:latin typeface="Arial"/>
                          <a:ea typeface="Arial"/>
                          <a:cs typeface="Arial"/>
                          <a:sym typeface="Arial"/>
                        </a:rPr>
                        <a:t>Snail</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24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6"/>
                  </a:ext>
                </a:extLst>
              </a:tr>
              <a:tr h="342806">
                <a:tc>
                  <a:txBody>
                    <a:bodyPr/>
                    <a:lstStyle/>
                    <a:p>
                      <a:pPr marR="457200" algn="l" defTabSz="914400"/>
                      <a:r>
                        <a:rPr sz="2100">
                          <a:latin typeface="Arial"/>
                          <a:ea typeface="Arial"/>
                          <a:cs typeface="Arial"/>
                          <a:sym typeface="Arial"/>
                        </a:rPr>
                        <a:t>Artichoke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34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7"/>
                  </a:ext>
                </a:extLst>
              </a:tr>
              <a:tr h="342806">
                <a:tc>
                  <a:txBody>
                    <a:bodyPr/>
                    <a:lstStyle/>
                    <a:p>
                      <a:pPr marR="457200" algn="l" defTabSz="914400"/>
                      <a:r>
                        <a:rPr sz="2100">
                          <a:latin typeface="Arial"/>
                          <a:ea typeface="Arial"/>
                          <a:cs typeface="Arial"/>
                          <a:sym typeface="Arial"/>
                        </a:rPr>
                        <a:t>King crab</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208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8"/>
                  </a:ext>
                </a:extLst>
              </a:tr>
              <a:tr h="342806">
                <a:tc>
                  <a:txBody>
                    <a:bodyPr/>
                    <a:lstStyle/>
                    <a:p>
                      <a:pPr marR="457200" algn="l" defTabSz="914400"/>
                      <a:r>
                        <a:rPr sz="2100" dirty="0">
                          <a:latin typeface="Arial"/>
                          <a:ea typeface="Arial"/>
                          <a:cs typeface="Arial"/>
                          <a:sym typeface="Arial"/>
                        </a:rPr>
                        <a:t>Cot</a:t>
                      </a:r>
                      <a:r>
                        <a:rPr lang="en-US" sz="2100" dirty="0">
                          <a:latin typeface="Arial"/>
                          <a:ea typeface="Arial"/>
                          <a:cs typeface="Arial"/>
                          <a:sym typeface="Arial"/>
                        </a:rPr>
                        <a:t>t</a:t>
                      </a:r>
                      <a:r>
                        <a:rPr sz="2100" dirty="0">
                          <a:latin typeface="Arial"/>
                          <a:ea typeface="Arial"/>
                          <a:cs typeface="Arial"/>
                          <a:sym typeface="Arial"/>
                        </a:rPr>
                        <a:t>on</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50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09"/>
                  </a:ext>
                </a:extLst>
              </a:tr>
              <a:tr h="342806">
                <a:tc>
                  <a:txBody>
                    <a:bodyPr/>
                    <a:lstStyle/>
                    <a:p>
                      <a:pPr marR="457200" algn="l" defTabSz="914400"/>
                      <a:r>
                        <a:rPr sz="2100">
                          <a:latin typeface="Arial"/>
                          <a:ea typeface="Arial"/>
                          <a:cs typeface="Arial"/>
                          <a:sym typeface="Arial"/>
                        </a:rPr>
                        <a:t>Mouse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defTabSz="914400"/>
                      <a:r>
                        <a:rPr sz="2100">
                          <a:latin typeface="Arial"/>
                          <a:ea typeface="Arial"/>
                          <a:cs typeface="Arial"/>
                          <a:sym typeface="Arial"/>
                        </a:rPr>
                        <a:t>40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0"/>
                  </a:ext>
                </a:extLst>
              </a:tr>
              <a:tr h="342806">
                <a:tc>
                  <a:txBody>
                    <a:bodyPr/>
                    <a:lstStyle/>
                    <a:p>
                      <a:pPr marR="457200" algn="l" defTabSz="914400"/>
                      <a:r>
                        <a:rPr sz="2100" dirty="0">
                          <a:latin typeface="Arial"/>
                          <a:ea typeface="Arial"/>
                          <a:cs typeface="Arial"/>
                          <a:sym typeface="Arial"/>
                        </a:rPr>
                        <a:t>Pin</a:t>
                      </a:r>
                      <a:r>
                        <a:rPr lang="en-US" sz="2100" dirty="0">
                          <a:latin typeface="Arial"/>
                          <a:ea typeface="Arial"/>
                          <a:cs typeface="Arial"/>
                          <a:sym typeface="Arial"/>
                        </a:rPr>
                        <a:t>e</a:t>
                      </a:r>
                      <a:r>
                        <a:rPr sz="2100" dirty="0">
                          <a:latin typeface="Arial"/>
                          <a:ea typeface="Arial"/>
                          <a:cs typeface="Arial"/>
                          <a:sym typeface="Arial"/>
                        </a:rPr>
                        <a:t>apple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defTabSz="914400"/>
                      <a:r>
                        <a:rPr sz="2100">
                          <a:latin typeface="Arial"/>
                          <a:ea typeface="Arial"/>
                          <a:cs typeface="Arial"/>
                          <a:sym typeface="Arial"/>
                        </a:rPr>
                        <a:t>50</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1"/>
                  </a:ext>
                </a:extLst>
              </a:tr>
              <a:tr h="342806">
                <a:tc>
                  <a:txBody>
                    <a:bodyPr/>
                    <a:lstStyle/>
                    <a:p>
                      <a:pPr marR="457200" algn="l" defTabSz="914400"/>
                      <a:r>
                        <a:rPr sz="2100">
                          <a:latin typeface="Arial"/>
                          <a:ea typeface="Arial"/>
                          <a:cs typeface="Arial"/>
                          <a:sym typeface="Arial"/>
                        </a:rPr>
                        <a:t>Tasmanian devil</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14</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2"/>
                  </a:ext>
                </a:extLst>
              </a:tr>
              <a:tr h="342806">
                <a:tc>
                  <a:txBody>
                    <a:bodyPr/>
                    <a:lstStyle/>
                    <a:p>
                      <a:pPr marR="457200" algn="l" defTabSz="914400"/>
                      <a:r>
                        <a:rPr sz="2100">
                          <a:latin typeface="Arial"/>
                          <a:ea typeface="Arial"/>
                          <a:cs typeface="Arial"/>
                          <a:sym typeface="Arial"/>
                        </a:rPr>
                        <a:t>Chicken</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78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3"/>
                  </a:ext>
                </a:extLst>
              </a:tr>
              <a:tr h="342806">
                <a:tc>
                  <a:txBody>
                    <a:bodyPr/>
                    <a:lstStyle/>
                    <a:p>
                      <a:pPr marR="457200" algn="l" defTabSz="914400"/>
                      <a:r>
                        <a:rPr sz="2100">
                          <a:latin typeface="Arial"/>
                          <a:ea typeface="Arial"/>
                          <a:cs typeface="Arial"/>
                          <a:sym typeface="Arial"/>
                        </a:rPr>
                        <a:t>Honey bee</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a:latin typeface="Arial"/>
                          <a:ea typeface="Arial"/>
                          <a:cs typeface="Arial"/>
                          <a:sym typeface="Arial"/>
                        </a:rPr>
                        <a:t>32</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4"/>
                  </a:ext>
                </a:extLst>
              </a:tr>
              <a:tr h="342806">
                <a:tc>
                  <a:txBody>
                    <a:bodyPr/>
                    <a:lstStyle/>
                    <a:p>
                      <a:pPr marR="457200" algn="l" defTabSz="914400"/>
                      <a:r>
                        <a:rPr sz="2100">
                          <a:latin typeface="Arial"/>
                          <a:ea typeface="Arial"/>
                          <a:cs typeface="Arial"/>
                          <a:sym typeface="Arial"/>
                        </a:rPr>
                        <a:t>Grey wolf</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tc>
                  <a:txBody>
                    <a:bodyPr/>
                    <a:lstStyle/>
                    <a:p>
                      <a:pPr marR="457200" defTabSz="914400"/>
                      <a:r>
                        <a:rPr sz="2100" dirty="0">
                          <a:latin typeface="Arial"/>
                          <a:ea typeface="Arial"/>
                          <a:cs typeface="Arial"/>
                          <a:sym typeface="Arial"/>
                        </a:rPr>
                        <a:t>78</a:t>
                      </a:r>
                    </a:p>
                  </a:txBody>
                  <a:tcPr marL="44648" marR="44648" marT="0" marB="0" horzOverflow="overflow">
                    <a:lnL w="6350">
                      <a:solidFill>
                        <a:srgbClr val="CBCBCB"/>
                      </a:solidFill>
                      <a:miter lim="400000"/>
                    </a:lnL>
                    <a:lnR w="6350">
                      <a:solidFill>
                        <a:srgbClr val="CBCBCB"/>
                      </a:solidFill>
                      <a:miter lim="400000"/>
                    </a:lnR>
                    <a:lnT w="6350">
                      <a:solidFill>
                        <a:srgbClr val="CBCBCB"/>
                      </a:solidFill>
                      <a:miter lim="400000"/>
                    </a:lnT>
                    <a:lnB w="6350">
                      <a:solidFill>
                        <a:srgbClr val="CBCBCB"/>
                      </a:solidFill>
                      <a:miter lim="400000"/>
                    </a:lnB>
                    <a:solidFill>
                      <a:srgbClr val="FFFFFF"/>
                    </a:solidFill>
                  </a:tcPr>
                </a:tc>
                <a:extLst>
                  <a:ext uri="{0D108BD9-81ED-4DB2-BD59-A6C34878D82A}">
                    <a16:rowId xmlns:a16="http://schemas.microsoft.com/office/drawing/2014/main" val="10015"/>
                  </a:ext>
                </a:extLst>
              </a:tr>
            </a:tbl>
          </a:graphicData>
        </a:graphic>
      </p:graphicFrame>
      <p:pic>
        <p:nvPicPr>
          <p:cNvPr id="466" name="pasted-image.png"/>
          <p:cNvPicPr>
            <a:picLocks noChangeAspect="1"/>
          </p:cNvPicPr>
          <p:nvPr/>
        </p:nvPicPr>
        <p:blipFill>
          <a:blip r:embed="rId3"/>
          <a:stretch>
            <a:fillRect/>
          </a:stretch>
        </p:blipFill>
        <p:spPr>
          <a:xfrm>
            <a:off x="202074" y="2187037"/>
            <a:ext cx="892969" cy="598290"/>
          </a:xfrm>
          <a:prstGeom prst="rect">
            <a:avLst/>
          </a:prstGeom>
          <a:ln w="12700">
            <a:miter lim="400000"/>
          </a:ln>
        </p:spPr>
      </p:pic>
      <p:pic>
        <p:nvPicPr>
          <p:cNvPr id="467" name="pasted-image.png"/>
          <p:cNvPicPr>
            <a:picLocks noChangeAspect="1"/>
          </p:cNvPicPr>
          <p:nvPr/>
        </p:nvPicPr>
        <p:blipFill>
          <a:blip r:embed="rId4"/>
          <a:stretch>
            <a:fillRect/>
          </a:stretch>
        </p:blipFill>
        <p:spPr>
          <a:xfrm>
            <a:off x="1343978" y="4689389"/>
            <a:ext cx="892969" cy="1187649"/>
          </a:xfrm>
          <a:prstGeom prst="rect">
            <a:avLst/>
          </a:prstGeom>
          <a:ln w="12700">
            <a:miter lim="400000"/>
          </a:ln>
        </p:spPr>
      </p:pic>
      <p:pic>
        <p:nvPicPr>
          <p:cNvPr id="468" name="pasted-image.png"/>
          <p:cNvPicPr>
            <a:picLocks noChangeAspect="1"/>
          </p:cNvPicPr>
          <p:nvPr/>
        </p:nvPicPr>
        <p:blipFill>
          <a:blip r:embed="rId5"/>
          <a:stretch>
            <a:fillRect/>
          </a:stretch>
        </p:blipFill>
        <p:spPr>
          <a:xfrm>
            <a:off x="8098127" y="2187037"/>
            <a:ext cx="892969" cy="500063"/>
          </a:xfrm>
          <a:prstGeom prst="rect">
            <a:avLst/>
          </a:prstGeom>
          <a:ln w="12700">
            <a:miter lim="400000"/>
          </a:ln>
        </p:spPr>
      </p:pic>
      <p:pic>
        <p:nvPicPr>
          <p:cNvPr id="469" name="pasted-image.png"/>
          <p:cNvPicPr>
            <a:picLocks noChangeAspect="1"/>
          </p:cNvPicPr>
          <p:nvPr/>
        </p:nvPicPr>
        <p:blipFill>
          <a:blip r:embed="rId6"/>
          <a:stretch>
            <a:fillRect/>
          </a:stretch>
        </p:blipFill>
        <p:spPr>
          <a:xfrm>
            <a:off x="8164285" y="662159"/>
            <a:ext cx="772927" cy="1159391"/>
          </a:xfrm>
          <a:prstGeom prst="rect">
            <a:avLst/>
          </a:prstGeom>
          <a:ln w="12700">
            <a:miter lim="400000"/>
          </a:ln>
        </p:spPr>
      </p:pic>
      <p:pic>
        <p:nvPicPr>
          <p:cNvPr id="470" name="pasted-image.png"/>
          <p:cNvPicPr>
            <a:picLocks noChangeAspect="1"/>
          </p:cNvPicPr>
          <p:nvPr/>
        </p:nvPicPr>
        <p:blipFill>
          <a:blip r:embed="rId7"/>
          <a:stretch>
            <a:fillRect/>
          </a:stretch>
        </p:blipFill>
        <p:spPr>
          <a:xfrm>
            <a:off x="8048831" y="5674457"/>
            <a:ext cx="892969" cy="669727"/>
          </a:xfrm>
          <a:prstGeom prst="rect">
            <a:avLst/>
          </a:prstGeom>
          <a:ln w="12700">
            <a:miter lim="400000"/>
          </a:ln>
        </p:spPr>
      </p:pic>
      <p:pic>
        <p:nvPicPr>
          <p:cNvPr id="471" name="pasted-image.png"/>
          <p:cNvPicPr>
            <a:picLocks noChangeAspect="1"/>
          </p:cNvPicPr>
          <p:nvPr/>
        </p:nvPicPr>
        <p:blipFill>
          <a:blip r:embed="rId8"/>
          <a:stretch>
            <a:fillRect/>
          </a:stretch>
        </p:blipFill>
        <p:spPr>
          <a:xfrm>
            <a:off x="1331801" y="1262427"/>
            <a:ext cx="892969" cy="892969"/>
          </a:xfrm>
          <a:prstGeom prst="rect">
            <a:avLst/>
          </a:prstGeom>
          <a:ln w="12700">
            <a:miter lim="400000"/>
          </a:ln>
        </p:spPr>
      </p:pic>
      <p:pic>
        <p:nvPicPr>
          <p:cNvPr id="472" name="pasted-image.png"/>
          <p:cNvPicPr>
            <a:picLocks noChangeAspect="1"/>
          </p:cNvPicPr>
          <p:nvPr/>
        </p:nvPicPr>
        <p:blipFill>
          <a:blip r:embed="rId9"/>
          <a:stretch>
            <a:fillRect/>
          </a:stretch>
        </p:blipFill>
        <p:spPr>
          <a:xfrm>
            <a:off x="1398590" y="2785327"/>
            <a:ext cx="812016" cy="1063741"/>
          </a:xfrm>
          <a:prstGeom prst="rect">
            <a:avLst/>
          </a:prstGeom>
          <a:ln w="12700">
            <a:miter lim="400000"/>
          </a:ln>
        </p:spPr>
      </p:pic>
      <p:pic>
        <p:nvPicPr>
          <p:cNvPr id="473" name="pasted-image.png"/>
          <p:cNvPicPr>
            <a:picLocks noChangeAspect="1"/>
          </p:cNvPicPr>
          <p:nvPr/>
        </p:nvPicPr>
        <p:blipFill>
          <a:blip r:embed="rId10"/>
          <a:stretch>
            <a:fillRect/>
          </a:stretch>
        </p:blipFill>
        <p:spPr>
          <a:xfrm>
            <a:off x="8033745" y="2867627"/>
            <a:ext cx="892969" cy="526852"/>
          </a:xfrm>
          <a:prstGeom prst="rect">
            <a:avLst/>
          </a:prstGeom>
          <a:ln w="12700">
            <a:miter lim="400000"/>
          </a:ln>
        </p:spPr>
      </p:pic>
      <p:pic>
        <p:nvPicPr>
          <p:cNvPr id="474" name="pasted-image.png"/>
          <p:cNvPicPr>
            <a:picLocks noChangeAspect="1"/>
          </p:cNvPicPr>
          <p:nvPr/>
        </p:nvPicPr>
        <p:blipFill>
          <a:blip r:embed="rId11"/>
          <a:stretch>
            <a:fillRect/>
          </a:stretch>
        </p:blipFill>
        <p:spPr>
          <a:xfrm>
            <a:off x="8140081" y="3463521"/>
            <a:ext cx="801720" cy="1090339"/>
          </a:xfrm>
          <a:prstGeom prst="rect">
            <a:avLst/>
          </a:prstGeom>
          <a:ln w="12700">
            <a:miter lim="400000"/>
          </a:ln>
        </p:spPr>
      </p:pic>
      <p:pic>
        <p:nvPicPr>
          <p:cNvPr id="475" name="pasted-image.png"/>
          <p:cNvPicPr>
            <a:picLocks noChangeAspect="1"/>
          </p:cNvPicPr>
          <p:nvPr/>
        </p:nvPicPr>
        <p:blipFill>
          <a:blip r:embed="rId12"/>
          <a:stretch>
            <a:fillRect/>
          </a:stretch>
        </p:blipFill>
        <p:spPr>
          <a:xfrm>
            <a:off x="8048831" y="4809939"/>
            <a:ext cx="892969" cy="473274"/>
          </a:xfrm>
          <a:prstGeom prst="rect">
            <a:avLst/>
          </a:prstGeom>
          <a:ln w="12700">
            <a:miter lim="400000"/>
          </a:ln>
        </p:spPr>
      </p:pic>
      <p:pic>
        <p:nvPicPr>
          <p:cNvPr id="477" name="pasted-image.png"/>
          <p:cNvPicPr>
            <a:picLocks noChangeAspect="1"/>
          </p:cNvPicPr>
          <p:nvPr/>
        </p:nvPicPr>
        <p:blipFill>
          <a:blip r:embed="rId13"/>
          <a:stretch>
            <a:fillRect/>
          </a:stretch>
        </p:blipFill>
        <p:spPr>
          <a:xfrm>
            <a:off x="285210" y="5245832"/>
            <a:ext cx="892969" cy="1098352"/>
          </a:xfrm>
          <a:prstGeom prst="rect">
            <a:avLst/>
          </a:prstGeom>
          <a:ln w="12700">
            <a:miter lim="400000"/>
          </a:ln>
        </p:spPr>
      </p:pic>
      <p:pic>
        <p:nvPicPr>
          <p:cNvPr id="479" name="pasted-image.png"/>
          <p:cNvPicPr>
            <a:picLocks noChangeAspect="1"/>
          </p:cNvPicPr>
          <p:nvPr/>
        </p:nvPicPr>
        <p:blipFill>
          <a:blip r:embed="rId14"/>
          <a:stretch>
            <a:fillRect/>
          </a:stretch>
        </p:blipFill>
        <p:spPr>
          <a:xfrm>
            <a:off x="294427" y="3849068"/>
            <a:ext cx="892969" cy="634009"/>
          </a:xfrm>
          <a:prstGeom prst="rect">
            <a:avLst/>
          </a:prstGeom>
          <a:ln w="12700">
            <a:miter lim="400000"/>
          </a:ln>
        </p:spPr>
      </p:pic>
      <p:pic>
        <p:nvPicPr>
          <p:cNvPr id="480" name="pasted-image.png"/>
          <p:cNvPicPr>
            <a:picLocks noChangeAspect="1"/>
          </p:cNvPicPr>
          <p:nvPr/>
        </p:nvPicPr>
        <p:blipFill>
          <a:blip r:embed="rId15"/>
          <a:stretch>
            <a:fillRect/>
          </a:stretch>
        </p:blipFill>
        <p:spPr>
          <a:xfrm>
            <a:off x="329263" y="344715"/>
            <a:ext cx="638593" cy="1066449"/>
          </a:xfrm>
          <a:prstGeom prst="rect">
            <a:avLst/>
          </a:prstGeom>
          <a:ln w="12700">
            <a:miter lim="400000"/>
          </a:ln>
        </p:spPr>
      </p:pic>
    </p:spTree>
    <p:extLst>
      <p:ext uri="{BB962C8B-B14F-4D97-AF65-F5344CB8AC3E}">
        <p14:creationId xmlns:p14="http://schemas.microsoft.com/office/powerpoint/2010/main" val="203772984"/>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E95EEB8-5429-4EDE-96FD-B95F49AF2E5B}"/>
              </a:ext>
            </a:extLst>
          </p:cNvPr>
          <p:cNvSpPr>
            <a:spLocks noGrp="1"/>
          </p:cNvSpPr>
          <p:nvPr>
            <p:ph type="title" idx="4294967295"/>
          </p:nvPr>
        </p:nvSpPr>
        <p:spPr>
          <a:xfrm>
            <a:off x="217487" y="320674"/>
            <a:ext cx="8709025" cy="1143000"/>
          </a:xfrm>
        </p:spPr>
        <p:txBody>
          <a:bodyPr>
            <a:noAutofit/>
          </a:bodyPr>
          <a:lstStyle/>
          <a:p>
            <a:pPr algn="ctr"/>
            <a:r>
              <a:rPr lang="en-US" sz="3200" dirty="0">
                <a:latin typeface="Arial" panose="020B0604020202020204" pitchFamily="34" charset="0"/>
                <a:cs typeface="Arial" panose="020B0604020202020204" pitchFamily="34" charset="0"/>
              </a:rPr>
              <a:t>Chromosome count in different organisms</a:t>
            </a:r>
          </a:p>
        </p:txBody>
      </p:sp>
      <p:sp>
        <p:nvSpPr>
          <p:cNvPr id="4" name="Content Placeholder 3">
            <a:extLst>
              <a:ext uri="{FF2B5EF4-FFF2-40B4-BE49-F238E27FC236}">
                <a16:creationId xmlns:a16="http://schemas.microsoft.com/office/drawing/2014/main" id="{60199362-0D1E-4AD8-B349-B392A4626B58}"/>
              </a:ext>
            </a:extLst>
          </p:cNvPr>
          <p:cNvSpPr>
            <a:spLocks noGrp="1"/>
          </p:cNvSpPr>
          <p:nvPr>
            <p:ph idx="4294967295"/>
          </p:nvPr>
        </p:nvSpPr>
        <p:spPr>
          <a:xfrm>
            <a:off x="1758950" y="1417639"/>
            <a:ext cx="7065010" cy="4846002"/>
          </a:xfrm>
        </p:spPr>
        <p:txBody>
          <a:bodyPr>
            <a:normAutofit/>
          </a:bodyPr>
          <a:lstStyle/>
          <a:p>
            <a:pPr marL="0" indent="0">
              <a:spcBef>
                <a:spcPts val="0"/>
              </a:spcBef>
              <a:buNone/>
            </a:pPr>
            <a:r>
              <a:rPr lang="en-US" sz="2800" dirty="0">
                <a:latin typeface="Arial" panose="020B0604020202020204" pitchFamily="34" charset="0"/>
                <a:cs typeface="Arial" panose="020B0604020202020204" pitchFamily="34" charset="0"/>
              </a:rPr>
              <a:t>What pattern do you notice?</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What do they all have in common?</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They all have an even number of chromosomes. They come in pairs</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Model Revision?</a:t>
            </a:r>
          </a:p>
          <a:p>
            <a:pPr marL="0" indent="0">
              <a:buNone/>
            </a:pP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9328643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922E1C-6E20-45F1-9B50-710B5DBDA2D4}"/>
              </a:ext>
            </a:extLst>
          </p:cNvPr>
          <p:cNvSpPr>
            <a:spLocks noGrp="1"/>
          </p:cNvSpPr>
          <p:nvPr>
            <p:ph idx="4294967295"/>
          </p:nvPr>
        </p:nvSpPr>
        <p:spPr>
          <a:xfrm>
            <a:off x="160020" y="2543174"/>
            <a:ext cx="8675370" cy="3720465"/>
          </a:xfrm>
        </p:spPr>
        <p:txBody>
          <a:bodyPr/>
          <a:lstStyle/>
          <a:p>
            <a:pPr marL="0" indent="0">
              <a:buNone/>
            </a:pPr>
            <a:r>
              <a:rPr lang="en-US" sz="2000" dirty="0"/>
              <a:t>[List class ideas here]</a:t>
            </a:r>
          </a:p>
        </p:txBody>
      </p:sp>
      <p:sp>
        <p:nvSpPr>
          <p:cNvPr id="6" name="Title 1">
            <a:extLst>
              <a:ext uri="{FF2B5EF4-FFF2-40B4-BE49-F238E27FC236}">
                <a16:creationId xmlns:a16="http://schemas.microsoft.com/office/drawing/2014/main" id="{FBA1AED7-2E89-4F5E-9E15-9058AD536C14}"/>
              </a:ext>
            </a:extLst>
          </p:cNvPr>
          <p:cNvSpPr txBox="1">
            <a:spLocks/>
          </p:cNvSpPr>
          <p:nvPr/>
        </p:nvSpPr>
        <p:spPr>
          <a:xfrm>
            <a:off x="160020" y="288925"/>
            <a:ext cx="8229600" cy="2099945"/>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b="1" dirty="0">
                <a:solidFill>
                  <a:prstClr val="black"/>
                </a:solidFill>
                <a:latin typeface="Arial" panose="020B0604020202020204" pitchFamily="34" charset="0"/>
                <a:cs typeface="Arial" panose="020B0604020202020204" pitchFamily="34" charset="0"/>
              </a:rPr>
              <a:t>How does the heritable information get from the parents to the offspring?</a:t>
            </a:r>
            <a:br>
              <a:rPr lang="en-US" sz="3200" dirty="0">
                <a:solidFill>
                  <a:prstClr val="black"/>
                </a:solidFill>
                <a:latin typeface="Arial" panose="020B0604020202020204" pitchFamily="34" charset="0"/>
                <a:cs typeface="Arial" panose="020B0604020202020204" pitchFamily="34" charset="0"/>
              </a:rPr>
            </a:br>
            <a:br>
              <a:rPr lang="en-US" dirty="0">
                <a:solidFill>
                  <a:prstClr val="black"/>
                </a:solidFill>
                <a:latin typeface="Arial" panose="020B0604020202020204" pitchFamily="34" charset="0"/>
                <a:cs typeface="Arial" panose="020B0604020202020204" pitchFamily="34" charset="0"/>
              </a:rPr>
            </a:br>
            <a:r>
              <a:rPr lang="en-US" sz="2400" dirty="0">
                <a:latin typeface="Arial" panose="020B0604020202020204" pitchFamily="34" charset="0"/>
                <a:cs typeface="Arial" panose="020B0604020202020204" pitchFamily="34" charset="0"/>
              </a:rPr>
              <a:t>In other words, what criteria or rules did you use to make a viable baby?</a:t>
            </a:r>
          </a:p>
        </p:txBody>
      </p:sp>
    </p:spTree>
    <p:extLst>
      <p:ext uri="{BB962C8B-B14F-4D97-AF65-F5344CB8AC3E}">
        <p14:creationId xmlns:p14="http://schemas.microsoft.com/office/powerpoint/2010/main" val="3919611432"/>
      </p:ext>
    </p:extLst>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pe 279">
            <a:extLst>
              <a:ext uri="{FF2B5EF4-FFF2-40B4-BE49-F238E27FC236}">
                <a16:creationId xmlns:a16="http://schemas.microsoft.com/office/drawing/2014/main" id="{DA0E38FD-5DB0-4DCD-8805-E9F99D8F5195}"/>
              </a:ext>
            </a:extLst>
          </p:cNvPr>
          <p:cNvSpPr txBox="1">
            <a:spLocks noGrp="1"/>
          </p:cNvSpPr>
          <p:nvPr>
            <p:ph type="title" idx="4294967295"/>
          </p:nvPr>
        </p:nvSpPr>
        <p:spPr>
          <a:xfrm>
            <a:off x="274320" y="288667"/>
            <a:ext cx="8229600" cy="1206293"/>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Clr>
                <a:schemeClr val="lt2"/>
              </a:buClr>
              <a:buSzPct val="25000"/>
              <a:buFont typeface="Arial"/>
              <a:buNone/>
            </a:pPr>
            <a:r>
              <a:rPr lang="en-US" sz="3600" b="0" i="0" u="none" strike="noStrike" cap="none" baseline="0" dirty="0">
                <a:solidFill>
                  <a:schemeClr val="tx1"/>
                </a:solidFill>
                <a:latin typeface="Arial"/>
                <a:ea typeface="Arial"/>
                <a:cs typeface="Arial"/>
                <a:sym typeface="Arial"/>
              </a:rPr>
              <a:t>Now, go back to the pipe cleaners and re-build Mom &amp; Dad.</a:t>
            </a:r>
          </a:p>
        </p:txBody>
      </p:sp>
      <p:pic>
        <p:nvPicPr>
          <p:cNvPr id="6" name="Content Placeholder 5">
            <a:extLst>
              <a:ext uri="{FF2B5EF4-FFF2-40B4-BE49-F238E27FC236}">
                <a16:creationId xmlns:a16="http://schemas.microsoft.com/office/drawing/2014/main" id="{8F5569F3-753E-4FB6-8518-2CE93A424256}"/>
              </a:ext>
            </a:extLst>
          </p:cNvPr>
          <p:cNvPicPr>
            <a:picLocks noGrp="1" noChangeAspect="1"/>
          </p:cNvPicPr>
          <p:nvPr>
            <p:ph idx="4294967295"/>
          </p:nvPr>
        </p:nvPicPr>
        <p:blipFill>
          <a:blip r:embed="rId3"/>
          <a:stretch>
            <a:fillRect/>
          </a:stretch>
        </p:blipFill>
        <p:spPr>
          <a:xfrm>
            <a:off x="429514" y="2111163"/>
            <a:ext cx="1993900" cy="2659062"/>
          </a:xfrm>
          <a:prstGeom prst="rect">
            <a:avLst/>
          </a:prstGeom>
        </p:spPr>
      </p:pic>
      <p:pic>
        <p:nvPicPr>
          <p:cNvPr id="8" name="Picture 7">
            <a:extLst>
              <a:ext uri="{FF2B5EF4-FFF2-40B4-BE49-F238E27FC236}">
                <a16:creationId xmlns:a16="http://schemas.microsoft.com/office/drawing/2014/main" id="{36F3876A-5BB3-4FE6-9A68-7EEB27EAF63F}"/>
              </a:ext>
            </a:extLst>
          </p:cNvPr>
          <p:cNvPicPr>
            <a:picLocks noChangeAspect="1"/>
          </p:cNvPicPr>
          <p:nvPr/>
        </p:nvPicPr>
        <p:blipFill>
          <a:blip r:embed="rId4"/>
          <a:stretch>
            <a:fillRect/>
          </a:stretch>
        </p:blipFill>
        <p:spPr>
          <a:xfrm>
            <a:off x="6720921" y="2189241"/>
            <a:ext cx="1993565" cy="2658087"/>
          </a:xfrm>
          <a:prstGeom prst="rect">
            <a:avLst/>
          </a:prstGeom>
        </p:spPr>
      </p:pic>
      <p:pic>
        <p:nvPicPr>
          <p:cNvPr id="11" name="Picture 10">
            <a:extLst>
              <a:ext uri="{FF2B5EF4-FFF2-40B4-BE49-F238E27FC236}">
                <a16:creationId xmlns:a16="http://schemas.microsoft.com/office/drawing/2014/main" id="{3CD802ED-D6F2-4F27-9739-5561A13613BF}"/>
              </a:ext>
            </a:extLst>
          </p:cNvPr>
          <p:cNvPicPr>
            <a:picLocks noChangeAspect="1"/>
          </p:cNvPicPr>
          <p:nvPr/>
        </p:nvPicPr>
        <p:blipFill>
          <a:blip r:embed="rId5"/>
          <a:stretch>
            <a:fillRect/>
          </a:stretch>
        </p:blipFill>
        <p:spPr>
          <a:xfrm>
            <a:off x="3684683" y="1839033"/>
            <a:ext cx="1993565" cy="1158340"/>
          </a:xfrm>
          <a:prstGeom prst="rect">
            <a:avLst/>
          </a:prstGeom>
        </p:spPr>
      </p:pic>
      <p:sp>
        <p:nvSpPr>
          <p:cNvPr id="10" name="Shape 281">
            <a:extLst>
              <a:ext uri="{FF2B5EF4-FFF2-40B4-BE49-F238E27FC236}">
                <a16:creationId xmlns:a16="http://schemas.microsoft.com/office/drawing/2014/main" id="{1B418779-551C-4DD1-93F8-404C552665A7}"/>
              </a:ext>
            </a:extLst>
          </p:cNvPr>
          <p:cNvSpPr txBox="1"/>
          <p:nvPr/>
        </p:nvSpPr>
        <p:spPr>
          <a:xfrm>
            <a:off x="3684683" y="1960253"/>
            <a:ext cx="1828800" cy="915899"/>
          </a:xfrm>
          <a:prstGeom prst="rect">
            <a:avLst/>
          </a:prstGeom>
          <a:noFill/>
          <a:ln>
            <a:noFill/>
          </a:ln>
        </p:spPr>
        <p:txBody>
          <a:bodyPr lIns="91425" tIns="45700" rIns="91425" bIns="45700" anchor="t" anchorCtr="0">
            <a:noAutofit/>
          </a:bodyPr>
          <a:lstStyle/>
          <a:p>
            <a:pPr marL="0" marR="0" lvl="0" indent="0" algn="ctr" rtl="0">
              <a:spcBef>
                <a:spcPts val="900"/>
              </a:spcBef>
              <a:buClr>
                <a:schemeClr val="lt1"/>
              </a:buClr>
              <a:buSzPct val="25000"/>
              <a:buFont typeface="Arial"/>
              <a:buNone/>
            </a:pPr>
            <a:r>
              <a:rPr lang="en-US" sz="1800" b="0" i="0" u="none" strike="noStrike" cap="none" baseline="0" dirty="0">
                <a:latin typeface="Arial"/>
                <a:ea typeface="Arial"/>
                <a:cs typeface="Arial"/>
                <a:sym typeface="Arial"/>
              </a:rPr>
              <a:t>Notice the pairs of chromosomes</a:t>
            </a:r>
          </a:p>
        </p:txBody>
      </p:sp>
      <p:sp>
        <p:nvSpPr>
          <p:cNvPr id="9" name="Shape 281">
            <a:extLst>
              <a:ext uri="{FF2B5EF4-FFF2-40B4-BE49-F238E27FC236}">
                <a16:creationId xmlns:a16="http://schemas.microsoft.com/office/drawing/2014/main" id="{C7EADF67-661B-4161-A344-5FA7C38D8242}"/>
              </a:ext>
            </a:extLst>
          </p:cNvPr>
          <p:cNvSpPr txBox="1"/>
          <p:nvPr/>
        </p:nvSpPr>
        <p:spPr>
          <a:xfrm>
            <a:off x="1454150" y="5176353"/>
            <a:ext cx="7260336" cy="1392980"/>
          </a:xfrm>
          <a:prstGeom prst="rect">
            <a:avLst/>
          </a:prstGeom>
          <a:noFill/>
          <a:ln>
            <a:noFill/>
          </a:ln>
        </p:spPr>
        <p:txBody>
          <a:bodyPr lIns="91425" tIns="45700" rIns="91425" bIns="45700" anchor="t" anchorCtr="0">
            <a:noAutofit/>
          </a:bodyPr>
          <a:lstStyle/>
          <a:p>
            <a:pPr marL="0" marR="0" lvl="0" indent="0" rtl="0">
              <a:buClr>
                <a:schemeClr val="lt1"/>
              </a:buClr>
              <a:buSzPct val="25000"/>
              <a:buFont typeface="Arial"/>
              <a:buNone/>
            </a:pPr>
            <a:r>
              <a:rPr lang="en-US" sz="2400" b="0" i="0" u="none" strike="noStrike" cap="none" baseline="0" dirty="0">
                <a:latin typeface="Arial"/>
                <a:ea typeface="Arial"/>
                <a:cs typeface="Arial"/>
                <a:sym typeface="Arial"/>
              </a:rPr>
              <a:t>Draw the chromosomes (color, size, letter,) for both the mother and the father in the appropriate circles on your Making Baby Template and LABEL.</a:t>
            </a:r>
          </a:p>
        </p:txBody>
      </p:sp>
      <p:cxnSp>
        <p:nvCxnSpPr>
          <p:cNvPr id="5" name="Straight Arrow Connector 4">
            <a:extLst>
              <a:ext uri="{FF2B5EF4-FFF2-40B4-BE49-F238E27FC236}">
                <a16:creationId xmlns:a16="http://schemas.microsoft.com/office/drawing/2014/main" id="{DC38DBA6-1E09-46EF-956C-0B81E938D024}"/>
              </a:ext>
            </a:extLst>
          </p:cNvPr>
          <p:cNvCxnSpPr>
            <a:cxnSpLocks/>
          </p:cNvCxnSpPr>
          <p:nvPr/>
        </p:nvCxnSpPr>
        <p:spPr>
          <a:xfrm flipH="1">
            <a:off x="2499360" y="1383030"/>
            <a:ext cx="1828800" cy="728133"/>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cxnSp>
        <p:nvCxnSpPr>
          <p:cNvPr id="14" name="Straight Arrow Connector 13">
            <a:extLst>
              <a:ext uri="{FF2B5EF4-FFF2-40B4-BE49-F238E27FC236}">
                <a16:creationId xmlns:a16="http://schemas.microsoft.com/office/drawing/2014/main" id="{E380A8E6-34F4-45B7-889D-F76272ACECF0}"/>
              </a:ext>
            </a:extLst>
          </p:cNvPr>
          <p:cNvCxnSpPr>
            <a:cxnSpLocks/>
          </p:cNvCxnSpPr>
          <p:nvPr/>
        </p:nvCxnSpPr>
        <p:spPr>
          <a:xfrm>
            <a:off x="6035040" y="1383030"/>
            <a:ext cx="1594568" cy="728133"/>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19" name="Picture 18">
            <a:extLst>
              <a:ext uri="{FF2B5EF4-FFF2-40B4-BE49-F238E27FC236}">
                <a16:creationId xmlns:a16="http://schemas.microsoft.com/office/drawing/2014/main" id="{3347DAFE-580A-4AFA-9F46-5B91D8A5925D}"/>
              </a:ext>
            </a:extLst>
          </p:cNvPr>
          <p:cNvPicPr>
            <a:picLocks noChangeAspect="1"/>
          </p:cNvPicPr>
          <p:nvPr/>
        </p:nvPicPr>
        <p:blipFill rotWithShape="1">
          <a:blip r:embed="rId6"/>
          <a:srcRect t="11938" r="21976"/>
          <a:stretch/>
        </p:blipFill>
        <p:spPr>
          <a:xfrm>
            <a:off x="401527" y="5260997"/>
            <a:ext cx="1052623" cy="891043"/>
          </a:xfrm>
          <a:prstGeom prst="rect">
            <a:avLst/>
          </a:prstGeom>
        </p:spPr>
      </p:pic>
    </p:spTree>
    <p:extLst>
      <p:ext uri="{BB962C8B-B14F-4D97-AF65-F5344CB8AC3E}">
        <p14:creationId xmlns:p14="http://schemas.microsoft.com/office/powerpoint/2010/main" val="1370452159"/>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07C8-8E22-48B2-8DDE-F269FF9F6049}"/>
              </a:ext>
            </a:extLst>
          </p:cNvPr>
          <p:cNvSpPr>
            <a:spLocks noGrp="1"/>
          </p:cNvSpPr>
          <p:nvPr>
            <p:ph type="title" idx="4294967295"/>
          </p:nvPr>
        </p:nvSpPr>
        <p:spPr>
          <a:xfrm>
            <a:off x="320040" y="474663"/>
            <a:ext cx="8229600" cy="742950"/>
          </a:xfrm>
        </p:spPr>
        <p:txBody>
          <a:bodyPr/>
          <a:lstStyle/>
          <a:p>
            <a:r>
              <a:rPr lang="en-US" sz="3200" dirty="0">
                <a:latin typeface="Arial"/>
                <a:ea typeface="Arial"/>
                <a:cs typeface="Arial"/>
                <a:sym typeface="Arial"/>
              </a:rPr>
              <a:t>Back to the pipe cleaners….</a:t>
            </a:r>
            <a:endParaRPr lang="en-US" sz="3200" dirty="0"/>
          </a:p>
        </p:txBody>
      </p:sp>
      <p:sp>
        <p:nvSpPr>
          <p:cNvPr id="3" name="Content Placeholder 2">
            <a:extLst>
              <a:ext uri="{FF2B5EF4-FFF2-40B4-BE49-F238E27FC236}">
                <a16:creationId xmlns:a16="http://schemas.microsoft.com/office/drawing/2014/main" id="{7E07B912-4114-4BE3-98CF-10384B95B6B9}"/>
              </a:ext>
            </a:extLst>
          </p:cNvPr>
          <p:cNvSpPr>
            <a:spLocks noGrp="1"/>
          </p:cNvSpPr>
          <p:nvPr>
            <p:ph idx="4294967295"/>
          </p:nvPr>
        </p:nvSpPr>
        <p:spPr>
          <a:xfrm>
            <a:off x="1689100" y="1600200"/>
            <a:ext cx="7454900" cy="3490186"/>
          </a:xfrm>
        </p:spPr>
        <p:txBody>
          <a:bodyPr/>
          <a:lstStyle/>
          <a:p>
            <a:pPr marL="0" lvl="0" indent="0">
              <a:spcBef>
                <a:spcPts val="0"/>
              </a:spcBef>
              <a:buClr>
                <a:schemeClr val="hlink"/>
              </a:buClr>
              <a:buSzPct val="80729"/>
              <a:buNone/>
            </a:pPr>
            <a:r>
              <a:rPr lang="en-US" sz="2800" dirty="0">
                <a:latin typeface="Arial" panose="020B0604020202020204" pitchFamily="34" charset="0"/>
                <a:ea typeface="Arial"/>
                <a:cs typeface="Arial" panose="020B0604020202020204" pitchFamily="34" charset="0"/>
                <a:sym typeface="Arial"/>
              </a:rPr>
              <a:t>What actually carries the chromosomes to the baby? </a:t>
            </a:r>
            <a:endParaRPr lang="en-US" sz="2800" dirty="0">
              <a:latin typeface="Arial" panose="020B0604020202020204" pitchFamily="34" charset="0"/>
              <a:cs typeface="Arial" panose="020B0604020202020204" pitchFamily="34" charset="0"/>
            </a:endParaRPr>
          </a:p>
          <a:p>
            <a:pPr marL="0" lvl="0" indent="0">
              <a:spcBef>
                <a:spcPts val="0"/>
              </a:spcBef>
              <a:buClr>
                <a:schemeClr val="hlink"/>
              </a:buClr>
              <a:buSzPct val="80729"/>
              <a:buNone/>
            </a:pPr>
            <a:endParaRPr lang="en-US" sz="3600" dirty="0">
              <a:latin typeface="Arial" panose="020B0604020202020204" pitchFamily="34" charset="0"/>
              <a:cs typeface="Arial" panose="020B0604020202020204" pitchFamily="34" charset="0"/>
            </a:endParaRPr>
          </a:p>
          <a:p>
            <a:pPr marL="0" lvl="0" indent="0">
              <a:spcBef>
                <a:spcPts val="0"/>
              </a:spcBef>
              <a:buClr>
                <a:schemeClr val="hlink"/>
              </a:buClr>
              <a:buSzPct val="80729"/>
              <a:buNone/>
            </a:pPr>
            <a:r>
              <a:rPr lang="en-US" sz="2800" dirty="0">
                <a:latin typeface="Arial" panose="020B0604020202020204" pitchFamily="34" charset="0"/>
                <a:cs typeface="Arial" panose="020B0604020202020204" pitchFamily="34" charset="0"/>
              </a:rPr>
              <a:t>Record your idea in </a:t>
            </a:r>
            <a:r>
              <a:rPr lang="en-US" sz="2800" b="1" dirty="0">
                <a:latin typeface="Arial" panose="020B0604020202020204" pitchFamily="34" charset="0"/>
                <a:cs typeface="Arial" panose="020B0604020202020204" pitchFamily="34" charset="0"/>
              </a:rPr>
              <a:t>Doodle Box F</a:t>
            </a:r>
            <a:r>
              <a:rPr lang="en-US" sz="2800" b="1" dirty="0">
                <a:solidFill>
                  <a:srgbClr val="3F6EB3"/>
                </a:solidFill>
                <a:latin typeface="Arial" panose="020B0604020202020204" pitchFamily="34" charset="0"/>
                <a:cs typeface="Arial" panose="020B0604020202020204" pitchFamily="34" charset="0"/>
              </a:rPr>
              <a:t>.</a:t>
            </a:r>
          </a:p>
          <a:p>
            <a:pPr marL="0" lvl="0" indent="0">
              <a:spcBef>
                <a:spcPts val="0"/>
              </a:spcBef>
              <a:buClr>
                <a:schemeClr val="hlink"/>
              </a:buClr>
              <a:buSzPct val="80729"/>
              <a:buNone/>
            </a:pPr>
            <a:endParaRPr lang="en-US" sz="2800" b="1" dirty="0">
              <a:latin typeface="Arial" panose="020B0604020202020204" pitchFamily="34" charset="0"/>
              <a:ea typeface="Arial"/>
              <a:cs typeface="Arial" panose="020B0604020202020204" pitchFamily="34" charset="0"/>
              <a:sym typeface="Arial"/>
            </a:endParaRPr>
          </a:p>
          <a:p>
            <a:pPr marL="0" lvl="0" indent="0">
              <a:spcBef>
                <a:spcPts val="0"/>
              </a:spcBef>
              <a:buClr>
                <a:schemeClr val="hlink"/>
              </a:buClr>
              <a:buSzPct val="80729"/>
              <a:buNone/>
            </a:pPr>
            <a:r>
              <a:rPr lang="en-US" sz="2800" b="1" dirty="0">
                <a:latin typeface="Arial" panose="020B0604020202020204" pitchFamily="34" charset="0"/>
                <a:cs typeface="Arial" panose="020B0604020202020204" pitchFamily="34" charset="0"/>
              </a:rPr>
              <a:t>The sex cell </a:t>
            </a:r>
          </a:p>
          <a:p>
            <a:pPr marL="0" lvl="0" indent="0">
              <a:spcBef>
                <a:spcPts val="0"/>
              </a:spcBef>
              <a:buClr>
                <a:schemeClr val="hlink"/>
              </a:buClr>
              <a:buSzPct val="80729"/>
              <a:buNone/>
            </a:pPr>
            <a:r>
              <a:rPr lang="en-US" sz="2800" dirty="0">
                <a:latin typeface="Arial" panose="020B0604020202020204" pitchFamily="34" charset="0"/>
                <a:ea typeface="Arial"/>
                <a:cs typeface="Arial" panose="020B0604020202020204" pitchFamily="34" charset="0"/>
                <a:sym typeface="Arial"/>
              </a:rPr>
              <a:t>Also known as </a:t>
            </a:r>
            <a:r>
              <a:rPr lang="en-US" sz="2800" dirty="0">
                <a:latin typeface="Arial" panose="020B0604020202020204" pitchFamily="34" charset="0"/>
                <a:cs typeface="Arial" panose="020B0604020202020204" pitchFamily="34" charset="0"/>
              </a:rPr>
              <a:t>the </a:t>
            </a:r>
            <a:r>
              <a:rPr lang="en-US" sz="2800" b="1" dirty="0">
                <a:latin typeface="Arial" panose="020B0604020202020204" pitchFamily="34" charset="0"/>
                <a:cs typeface="Arial" panose="020B0604020202020204" pitchFamily="34" charset="0"/>
              </a:rPr>
              <a:t>gamete.</a:t>
            </a:r>
          </a:p>
          <a:p>
            <a:pPr marL="0" indent="0">
              <a:buNone/>
            </a:pPr>
            <a:endParaRPr lang="en-US" dirty="0"/>
          </a:p>
        </p:txBody>
      </p:sp>
      <p:pic>
        <p:nvPicPr>
          <p:cNvPr id="6" name="Picture 5">
            <a:extLst>
              <a:ext uri="{FF2B5EF4-FFF2-40B4-BE49-F238E27FC236}">
                <a16:creationId xmlns:a16="http://schemas.microsoft.com/office/drawing/2014/main" id="{16E7CD32-15C9-43F4-BB2F-CE3B75B6D66E}"/>
              </a:ext>
            </a:extLst>
          </p:cNvPr>
          <p:cNvPicPr>
            <a:picLocks noChangeAspect="1"/>
          </p:cNvPicPr>
          <p:nvPr/>
        </p:nvPicPr>
        <p:blipFill rotWithShape="1">
          <a:blip r:embed="rId3"/>
          <a:srcRect t="11938" r="21976"/>
          <a:stretch/>
        </p:blipFill>
        <p:spPr>
          <a:xfrm>
            <a:off x="518131" y="2777738"/>
            <a:ext cx="1052623" cy="891043"/>
          </a:xfrm>
          <a:prstGeom prst="rect">
            <a:avLst/>
          </a:prstGeom>
        </p:spPr>
      </p:pic>
      <p:pic>
        <p:nvPicPr>
          <p:cNvPr id="7" name="Picture 6">
            <a:extLst>
              <a:ext uri="{FF2B5EF4-FFF2-40B4-BE49-F238E27FC236}">
                <a16:creationId xmlns:a16="http://schemas.microsoft.com/office/drawing/2014/main" id="{27DCD66C-7720-4888-9606-559D35B25449}"/>
              </a:ext>
            </a:extLst>
          </p:cNvPr>
          <p:cNvPicPr>
            <a:picLocks noChangeAspect="1"/>
          </p:cNvPicPr>
          <p:nvPr/>
        </p:nvPicPr>
        <p:blipFill rotWithShape="1">
          <a:blip r:embed="rId4"/>
          <a:srcRect r="13953" b="1240"/>
          <a:stretch/>
        </p:blipFill>
        <p:spPr>
          <a:xfrm>
            <a:off x="421333" y="1508760"/>
            <a:ext cx="1035121" cy="891043"/>
          </a:xfrm>
          <a:prstGeom prst="rect">
            <a:avLst/>
          </a:prstGeom>
        </p:spPr>
      </p:pic>
    </p:spTree>
    <p:extLst>
      <p:ext uri="{BB962C8B-B14F-4D97-AF65-F5344CB8AC3E}">
        <p14:creationId xmlns:p14="http://schemas.microsoft.com/office/powerpoint/2010/main" val="36677374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5B292C05-DBA0-402E-91F2-CBECBD5E9668}"/>
              </a:ext>
            </a:extLst>
          </p:cNvPr>
          <p:cNvSpPr/>
          <p:nvPr/>
        </p:nvSpPr>
        <p:spPr>
          <a:xfrm>
            <a:off x="6595874" y="2273005"/>
            <a:ext cx="2048254" cy="3293594"/>
          </a:xfrm>
          <a:prstGeom prst="ellipse">
            <a:avLst/>
          </a:prstGeom>
          <a:solidFill>
            <a:schemeClr val="tx1"/>
          </a:solidFill>
          <a:ln w="285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5407C8-8E22-48B2-8DDE-F269FF9F6049}"/>
              </a:ext>
            </a:extLst>
          </p:cNvPr>
          <p:cNvSpPr>
            <a:spLocks noGrp="1"/>
          </p:cNvSpPr>
          <p:nvPr>
            <p:ph type="title" idx="4294967295"/>
          </p:nvPr>
        </p:nvSpPr>
        <p:spPr>
          <a:xfrm>
            <a:off x="1430216" y="259523"/>
            <a:ext cx="7258050" cy="1143000"/>
          </a:xfrm>
        </p:spPr>
        <p:txBody>
          <a:bodyPr>
            <a:noAutofit/>
          </a:bodyPr>
          <a:lstStyle/>
          <a:p>
            <a:pPr algn="l"/>
            <a:r>
              <a:rPr lang="en-US" dirty="0">
                <a:latin typeface="Arial"/>
                <a:ea typeface="Arial"/>
                <a:cs typeface="Arial"/>
                <a:sym typeface="Arial"/>
              </a:rPr>
              <a:t>What carries the chromosomes from the female to the offspring?</a:t>
            </a:r>
            <a:endParaRPr lang="en-US" dirty="0"/>
          </a:p>
        </p:txBody>
      </p:sp>
      <p:sp>
        <p:nvSpPr>
          <p:cNvPr id="7" name="Rectangle 6">
            <a:extLst>
              <a:ext uri="{FF2B5EF4-FFF2-40B4-BE49-F238E27FC236}">
                <a16:creationId xmlns:a16="http://schemas.microsoft.com/office/drawing/2014/main" id="{48D20B8B-52C5-4788-8B0A-0B7DDC115FDA}"/>
              </a:ext>
            </a:extLst>
          </p:cNvPr>
          <p:cNvSpPr/>
          <p:nvPr/>
        </p:nvSpPr>
        <p:spPr>
          <a:xfrm>
            <a:off x="1163465" y="2481354"/>
            <a:ext cx="4572000" cy="2677656"/>
          </a:xfrm>
          <a:prstGeom prst="rect">
            <a:avLst/>
          </a:prstGeom>
        </p:spPr>
        <p:txBody>
          <a:bodyPr>
            <a:spAutoFit/>
          </a:bodyPr>
          <a:lstStyle/>
          <a:p>
            <a:pPr lvl="0">
              <a:buClr>
                <a:srgbClr val="0000FF"/>
              </a:buClr>
              <a:buSzPct val="80357"/>
            </a:pPr>
            <a:r>
              <a:rPr lang="en-US" sz="2400" dirty="0">
                <a:latin typeface="Arial"/>
                <a:ea typeface="Arial"/>
                <a:cs typeface="Arial"/>
                <a:sym typeface="Arial"/>
              </a:rPr>
              <a:t>Egg</a:t>
            </a:r>
          </a:p>
          <a:p>
            <a:pPr lvl="0">
              <a:buClr>
                <a:srgbClr val="0000FF"/>
              </a:buClr>
              <a:buSzPct val="80357"/>
            </a:pPr>
            <a:r>
              <a:rPr lang="en-US" sz="2400" dirty="0">
                <a:latin typeface="Arial"/>
                <a:ea typeface="Arial"/>
                <a:cs typeface="Arial"/>
                <a:sym typeface="Arial"/>
              </a:rPr>
              <a:t>How many chromosomes are in an egg compared to the parent cell?</a:t>
            </a:r>
          </a:p>
          <a:p>
            <a:pPr lvl="0">
              <a:buClr>
                <a:srgbClr val="0000FF"/>
              </a:buClr>
              <a:buSzPct val="80357"/>
            </a:pPr>
            <a:r>
              <a:rPr lang="en-US" sz="2400" dirty="0">
                <a:latin typeface="Arial"/>
                <a:ea typeface="Arial"/>
                <a:cs typeface="Arial"/>
                <a:sym typeface="Arial"/>
              </a:rPr>
              <a:t>½ </a:t>
            </a:r>
          </a:p>
          <a:p>
            <a:pPr lvl="0">
              <a:buClr>
                <a:srgbClr val="0000FF"/>
              </a:buClr>
              <a:buSzPct val="80357"/>
            </a:pPr>
            <a:r>
              <a:rPr lang="en-US" sz="2400" dirty="0">
                <a:latin typeface="Arial"/>
                <a:ea typeface="Arial"/>
                <a:cs typeface="Arial"/>
                <a:sym typeface="Arial"/>
              </a:rPr>
              <a:t>Haploid (1 from each pair…1 long, 1 </a:t>
            </a:r>
            <a:r>
              <a:rPr lang="en-US" sz="2400" dirty="0">
                <a:latin typeface="Arial"/>
                <a:cs typeface="Arial"/>
                <a:sym typeface="Arial"/>
              </a:rPr>
              <a:t>medium</a:t>
            </a:r>
            <a:r>
              <a:rPr lang="en-US" sz="2400" dirty="0">
                <a:latin typeface="Arial"/>
                <a:ea typeface="Arial"/>
                <a:cs typeface="Arial"/>
                <a:sym typeface="Arial"/>
              </a:rPr>
              <a:t> &amp; 1 short</a:t>
            </a:r>
          </a:p>
        </p:txBody>
      </p:sp>
      <p:sp>
        <p:nvSpPr>
          <p:cNvPr id="8" name="Rectangle 7">
            <a:extLst>
              <a:ext uri="{FF2B5EF4-FFF2-40B4-BE49-F238E27FC236}">
                <a16:creationId xmlns:a16="http://schemas.microsoft.com/office/drawing/2014/main" id="{48F7CF0F-48E9-4C56-B7E9-B8BF1F333B5E}"/>
              </a:ext>
            </a:extLst>
          </p:cNvPr>
          <p:cNvSpPr/>
          <p:nvPr/>
        </p:nvSpPr>
        <p:spPr>
          <a:xfrm>
            <a:off x="1430216" y="1551269"/>
            <a:ext cx="5880136" cy="523220"/>
          </a:xfrm>
          <a:prstGeom prst="rect">
            <a:avLst/>
          </a:prstGeom>
        </p:spPr>
        <p:txBody>
          <a:bodyPr wrap="none">
            <a:spAutoFit/>
          </a:bodyPr>
          <a:lstStyle/>
          <a:p>
            <a:pPr lvl="0">
              <a:spcBef>
                <a:spcPts val="640"/>
              </a:spcBef>
              <a:buClr>
                <a:schemeClr val="hlink"/>
              </a:buClr>
              <a:buSzPct val="80729"/>
            </a:pPr>
            <a:r>
              <a:rPr lang="en-US" sz="2800" dirty="0">
                <a:latin typeface="Arial" panose="020B0604020202020204" pitchFamily="34" charset="0"/>
                <a:cs typeface="Arial" panose="020B0604020202020204" pitchFamily="34" charset="0"/>
              </a:rPr>
              <a:t>Record your idea in </a:t>
            </a:r>
            <a:r>
              <a:rPr lang="en-US" sz="2800" b="1" dirty="0">
                <a:latin typeface="Arial" panose="020B0604020202020204" pitchFamily="34" charset="0"/>
                <a:cs typeface="Arial" panose="020B0604020202020204" pitchFamily="34" charset="0"/>
              </a:rPr>
              <a:t>Doodle Box G </a:t>
            </a:r>
          </a:p>
        </p:txBody>
      </p:sp>
      <p:sp>
        <p:nvSpPr>
          <p:cNvPr id="6" name="TextBox 5">
            <a:extLst>
              <a:ext uri="{FF2B5EF4-FFF2-40B4-BE49-F238E27FC236}">
                <a16:creationId xmlns:a16="http://schemas.microsoft.com/office/drawing/2014/main" id="{D42C5D0D-40B2-4D1E-B5B1-CC2B90A2FCD9}"/>
              </a:ext>
            </a:extLst>
          </p:cNvPr>
          <p:cNvSpPr txBox="1"/>
          <p:nvPr/>
        </p:nvSpPr>
        <p:spPr>
          <a:xfrm>
            <a:off x="1156863" y="5563173"/>
            <a:ext cx="7804756" cy="1200329"/>
          </a:xfrm>
          <a:prstGeom prst="rect">
            <a:avLst/>
          </a:prstGeom>
          <a:noFill/>
        </p:spPr>
        <p:txBody>
          <a:bodyPr wrap="square" rtlCol="0">
            <a:spAutoFit/>
          </a:bodyPr>
          <a:lstStyle/>
          <a:p>
            <a:pPr lvl="0">
              <a:buClr>
                <a:schemeClr val="lt1"/>
              </a:buClr>
              <a:buSzPct val="25000"/>
            </a:pPr>
            <a:r>
              <a:rPr lang="en-US" sz="2400" dirty="0">
                <a:latin typeface="Arial"/>
                <a:ea typeface="Arial"/>
                <a:cs typeface="Arial"/>
                <a:sym typeface="Arial"/>
              </a:rPr>
              <a:t>Draw the chromosomes (color, size, letter,) for the female gamete in the appropriate circle on your Diagram Doodle and LABEL.</a:t>
            </a:r>
          </a:p>
        </p:txBody>
      </p:sp>
      <p:pic>
        <p:nvPicPr>
          <p:cNvPr id="12" name="Picture 11">
            <a:extLst>
              <a:ext uri="{FF2B5EF4-FFF2-40B4-BE49-F238E27FC236}">
                <a16:creationId xmlns:a16="http://schemas.microsoft.com/office/drawing/2014/main" id="{BE5BE0E6-8112-435A-88CE-30D88335504A}"/>
              </a:ext>
            </a:extLst>
          </p:cNvPr>
          <p:cNvPicPr>
            <a:picLocks noChangeAspect="1"/>
          </p:cNvPicPr>
          <p:nvPr/>
        </p:nvPicPr>
        <p:blipFill rotWithShape="1">
          <a:blip r:embed="rId3"/>
          <a:srcRect r="13953" b="1240"/>
          <a:stretch/>
        </p:blipFill>
        <p:spPr>
          <a:xfrm>
            <a:off x="231775" y="283414"/>
            <a:ext cx="1035121" cy="891043"/>
          </a:xfrm>
          <a:prstGeom prst="rect">
            <a:avLst/>
          </a:prstGeom>
        </p:spPr>
      </p:pic>
      <p:pic>
        <p:nvPicPr>
          <p:cNvPr id="13" name="Picture 12">
            <a:extLst>
              <a:ext uri="{FF2B5EF4-FFF2-40B4-BE49-F238E27FC236}">
                <a16:creationId xmlns:a16="http://schemas.microsoft.com/office/drawing/2014/main" id="{8F5A986A-EB1B-425C-822B-AF439334EF66}"/>
              </a:ext>
            </a:extLst>
          </p:cNvPr>
          <p:cNvPicPr>
            <a:picLocks noChangeAspect="1"/>
          </p:cNvPicPr>
          <p:nvPr/>
        </p:nvPicPr>
        <p:blipFill rotWithShape="1">
          <a:blip r:embed="rId4"/>
          <a:srcRect t="11938" r="21976"/>
          <a:stretch/>
        </p:blipFill>
        <p:spPr>
          <a:xfrm>
            <a:off x="394903" y="1317403"/>
            <a:ext cx="1052623" cy="891043"/>
          </a:xfrm>
          <a:prstGeom prst="rect">
            <a:avLst/>
          </a:prstGeom>
        </p:spPr>
      </p:pic>
      <p:pic>
        <p:nvPicPr>
          <p:cNvPr id="14" name="Picture 13">
            <a:extLst>
              <a:ext uri="{FF2B5EF4-FFF2-40B4-BE49-F238E27FC236}">
                <a16:creationId xmlns:a16="http://schemas.microsoft.com/office/drawing/2014/main" id="{9319CAEA-07F0-4301-91D1-9487EF19A93B}"/>
              </a:ext>
            </a:extLst>
          </p:cNvPr>
          <p:cNvPicPr>
            <a:picLocks noChangeAspect="1"/>
          </p:cNvPicPr>
          <p:nvPr/>
        </p:nvPicPr>
        <p:blipFill rotWithShape="1">
          <a:blip r:embed="rId4"/>
          <a:srcRect t="11938" r="21976"/>
          <a:stretch/>
        </p:blipFill>
        <p:spPr>
          <a:xfrm>
            <a:off x="110842" y="5335107"/>
            <a:ext cx="1052623" cy="891043"/>
          </a:xfrm>
          <a:prstGeom prst="rect">
            <a:avLst/>
          </a:prstGeom>
        </p:spPr>
      </p:pic>
      <p:pic>
        <p:nvPicPr>
          <p:cNvPr id="15" name="Picture 14" descr="A picture containing close&#10;&#10;Description automatically generated">
            <a:extLst>
              <a:ext uri="{FF2B5EF4-FFF2-40B4-BE49-F238E27FC236}">
                <a16:creationId xmlns:a16="http://schemas.microsoft.com/office/drawing/2014/main" id="{7BFC4FEE-896A-4667-B9F7-11D56A2EB4E7}"/>
              </a:ext>
            </a:extLst>
          </p:cNvPr>
          <p:cNvPicPr>
            <a:picLocks noChangeAspect="1"/>
          </p:cNvPicPr>
          <p:nvPr/>
        </p:nvPicPr>
        <p:blipFill>
          <a:blip r:embed="rId5"/>
          <a:stretch>
            <a:fillRect/>
          </a:stretch>
        </p:blipFill>
        <p:spPr>
          <a:xfrm>
            <a:off x="6861510" y="3317924"/>
            <a:ext cx="1516981" cy="1200330"/>
          </a:xfrm>
          <a:prstGeom prst="rect">
            <a:avLst/>
          </a:prstGeom>
        </p:spPr>
      </p:pic>
    </p:spTree>
    <p:extLst>
      <p:ext uri="{BB962C8B-B14F-4D97-AF65-F5344CB8AC3E}">
        <p14:creationId xmlns:p14="http://schemas.microsoft.com/office/powerpoint/2010/main" val="1818897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2CD8A5-037F-F145-B1EB-333291F36756}"/>
              </a:ext>
            </a:extLst>
          </p:cNvPr>
          <p:cNvSpPr>
            <a:spLocks noGrp="1"/>
          </p:cNvSpPr>
          <p:nvPr>
            <p:ph type="title"/>
          </p:nvPr>
        </p:nvSpPr>
        <p:spPr/>
        <p:txBody>
          <a:bodyPr>
            <a:noAutofit/>
          </a:bodyPr>
          <a:lstStyle/>
          <a:p>
            <a:r>
              <a:rPr lang="en-US" sz="2800" dirty="0"/>
              <a:t>Symbols</a:t>
            </a:r>
          </a:p>
        </p:txBody>
      </p:sp>
      <p:sp>
        <p:nvSpPr>
          <p:cNvPr id="3" name="Shape 171">
            <a:extLst>
              <a:ext uri="{FF2B5EF4-FFF2-40B4-BE49-F238E27FC236}">
                <a16:creationId xmlns:a16="http://schemas.microsoft.com/office/drawing/2014/main" id="{4D44B976-AE96-5C4B-84C5-1CDB7D3B1B05}"/>
              </a:ext>
            </a:extLst>
          </p:cNvPr>
          <p:cNvSpPr/>
          <p:nvPr/>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1400" b="0" i="0" u="none" strike="noStrike" kern="1200" cap="none" spc="0" normalizeH="0" baseline="0" noProof="0" dirty="0">
                <a:ln>
                  <a:noFill/>
                </a:ln>
                <a:solidFill>
                  <a:prstClr val="black"/>
                </a:solidFill>
                <a:effectLst/>
                <a:uLnTx/>
                <a:uFillTx/>
                <a:latin typeface="Arial"/>
                <a:cs typeface="Arial"/>
                <a:sym typeface="Arial"/>
              </a:rPr>
              <a:t>We use these symbols to communicate to students the following actions</a:t>
            </a:r>
            <a:r>
              <a:rPr kumimoji="0" sz="1406" b="0" i="0" u="none" strike="noStrike" kern="1200" cap="none" spc="0" normalizeH="0" baseline="0" noProof="0" dirty="0">
                <a:ln>
                  <a:noFill/>
                </a:ln>
                <a:solidFill>
                  <a:prstClr val="black"/>
                </a:solidFill>
                <a:effectLst/>
                <a:uLnTx/>
                <a:uFillTx/>
                <a:latin typeface="Arial"/>
                <a:cs typeface="Arial"/>
                <a:sym typeface="Arial"/>
              </a:rPr>
              <a:t>:</a:t>
            </a:r>
          </a:p>
        </p:txBody>
      </p:sp>
      <p:graphicFrame>
        <p:nvGraphicFramePr>
          <p:cNvPr id="4" name="Table 3">
            <a:extLst>
              <a:ext uri="{FF2B5EF4-FFF2-40B4-BE49-F238E27FC236}">
                <a16:creationId xmlns:a16="http://schemas.microsoft.com/office/drawing/2014/main" id="{6B365038-DEAA-FA4A-8965-1EDF226E54AB}"/>
              </a:ext>
            </a:extLst>
          </p:cNvPr>
          <p:cNvGraphicFramePr>
            <a:graphicFrameLocks noGrp="1"/>
          </p:cNvGraphicFramePr>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graphicFrame>
        <p:nvGraphicFramePr>
          <p:cNvPr id="5" name="Table 4">
            <a:extLst>
              <a:ext uri="{FF2B5EF4-FFF2-40B4-BE49-F238E27FC236}">
                <a16:creationId xmlns:a16="http://schemas.microsoft.com/office/drawing/2014/main" id="{9DB12EE7-215A-6043-B18B-24CAA6979FE1}"/>
              </a:ext>
            </a:extLst>
          </p:cNvPr>
          <p:cNvGraphicFramePr>
            <a:graphicFrameLocks noGrp="1"/>
          </p:cNvGraphicFramePr>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sp>
        <p:nvSpPr>
          <p:cNvPr id="7" name="Shape 177">
            <a:extLst>
              <a:ext uri="{FF2B5EF4-FFF2-40B4-BE49-F238E27FC236}">
                <a16:creationId xmlns:a16="http://schemas.microsoft.com/office/drawing/2014/main" id="{B52B085A-4161-384A-8C8F-D95F5DDD6311}"/>
              </a:ext>
            </a:extLst>
          </p:cNvPr>
          <p:cNvSpPr/>
          <p:nvPr/>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Think</a:t>
            </a:r>
          </a:p>
        </p:txBody>
      </p:sp>
      <p:sp>
        <p:nvSpPr>
          <p:cNvPr id="8" name="Shape 181">
            <a:extLst>
              <a:ext uri="{FF2B5EF4-FFF2-40B4-BE49-F238E27FC236}">
                <a16:creationId xmlns:a16="http://schemas.microsoft.com/office/drawing/2014/main" id="{2B705334-0608-C04C-BDB2-8AE7541D9AEA}"/>
              </a:ext>
            </a:extLst>
          </p:cNvPr>
          <p:cNvSpPr/>
          <p:nvPr/>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Write down</a:t>
            </a:r>
          </a:p>
        </p:txBody>
      </p:sp>
      <p:sp>
        <p:nvSpPr>
          <p:cNvPr id="9" name="Shape 185">
            <a:extLst>
              <a:ext uri="{FF2B5EF4-FFF2-40B4-BE49-F238E27FC236}">
                <a16:creationId xmlns:a16="http://schemas.microsoft.com/office/drawing/2014/main" id="{76A30444-F3DC-6746-AD8A-DFE64DDE5445}"/>
              </a:ext>
            </a:extLst>
          </p:cNvPr>
          <p:cNvSpPr/>
          <p:nvPr/>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Share</a:t>
            </a:r>
          </a:p>
        </p:txBody>
      </p:sp>
      <p:sp>
        <p:nvSpPr>
          <p:cNvPr id="10" name="Shape 185">
            <a:extLst>
              <a:ext uri="{FF2B5EF4-FFF2-40B4-BE49-F238E27FC236}">
                <a16:creationId xmlns:a16="http://schemas.microsoft.com/office/drawing/2014/main" id="{FA03722C-D553-E348-B919-E80D0FDC1C3E}"/>
              </a:ext>
            </a:extLst>
          </p:cNvPr>
          <p:cNvSpPr/>
          <p:nvPr/>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Arial"/>
                <a:cs typeface="Arial"/>
                <a:sym typeface="Arial"/>
              </a:rPr>
              <a:t>Pair-</a:t>
            </a:r>
            <a:r>
              <a:rPr kumimoji="0" sz="2000" b="0" i="0" u="none" strike="noStrike" kern="1200" cap="none" spc="0" normalizeH="0" baseline="0" noProof="0" dirty="0">
                <a:ln>
                  <a:noFill/>
                </a:ln>
                <a:solidFill>
                  <a:prstClr val="black"/>
                </a:solidFill>
                <a:effectLst/>
                <a:uLnTx/>
                <a:uFillTx/>
                <a:latin typeface="Arial"/>
                <a:cs typeface="Arial"/>
                <a:sym typeface="Arial"/>
              </a:rPr>
              <a:t>Share</a:t>
            </a:r>
          </a:p>
        </p:txBody>
      </p:sp>
      <p:sp>
        <p:nvSpPr>
          <p:cNvPr id="11" name="Shape 173">
            <a:extLst>
              <a:ext uri="{FF2B5EF4-FFF2-40B4-BE49-F238E27FC236}">
                <a16:creationId xmlns:a16="http://schemas.microsoft.com/office/drawing/2014/main" id="{3D5F699B-7389-5B42-AED7-5E53297344DE}"/>
              </a:ext>
            </a:extLst>
          </p:cNvPr>
          <p:cNvSpPr/>
          <p:nvPr/>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sz="2000" b="0" i="0" u="none" strike="noStrike" kern="1200" cap="none" spc="0" normalizeH="0" baseline="0" noProof="0" dirty="0">
                <a:ln>
                  <a:noFill/>
                </a:ln>
                <a:solidFill>
                  <a:prstClr val="black"/>
                </a:solidFill>
                <a:effectLst/>
                <a:uLnTx/>
                <a:uFillTx/>
                <a:latin typeface="Arial"/>
                <a:cs typeface="Arial"/>
                <a:sym typeface="Arial"/>
              </a:rPr>
              <a:t>Work in research groups </a:t>
            </a:r>
          </a:p>
        </p:txBody>
      </p:sp>
      <p:pic>
        <p:nvPicPr>
          <p:cNvPr id="16" name="Picture 15">
            <a:extLst>
              <a:ext uri="{FF2B5EF4-FFF2-40B4-BE49-F238E27FC236}">
                <a16:creationId xmlns:a16="http://schemas.microsoft.com/office/drawing/2014/main" id="{64949A66-411E-0047-B472-6A477B6D48B5}"/>
              </a:ext>
            </a:extLst>
          </p:cNvPr>
          <p:cNvPicPr>
            <a:picLocks noChangeAspect="1"/>
          </p:cNvPicPr>
          <p:nvPr/>
        </p:nvPicPr>
        <p:blipFill rotWithShape="1">
          <a:blip r:embed="rId2"/>
          <a:srcRect r="13953" b="1240"/>
          <a:stretch/>
        </p:blipFill>
        <p:spPr>
          <a:xfrm>
            <a:off x="1103164" y="1855553"/>
            <a:ext cx="1035121" cy="891043"/>
          </a:xfrm>
          <a:prstGeom prst="rect">
            <a:avLst/>
          </a:prstGeom>
        </p:spPr>
      </p:pic>
      <p:pic>
        <p:nvPicPr>
          <p:cNvPr id="17" name="Picture 16">
            <a:extLst>
              <a:ext uri="{FF2B5EF4-FFF2-40B4-BE49-F238E27FC236}">
                <a16:creationId xmlns:a16="http://schemas.microsoft.com/office/drawing/2014/main" id="{EDFFA2CD-08FA-5843-A641-0BE861740947}"/>
              </a:ext>
            </a:extLst>
          </p:cNvPr>
          <p:cNvPicPr>
            <a:picLocks noChangeAspect="1"/>
          </p:cNvPicPr>
          <p:nvPr/>
        </p:nvPicPr>
        <p:blipFill rotWithShape="1">
          <a:blip r:embed="rId3"/>
          <a:srcRect t="20000" r="38023" b="20000"/>
          <a:stretch/>
        </p:blipFill>
        <p:spPr>
          <a:xfrm>
            <a:off x="6793992" y="1877039"/>
            <a:ext cx="1227199" cy="891043"/>
          </a:xfrm>
          <a:prstGeom prst="rect">
            <a:avLst/>
          </a:prstGeom>
        </p:spPr>
      </p:pic>
      <p:pic>
        <p:nvPicPr>
          <p:cNvPr id="18" name="Picture 17">
            <a:extLst>
              <a:ext uri="{FF2B5EF4-FFF2-40B4-BE49-F238E27FC236}">
                <a16:creationId xmlns:a16="http://schemas.microsoft.com/office/drawing/2014/main" id="{A168C750-FB45-CB4E-ABA5-A7DF63613CF8}"/>
              </a:ext>
            </a:extLst>
          </p:cNvPr>
          <p:cNvPicPr>
            <a:picLocks noChangeAspect="1"/>
          </p:cNvPicPr>
          <p:nvPr/>
        </p:nvPicPr>
        <p:blipFill rotWithShape="1">
          <a:blip r:embed="rId4"/>
          <a:srcRect r="33421" b="10175"/>
          <a:stretch/>
        </p:blipFill>
        <p:spPr>
          <a:xfrm>
            <a:off x="2365589" y="3892353"/>
            <a:ext cx="1128577" cy="1141959"/>
          </a:xfrm>
          <a:prstGeom prst="rect">
            <a:avLst/>
          </a:prstGeom>
        </p:spPr>
      </p:pic>
      <p:pic>
        <p:nvPicPr>
          <p:cNvPr id="21" name="Picture 20">
            <a:extLst>
              <a:ext uri="{FF2B5EF4-FFF2-40B4-BE49-F238E27FC236}">
                <a16:creationId xmlns:a16="http://schemas.microsoft.com/office/drawing/2014/main" id="{C93BFD40-4603-FD40-8C73-2295B67021E8}"/>
              </a:ext>
            </a:extLst>
          </p:cNvPr>
          <p:cNvPicPr>
            <a:picLocks noChangeAspect="1"/>
          </p:cNvPicPr>
          <p:nvPr/>
        </p:nvPicPr>
        <p:blipFill rotWithShape="1">
          <a:blip r:embed="rId5"/>
          <a:srcRect r="46511" b="9767"/>
          <a:stretch/>
        </p:blipFill>
        <p:spPr>
          <a:xfrm>
            <a:off x="5649837" y="4021574"/>
            <a:ext cx="916009" cy="1158950"/>
          </a:xfrm>
          <a:prstGeom prst="rect">
            <a:avLst/>
          </a:prstGeom>
        </p:spPr>
      </p:pic>
      <p:pic>
        <p:nvPicPr>
          <p:cNvPr id="22" name="Picture 21">
            <a:extLst>
              <a:ext uri="{FF2B5EF4-FFF2-40B4-BE49-F238E27FC236}">
                <a16:creationId xmlns:a16="http://schemas.microsoft.com/office/drawing/2014/main" id="{56B73565-0FED-0540-8C95-3D02C93E86BC}"/>
              </a:ext>
            </a:extLst>
          </p:cNvPr>
          <p:cNvPicPr>
            <a:picLocks noChangeAspect="1"/>
          </p:cNvPicPr>
          <p:nvPr/>
        </p:nvPicPr>
        <p:blipFill rotWithShape="1">
          <a:blip r:embed="rId6"/>
          <a:srcRect t="11938" r="21976"/>
          <a:stretch/>
        </p:blipFill>
        <p:spPr>
          <a:xfrm>
            <a:off x="4129835" y="1938528"/>
            <a:ext cx="1052623" cy="891043"/>
          </a:xfrm>
          <a:prstGeom prst="rect">
            <a:avLst/>
          </a:prstGeom>
        </p:spPr>
      </p:pic>
    </p:spTree>
    <p:extLst>
      <p:ext uri="{BB962C8B-B14F-4D97-AF65-F5344CB8AC3E}">
        <p14:creationId xmlns:p14="http://schemas.microsoft.com/office/powerpoint/2010/main" val="365758884"/>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07C8-8E22-48B2-8DDE-F269FF9F6049}"/>
              </a:ext>
            </a:extLst>
          </p:cNvPr>
          <p:cNvSpPr>
            <a:spLocks noGrp="1"/>
          </p:cNvSpPr>
          <p:nvPr>
            <p:ph type="title" idx="4294967295"/>
          </p:nvPr>
        </p:nvSpPr>
        <p:spPr>
          <a:xfrm>
            <a:off x="1430216" y="259523"/>
            <a:ext cx="7258050" cy="1143000"/>
          </a:xfrm>
        </p:spPr>
        <p:txBody>
          <a:bodyPr>
            <a:noAutofit/>
          </a:bodyPr>
          <a:lstStyle/>
          <a:p>
            <a:pPr algn="l"/>
            <a:r>
              <a:rPr lang="en-US" dirty="0">
                <a:latin typeface="Arial"/>
                <a:ea typeface="Arial"/>
                <a:cs typeface="Arial"/>
                <a:sym typeface="Arial"/>
              </a:rPr>
              <a:t>What carries the chromosomes from the male to the offspring?</a:t>
            </a:r>
            <a:endParaRPr lang="en-US" dirty="0"/>
          </a:p>
        </p:txBody>
      </p:sp>
      <p:sp>
        <p:nvSpPr>
          <p:cNvPr id="8" name="Rectangle 7">
            <a:extLst>
              <a:ext uri="{FF2B5EF4-FFF2-40B4-BE49-F238E27FC236}">
                <a16:creationId xmlns:a16="http://schemas.microsoft.com/office/drawing/2014/main" id="{48F7CF0F-48E9-4C56-B7E9-B8BF1F333B5E}"/>
              </a:ext>
            </a:extLst>
          </p:cNvPr>
          <p:cNvSpPr/>
          <p:nvPr/>
        </p:nvSpPr>
        <p:spPr>
          <a:xfrm>
            <a:off x="1430216" y="1551269"/>
            <a:ext cx="5960286" cy="523220"/>
          </a:xfrm>
          <a:prstGeom prst="rect">
            <a:avLst/>
          </a:prstGeom>
        </p:spPr>
        <p:txBody>
          <a:bodyPr wrap="none">
            <a:spAutoFit/>
          </a:bodyPr>
          <a:lstStyle/>
          <a:p>
            <a:pPr lvl="0">
              <a:spcBef>
                <a:spcPts val="640"/>
              </a:spcBef>
              <a:buClr>
                <a:schemeClr val="hlink"/>
              </a:buClr>
              <a:buSzPct val="80729"/>
            </a:pPr>
            <a:r>
              <a:rPr lang="en-US" sz="2800" dirty="0">
                <a:latin typeface="Arial" panose="020B0604020202020204" pitchFamily="34" charset="0"/>
                <a:cs typeface="Arial" panose="020B0604020202020204" pitchFamily="34" charset="0"/>
              </a:rPr>
              <a:t>Record your idea in </a:t>
            </a:r>
            <a:r>
              <a:rPr lang="en-US" sz="2800" b="1" dirty="0">
                <a:latin typeface="Arial" panose="020B0604020202020204" pitchFamily="34" charset="0"/>
                <a:cs typeface="Arial" panose="020B0604020202020204" pitchFamily="34" charset="0"/>
              </a:rPr>
              <a:t>Doodle Box H. </a:t>
            </a:r>
          </a:p>
        </p:txBody>
      </p:sp>
      <p:sp>
        <p:nvSpPr>
          <p:cNvPr id="6" name="TextBox 5">
            <a:extLst>
              <a:ext uri="{FF2B5EF4-FFF2-40B4-BE49-F238E27FC236}">
                <a16:creationId xmlns:a16="http://schemas.microsoft.com/office/drawing/2014/main" id="{D42C5D0D-40B2-4D1E-B5B1-CC2B90A2FCD9}"/>
              </a:ext>
            </a:extLst>
          </p:cNvPr>
          <p:cNvSpPr txBox="1"/>
          <p:nvPr/>
        </p:nvSpPr>
        <p:spPr>
          <a:xfrm>
            <a:off x="1156863" y="5563173"/>
            <a:ext cx="7804756" cy="1200329"/>
          </a:xfrm>
          <a:prstGeom prst="rect">
            <a:avLst/>
          </a:prstGeom>
          <a:noFill/>
        </p:spPr>
        <p:txBody>
          <a:bodyPr wrap="square" rtlCol="0">
            <a:spAutoFit/>
          </a:bodyPr>
          <a:lstStyle/>
          <a:p>
            <a:pPr lvl="0">
              <a:buClr>
                <a:schemeClr val="lt1"/>
              </a:buClr>
              <a:buSzPct val="25000"/>
            </a:pPr>
            <a:r>
              <a:rPr lang="en-US" sz="2400" dirty="0">
                <a:latin typeface="Arial"/>
                <a:ea typeface="Arial"/>
                <a:cs typeface="Arial"/>
                <a:sym typeface="Arial"/>
              </a:rPr>
              <a:t>Draw the chromosomes (color, size, letter,) for the male gamete in the appropriate circle on your Diagram Doodle and LABEL.</a:t>
            </a:r>
          </a:p>
        </p:txBody>
      </p:sp>
      <p:pic>
        <p:nvPicPr>
          <p:cNvPr id="12" name="Picture 11">
            <a:extLst>
              <a:ext uri="{FF2B5EF4-FFF2-40B4-BE49-F238E27FC236}">
                <a16:creationId xmlns:a16="http://schemas.microsoft.com/office/drawing/2014/main" id="{BE5BE0E6-8112-435A-88CE-30D88335504A}"/>
              </a:ext>
            </a:extLst>
          </p:cNvPr>
          <p:cNvPicPr>
            <a:picLocks noChangeAspect="1"/>
          </p:cNvPicPr>
          <p:nvPr/>
        </p:nvPicPr>
        <p:blipFill rotWithShape="1">
          <a:blip r:embed="rId3"/>
          <a:srcRect r="13953" b="1240"/>
          <a:stretch/>
        </p:blipFill>
        <p:spPr>
          <a:xfrm>
            <a:off x="231775" y="283414"/>
            <a:ext cx="1035121" cy="891043"/>
          </a:xfrm>
          <a:prstGeom prst="rect">
            <a:avLst/>
          </a:prstGeom>
        </p:spPr>
      </p:pic>
      <p:pic>
        <p:nvPicPr>
          <p:cNvPr id="13" name="Picture 12">
            <a:extLst>
              <a:ext uri="{FF2B5EF4-FFF2-40B4-BE49-F238E27FC236}">
                <a16:creationId xmlns:a16="http://schemas.microsoft.com/office/drawing/2014/main" id="{8F5A986A-EB1B-425C-822B-AF439334EF66}"/>
              </a:ext>
            </a:extLst>
          </p:cNvPr>
          <p:cNvPicPr>
            <a:picLocks noChangeAspect="1"/>
          </p:cNvPicPr>
          <p:nvPr/>
        </p:nvPicPr>
        <p:blipFill rotWithShape="1">
          <a:blip r:embed="rId4"/>
          <a:srcRect t="11938" r="21976"/>
          <a:stretch/>
        </p:blipFill>
        <p:spPr>
          <a:xfrm>
            <a:off x="394903" y="1317403"/>
            <a:ext cx="1052623" cy="891043"/>
          </a:xfrm>
          <a:prstGeom prst="rect">
            <a:avLst/>
          </a:prstGeom>
        </p:spPr>
      </p:pic>
      <p:pic>
        <p:nvPicPr>
          <p:cNvPr id="14" name="Picture 13">
            <a:extLst>
              <a:ext uri="{FF2B5EF4-FFF2-40B4-BE49-F238E27FC236}">
                <a16:creationId xmlns:a16="http://schemas.microsoft.com/office/drawing/2014/main" id="{9319CAEA-07F0-4301-91D1-9487EF19A93B}"/>
              </a:ext>
            </a:extLst>
          </p:cNvPr>
          <p:cNvPicPr>
            <a:picLocks noChangeAspect="1"/>
          </p:cNvPicPr>
          <p:nvPr/>
        </p:nvPicPr>
        <p:blipFill rotWithShape="1">
          <a:blip r:embed="rId4"/>
          <a:srcRect t="11938" r="21976"/>
          <a:stretch/>
        </p:blipFill>
        <p:spPr>
          <a:xfrm>
            <a:off x="110842" y="5335107"/>
            <a:ext cx="1052623" cy="891043"/>
          </a:xfrm>
          <a:prstGeom prst="rect">
            <a:avLst/>
          </a:prstGeom>
        </p:spPr>
      </p:pic>
      <p:pic>
        <p:nvPicPr>
          <p:cNvPr id="15" name="Picture 14">
            <a:extLst>
              <a:ext uri="{FF2B5EF4-FFF2-40B4-BE49-F238E27FC236}">
                <a16:creationId xmlns:a16="http://schemas.microsoft.com/office/drawing/2014/main" id="{0E928C45-D3DD-4C38-A679-2B5B673B7B18}"/>
              </a:ext>
            </a:extLst>
          </p:cNvPr>
          <p:cNvPicPr>
            <a:picLocks noChangeAspect="1"/>
          </p:cNvPicPr>
          <p:nvPr/>
        </p:nvPicPr>
        <p:blipFill>
          <a:blip r:embed="rId5"/>
          <a:stretch>
            <a:fillRect/>
          </a:stretch>
        </p:blipFill>
        <p:spPr>
          <a:xfrm>
            <a:off x="6318738" y="1994482"/>
            <a:ext cx="2473570" cy="3501288"/>
          </a:xfrm>
          <a:prstGeom prst="rect">
            <a:avLst/>
          </a:prstGeom>
        </p:spPr>
      </p:pic>
      <p:sp>
        <p:nvSpPr>
          <p:cNvPr id="18" name="Rectangle 17">
            <a:extLst>
              <a:ext uri="{FF2B5EF4-FFF2-40B4-BE49-F238E27FC236}">
                <a16:creationId xmlns:a16="http://schemas.microsoft.com/office/drawing/2014/main" id="{B87457EE-63B7-4245-AABF-ED705CDD5A6E}"/>
              </a:ext>
            </a:extLst>
          </p:cNvPr>
          <p:cNvSpPr/>
          <p:nvPr/>
        </p:nvSpPr>
        <p:spPr>
          <a:xfrm>
            <a:off x="1266896" y="2419044"/>
            <a:ext cx="4572000" cy="2677656"/>
          </a:xfrm>
          <a:prstGeom prst="rect">
            <a:avLst/>
          </a:prstGeom>
        </p:spPr>
        <p:txBody>
          <a:bodyPr>
            <a:spAutoFit/>
          </a:bodyPr>
          <a:lstStyle/>
          <a:p>
            <a:pPr lvl="0">
              <a:buClr>
                <a:srgbClr val="0000FF"/>
              </a:buClr>
              <a:buSzPct val="80357"/>
            </a:pPr>
            <a:r>
              <a:rPr lang="en-US" sz="2400" dirty="0">
                <a:latin typeface="Arial"/>
                <a:ea typeface="Arial"/>
                <a:cs typeface="Arial"/>
                <a:sym typeface="Arial"/>
              </a:rPr>
              <a:t>Sperm</a:t>
            </a:r>
          </a:p>
          <a:p>
            <a:pPr lvl="0">
              <a:buClr>
                <a:srgbClr val="0000FF"/>
              </a:buClr>
              <a:buSzPct val="80357"/>
            </a:pPr>
            <a:r>
              <a:rPr lang="en-US" sz="2400" dirty="0">
                <a:latin typeface="Arial"/>
                <a:ea typeface="Arial"/>
                <a:cs typeface="Arial"/>
                <a:sym typeface="Arial"/>
              </a:rPr>
              <a:t>How many chromosomes are in a sperm compared to the parent cell?</a:t>
            </a:r>
          </a:p>
          <a:p>
            <a:pPr lvl="0">
              <a:buClr>
                <a:srgbClr val="0000FF"/>
              </a:buClr>
              <a:buSzPct val="80357"/>
            </a:pPr>
            <a:r>
              <a:rPr lang="en-US" sz="2400" dirty="0">
                <a:latin typeface="Arial"/>
                <a:ea typeface="Arial"/>
                <a:cs typeface="Arial"/>
                <a:sym typeface="Arial"/>
              </a:rPr>
              <a:t>½ </a:t>
            </a:r>
          </a:p>
          <a:p>
            <a:pPr lvl="0">
              <a:buClr>
                <a:srgbClr val="0000FF"/>
              </a:buClr>
              <a:buSzPct val="80357"/>
            </a:pPr>
            <a:r>
              <a:rPr lang="en-US" sz="2400" dirty="0">
                <a:latin typeface="Arial"/>
                <a:ea typeface="Arial"/>
                <a:cs typeface="Arial"/>
                <a:sym typeface="Arial"/>
              </a:rPr>
              <a:t>Haploid (1 from each pair…1 long, 1 </a:t>
            </a:r>
            <a:r>
              <a:rPr lang="en-US" sz="2400" dirty="0">
                <a:latin typeface="Arial"/>
                <a:cs typeface="Arial"/>
                <a:sym typeface="Arial"/>
              </a:rPr>
              <a:t>medium</a:t>
            </a:r>
            <a:r>
              <a:rPr lang="en-US" sz="2400" dirty="0">
                <a:latin typeface="Arial"/>
                <a:ea typeface="Arial"/>
                <a:cs typeface="Arial"/>
                <a:sym typeface="Arial"/>
              </a:rPr>
              <a:t> &amp; 1 short</a:t>
            </a:r>
          </a:p>
        </p:txBody>
      </p:sp>
      <p:pic>
        <p:nvPicPr>
          <p:cNvPr id="19" name="Picture 18" descr="A picture containing melon, vegetable, grate&#10;&#10;Description automatically generated">
            <a:extLst>
              <a:ext uri="{FF2B5EF4-FFF2-40B4-BE49-F238E27FC236}">
                <a16:creationId xmlns:a16="http://schemas.microsoft.com/office/drawing/2014/main" id="{1D7E6200-2E15-44DE-BE2C-3DA14E7AC4B5}"/>
              </a:ext>
            </a:extLst>
          </p:cNvPr>
          <p:cNvPicPr>
            <a:picLocks noChangeAspect="1"/>
          </p:cNvPicPr>
          <p:nvPr/>
        </p:nvPicPr>
        <p:blipFill>
          <a:blip r:embed="rId6"/>
          <a:stretch>
            <a:fillRect/>
          </a:stretch>
        </p:blipFill>
        <p:spPr>
          <a:xfrm>
            <a:off x="6582915" y="3059770"/>
            <a:ext cx="1955295" cy="1452506"/>
          </a:xfrm>
          <a:prstGeom prst="rect">
            <a:avLst/>
          </a:prstGeom>
        </p:spPr>
      </p:pic>
    </p:spTree>
    <p:extLst>
      <p:ext uri="{BB962C8B-B14F-4D97-AF65-F5344CB8AC3E}">
        <p14:creationId xmlns:p14="http://schemas.microsoft.com/office/powerpoint/2010/main" val="37690533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8">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07C8-8E22-48B2-8DDE-F269FF9F6049}"/>
              </a:ext>
            </a:extLst>
          </p:cNvPr>
          <p:cNvSpPr>
            <a:spLocks noGrp="1"/>
          </p:cNvSpPr>
          <p:nvPr>
            <p:ph type="title" idx="4294967295"/>
          </p:nvPr>
        </p:nvSpPr>
        <p:spPr>
          <a:xfrm>
            <a:off x="1731980" y="283414"/>
            <a:ext cx="6715161" cy="1143000"/>
          </a:xfrm>
        </p:spPr>
        <p:txBody>
          <a:bodyPr>
            <a:normAutofit/>
          </a:bodyPr>
          <a:lstStyle/>
          <a:p>
            <a:pPr algn="l"/>
            <a:r>
              <a:rPr lang="en-US" dirty="0">
                <a:latin typeface="Arial"/>
                <a:ea typeface="Arial"/>
                <a:cs typeface="Arial"/>
                <a:sym typeface="Arial"/>
              </a:rPr>
              <a:t>What is it called when the egg and sperm meet?</a:t>
            </a:r>
            <a:endParaRPr lang="en-US" dirty="0"/>
          </a:p>
        </p:txBody>
      </p:sp>
      <p:sp>
        <p:nvSpPr>
          <p:cNvPr id="6" name="Rectangle 5">
            <a:extLst>
              <a:ext uri="{FF2B5EF4-FFF2-40B4-BE49-F238E27FC236}">
                <a16:creationId xmlns:a16="http://schemas.microsoft.com/office/drawing/2014/main" id="{C547CAC2-EE8C-4C76-8CA6-4CADDAE0F3F9}"/>
              </a:ext>
            </a:extLst>
          </p:cNvPr>
          <p:cNvSpPr/>
          <p:nvPr/>
        </p:nvSpPr>
        <p:spPr>
          <a:xfrm>
            <a:off x="1851886" y="1797760"/>
            <a:ext cx="5899372" cy="523220"/>
          </a:xfrm>
          <a:prstGeom prst="rect">
            <a:avLst/>
          </a:prstGeom>
        </p:spPr>
        <p:txBody>
          <a:bodyPr wrap="none">
            <a:spAutoFit/>
          </a:bodyPr>
          <a:lstStyle/>
          <a:p>
            <a:pPr lvl="0">
              <a:buClr>
                <a:schemeClr val="hlink"/>
              </a:buClr>
              <a:buSzPct val="80729"/>
            </a:pPr>
            <a:r>
              <a:rPr lang="en-US" sz="2800" dirty="0">
                <a:latin typeface="Arial" panose="020B0604020202020204" pitchFamily="34" charset="0"/>
                <a:cs typeface="Arial" panose="020B0604020202020204" pitchFamily="34" charset="0"/>
              </a:rPr>
              <a:t>Record your idea in </a:t>
            </a:r>
            <a:r>
              <a:rPr lang="en-US" sz="2800" b="1" dirty="0">
                <a:latin typeface="Arial" panose="020B0604020202020204" pitchFamily="34" charset="0"/>
                <a:cs typeface="Arial" panose="020B0604020202020204" pitchFamily="34" charset="0"/>
              </a:rPr>
              <a:t>Doodle Box I.  </a:t>
            </a:r>
          </a:p>
        </p:txBody>
      </p:sp>
      <p:sp>
        <p:nvSpPr>
          <p:cNvPr id="10" name="Shape 333">
            <a:extLst>
              <a:ext uri="{FF2B5EF4-FFF2-40B4-BE49-F238E27FC236}">
                <a16:creationId xmlns:a16="http://schemas.microsoft.com/office/drawing/2014/main" id="{001345DF-2336-46A0-9DDB-E0691221E108}"/>
              </a:ext>
            </a:extLst>
          </p:cNvPr>
          <p:cNvSpPr txBox="1">
            <a:spLocks/>
          </p:cNvSpPr>
          <p:nvPr/>
        </p:nvSpPr>
        <p:spPr>
          <a:xfrm>
            <a:off x="2247900" y="3109061"/>
            <a:ext cx="4648199" cy="1719774"/>
          </a:xfrm>
          <a:prstGeom prst="rect">
            <a:avLst/>
          </a:prstGeom>
          <a:noFill/>
          <a:ln>
            <a:noFill/>
          </a:ln>
        </p:spPr>
        <p:txBody>
          <a:bodyPr vert="horz" lIns="91425" tIns="45700" rIns="91425" bIns="45700" rtlCol="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spcBef>
                <a:spcPts val="560"/>
              </a:spcBef>
              <a:buClr>
                <a:schemeClr val="hlink"/>
              </a:buClr>
              <a:buSzPct val="80357"/>
              <a:buFont typeface="Arial"/>
              <a:buNone/>
            </a:pPr>
            <a:r>
              <a:rPr lang="en-US" sz="6000" dirty="0">
                <a:latin typeface="Arial"/>
                <a:ea typeface="Arial"/>
                <a:cs typeface="Arial"/>
                <a:sym typeface="Arial"/>
              </a:rPr>
              <a:t>Fertilization</a:t>
            </a:r>
          </a:p>
          <a:p>
            <a:pPr marL="0" indent="0">
              <a:spcBef>
                <a:spcPts val="560"/>
              </a:spcBef>
              <a:buClr>
                <a:schemeClr val="hlink"/>
              </a:buClr>
              <a:buSzPct val="80357"/>
              <a:buFont typeface="Arial"/>
              <a:buNone/>
            </a:pPr>
            <a:endParaRPr lang="en-US" sz="2800" dirty="0">
              <a:latin typeface="Arial"/>
              <a:ea typeface="Arial"/>
              <a:cs typeface="Arial"/>
              <a:sym typeface="Arial"/>
            </a:endParaRPr>
          </a:p>
        </p:txBody>
      </p:sp>
      <p:pic>
        <p:nvPicPr>
          <p:cNvPr id="9" name="Picture 8">
            <a:extLst>
              <a:ext uri="{FF2B5EF4-FFF2-40B4-BE49-F238E27FC236}">
                <a16:creationId xmlns:a16="http://schemas.microsoft.com/office/drawing/2014/main" id="{27A78B1F-9792-41CD-9367-6861E6ACE701}"/>
              </a:ext>
            </a:extLst>
          </p:cNvPr>
          <p:cNvPicPr>
            <a:picLocks noChangeAspect="1"/>
          </p:cNvPicPr>
          <p:nvPr/>
        </p:nvPicPr>
        <p:blipFill rotWithShape="1">
          <a:blip r:embed="rId3"/>
          <a:srcRect r="13953" b="1240"/>
          <a:stretch/>
        </p:blipFill>
        <p:spPr>
          <a:xfrm>
            <a:off x="579719" y="283414"/>
            <a:ext cx="1035121" cy="891043"/>
          </a:xfrm>
          <a:prstGeom prst="rect">
            <a:avLst/>
          </a:prstGeom>
        </p:spPr>
      </p:pic>
      <p:pic>
        <p:nvPicPr>
          <p:cNvPr id="11" name="Picture 10">
            <a:extLst>
              <a:ext uri="{FF2B5EF4-FFF2-40B4-BE49-F238E27FC236}">
                <a16:creationId xmlns:a16="http://schemas.microsoft.com/office/drawing/2014/main" id="{5353C4C5-11B2-4CFB-AE26-81E21F38CB71}"/>
              </a:ext>
            </a:extLst>
          </p:cNvPr>
          <p:cNvPicPr>
            <a:picLocks noChangeAspect="1"/>
          </p:cNvPicPr>
          <p:nvPr/>
        </p:nvPicPr>
        <p:blipFill rotWithShape="1">
          <a:blip r:embed="rId4"/>
          <a:srcRect t="11938" r="21976"/>
          <a:stretch/>
        </p:blipFill>
        <p:spPr>
          <a:xfrm>
            <a:off x="679357" y="1429937"/>
            <a:ext cx="1052623" cy="891043"/>
          </a:xfrm>
          <a:prstGeom prst="rect">
            <a:avLst/>
          </a:prstGeom>
        </p:spPr>
      </p:pic>
    </p:spTree>
    <p:extLst>
      <p:ext uri="{BB962C8B-B14F-4D97-AF65-F5344CB8AC3E}">
        <p14:creationId xmlns:p14="http://schemas.microsoft.com/office/powerpoint/2010/main" val="19002933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6B7F6B1-EC15-426C-9F3A-B0EE53557486}"/>
              </a:ext>
            </a:extLst>
          </p:cNvPr>
          <p:cNvPicPr>
            <a:picLocks noChangeAspect="1"/>
          </p:cNvPicPr>
          <p:nvPr/>
        </p:nvPicPr>
        <p:blipFill>
          <a:blip r:embed="rId3"/>
          <a:stretch>
            <a:fillRect/>
          </a:stretch>
        </p:blipFill>
        <p:spPr>
          <a:xfrm>
            <a:off x="6183808" y="2049154"/>
            <a:ext cx="2406152" cy="3170507"/>
          </a:xfrm>
          <a:prstGeom prst="rect">
            <a:avLst/>
          </a:prstGeom>
        </p:spPr>
      </p:pic>
      <p:sp>
        <p:nvSpPr>
          <p:cNvPr id="2" name="Title 1">
            <a:extLst>
              <a:ext uri="{FF2B5EF4-FFF2-40B4-BE49-F238E27FC236}">
                <a16:creationId xmlns:a16="http://schemas.microsoft.com/office/drawing/2014/main" id="{115407C8-8E22-48B2-8DDE-F269FF9F6049}"/>
              </a:ext>
            </a:extLst>
          </p:cNvPr>
          <p:cNvSpPr>
            <a:spLocks noGrp="1"/>
          </p:cNvSpPr>
          <p:nvPr>
            <p:ph type="title" idx="4294967295"/>
          </p:nvPr>
        </p:nvSpPr>
        <p:spPr>
          <a:xfrm>
            <a:off x="1717138" y="274638"/>
            <a:ext cx="7026275" cy="1143000"/>
          </a:xfrm>
        </p:spPr>
        <p:txBody>
          <a:bodyPr>
            <a:normAutofit/>
          </a:bodyPr>
          <a:lstStyle/>
          <a:p>
            <a:pPr algn="l"/>
            <a:r>
              <a:rPr lang="en-US" dirty="0">
                <a:latin typeface="Arial"/>
                <a:ea typeface="Arial"/>
                <a:cs typeface="Arial"/>
                <a:sym typeface="Arial"/>
              </a:rPr>
              <a:t>What is created when the egg and sperm meet?</a:t>
            </a:r>
            <a:endParaRPr lang="en-US" dirty="0"/>
          </a:p>
        </p:txBody>
      </p:sp>
      <p:sp>
        <p:nvSpPr>
          <p:cNvPr id="4" name="Rectangle 3">
            <a:extLst>
              <a:ext uri="{FF2B5EF4-FFF2-40B4-BE49-F238E27FC236}">
                <a16:creationId xmlns:a16="http://schemas.microsoft.com/office/drawing/2014/main" id="{B102D042-672A-46D4-B3E2-61354313746A}"/>
              </a:ext>
            </a:extLst>
          </p:cNvPr>
          <p:cNvSpPr/>
          <p:nvPr/>
        </p:nvSpPr>
        <p:spPr>
          <a:xfrm>
            <a:off x="1659988" y="1525377"/>
            <a:ext cx="6000361" cy="523220"/>
          </a:xfrm>
          <a:prstGeom prst="rect">
            <a:avLst/>
          </a:prstGeom>
        </p:spPr>
        <p:txBody>
          <a:bodyPr wrap="none">
            <a:spAutoFit/>
          </a:bodyPr>
          <a:lstStyle/>
          <a:p>
            <a:pPr lvl="0">
              <a:spcBef>
                <a:spcPts val="640"/>
              </a:spcBef>
              <a:buClr>
                <a:schemeClr val="hlink"/>
              </a:buClr>
              <a:buSzPct val="80729"/>
            </a:pPr>
            <a:r>
              <a:rPr lang="en-US" sz="2800" dirty="0">
                <a:latin typeface="Arial" panose="020B0604020202020204" pitchFamily="34" charset="0"/>
                <a:cs typeface="Arial" panose="020B0604020202020204" pitchFamily="34" charset="0"/>
              </a:rPr>
              <a:t>Record your idea in </a:t>
            </a:r>
            <a:r>
              <a:rPr lang="en-US" sz="2800" b="1" dirty="0">
                <a:latin typeface="Arial" panose="020B0604020202020204" pitchFamily="34" charset="0"/>
                <a:cs typeface="Arial" panose="020B0604020202020204" pitchFamily="34" charset="0"/>
              </a:rPr>
              <a:t>Doodle Box J.  </a:t>
            </a:r>
          </a:p>
        </p:txBody>
      </p:sp>
      <p:pic>
        <p:nvPicPr>
          <p:cNvPr id="5" name="Picture 4">
            <a:extLst>
              <a:ext uri="{FF2B5EF4-FFF2-40B4-BE49-F238E27FC236}">
                <a16:creationId xmlns:a16="http://schemas.microsoft.com/office/drawing/2014/main" id="{1CDD7A90-AC1A-44B7-90CC-6B62591B0AD0}"/>
              </a:ext>
            </a:extLst>
          </p:cNvPr>
          <p:cNvPicPr>
            <a:picLocks noChangeAspect="1"/>
          </p:cNvPicPr>
          <p:nvPr/>
        </p:nvPicPr>
        <p:blipFill>
          <a:blip r:embed="rId4"/>
          <a:stretch>
            <a:fillRect/>
          </a:stretch>
        </p:blipFill>
        <p:spPr>
          <a:xfrm>
            <a:off x="6591054" y="2471455"/>
            <a:ext cx="1590403" cy="2124002"/>
          </a:xfrm>
          <a:prstGeom prst="rect">
            <a:avLst/>
          </a:prstGeom>
        </p:spPr>
      </p:pic>
      <p:sp>
        <p:nvSpPr>
          <p:cNvPr id="7" name="Shape 333">
            <a:extLst>
              <a:ext uri="{FF2B5EF4-FFF2-40B4-BE49-F238E27FC236}">
                <a16:creationId xmlns:a16="http://schemas.microsoft.com/office/drawing/2014/main" id="{B8784CF1-2D83-4DE8-BED3-3A755102C42E}"/>
              </a:ext>
            </a:extLst>
          </p:cNvPr>
          <p:cNvSpPr txBox="1">
            <a:spLocks/>
          </p:cNvSpPr>
          <p:nvPr/>
        </p:nvSpPr>
        <p:spPr>
          <a:xfrm>
            <a:off x="554040" y="2313119"/>
            <a:ext cx="4648199" cy="2906542"/>
          </a:xfrm>
          <a:prstGeom prst="rect">
            <a:avLst/>
          </a:prstGeom>
          <a:noFill/>
          <a:ln>
            <a:noFill/>
          </a:ln>
        </p:spPr>
        <p:txBody>
          <a:bodyPr vert="horz" lIns="91425" tIns="45700" rIns="91425" bIns="45700" rtlCol="0" anchor="t" anchorCtr="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Clr>
                <a:schemeClr val="hlink"/>
              </a:buClr>
              <a:buSzPct val="80357"/>
              <a:buFont typeface="Arial"/>
              <a:buNone/>
            </a:pPr>
            <a:r>
              <a:rPr lang="en-US" sz="2400" dirty="0">
                <a:latin typeface="Arial"/>
                <a:ea typeface="Arial"/>
                <a:cs typeface="Arial"/>
                <a:sym typeface="Arial"/>
              </a:rPr>
              <a:t>Zygote → Baby</a:t>
            </a:r>
          </a:p>
          <a:p>
            <a:pPr marL="0" indent="0">
              <a:spcBef>
                <a:spcPts val="0"/>
              </a:spcBef>
              <a:buClr>
                <a:schemeClr val="hlink"/>
              </a:buClr>
              <a:buSzPct val="80357"/>
              <a:buFont typeface="Arial"/>
              <a:buNone/>
            </a:pPr>
            <a:r>
              <a:rPr lang="en-US" sz="2400" dirty="0">
                <a:latin typeface="Arial"/>
                <a:ea typeface="Arial"/>
                <a:cs typeface="Arial"/>
                <a:sym typeface="Arial"/>
              </a:rPr>
              <a:t>How many chromosomes are in a zygote compared to an egg or a sperm?</a:t>
            </a:r>
          </a:p>
          <a:p>
            <a:pPr marL="0" indent="0">
              <a:spcBef>
                <a:spcPts val="0"/>
              </a:spcBef>
              <a:buClr>
                <a:schemeClr val="hlink"/>
              </a:buClr>
              <a:buSzPct val="80357"/>
              <a:buFont typeface="Arial"/>
              <a:buNone/>
            </a:pPr>
            <a:r>
              <a:rPr lang="en-US" sz="2400" dirty="0">
                <a:latin typeface="Arial"/>
                <a:ea typeface="Arial"/>
                <a:cs typeface="Arial"/>
                <a:sym typeface="Arial"/>
              </a:rPr>
              <a:t>½ + ½ = 2/2 </a:t>
            </a:r>
          </a:p>
          <a:p>
            <a:pPr marL="0" indent="0">
              <a:spcBef>
                <a:spcPts val="0"/>
              </a:spcBef>
              <a:buClr>
                <a:schemeClr val="hlink"/>
              </a:buClr>
              <a:buSzPct val="80357"/>
              <a:buFont typeface="Arial"/>
              <a:buNone/>
            </a:pPr>
            <a:r>
              <a:rPr lang="en-US" sz="2400" dirty="0">
                <a:latin typeface="Arial"/>
                <a:ea typeface="Arial"/>
                <a:cs typeface="Arial"/>
                <a:sym typeface="Arial"/>
              </a:rPr>
              <a:t>Diploid (two for each pair..2 long, 2 medium &amp; 2 short)</a:t>
            </a:r>
          </a:p>
        </p:txBody>
      </p:sp>
      <p:sp>
        <p:nvSpPr>
          <p:cNvPr id="10" name="Rectangle 9">
            <a:extLst>
              <a:ext uri="{FF2B5EF4-FFF2-40B4-BE49-F238E27FC236}">
                <a16:creationId xmlns:a16="http://schemas.microsoft.com/office/drawing/2014/main" id="{87B98CEC-57F6-4A61-9E5B-D178395A277A}"/>
              </a:ext>
            </a:extLst>
          </p:cNvPr>
          <p:cNvSpPr/>
          <p:nvPr/>
        </p:nvSpPr>
        <p:spPr>
          <a:xfrm>
            <a:off x="1891304" y="5327400"/>
            <a:ext cx="6852109" cy="1200329"/>
          </a:xfrm>
          <a:prstGeom prst="rect">
            <a:avLst/>
          </a:prstGeom>
        </p:spPr>
        <p:txBody>
          <a:bodyPr wrap="square">
            <a:spAutoFit/>
          </a:bodyPr>
          <a:lstStyle/>
          <a:p>
            <a:pPr lvl="0">
              <a:buClr>
                <a:schemeClr val="lt1"/>
              </a:buClr>
              <a:buSzPct val="25000"/>
            </a:pPr>
            <a:r>
              <a:rPr lang="en-US" sz="2400" dirty="0">
                <a:latin typeface="Arial"/>
                <a:ea typeface="Arial"/>
                <a:cs typeface="Arial"/>
                <a:sym typeface="Arial"/>
              </a:rPr>
              <a:t>Draw the chromosomes (color, size, letter,) for the zygote in the appropriate circle on your Diagram Doodle and LABEL.</a:t>
            </a:r>
          </a:p>
        </p:txBody>
      </p:sp>
      <p:pic>
        <p:nvPicPr>
          <p:cNvPr id="13" name="Picture 12">
            <a:extLst>
              <a:ext uri="{FF2B5EF4-FFF2-40B4-BE49-F238E27FC236}">
                <a16:creationId xmlns:a16="http://schemas.microsoft.com/office/drawing/2014/main" id="{DEBF924A-D060-441D-9EFE-AA5DA8DD13E7}"/>
              </a:ext>
            </a:extLst>
          </p:cNvPr>
          <p:cNvPicPr>
            <a:picLocks noChangeAspect="1"/>
          </p:cNvPicPr>
          <p:nvPr/>
        </p:nvPicPr>
        <p:blipFill rotWithShape="1">
          <a:blip r:embed="rId5"/>
          <a:srcRect t="11938" r="21976"/>
          <a:stretch/>
        </p:blipFill>
        <p:spPr>
          <a:xfrm>
            <a:off x="607365" y="1317403"/>
            <a:ext cx="1052623" cy="891043"/>
          </a:xfrm>
          <a:prstGeom prst="rect">
            <a:avLst/>
          </a:prstGeom>
        </p:spPr>
      </p:pic>
      <p:pic>
        <p:nvPicPr>
          <p:cNvPr id="14" name="Picture 13">
            <a:extLst>
              <a:ext uri="{FF2B5EF4-FFF2-40B4-BE49-F238E27FC236}">
                <a16:creationId xmlns:a16="http://schemas.microsoft.com/office/drawing/2014/main" id="{237EFB6D-7545-4168-96F6-7059BE116EA1}"/>
              </a:ext>
            </a:extLst>
          </p:cNvPr>
          <p:cNvPicPr>
            <a:picLocks noChangeAspect="1"/>
          </p:cNvPicPr>
          <p:nvPr/>
        </p:nvPicPr>
        <p:blipFill rotWithShape="1">
          <a:blip r:embed="rId6"/>
          <a:srcRect r="13953" b="1240"/>
          <a:stretch/>
        </p:blipFill>
        <p:spPr>
          <a:xfrm>
            <a:off x="400587" y="251927"/>
            <a:ext cx="1035121" cy="891043"/>
          </a:xfrm>
          <a:prstGeom prst="rect">
            <a:avLst/>
          </a:prstGeom>
        </p:spPr>
      </p:pic>
      <p:pic>
        <p:nvPicPr>
          <p:cNvPr id="15" name="Picture 14">
            <a:extLst>
              <a:ext uri="{FF2B5EF4-FFF2-40B4-BE49-F238E27FC236}">
                <a16:creationId xmlns:a16="http://schemas.microsoft.com/office/drawing/2014/main" id="{25B966D0-78B1-47C6-A0FA-571DFEDBDBCC}"/>
              </a:ext>
            </a:extLst>
          </p:cNvPr>
          <p:cNvPicPr>
            <a:picLocks noChangeAspect="1"/>
          </p:cNvPicPr>
          <p:nvPr/>
        </p:nvPicPr>
        <p:blipFill rotWithShape="1">
          <a:blip r:embed="rId5"/>
          <a:srcRect t="11938" r="21976"/>
          <a:stretch/>
        </p:blipFill>
        <p:spPr>
          <a:xfrm>
            <a:off x="759765" y="5394094"/>
            <a:ext cx="1052623" cy="891043"/>
          </a:xfrm>
          <a:prstGeom prst="rect">
            <a:avLst/>
          </a:prstGeom>
        </p:spPr>
      </p:pic>
      <p:pic>
        <p:nvPicPr>
          <p:cNvPr id="17" name="Picture 16">
            <a:extLst>
              <a:ext uri="{FF2B5EF4-FFF2-40B4-BE49-F238E27FC236}">
                <a16:creationId xmlns:a16="http://schemas.microsoft.com/office/drawing/2014/main" id="{7DD65D93-9902-41A2-98C1-254EC3C18D74}"/>
              </a:ext>
            </a:extLst>
          </p:cNvPr>
          <p:cNvPicPr>
            <a:picLocks noChangeAspect="1"/>
          </p:cNvPicPr>
          <p:nvPr/>
        </p:nvPicPr>
        <p:blipFill>
          <a:blip r:embed="rId7"/>
          <a:stretch>
            <a:fillRect/>
          </a:stretch>
        </p:blipFill>
        <p:spPr>
          <a:xfrm>
            <a:off x="6650580" y="2471455"/>
            <a:ext cx="1471349" cy="2348759"/>
          </a:xfrm>
          <a:prstGeom prst="rect">
            <a:avLst/>
          </a:prstGeom>
        </p:spPr>
      </p:pic>
    </p:spTree>
    <p:extLst>
      <p:ext uri="{BB962C8B-B14F-4D97-AF65-F5344CB8AC3E}">
        <p14:creationId xmlns:p14="http://schemas.microsoft.com/office/powerpoint/2010/main" val="14899314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5407C8-8E22-48B2-8DDE-F269FF9F6049}"/>
              </a:ext>
            </a:extLst>
          </p:cNvPr>
          <p:cNvSpPr>
            <a:spLocks noGrp="1"/>
          </p:cNvSpPr>
          <p:nvPr>
            <p:ph type="title" idx="4294967295"/>
          </p:nvPr>
        </p:nvSpPr>
        <p:spPr>
          <a:xfrm>
            <a:off x="2542194" y="114936"/>
            <a:ext cx="4065587" cy="1143000"/>
          </a:xfrm>
        </p:spPr>
        <p:txBody>
          <a:bodyPr>
            <a:normAutofit/>
          </a:bodyPr>
          <a:lstStyle/>
          <a:p>
            <a:pPr algn="ctr"/>
            <a:r>
              <a:rPr lang="en-US" sz="3200" dirty="0">
                <a:latin typeface="Arial"/>
                <a:cs typeface="Arial"/>
                <a:sym typeface="Arial"/>
              </a:rPr>
              <a:t>Gamete and Zygote Formation</a:t>
            </a:r>
            <a:endParaRPr lang="en-US" sz="3200" dirty="0"/>
          </a:p>
        </p:txBody>
      </p:sp>
      <p:pic>
        <p:nvPicPr>
          <p:cNvPr id="5" name="Picture 4">
            <a:extLst>
              <a:ext uri="{FF2B5EF4-FFF2-40B4-BE49-F238E27FC236}">
                <a16:creationId xmlns:a16="http://schemas.microsoft.com/office/drawing/2014/main" id="{D0E30AEF-3C9F-42C1-9F7B-B9C1E6D99DFB}"/>
              </a:ext>
            </a:extLst>
          </p:cNvPr>
          <p:cNvPicPr>
            <a:picLocks noChangeAspect="1"/>
          </p:cNvPicPr>
          <p:nvPr/>
        </p:nvPicPr>
        <p:blipFill>
          <a:blip r:embed="rId3"/>
          <a:stretch>
            <a:fillRect/>
          </a:stretch>
        </p:blipFill>
        <p:spPr>
          <a:xfrm>
            <a:off x="3844434" y="4858340"/>
            <a:ext cx="1713904" cy="1967232"/>
          </a:xfrm>
          <a:prstGeom prst="rect">
            <a:avLst/>
          </a:prstGeom>
        </p:spPr>
      </p:pic>
      <p:pic>
        <p:nvPicPr>
          <p:cNvPr id="3" name="Picture 2">
            <a:extLst>
              <a:ext uri="{FF2B5EF4-FFF2-40B4-BE49-F238E27FC236}">
                <a16:creationId xmlns:a16="http://schemas.microsoft.com/office/drawing/2014/main" id="{9813095E-C4AA-4C6C-90A8-87D7D1D8A7C3}"/>
              </a:ext>
            </a:extLst>
          </p:cNvPr>
          <p:cNvPicPr>
            <a:picLocks noChangeAspect="1"/>
          </p:cNvPicPr>
          <p:nvPr/>
        </p:nvPicPr>
        <p:blipFill>
          <a:blip r:embed="rId4"/>
          <a:stretch>
            <a:fillRect/>
          </a:stretch>
        </p:blipFill>
        <p:spPr>
          <a:xfrm>
            <a:off x="469451" y="838993"/>
            <a:ext cx="1935137" cy="1726035"/>
          </a:xfrm>
          <a:prstGeom prst="rect">
            <a:avLst/>
          </a:prstGeom>
        </p:spPr>
      </p:pic>
      <p:pic>
        <p:nvPicPr>
          <p:cNvPr id="9" name="Picture 8">
            <a:extLst>
              <a:ext uri="{FF2B5EF4-FFF2-40B4-BE49-F238E27FC236}">
                <a16:creationId xmlns:a16="http://schemas.microsoft.com/office/drawing/2014/main" id="{F004340C-2671-4935-97C7-A73C3C7CFA9A}"/>
              </a:ext>
            </a:extLst>
          </p:cNvPr>
          <p:cNvPicPr>
            <a:picLocks noChangeAspect="1"/>
          </p:cNvPicPr>
          <p:nvPr/>
        </p:nvPicPr>
        <p:blipFill>
          <a:blip r:embed="rId4"/>
          <a:stretch>
            <a:fillRect/>
          </a:stretch>
        </p:blipFill>
        <p:spPr>
          <a:xfrm>
            <a:off x="6735038" y="809042"/>
            <a:ext cx="1935138" cy="1726035"/>
          </a:xfrm>
          <a:prstGeom prst="rect">
            <a:avLst/>
          </a:prstGeom>
        </p:spPr>
      </p:pic>
      <p:pic>
        <p:nvPicPr>
          <p:cNvPr id="10" name="Picture 9">
            <a:extLst>
              <a:ext uri="{FF2B5EF4-FFF2-40B4-BE49-F238E27FC236}">
                <a16:creationId xmlns:a16="http://schemas.microsoft.com/office/drawing/2014/main" id="{73387701-01D6-42A5-A753-A23C4BE8CC14}"/>
              </a:ext>
            </a:extLst>
          </p:cNvPr>
          <p:cNvPicPr>
            <a:picLocks noChangeAspect="1"/>
          </p:cNvPicPr>
          <p:nvPr/>
        </p:nvPicPr>
        <p:blipFill>
          <a:blip r:embed="rId5"/>
          <a:stretch>
            <a:fillRect/>
          </a:stretch>
        </p:blipFill>
        <p:spPr>
          <a:xfrm>
            <a:off x="546957" y="3652146"/>
            <a:ext cx="1652159" cy="2542252"/>
          </a:xfrm>
          <a:prstGeom prst="rect">
            <a:avLst/>
          </a:prstGeom>
        </p:spPr>
      </p:pic>
      <p:pic>
        <p:nvPicPr>
          <p:cNvPr id="11" name="Picture 10">
            <a:extLst>
              <a:ext uri="{FF2B5EF4-FFF2-40B4-BE49-F238E27FC236}">
                <a16:creationId xmlns:a16="http://schemas.microsoft.com/office/drawing/2014/main" id="{64C92538-614B-4B85-9BB4-7DE35684B711}"/>
              </a:ext>
            </a:extLst>
          </p:cNvPr>
          <p:cNvPicPr>
            <a:picLocks noChangeAspect="1"/>
          </p:cNvPicPr>
          <p:nvPr/>
        </p:nvPicPr>
        <p:blipFill>
          <a:blip r:embed="rId6"/>
          <a:stretch>
            <a:fillRect/>
          </a:stretch>
        </p:blipFill>
        <p:spPr>
          <a:xfrm>
            <a:off x="824574" y="4083967"/>
            <a:ext cx="1113766" cy="1482657"/>
          </a:xfrm>
          <a:prstGeom prst="rect">
            <a:avLst/>
          </a:prstGeom>
        </p:spPr>
      </p:pic>
      <p:sp>
        <p:nvSpPr>
          <p:cNvPr id="14" name="TextBox 13">
            <a:extLst>
              <a:ext uri="{FF2B5EF4-FFF2-40B4-BE49-F238E27FC236}">
                <a16:creationId xmlns:a16="http://schemas.microsoft.com/office/drawing/2014/main" id="{FAB7AF10-4CFC-4AD8-884C-73D21C0FABB4}"/>
              </a:ext>
            </a:extLst>
          </p:cNvPr>
          <p:cNvSpPr txBox="1"/>
          <p:nvPr/>
        </p:nvSpPr>
        <p:spPr>
          <a:xfrm>
            <a:off x="891153" y="3071859"/>
            <a:ext cx="1022518"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Egg</a:t>
            </a:r>
          </a:p>
        </p:txBody>
      </p:sp>
      <p:pic>
        <p:nvPicPr>
          <p:cNvPr id="7" name="Picture 6">
            <a:extLst>
              <a:ext uri="{FF2B5EF4-FFF2-40B4-BE49-F238E27FC236}">
                <a16:creationId xmlns:a16="http://schemas.microsoft.com/office/drawing/2014/main" id="{7E804ACE-9952-4203-9FAF-0E0DE73EC0D6}"/>
              </a:ext>
            </a:extLst>
          </p:cNvPr>
          <p:cNvPicPr>
            <a:picLocks noChangeAspect="1"/>
          </p:cNvPicPr>
          <p:nvPr/>
        </p:nvPicPr>
        <p:blipFill>
          <a:blip r:embed="rId5"/>
          <a:stretch>
            <a:fillRect/>
          </a:stretch>
        </p:blipFill>
        <p:spPr>
          <a:xfrm>
            <a:off x="6980033" y="3615335"/>
            <a:ext cx="1638671" cy="2542252"/>
          </a:xfrm>
          <a:prstGeom prst="rect">
            <a:avLst/>
          </a:prstGeom>
        </p:spPr>
      </p:pic>
      <p:sp>
        <p:nvSpPr>
          <p:cNvPr id="15" name="TextBox 14">
            <a:extLst>
              <a:ext uri="{FF2B5EF4-FFF2-40B4-BE49-F238E27FC236}">
                <a16:creationId xmlns:a16="http://schemas.microsoft.com/office/drawing/2014/main" id="{DCCC0497-69C7-42A8-A76F-D091D04FA7A8}"/>
              </a:ext>
            </a:extLst>
          </p:cNvPr>
          <p:cNvSpPr txBox="1"/>
          <p:nvPr/>
        </p:nvSpPr>
        <p:spPr>
          <a:xfrm>
            <a:off x="4109518" y="4335120"/>
            <a:ext cx="1542795"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Zygote</a:t>
            </a:r>
          </a:p>
        </p:txBody>
      </p:sp>
      <p:sp>
        <p:nvSpPr>
          <p:cNvPr id="16" name="TextBox 15">
            <a:extLst>
              <a:ext uri="{FF2B5EF4-FFF2-40B4-BE49-F238E27FC236}">
                <a16:creationId xmlns:a16="http://schemas.microsoft.com/office/drawing/2014/main" id="{9B6096C4-489D-4AA3-A3D9-C290E9448228}"/>
              </a:ext>
            </a:extLst>
          </p:cNvPr>
          <p:cNvSpPr txBox="1"/>
          <p:nvPr/>
        </p:nvSpPr>
        <p:spPr>
          <a:xfrm>
            <a:off x="7083348" y="3096888"/>
            <a:ext cx="2044537"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Sperm</a:t>
            </a:r>
          </a:p>
        </p:txBody>
      </p:sp>
      <p:pic>
        <p:nvPicPr>
          <p:cNvPr id="13" name="Picture 12">
            <a:extLst>
              <a:ext uri="{FF2B5EF4-FFF2-40B4-BE49-F238E27FC236}">
                <a16:creationId xmlns:a16="http://schemas.microsoft.com/office/drawing/2014/main" id="{D69F88EA-4F06-41F0-AC82-F785DEF310B7}"/>
              </a:ext>
            </a:extLst>
          </p:cNvPr>
          <p:cNvPicPr>
            <a:picLocks noChangeAspect="1"/>
          </p:cNvPicPr>
          <p:nvPr/>
        </p:nvPicPr>
        <p:blipFill>
          <a:blip r:embed="rId7"/>
          <a:stretch>
            <a:fillRect/>
          </a:stretch>
        </p:blipFill>
        <p:spPr>
          <a:xfrm>
            <a:off x="7238543" y="4061483"/>
            <a:ext cx="1130794" cy="1400876"/>
          </a:xfrm>
          <a:prstGeom prst="rect">
            <a:avLst/>
          </a:prstGeom>
        </p:spPr>
      </p:pic>
      <p:cxnSp>
        <p:nvCxnSpPr>
          <p:cNvPr id="18" name="Straight Arrow Connector 17">
            <a:extLst>
              <a:ext uri="{FF2B5EF4-FFF2-40B4-BE49-F238E27FC236}">
                <a16:creationId xmlns:a16="http://schemas.microsoft.com/office/drawing/2014/main" id="{A86F8E75-0264-4ADC-B973-E727D97E8918}"/>
              </a:ext>
            </a:extLst>
          </p:cNvPr>
          <p:cNvCxnSpPr>
            <a:cxnSpLocks/>
          </p:cNvCxnSpPr>
          <p:nvPr/>
        </p:nvCxnSpPr>
        <p:spPr>
          <a:xfrm flipV="1">
            <a:off x="1702222" y="3642796"/>
            <a:ext cx="1888941" cy="264927"/>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pic>
        <p:nvPicPr>
          <p:cNvPr id="12" name="Picture 11">
            <a:extLst>
              <a:ext uri="{FF2B5EF4-FFF2-40B4-BE49-F238E27FC236}">
                <a16:creationId xmlns:a16="http://schemas.microsoft.com/office/drawing/2014/main" id="{1DAE7E59-DACA-446F-BC1B-E54A965F4A81}"/>
              </a:ext>
            </a:extLst>
          </p:cNvPr>
          <p:cNvPicPr>
            <a:picLocks noChangeAspect="1"/>
          </p:cNvPicPr>
          <p:nvPr/>
        </p:nvPicPr>
        <p:blipFill>
          <a:blip r:embed="rId8"/>
          <a:stretch>
            <a:fillRect/>
          </a:stretch>
        </p:blipFill>
        <p:spPr>
          <a:xfrm>
            <a:off x="996570" y="1075977"/>
            <a:ext cx="880901" cy="1174534"/>
          </a:xfrm>
          <a:prstGeom prst="rect">
            <a:avLst/>
          </a:prstGeom>
        </p:spPr>
      </p:pic>
      <p:pic>
        <p:nvPicPr>
          <p:cNvPr id="17" name="Picture 16">
            <a:extLst>
              <a:ext uri="{FF2B5EF4-FFF2-40B4-BE49-F238E27FC236}">
                <a16:creationId xmlns:a16="http://schemas.microsoft.com/office/drawing/2014/main" id="{90F3592B-29C6-44AF-980E-99F06533B7AF}"/>
              </a:ext>
            </a:extLst>
          </p:cNvPr>
          <p:cNvPicPr>
            <a:picLocks noChangeAspect="1"/>
          </p:cNvPicPr>
          <p:nvPr/>
        </p:nvPicPr>
        <p:blipFill>
          <a:blip r:embed="rId9"/>
          <a:stretch>
            <a:fillRect/>
          </a:stretch>
        </p:blipFill>
        <p:spPr>
          <a:xfrm>
            <a:off x="7272989" y="914270"/>
            <a:ext cx="859236" cy="1145648"/>
          </a:xfrm>
          <a:prstGeom prst="rect">
            <a:avLst/>
          </a:prstGeom>
        </p:spPr>
      </p:pic>
      <p:sp>
        <p:nvSpPr>
          <p:cNvPr id="21" name="TextBox 20">
            <a:extLst>
              <a:ext uri="{FF2B5EF4-FFF2-40B4-BE49-F238E27FC236}">
                <a16:creationId xmlns:a16="http://schemas.microsoft.com/office/drawing/2014/main" id="{001069C8-9854-4352-8E70-01A0CF8DDB44}"/>
              </a:ext>
            </a:extLst>
          </p:cNvPr>
          <p:cNvSpPr txBox="1"/>
          <p:nvPr/>
        </p:nvSpPr>
        <p:spPr>
          <a:xfrm>
            <a:off x="763122" y="268626"/>
            <a:ext cx="1559578"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Mother</a:t>
            </a:r>
          </a:p>
        </p:txBody>
      </p:sp>
      <p:sp>
        <p:nvSpPr>
          <p:cNvPr id="22" name="TextBox 21">
            <a:extLst>
              <a:ext uri="{FF2B5EF4-FFF2-40B4-BE49-F238E27FC236}">
                <a16:creationId xmlns:a16="http://schemas.microsoft.com/office/drawing/2014/main" id="{76F67CA1-C4B5-4AC7-8E83-9223716FAB1F}"/>
              </a:ext>
            </a:extLst>
          </p:cNvPr>
          <p:cNvSpPr txBox="1"/>
          <p:nvPr/>
        </p:nvSpPr>
        <p:spPr>
          <a:xfrm>
            <a:off x="7083348" y="224267"/>
            <a:ext cx="1432042"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Father</a:t>
            </a:r>
          </a:p>
        </p:txBody>
      </p:sp>
      <p:cxnSp>
        <p:nvCxnSpPr>
          <p:cNvPr id="25" name="Straight Arrow Connector 24">
            <a:extLst>
              <a:ext uri="{FF2B5EF4-FFF2-40B4-BE49-F238E27FC236}">
                <a16:creationId xmlns:a16="http://schemas.microsoft.com/office/drawing/2014/main" id="{F183B657-A12B-46AC-8328-508CD9303DB7}"/>
              </a:ext>
            </a:extLst>
          </p:cNvPr>
          <p:cNvCxnSpPr>
            <a:cxnSpLocks/>
          </p:cNvCxnSpPr>
          <p:nvPr/>
        </p:nvCxnSpPr>
        <p:spPr>
          <a:xfrm flipH="1" flipV="1">
            <a:off x="5652314" y="3642796"/>
            <a:ext cx="1663098" cy="264927"/>
          </a:xfrm>
          <a:prstGeom prst="straightConnector1">
            <a:avLst/>
          </a:prstGeom>
          <a:ln w="57150">
            <a:solidFill>
              <a:schemeClr val="tx1"/>
            </a:solidFill>
            <a:tailEnd type="triangle"/>
          </a:ln>
        </p:spPr>
        <p:style>
          <a:lnRef idx="2">
            <a:schemeClr val="accent1"/>
          </a:lnRef>
          <a:fillRef idx="0">
            <a:schemeClr val="accent1"/>
          </a:fillRef>
          <a:effectRef idx="1">
            <a:schemeClr val="accent1"/>
          </a:effectRef>
          <a:fontRef idx="minor">
            <a:schemeClr val="tx1"/>
          </a:fontRef>
        </p:style>
      </p:cxnSp>
      <p:sp>
        <p:nvSpPr>
          <p:cNvPr id="32" name="TextBox 31">
            <a:extLst>
              <a:ext uri="{FF2B5EF4-FFF2-40B4-BE49-F238E27FC236}">
                <a16:creationId xmlns:a16="http://schemas.microsoft.com/office/drawing/2014/main" id="{FC72C47B-9902-4D19-9D56-3A5D5F64BCBB}"/>
              </a:ext>
            </a:extLst>
          </p:cNvPr>
          <p:cNvSpPr txBox="1"/>
          <p:nvPr/>
        </p:nvSpPr>
        <p:spPr>
          <a:xfrm>
            <a:off x="3472082" y="3322948"/>
            <a:ext cx="2458609" cy="584775"/>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Fertilization</a:t>
            </a:r>
          </a:p>
        </p:txBody>
      </p:sp>
      <p:cxnSp>
        <p:nvCxnSpPr>
          <p:cNvPr id="34" name="Straight Arrow Connector 33">
            <a:extLst>
              <a:ext uri="{FF2B5EF4-FFF2-40B4-BE49-F238E27FC236}">
                <a16:creationId xmlns:a16="http://schemas.microsoft.com/office/drawing/2014/main" id="{DB598FF5-36F7-46CD-A924-5291CEB80311}"/>
              </a:ext>
            </a:extLst>
          </p:cNvPr>
          <p:cNvCxnSpPr>
            <a:cxnSpLocks/>
          </p:cNvCxnSpPr>
          <p:nvPr/>
        </p:nvCxnSpPr>
        <p:spPr>
          <a:xfrm>
            <a:off x="1373866" y="2589919"/>
            <a:ext cx="0" cy="57492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6" name="Straight Arrow Connector 35">
            <a:extLst>
              <a:ext uri="{FF2B5EF4-FFF2-40B4-BE49-F238E27FC236}">
                <a16:creationId xmlns:a16="http://schemas.microsoft.com/office/drawing/2014/main" id="{51344433-8DF7-487C-B182-913BF866CD7C}"/>
              </a:ext>
            </a:extLst>
          </p:cNvPr>
          <p:cNvCxnSpPr>
            <a:cxnSpLocks/>
            <a:stCxn id="9" idx="2"/>
          </p:cNvCxnSpPr>
          <p:nvPr/>
        </p:nvCxnSpPr>
        <p:spPr>
          <a:xfrm flipH="1">
            <a:off x="7702606" y="2535077"/>
            <a:ext cx="1" cy="678052"/>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44" name="Straight Arrow Connector 43">
            <a:extLst>
              <a:ext uri="{FF2B5EF4-FFF2-40B4-BE49-F238E27FC236}">
                <a16:creationId xmlns:a16="http://schemas.microsoft.com/office/drawing/2014/main" id="{34750605-46D3-4A60-9402-03C967139AE4}"/>
              </a:ext>
            </a:extLst>
          </p:cNvPr>
          <p:cNvCxnSpPr>
            <a:cxnSpLocks/>
          </p:cNvCxnSpPr>
          <p:nvPr/>
        </p:nvCxnSpPr>
        <p:spPr>
          <a:xfrm>
            <a:off x="4610903" y="3784510"/>
            <a:ext cx="0" cy="649728"/>
          </a:xfrm>
          <a:prstGeom prst="straightConnector1">
            <a:avLst/>
          </a:prstGeom>
          <a:ln w="57150">
            <a:tailEnd type="triangle"/>
          </a:ln>
        </p:spPr>
        <p:style>
          <a:lnRef idx="2">
            <a:schemeClr val="dk1"/>
          </a:lnRef>
          <a:fillRef idx="0">
            <a:schemeClr val="dk1"/>
          </a:fillRef>
          <a:effectRef idx="1">
            <a:schemeClr val="dk1"/>
          </a:effectRef>
          <a:fontRef idx="minor">
            <a:schemeClr val="tx1"/>
          </a:fontRef>
        </p:style>
      </p:cxnSp>
      <p:pic>
        <p:nvPicPr>
          <p:cNvPr id="23" name="Picture 22">
            <a:extLst>
              <a:ext uri="{FF2B5EF4-FFF2-40B4-BE49-F238E27FC236}">
                <a16:creationId xmlns:a16="http://schemas.microsoft.com/office/drawing/2014/main" id="{C3A8BC2A-E352-43CB-A4D5-AEBF5B47F387}"/>
              </a:ext>
            </a:extLst>
          </p:cNvPr>
          <p:cNvPicPr>
            <a:picLocks noChangeAspect="1"/>
          </p:cNvPicPr>
          <p:nvPr/>
        </p:nvPicPr>
        <p:blipFill>
          <a:blip r:embed="rId10"/>
          <a:stretch>
            <a:fillRect/>
          </a:stretch>
        </p:blipFill>
        <p:spPr>
          <a:xfrm>
            <a:off x="4018792" y="5330010"/>
            <a:ext cx="1365188" cy="1023891"/>
          </a:xfrm>
          <a:prstGeom prst="rect">
            <a:avLst/>
          </a:prstGeom>
        </p:spPr>
      </p:pic>
    </p:spTree>
    <p:extLst>
      <p:ext uri="{BB962C8B-B14F-4D97-AF65-F5344CB8AC3E}">
        <p14:creationId xmlns:p14="http://schemas.microsoft.com/office/powerpoint/2010/main" val="5304309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21" grpId="0"/>
      <p:bldP spid="22" grpId="0"/>
      <p:bldP spid="3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63B074-8A00-4D04-8277-F6257FC1D17B}"/>
              </a:ext>
            </a:extLst>
          </p:cNvPr>
          <p:cNvSpPr>
            <a:spLocks noGrp="1"/>
          </p:cNvSpPr>
          <p:nvPr>
            <p:ph type="title" idx="4294967295"/>
          </p:nvPr>
        </p:nvSpPr>
        <p:spPr>
          <a:xfrm>
            <a:off x="365760" y="106206"/>
            <a:ext cx="7863840" cy="847417"/>
          </a:xfrm>
        </p:spPr>
        <p:txBody>
          <a:bodyPr/>
          <a:lstStyle/>
          <a:p>
            <a:r>
              <a:rPr lang="en-US" sz="3200" b="1" dirty="0"/>
              <a:t>Model Revision</a:t>
            </a:r>
          </a:p>
        </p:txBody>
      </p:sp>
      <p:sp>
        <p:nvSpPr>
          <p:cNvPr id="3" name="Content Placeholder 2">
            <a:extLst>
              <a:ext uri="{FF2B5EF4-FFF2-40B4-BE49-F238E27FC236}">
                <a16:creationId xmlns:a16="http://schemas.microsoft.com/office/drawing/2014/main" id="{B28248EF-8021-4F22-B0CA-FBA0DC97DB72}"/>
              </a:ext>
            </a:extLst>
          </p:cNvPr>
          <p:cNvSpPr>
            <a:spLocks noGrp="1"/>
          </p:cNvSpPr>
          <p:nvPr>
            <p:ph idx="4294967295"/>
          </p:nvPr>
        </p:nvSpPr>
        <p:spPr>
          <a:xfrm>
            <a:off x="1508760" y="1399144"/>
            <a:ext cx="7498080" cy="4624705"/>
          </a:xfrm>
        </p:spPr>
        <p:txBody>
          <a:bodyPr>
            <a:normAutofit/>
          </a:bodyPr>
          <a:lstStyle/>
          <a:p>
            <a:pPr marL="0" indent="0">
              <a:spcBef>
                <a:spcPts val="0"/>
              </a:spcBef>
              <a:buNone/>
            </a:pPr>
            <a:r>
              <a:rPr lang="en-US" sz="2400" dirty="0">
                <a:latin typeface="Arial" panose="020B0604020202020204" pitchFamily="34" charset="0"/>
                <a:cs typeface="Arial" panose="020B0604020202020204" pitchFamily="34" charset="0"/>
              </a:rPr>
              <a:t>What have we figured out?</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What carries the hereditable information from parent to offspring?</a:t>
            </a:r>
          </a:p>
          <a:p>
            <a:pPr marL="0" indent="0" algn="ctr">
              <a:spcBef>
                <a:spcPts val="0"/>
              </a:spcBef>
              <a:buNone/>
            </a:pPr>
            <a:r>
              <a:rPr lang="en-US" sz="2400" b="1" dirty="0">
                <a:latin typeface="Arial" panose="020B0604020202020204" pitchFamily="34" charset="0"/>
                <a:cs typeface="Arial" panose="020B0604020202020204" pitchFamily="34" charset="0"/>
              </a:rPr>
              <a:t>Gametes</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The process of making gametes is called </a:t>
            </a:r>
            <a:r>
              <a:rPr lang="en-US" sz="2400" b="1" dirty="0">
                <a:latin typeface="Arial" panose="020B0604020202020204" pitchFamily="34" charset="0"/>
                <a:cs typeface="Arial" panose="020B0604020202020204" pitchFamily="34" charset="0"/>
              </a:rPr>
              <a:t>Meiosis.</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We have figured out some key details to making gametes. </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What do we add/delete/ revise in our model?</a:t>
            </a:r>
          </a:p>
          <a:p>
            <a:pPr marL="0" indent="0">
              <a:buNone/>
            </a:pPr>
            <a:endParaRPr lang="en-US" sz="1600" dirty="0"/>
          </a:p>
        </p:txBody>
      </p:sp>
      <p:pic>
        <p:nvPicPr>
          <p:cNvPr id="6" name="Picture 5">
            <a:extLst>
              <a:ext uri="{FF2B5EF4-FFF2-40B4-BE49-F238E27FC236}">
                <a16:creationId xmlns:a16="http://schemas.microsoft.com/office/drawing/2014/main" id="{867BEA62-A2D5-4198-BACD-ACC1BA19807B}"/>
              </a:ext>
            </a:extLst>
          </p:cNvPr>
          <p:cNvPicPr>
            <a:picLocks noChangeAspect="1"/>
          </p:cNvPicPr>
          <p:nvPr/>
        </p:nvPicPr>
        <p:blipFill rotWithShape="1">
          <a:blip r:embed="rId3"/>
          <a:srcRect r="13953" b="1240"/>
          <a:stretch/>
        </p:blipFill>
        <p:spPr>
          <a:xfrm>
            <a:off x="323250" y="953623"/>
            <a:ext cx="1035121" cy="891043"/>
          </a:xfrm>
          <a:prstGeom prst="rect">
            <a:avLst/>
          </a:prstGeom>
        </p:spPr>
      </p:pic>
    </p:spTree>
    <p:extLst>
      <p:ext uri="{BB962C8B-B14F-4D97-AF65-F5344CB8AC3E}">
        <p14:creationId xmlns:p14="http://schemas.microsoft.com/office/powerpoint/2010/main" val="11386635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BFBD466B-F3EA-475E-924F-2AED76F821B7}"/>
              </a:ext>
            </a:extLst>
          </p:cNvPr>
          <p:cNvSpPr txBox="1"/>
          <p:nvPr/>
        </p:nvSpPr>
        <p:spPr>
          <a:xfrm>
            <a:off x="365760" y="953623"/>
            <a:ext cx="8412480" cy="830997"/>
          </a:xfrm>
          <a:prstGeom prst="rect">
            <a:avLst/>
          </a:prstGeom>
          <a:noFill/>
        </p:spPr>
        <p:txBody>
          <a:bodyPr wrap="square">
            <a:spAutoFit/>
          </a:bodyPr>
          <a:lstStyle/>
          <a:p>
            <a:r>
              <a:rPr lang="en-US" sz="2400" dirty="0">
                <a:solidFill>
                  <a:prstClr val="black"/>
                </a:solidFill>
                <a:latin typeface="Arial" panose="020B0604020202020204" pitchFamily="34" charset="0"/>
                <a:cs typeface="Arial" panose="020B0604020202020204" pitchFamily="34" charset="0"/>
              </a:rPr>
              <a:t>How does the hereditable information get from the parents to the offspring?</a:t>
            </a:r>
            <a:endParaRPr lang="en-US" sz="2400" dirty="0"/>
          </a:p>
        </p:txBody>
      </p:sp>
      <p:sp>
        <p:nvSpPr>
          <p:cNvPr id="6" name="Title 1">
            <a:extLst>
              <a:ext uri="{FF2B5EF4-FFF2-40B4-BE49-F238E27FC236}">
                <a16:creationId xmlns:a16="http://schemas.microsoft.com/office/drawing/2014/main" id="{860AB079-160B-42EE-9F1C-05BB4E135BE0}"/>
              </a:ext>
            </a:extLst>
          </p:cNvPr>
          <p:cNvSpPr txBox="1">
            <a:spLocks/>
          </p:cNvSpPr>
          <p:nvPr/>
        </p:nvSpPr>
        <p:spPr>
          <a:xfrm>
            <a:off x="365760" y="106206"/>
            <a:ext cx="7863840" cy="847417"/>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b="1" dirty="0"/>
              <a:t>Model Revision</a:t>
            </a:r>
          </a:p>
        </p:txBody>
      </p:sp>
    </p:spTree>
    <p:extLst>
      <p:ext uri="{BB962C8B-B14F-4D97-AF65-F5344CB8AC3E}">
        <p14:creationId xmlns:p14="http://schemas.microsoft.com/office/powerpoint/2010/main" val="4135394390"/>
      </p:ext>
    </p:extLst>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9EA4F-3BEA-462D-9848-6B64FA5A409A}"/>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03 Summary</a:t>
            </a:r>
            <a:endParaRPr lang="en-US" dirty="0"/>
          </a:p>
        </p:txBody>
      </p:sp>
      <p:sp>
        <p:nvSpPr>
          <p:cNvPr id="5" name="Text Placeholder 4">
            <a:extLst>
              <a:ext uri="{FF2B5EF4-FFF2-40B4-BE49-F238E27FC236}">
                <a16:creationId xmlns:a16="http://schemas.microsoft.com/office/drawing/2014/main" id="{B2347850-D9DF-400F-913D-B74EF778782A}"/>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 </a:t>
            </a:r>
          </a:p>
          <a:p>
            <a:pPr marL="0" indent="0">
              <a:buNone/>
            </a:pPr>
            <a:endParaRPr lang="en-US" sz="1400" dirty="0">
              <a:cs typeface="Arial" panose="020B0604020202020204" pitchFamily="34" charset="0"/>
            </a:endParaRPr>
          </a:p>
          <a:p>
            <a:pPr marL="0" indent="0">
              <a:buNone/>
            </a:pPr>
            <a:r>
              <a:rPr lang="en-US" sz="1400" dirty="0">
                <a:cs typeface="Arial" panose="020B0604020202020204" pitchFamily="34" charset="0"/>
              </a:rPr>
              <a:t>We made a baby! We figured out how to make gametes and combine them to make a viable baby. We recorded our “rules” for making a baby and now have an almost complete working model for Gamete Formation.</a:t>
            </a:r>
          </a:p>
          <a:p>
            <a:endParaRPr lang="en-US" dirty="0"/>
          </a:p>
        </p:txBody>
      </p:sp>
      <p:sp>
        <p:nvSpPr>
          <p:cNvPr id="4" name="Text Placeholder 3">
            <a:extLst>
              <a:ext uri="{FF2B5EF4-FFF2-40B4-BE49-F238E27FC236}">
                <a16:creationId xmlns:a16="http://schemas.microsoft.com/office/drawing/2014/main" id="{7CF400B4-4FC4-40A8-A363-069AFB1C0C70}"/>
              </a:ext>
            </a:extLst>
          </p:cNvPr>
          <p:cNvSpPr>
            <a:spLocks noGrp="1"/>
          </p:cNvSpPr>
          <p:nvPr>
            <p:ph type="body" sz="quarter" idx="11"/>
          </p:nvPr>
        </p:nvSpPr>
        <p:spPr/>
        <p:txBody>
          <a:bodyPr/>
          <a:lstStyle/>
          <a:p>
            <a:pPr marL="0" indent="0">
              <a:buNone/>
            </a:pPr>
            <a:r>
              <a:rPr lang="en-US" u="sng" dirty="0">
                <a:cs typeface="Arial" panose="020B0604020202020204" pitchFamily="34" charset="0"/>
              </a:rPr>
              <a:t>LS03 Teacher Reflection Notes:</a:t>
            </a:r>
          </a:p>
          <a:p>
            <a:pPr marL="0" indent="0">
              <a:buNone/>
            </a:pPr>
            <a:endParaRPr lang="en-US" dirty="0">
              <a:cs typeface="Arial" panose="020B0604020202020204" pitchFamily="34" charset="0"/>
            </a:endParaRPr>
          </a:p>
          <a:p>
            <a:pPr marL="0" indent="0">
              <a:buNone/>
            </a:pPr>
            <a:r>
              <a:rPr lang="en-US" i="1" dirty="0">
                <a:cs typeface="Arial" panose="020B0604020202020204" pitchFamily="34" charset="0"/>
              </a:rPr>
              <a:t>Things that went well…</a:t>
            </a:r>
          </a:p>
          <a:p>
            <a:pPr marL="0" indent="0">
              <a:buNone/>
            </a:pPr>
            <a:endParaRPr lang="en-US" i="1" dirty="0">
              <a:cs typeface="Arial" panose="020B0604020202020204" pitchFamily="34" charset="0"/>
            </a:endParaRPr>
          </a:p>
          <a:p>
            <a:pPr marL="0" indent="0">
              <a:buNone/>
            </a:pPr>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2885475694"/>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78208-79D4-4DD7-ACBA-9DBF83F37A4D}"/>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04 Overview</a:t>
            </a:r>
            <a:endParaRPr lang="en-US" dirty="0"/>
          </a:p>
        </p:txBody>
      </p:sp>
      <p:sp>
        <p:nvSpPr>
          <p:cNvPr id="6" name="Text Placeholder 5">
            <a:extLst>
              <a:ext uri="{FF2B5EF4-FFF2-40B4-BE49-F238E27FC236}">
                <a16:creationId xmlns:a16="http://schemas.microsoft.com/office/drawing/2014/main" id="{1CD655B3-8D38-4711-87DC-2ED1EF5C673D}"/>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M  Q</a:t>
            </a:r>
            <a:r>
              <a:rPr lang="en-US" sz="1400" b="1" dirty="0"/>
              <a:t> </a:t>
            </a:r>
          </a:p>
          <a:p>
            <a:r>
              <a:rPr lang="en-US" sz="1400" b="1" dirty="0"/>
              <a:t>We use our model to help us reason about why meiosis is so important.</a:t>
            </a:r>
          </a:p>
          <a:p>
            <a:endParaRPr lang="en-US" dirty="0"/>
          </a:p>
        </p:txBody>
      </p:sp>
      <p:sp>
        <p:nvSpPr>
          <p:cNvPr id="5" name="Text Placeholder 4">
            <a:extLst>
              <a:ext uri="{FF2B5EF4-FFF2-40B4-BE49-F238E27FC236}">
                <a16:creationId xmlns:a16="http://schemas.microsoft.com/office/drawing/2014/main" id="{D602107F-89FE-4268-9D9D-0485DF93D69F}"/>
              </a:ext>
            </a:extLst>
          </p:cNvPr>
          <p:cNvSpPr>
            <a:spLocks noGrp="1"/>
          </p:cNvSpPr>
          <p:nvPr>
            <p:ph type="body" sz="quarter" idx="12"/>
          </p:nvPr>
        </p:nvSpPr>
        <p:spPr/>
        <p:txBody>
          <a:bodyPr>
            <a:normAutofit/>
          </a:bodyPr>
          <a:lstStyle/>
          <a:p>
            <a:pPr>
              <a:spcAft>
                <a:spcPts val="400"/>
              </a:spcAft>
            </a:pPr>
            <a:r>
              <a:rPr lang="en-US" u="sng" dirty="0"/>
              <a:t>Resources you will need:</a:t>
            </a:r>
          </a:p>
          <a:p>
            <a:r>
              <a:rPr lang="en-US" dirty="0"/>
              <a:t>M Doodle Sheet</a:t>
            </a:r>
          </a:p>
          <a:p>
            <a:endParaRPr lang="en-US" u="sng" dirty="0"/>
          </a:p>
          <a:p>
            <a:pPr>
              <a:spcAft>
                <a:spcPts val="400"/>
              </a:spcAft>
            </a:pPr>
            <a:r>
              <a:rPr lang="en-US" u="sng" dirty="0"/>
              <a:t>MBER Essentials:</a:t>
            </a:r>
          </a:p>
          <a:p>
            <a:r>
              <a:rPr lang="en-US" dirty="0"/>
              <a:t>Whiteboards </a:t>
            </a:r>
          </a:p>
          <a:p>
            <a:r>
              <a:rPr lang="en-US" dirty="0"/>
              <a:t>Norms of Conversation</a:t>
            </a:r>
          </a:p>
        </p:txBody>
      </p:sp>
      <p:sp>
        <p:nvSpPr>
          <p:cNvPr id="4" name="Text Placeholder 3">
            <a:extLst>
              <a:ext uri="{FF2B5EF4-FFF2-40B4-BE49-F238E27FC236}">
                <a16:creationId xmlns:a16="http://schemas.microsoft.com/office/drawing/2014/main" id="{E88C3077-0DD8-4AC2-AB28-0902306C3667}"/>
              </a:ext>
            </a:extLst>
          </p:cNvPr>
          <p:cNvSpPr>
            <a:spLocks noGrp="1"/>
          </p:cNvSpPr>
          <p:nvPr>
            <p:ph type="body" sz="quarter" idx="11"/>
          </p:nvPr>
        </p:nvSpPr>
        <p:spPr/>
        <p:txBody>
          <a:bodyPr>
            <a:normAutofit/>
          </a:bodyPr>
          <a:lstStyle/>
          <a:p>
            <a:r>
              <a:rPr lang="en-US" dirty="0"/>
              <a:t>15 Minutes</a:t>
            </a:r>
          </a:p>
        </p:txBody>
      </p:sp>
    </p:spTree>
    <p:extLst>
      <p:ext uri="{BB962C8B-B14F-4D97-AF65-F5344CB8AC3E}">
        <p14:creationId xmlns:p14="http://schemas.microsoft.com/office/powerpoint/2010/main" val="3659150292"/>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78208-79D4-4DD7-ACBA-9DBF83F37A4D}"/>
              </a:ext>
            </a:extLst>
          </p:cNvPr>
          <p:cNvSpPr>
            <a:spLocks noGrp="1"/>
          </p:cNvSpPr>
          <p:nvPr>
            <p:ph type="title"/>
          </p:nvPr>
        </p:nvSpPr>
        <p:spPr/>
        <p:txBody>
          <a:bodyPr>
            <a:noAutofit/>
          </a:bodyPr>
          <a:lstStyle/>
          <a:p>
            <a:r>
              <a:rPr lang="en-US" dirty="0"/>
              <a:t>Learning Segment 04 Overview Continued</a:t>
            </a:r>
          </a:p>
        </p:txBody>
      </p:sp>
      <p:sp>
        <p:nvSpPr>
          <p:cNvPr id="7" name="Text Placeholder 6">
            <a:extLst>
              <a:ext uri="{FF2B5EF4-FFF2-40B4-BE49-F238E27FC236}">
                <a16:creationId xmlns:a16="http://schemas.microsoft.com/office/drawing/2014/main" id="{C27862E0-6B3C-44ED-A33E-83FBAA1D475B}"/>
              </a:ext>
            </a:extLst>
          </p:cNvPr>
          <p:cNvSpPr>
            <a:spLocks noGrp="1"/>
          </p:cNvSpPr>
          <p:nvPr>
            <p:ph type="body" sz="quarter" idx="10"/>
          </p:nvPr>
        </p:nvSpPr>
        <p:spPr/>
        <p:txBody>
          <a:bodyPr/>
          <a:lstStyle/>
          <a:p>
            <a:r>
              <a:rPr lang="en-US" sz="1400" dirty="0"/>
              <a:t>We first ask: Why do we need to make these special cells to make a baby?  And, what about Mom’s chromosomes, where did they come from? What about Dad’s? Do all organisms reproduce this way? These questions then lead us to a deeper understanding of variation.</a:t>
            </a:r>
          </a:p>
          <a:p>
            <a:endParaRPr lang="en-US" dirty="0"/>
          </a:p>
        </p:txBody>
      </p:sp>
    </p:spTree>
    <p:extLst>
      <p:ext uri="{BB962C8B-B14F-4D97-AF65-F5344CB8AC3E}">
        <p14:creationId xmlns:p14="http://schemas.microsoft.com/office/powerpoint/2010/main" val="479442227"/>
      </p:ext>
    </p:extLst>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759C5BB1-61E4-453B-9F57-DDB3550969A4}"/>
              </a:ext>
            </a:extLst>
          </p:cNvPr>
          <p:cNvPicPr>
            <a:picLocks noChangeAspect="1"/>
          </p:cNvPicPr>
          <p:nvPr/>
        </p:nvPicPr>
        <p:blipFill>
          <a:blip r:embed="rId3"/>
          <a:stretch>
            <a:fillRect/>
          </a:stretch>
        </p:blipFill>
        <p:spPr>
          <a:xfrm>
            <a:off x="6566200" y="4353766"/>
            <a:ext cx="1242470" cy="1983393"/>
          </a:xfrm>
          <a:prstGeom prst="rect">
            <a:avLst/>
          </a:prstGeom>
        </p:spPr>
      </p:pic>
      <p:sp>
        <p:nvSpPr>
          <p:cNvPr id="4" name="TextBox 3"/>
          <p:cNvSpPr txBox="1"/>
          <p:nvPr/>
        </p:nvSpPr>
        <p:spPr>
          <a:xfrm>
            <a:off x="1505379" y="1318632"/>
            <a:ext cx="6792323" cy="3108543"/>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WHY do we need to make these special gamete cells?</a:t>
            </a:r>
          </a:p>
          <a:p>
            <a:endParaRPr lang="en-US" sz="2800" dirty="0">
              <a:solidFill>
                <a:srgbClr val="0070C0"/>
              </a:solidFill>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Use our model and write your thoughts in </a:t>
            </a:r>
            <a:r>
              <a:rPr lang="en-US" sz="2800" b="1" dirty="0">
                <a:latin typeface="Arial" panose="020B0604020202020204" pitchFamily="34" charset="0"/>
                <a:cs typeface="Arial" panose="020B0604020202020204" pitchFamily="34" charset="0"/>
              </a:rPr>
              <a:t>Doodle Box K.</a:t>
            </a:r>
          </a:p>
          <a:p>
            <a:endParaRPr lang="en-US" sz="2800" b="1" dirty="0">
              <a:solidFill>
                <a:srgbClr val="3F6EB3"/>
              </a:solidFill>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Share your ideas with your partner</a:t>
            </a:r>
          </a:p>
        </p:txBody>
      </p:sp>
      <p:sp>
        <p:nvSpPr>
          <p:cNvPr id="2" name="Oval 1"/>
          <p:cNvSpPr/>
          <p:nvPr/>
        </p:nvSpPr>
        <p:spPr>
          <a:xfrm>
            <a:off x="2755579" y="4536048"/>
            <a:ext cx="2080260" cy="187452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TextBox 7"/>
          <p:cNvSpPr txBox="1"/>
          <p:nvPr/>
        </p:nvSpPr>
        <p:spPr>
          <a:xfrm>
            <a:off x="3410750" y="5117942"/>
            <a:ext cx="765193" cy="553998"/>
          </a:xfrm>
          <a:prstGeom prst="rect">
            <a:avLst/>
          </a:prstGeom>
          <a:noFill/>
        </p:spPr>
        <p:txBody>
          <a:bodyPr wrap="square" rtlCol="0">
            <a:spAutoFit/>
          </a:bodyPr>
          <a:lstStyle/>
          <a:p>
            <a:r>
              <a:rPr lang="en-US" sz="3000" b="1" dirty="0"/>
              <a:t>46</a:t>
            </a:r>
          </a:p>
        </p:txBody>
      </p:sp>
      <p:sp>
        <p:nvSpPr>
          <p:cNvPr id="9" name="TextBox 8"/>
          <p:cNvSpPr txBox="1"/>
          <p:nvPr/>
        </p:nvSpPr>
        <p:spPr>
          <a:xfrm>
            <a:off x="2049195" y="4765300"/>
            <a:ext cx="640079" cy="1015663"/>
          </a:xfrm>
          <a:prstGeom prst="rect">
            <a:avLst/>
          </a:prstGeom>
          <a:noFill/>
        </p:spPr>
        <p:txBody>
          <a:bodyPr wrap="square" rtlCol="0">
            <a:spAutoFit/>
          </a:bodyPr>
          <a:lstStyle/>
          <a:p>
            <a:r>
              <a:rPr lang="en-US" sz="6000" b="1" dirty="0"/>
              <a:t>+</a:t>
            </a:r>
          </a:p>
        </p:txBody>
      </p:sp>
      <p:sp>
        <p:nvSpPr>
          <p:cNvPr id="10" name="TextBox 9"/>
          <p:cNvSpPr txBox="1"/>
          <p:nvPr/>
        </p:nvSpPr>
        <p:spPr>
          <a:xfrm>
            <a:off x="5034604" y="4943930"/>
            <a:ext cx="549227" cy="1015663"/>
          </a:xfrm>
          <a:prstGeom prst="rect">
            <a:avLst/>
          </a:prstGeom>
          <a:noFill/>
        </p:spPr>
        <p:txBody>
          <a:bodyPr wrap="square" rtlCol="0">
            <a:spAutoFit/>
          </a:bodyPr>
          <a:lstStyle/>
          <a:p>
            <a:r>
              <a:rPr lang="en-US" sz="6000" b="1" dirty="0"/>
              <a:t>=</a:t>
            </a:r>
          </a:p>
        </p:txBody>
      </p:sp>
      <p:sp>
        <p:nvSpPr>
          <p:cNvPr id="11" name="TextBox 10"/>
          <p:cNvSpPr txBox="1"/>
          <p:nvPr/>
        </p:nvSpPr>
        <p:spPr>
          <a:xfrm>
            <a:off x="5810334" y="5134711"/>
            <a:ext cx="859841" cy="553998"/>
          </a:xfrm>
          <a:prstGeom prst="rect">
            <a:avLst/>
          </a:prstGeom>
          <a:noFill/>
        </p:spPr>
        <p:txBody>
          <a:bodyPr wrap="square" rtlCol="0">
            <a:spAutoFit/>
          </a:bodyPr>
          <a:lstStyle/>
          <a:p>
            <a:r>
              <a:rPr lang="en-US" sz="3000" b="1" dirty="0"/>
              <a:t>92</a:t>
            </a:r>
          </a:p>
        </p:txBody>
      </p:sp>
      <p:sp>
        <p:nvSpPr>
          <p:cNvPr id="12" name="Multiply 11"/>
          <p:cNvSpPr/>
          <p:nvPr/>
        </p:nvSpPr>
        <p:spPr>
          <a:xfrm>
            <a:off x="5974334" y="4437762"/>
            <a:ext cx="2395801" cy="1779806"/>
          </a:xfrm>
          <a:prstGeom prst="mathMultiply">
            <a:avLst/>
          </a:prstGeom>
          <a:solidFill>
            <a:schemeClr val="tx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12F0154-EFC5-4DE5-B8DB-E85B3A1A7FD2}"/>
              </a:ext>
            </a:extLst>
          </p:cNvPr>
          <p:cNvSpPr txBox="1"/>
          <p:nvPr/>
        </p:nvSpPr>
        <p:spPr>
          <a:xfrm>
            <a:off x="508288" y="140460"/>
            <a:ext cx="8265598" cy="1077218"/>
          </a:xfrm>
          <a:prstGeom prst="rect">
            <a:avLst/>
          </a:prstGeom>
          <a:noFill/>
        </p:spPr>
        <p:txBody>
          <a:bodyPr wrap="square" rtlCol="0">
            <a:spAutoFit/>
          </a:bodyPr>
          <a:lstStyle/>
          <a:p>
            <a:pPr algn="ctr"/>
            <a:r>
              <a:rPr lang="en-US" sz="3200" dirty="0">
                <a:latin typeface="Arial" panose="020B0604020202020204" pitchFamily="34" charset="0"/>
                <a:cs typeface="Arial" panose="020B0604020202020204" pitchFamily="34" charset="0"/>
              </a:rPr>
              <a:t>Let’s use our model to make sense </a:t>
            </a:r>
          </a:p>
          <a:p>
            <a:pPr algn="ctr"/>
            <a:r>
              <a:rPr lang="en-US" sz="3200" dirty="0">
                <a:latin typeface="Arial" panose="020B0604020202020204" pitchFamily="34" charset="0"/>
                <a:cs typeface="Arial" panose="020B0604020202020204" pitchFamily="34" charset="0"/>
              </a:rPr>
              <a:t>of a few more things</a:t>
            </a:r>
          </a:p>
        </p:txBody>
      </p:sp>
      <p:pic>
        <p:nvPicPr>
          <p:cNvPr id="17" name="Picture 16">
            <a:extLst>
              <a:ext uri="{FF2B5EF4-FFF2-40B4-BE49-F238E27FC236}">
                <a16:creationId xmlns:a16="http://schemas.microsoft.com/office/drawing/2014/main" id="{93E34153-7CA5-4A1B-B328-8348F4D2DCA0}"/>
              </a:ext>
            </a:extLst>
          </p:cNvPr>
          <p:cNvPicPr>
            <a:picLocks noChangeAspect="1"/>
          </p:cNvPicPr>
          <p:nvPr/>
        </p:nvPicPr>
        <p:blipFill rotWithShape="1">
          <a:blip r:embed="rId4"/>
          <a:srcRect r="33421" b="10175"/>
          <a:stretch/>
        </p:blipFill>
        <p:spPr>
          <a:xfrm>
            <a:off x="293213" y="3619677"/>
            <a:ext cx="1052624" cy="1065105"/>
          </a:xfrm>
          <a:prstGeom prst="rect">
            <a:avLst/>
          </a:prstGeom>
        </p:spPr>
      </p:pic>
      <p:pic>
        <p:nvPicPr>
          <p:cNvPr id="18" name="Picture 17">
            <a:extLst>
              <a:ext uri="{FF2B5EF4-FFF2-40B4-BE49-F238E27FC236}">
                <a16:creationId xmlns:a16="http://schemas.microsoft.com/office/drawing/2014/main" id="{B5D6C3DA-CAA2-40D8-925F-E91800FA5341}"/>
              </a:ext>
            </a:extLst>
          </p:cNvPr>
          <p:cNvPicPr>
            <a:picLocks noChangeAspect="1"/>
          </p:cNvPicPr>
          <p:nvPr/>
        </p:nvPicPr>
        <p:blipFill rotWithShape="1">
          <a:blip r:embed="rId5"/>
          <a:srcRect t="11938" r="21976"/>
          <a:stretch/>
        </p:blipFill>
        <p:spPr>
          <a:xfrm>
            <a:off x="366957" y="2537957"/>
            <a:ext cx="1052623" cy="891043"/>
          </a:xfrm>
          <a:prstGeom prst="rect">
            <a:avLst/>
          </a:prstGeom>
        </p:spPr>
      </p:pic>
      <p:pic>
        <p:nvPicPr>
          <p:cNvPr id="19" name="Picture 18">
            <a:extLst>
              <a:ext uri="{FF2B5EF4-FFF2-40B4-BE49-F238E27FC236}">
                <a16:creationId xmlns:a16="http://schemas.microsoft.com/office/drawing/2014/main" id="{939006D9-2515-46FF-91C3-EC7D6E8DAA3E}"/>
              </a:ext>
            </a:extLst>
          </p:cNvPr>
          <p:cNvPicPr>
            <a:picLocks noChangeAspect="1"/>
          </p:cNvPicPr>
          <p:nvPr/>
        </p:nvPicPr>
        <p:blipFill rotWithShape="1">
          <a:blip r:embed="rId6"/>
          <a:srcRect r="13953" b="1240"/>
          <a:stretch/>
        </p:blipFill>
        <p:spPr>
          <a:xfrm>
            <a:off x="207955" y="1281488"/>
            <a:ext cx="1035121" cy="891043"/>
          </a:xfrm>
          <a:prstGeom prst="rect">
            <a:avLst/>
          </a:prstGeom>
        </p:spPr>
      </p:pic>
      <p:sp>
        <p:nvSpPr>
          <p:cNvPr id="5" name="Oval 4">
            <a:extLst>
              <a:ext uri="{FF2B5EF4-FFF2-40B4-BE49-F238E27FC236}">
                <a16:creationId xmlns:a16="http://schemas.microsoft.com/office/drawing/2014/main" id="{5E58BFC8-A10E-41B4-867E-801830992F2B}"/>
              </a:ext>
            </a:extLst>
          </p:cNvPr>
          <p:cNvSpPr/>
          <p:nvPr/>
        </p:nvSpPr>
        <p:spPr>
          <a:xfrm rot="18974060">
            <a:off x="1175549" y="5051752"/>
            <a:ext cx="872039" cy="551826"/>
          </a:xfrm>
          <a:prstGeom prst="ellipse">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56ADF9D2-5125-4D6B-A690-1BD3131504B3}"/>
              </a:ext>
            </a:extLst>
          </p:cNvPr>
          <p:cNvSpPr/>
          <p:nvPr/>
        </p:nvSpPr>
        <p:spPr>
          <a:xfrm>
            <a:off x="295609" y="5620332"/>
            <a:ext cx="1017270" cy="643308"/>
          </a:xfrm>
          <a:custGeom>
            <a:avLst/>
            <a:gdLst>
              <a:gd name="connsiteX0" fmla="*/ 1017270 w 1017270"/>
              <a:gd name="connsiteY0" fmla="*/ 14658 h 643308"/>
              <a:gd name="connsiteX1" fmla="*/ 834390 w 1017270"/>
              <a:gd name="connsiteY1" fmla="*/ 26088 h 643308"/>
              <a:gd name="connsiteX2" fmla="*/ 811530 w 1017270"/>
              <a:gd name="connsiteY2" fmla="*/ 254688 h 643308"/>
              <a:gd name="connsiteX3" fmla="*/ 548640 w 1017270"/>
              <a:gd name="connsiteY3" fmla="*/ 288978 h 643308"/>
              <a:gd name="connsiteX4" fmla="*/ 400050 w 1017270"/>
              <a:gd name="connsiteY4" fmla="*/ 506148 h 643308"/>
              <a:gd name="connsiteX5" fmla="*/ 148590 w 1017270"/>
              <a:gd name="connsiteY5" fmla="*/ 471858 h 643308"/>
              <a:gd name="connsiteX6" fmla="*/ 0 w 1017270"/>
              <a:gd name="connsiteY6" fmla="*/ 643308 h 643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7270" h="643308">
                <a:moveTo>
                  <a:pt x="1017270" y="14658"/>
                </a:moveTo>
                <a:cubicBezTo>
                  <a:pt x="942975" y="370"/>
                  <a:pt x="868680" y="-13917"/>
                  <a:pt x="834390" y="26088"/>
                </a:cubicBezTo>
                <a:cubicBezTo>
                  <a:pt x="800100" y="66093"/>
                  <a:pt x="859155" y="210873"/>
                  <a:pt x="811530" y="254688"/>
                </a:cubicBezTo>
                <a:cubicBezTo>
                  <a:pt x="763905" y="298503"/>
                  <a:pt x="617220" y="247068"/>
                  <a:pt x="548640" y="288978"/>
                </a:cubicBezTo>
                <a:cubicBezTo>
                  <a:pt x="480060" y="330888"/>
                  <a:pt x="466725" y="475668"/>
                  <a:pt x="400050" y="506148"/>
                </a:cubicBezTo>
                <a:cubicBezTo>
                  <a:pt x="333375" y="536628"/>
                  <a:pt x="215265" y="448998"/>
                  <a:pt x="148590" y="471858"/>
                </a:cubicBezTo>
                <a:cubicBezTo>
                  <a:pt x="81915" y="494718"/>
                  <a:pt x="40957" y="569013"/>
                  <a:pt x="0" y="643308"/>
                </a:cubicBezTo>
              </a:path>
            </a:pathLst>
          </a:cu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C708F6DD-34E2-43EA-A65C-19E330ACE000}"/>
              </a:ext>
            </a:extLst>
          </p:cNvPr>
          <p:cNvSpPr txBox="1"/>
          <p:nvPr/>
        </p:nvSpPr>
        <p:spPr>
          <a:xfrm>
            <a:off x="1280751" y="5070372"/>
            <a:ext cx="611065" cy="553998"/>
          </a:xfrm>
          <a:prstGeom prst="rect">
            <a:avLst/>
          </a:prstGeom>
          <a:noFill/>
        </p:spPr>
        <p:txBody>
          <a:bodyPr wrap="none" rtlCol="0">
            <a:spAutoFit/>
          </a:bodyPr>
          <a:lstStyle/>
          <a:p>
            <a:r>
              <a:rPr lang="en-US" sz="3000" b="1" dirty="0">
                <a:solidFill>
                  <a:schemeClr val="bg1"/>
                </a:solidFill>
              </a:rPr>
              <a:t>46</a:t>
            </a:r>
          </a:p>
        </p:txBody>
      </p:sp>
    </p:spTree>
    <p:extLst>
      <p:ext uri="{BB962C8B-B14F-4D97-AF65-F5344CB8AC3E}">
        <p14:creationId xmlns:p14="http://schemas.microsoft.com/office/powerpoint/2010/main" val="8177172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p:bldP spid="9" grpId="0"/>
      <p:bldP spid="10" grpId="0"/>
      <p:bldP spid="11" grpId="0"/>
      <p:bldP spid="12" grpId="0" animBg="1"/>
      <p:bldP spid="5" grpId="0" animBg="1"/>
      <p:bldP spid="21" grpId="0" animBg="1"/>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Phenomenon – Question - Model</a:t>
            </a:r>
            <a:endParaRPr sz="2800" dirty="0"/>
          </a:p>
        </p:txBody>
      </p:sp>
      <p:sp>
        <p:nvSpPr>
          <p:cNvPr id="4" name="Content Placeholder 2"/>
          <p:cNvSpPr txBox="1">
            <a:spLocks/>
          </p:cNvSpPr>
          <p:nvPr/>
        </p:nvSpPr>
        <p:spPr>
          <a:xfrm>
            <a:off x="439340" y="787046"/>
            <a:ext cx="8229600" cy="572348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r>
              <a:rPr lang="en-US" sz="1400" b="1" dirty="0"/>
              <a:t>Phenomena</a:t>
            </a:r>
            <a:r>
              <a:rPr lang="en-US" sz="1400" dirty="0"/>
              <a:t>: Sometimes family members resemble each other, sometimes they don’t: This is particularly interesting in the case of biological siblings who get information from the same two parents.</a:t>
            </a:r>
          </a:p>
          <a:p>
            <a:pPr marL="0" indent="0">
              <a:spcBef>
                <a:spcPts val="0"/>
              </a:spcBef>
              <a:buNone/>
            </a:pPr>
            <a:endParaRPr lang="en-US" sz="1400" dirty="0"/>
          </a:p>
          <a:p>
            <a:pPr marL="0" indent="0">
              <a:spcBef>
                <a:spcPts val="0"/>
              </a:spcBef>
              <a:buNone/>
            </a:pPr>
            <a:r>
              <a:rPr lang="en-US" sz="1400" b="1" dirty="0"/>
              <a:t>Question: </a:t>
            </a:r>
            <a:r>
              <a:rPr lang="en-US" sz="1400" dirty="0"/>
              <a:t>Why are siblings so much alike and other times so different? How is the information from parents distributed to offspring? </a:t>
            </a:r>
          </a:p>
          <a:p>
            <a:pPr marL="0" indent="0">
              <a:spcBef>
                <a:spcPts val="0"/>
              </a:spcBef>
              <a:buNone/>
            </a:pPr>
            <a:endParaRPr lang="en-US" sz="1400" dirty="0"/>
          </a:p>
          <a:p>
            <a:pPr marL="0" indent="0">
              <a:spcBef>
                <a:spcPts val="0"/>
              </a:spcBef>
              <a:buNone/>
            </a:pPr>
            <a:r>
              <a:rPr lang="en-US" sz="1400" b="1" dirty="0"/>
              <a:t>Model:</a:t>
            </a:r>
          </a:p>
          <a:p>
            <a:pPr marL="0" indent="0">
              <a:spcBef>
                <a:spcPts val="0"/>
              </a:spcBef>
              <a:buNone/>
            </a:pPr>
            <a:endParaRPr lang="en-US" sz="1400" dirty="0">
              <a:solidFill>
                <a:srgbClr val="002060"/>
              </a:solidFill>
            </a:endParaRPr>
          </a:p>
          <a:p>
            <a:pPr>
              <a:spcBef>
                <a:spcPts val="0"/>
              </a:spcBef>
            </a:pPr>
            <a:r>
              <a:rPr lang="en-US" sz="1400" i="0" dirty="0">
                <a:effectLst/>
                <a:latin typeface="Arial" panose="020B0604020202020204" pitchFamily="34" charset="0"/>
              </a:rPr>
              <a:t>Sexually reproducing organisms have two chromosomes of each type, one from each parent.</a:t>
            </a:r>
            <a:endParaRPr lang="en-US" sz="1400" dirty="0">
              <a:latin typeface="Arial" panose="020B0604020202020204" pitchFamily="34" charset="0"/>
            </a:endParaRPr>
          </a:p>
          <a:p>
            <a:pPr>
              <a:spcBef>
                <a:spcPts val="0"/>
              </a:spcBef>
            </a:pPr>
            <a:r>
              <a:rPr lang="en-US" sz="1400" i="0" dirty="0">
                <a:effectLst/>
                <a:latin typeface="Arial" panose="020B0604020202020204" pitchFamily="34" charset="0"/>
              </a:rPr>
              <a:t>Parents contribute one chromosome of each pair to each offspring.</a:t>
            </a:r>
          </a:p>
          <a:p>
            <a:pPr>
              <a:spcBef>
                <a:spcPts val="0"/>
              </a:spcBef>
            </a:pPr>
            <a:r>
              <a:rPr lang="en-US" sz="1400" i="0" dirty="0">
                <a:effectLst/>
                <a:latin typeface="Arial" panose="020B0604020202020204" pitchFamily="34" charset="0"/>
              </a:rPr>
              <a:t>Which chromosome is given from a pair is random.</a:t>
            </a:r>
            <a:endParaRPr lang="en-US" sz="1400" dirty="0">
              <a:latin typeface="Arial" panose="020B0604020202020204" pitchFamily="34" charset="0"/>
            </a:endParaRPr>
          </a:p>
          <a:p>
            <a:pPr>
              <a:spcBef>
                <a:spcPts val="0"/>
              </a:spcBef>
            </a:pPr>
            <a:r>
              <a:rPr lang="en-US" sz="1400" i="0" dirty="0">
                <a:effectLst/>
                <a:latin typeface="Arial" panose="020B0604020202020204" pitchFamily="34" charset="0"/>
              </a:rPr>
              <a:t>Traits are usually inherited independently from one other</a:t>
            </a:r>
            <a:r>
              <a:rPr lang="en-US" sz="1400" dirty="0">
                <a:latin typeface="Arial" panose="020B0604020202020204" pitchFamily="34" charset="0"/>
              </a:rPr>
              <a:t>.</a:t>
            </a:r>
          </a:p>
          <a:p>
            <a:pPr>
              <a:spcBef>
                <a:spcPts val="0"/>
              </a:spcBef>
            </a:pPr>
            <a:r>
              <a:rPr lang="en-US" sz="1400" i="0" dirty="0">
                <a:effectLst/>
                <a:latin typeface="Arial" panose="020B0604020202020204" pitchFamily="34" charset="0"/>
              </a:rPr>
              <a:t>The number of possible chromosome combinations is 2</a:t>
            </a:r>
            <a:r>
              <a:rPr lang="en-US" sz="1400" i="0" baseline="30000" dirty="0">
                <a:effectLst/>
                <a:latin typeface="Arial" panose="020B0604020202020204" pitchFamily="34" charset="0"/>
              </a:rPr>
              <a:t>n</a:t>
            </a:r>
            <a:r>
              <a:rPr lang="en-US" sz="1400" i="0" dirty="0">
                <a:effectLst/>
                <a:latin typeface="Arial" panose="020B0604020202020204" pitchFamily="34" charset="0"/>
              </a:rPr>
              <a:t> (n = # of homologous pairs for that species). In humans: 2</a:t>
            </a:r>
            <a:r>
              <a:rPr lang="en-US" sz="1400" i="0" baseline="30000" dirty="0">
                <a:effectLst/>
                <a:latin typeface="Arial" panose="020B0604020202020204" pitchFamily="34" charset="0"/>
              </a:rPr>
              <a:t>23</a:t>
            </a:r>
            <a:r>
              <a:rPr lang="en-US" sz="1400" i="0" dirty="0">
                <a:effectLst/>
                <a:latin typeface="Arial" panose="020B0604020202020204" pitchFamily="34" charset="0"/>
              </a:rPr>
              <a:t> = &gt;8 million possible combinations.</a:t>
            </a:r>
            <a:endParaRPr lang="en-US" sz="1400" dirty="0">
              <a:latin typeface="Arial" panose="020B0604020202020204" pitchFamily="34" charset="0"/>
            </a:endParaRPr>
          </a:p>
          <a:p>
            <a:pPr>
              <a:spcBef>
                <a:spcPts val="0"/>
              </a:spcBef>
            </a:pPr>
            <a:r>
              <a:rPr lang="en-US" sz="1400" i="0" dirty="0">
                <a:effectLst/>
                <a:latin typeface="Arial" panose="020B0604020202020204" pitchFamily="34" charset="0"/>
              </a:rPr>
              <a:t>Crossing over further increases variation.</a:t>
            </a:r>
            <a:endParaRPr lang="en-US" sz="1400" dirty="0">
              <a:solidFill>
                <a:srgbClr val="002060"/>
              </a:solidFill>
            </a:endParaRPr>
          </a:p>
        </p:txBody>
      </p:sp>
    </p:spTree>
    <p:extLst>
      <p:ext uri="{BB962C8B-B14F-4D97-AF65-F5344CB8AC3E}">
        <p14:creationId xmlns:p14="http://schemas.microsoft.com/office/powerpoint/2010/main" val="743777637"/>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5836661" y="2119106"/>
            <a:ext cx="3153996" cy="2649781"/>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195748" y="2147518"/>
            <a:ext cx="3186771" cy="2644478"/>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1214438" y="128588"/>
            <a:ext cx="7929562" cy="1463675"/>
          </a:xfrm>
        </p:spPr>
        <p:txBody>
          <a:bodyPr>
            <a:noAutofit/>
          </a:bodyPr>
          <a:lstStyle/>
          <a:p>
            <a:pPr marL="0" indent="0">
              <a:lnSpc>
                <a:spcPct val="120000"/>
              </a:lnSpc>
              <a:spcBef>
                <a:spcPts val="0"/>
              </a:spcBef>
              <a:buNone/>
            </a:pPr>
            <a:r>
              <a:rPr lang="en-US" sz="2000" b="1" dirty="0">
                <a:latin typeface="Arial" panose="020B0604020202020204" pitchFamily="34" charset="0"/>
                <a:cs typeface="Arial" panose="020B0604020202020204" pitchFamily="34" charset="0"/>
              </a:rPr>
              <a:t>WHY does each person have two of each kind of chromosome? (2 long, 2 medium, 2 short)</a:t>
            </a:r>
          </a:p>
          <a:p>
            <a:pPr marL="0" indent="0">
              <a:lnSpc>
                <a:spcPct val="120000"/>
              </a:lnSpc>
              <a:spcBef>
                <a:spcPts val="0"/>
              </a:spcBef>
              <a:buNone/>
            </a:pPr>
            <a:endParaRPr lang="en-US" sz="1800" dirty="0">
              <a:latin typeface="Arial" panose="020B0604020202020204" pitchFamily="34" charset="0"/>
              <a:cs typeface="Arial" panose="020B0604020202020204" pitchFamily="34" charset="0"/>
            </a:endParaRPr>
          </a:p>
          <a:p>
            <a:pPr marL="0" indent="0">
              <a:lnSpc>
                <a:spcPct val="120000"/>
              </a:lnSpc>
              <a:spcBef>
                <a:spcPts val="0"/>
              </a:spcBef>
              <a:buNone/>
            </a:pPr>
            <a:r>
              <a:rPr lang="en-US" sz="2000" dirty="0">
                <a:latin typeface="Arial" panose="020B0604020202020204" pitchFamily="34" charset="0"/>
                <a:cs typeface="Arial" panose="020B0604020202020204" pitchFamily="34" charset="0"/>
              </a:rPr>
              <a:t>Write your ideas in </a:t>
            </a:r>
            <a:r>
              <a:rPr lang="en-US" sz="2000" b="1" dirty="0">
                <a:latin typeface="Arial" panose="020B0604020202020204" pitchFamily="34" charset="0"/>
                <a:cs typeface="Arial" panose="020B0604020202020204" pitchFamily="34" charset="0"/>
              </a:rPr>
              <a:t>Doodle Box L.</a:t>
            </a:r>
          </a:p>
        </p:txBody>
      </p:sp>
      <p:cxnSp>
        <p:nvCxnSpPr>
          <p:cNvPr id="5" name="Straight Connector 4"/>
          <p:cNvCxnSpPr>
            <a:cxnSpLocks/>
          </p:cNvCxnSpPr>
          <p:nvPr/>
        </p:nvCxnSpPr>
        <p:spPr>
          <a:xfrm>
            <a:off x="410140" y="2338770"/>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a:cxnSpLocks/>
          </p:cNvCxnSpPr>
          <p:nvPr/>
        </p:nvCxnSpPr>
        <p:spPr>
          <a:xfrm>
            <a:off x="790976" y="2327118"/>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a:cxnSpLocks/>
          </p:cNvCxnSpPr>
          <p:nvPr/>
        </p:nvCxnSpPr>
        <p:spPr>
          <a:xfrm>
            <a:off x="1359882" y="268263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a:cxnSpLocks/>
          </p:cNvCxnSpPr>
          <p:nvPr/>
        </p:nvCxnSpPr>
        <p:spPr>
          <a:xfrm>
            <a:off x="1730341" y="267084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a:cxnSpLocks/>
          </p:cNvCxnSpPr>
          <p:nvPr/>
        </p:nvCxnSpPr>
        <p:spPr>
          <a:xfrm>
            <a:off x="2287372" y="3160292"/>
            <a:ext cx="0" cy="123160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a:cxnSpLocks/>
          </p:cNvCxnSpPr>
          <p:nvPr/>
        </p:nvCxnSpPr>
        <p:spPr>
          <a:xfrm>
            <a:off x="2662474" y="3891555"/>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182831" y="2364408"/>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546615" y="2372023"/>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099073" y="2737655"/>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488111" y="2697550"/>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8109725" y="3155417"/>
            <a:ext cx="0" cy="1250845"/>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8489978" y="3195668"/>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948597" y="4426365"/>
            <a:ext cx="962020" cy="646331"/>
          </a:xfrm>
          <a:prstGeom prst="rect">
            <a:avLst/>
          </a:prstGeom>
          <a:noFill/>
        </p:spPr>
        <p:txBody>
          <a:bodyPr wrap="square" rtlCol="0">
            <a:spAutoFit/>
          </a:bodyPr>
          <a:lstStyle/>
          <a:p>
            <a:r>
              <a:rPr lang="en-US" b="1" dirty="0"/>
              <a:t>A’   B’</a:t>
            </a:r>
          </a:p>
          <a:p>
            <a:endParaRPr lang="en-US" dirty="0"/>
          </a:p>
        </p:txBody>
      </p:sp>
      <p:sp>
        <p:nvSpPr>
          <p:cNvPr id="42" name="TextBox 41"/>
          <p:cNvSpPr txBox="1"/>
          <p:nvPr/>
        </p:nvSpPr>
        <p:spPr>
          <a:xfrm>
            <a:off x="4307269" y="2094042"/>
            <a:ext cx="679894" cy="923330"/>
          </a:xfrm>
          <a:prstGeom prst="rect">
            <a:avLst/>
          </a:prstGeom>
          <a:noFill/>
        </p:spPr>
        <p:txBody>
          <a:bodyPr wrap="square" rtlCol="0">
            <a:spAutoFit/>
          </a:bodyPr>
          <a:lstStyle/>
          <a:p>
            <a:r>
              <a:rPr lang="en-US" sz="5400" dirty="0"/>
              <a:t>x</a:t>
            </a:r>
            <a:r>
              <a:rPr lang="en-US" dirty="0"/>
              <a:t> </a:t>
            </a:r>
            <a:endParaRPr lang="en-US" sz="9600" dirty="0"/>
          </a:p>
        </p:txBody>
      </p:sp>
      <p:sp>
        <p:nvSpPr>
          <p:cNvPr id="2" name="TextBox 1"/>
          <p:cNvSpPr txBox="1"/>
          <p:nvPr/>
        </p:nvSpPr>
        <p:spPr>
          <a:xfrm>
            <a:off x="4718580" y="4091153"/>
            <a:ext cx="1238594" cy="523220"/>
          </a:xfrm>
          <a:prstGeom prst="rect">
            <a:avLst/>
          </a:prstGeom>
          <a:noFill/>
        </p:spPr>
        <p:txBody>
          <a:bodyPr wrap="square" rtlCol="0">
            <a:spAutoFit/>
          </a:bodyPr>
          <a:lstStyle/>
          <a:p>
            <a:r>
              <a:rPr lang="en-US" sz="2800" b="1" dirty="0"/>
              <a:t>BABY</a:t>
            </a:r>
          </a:p>
        </p:txBody>
      </p:sp>
      <p:sp>
        <p:nvSpPr>
          <p:cNvPr id="4" name="TextBox 3"/>
          <p:cNvSpPr txBox="1"/>
          <p:nvPr/>
        </p:nvSpPr>
        <p:spPr>
          <a:xfrm>
            <a:off x="7911829" y="2110413"/>
            <a:ext cx="1078828" cy="523220"/>
          </a:xfrm>
          <a:prstGeom prst="rect">
            <a:avLst/>
          </a:prstGeom>
          <a:noFill/>
        </p:spPr>
        <p:txBody>
          <a:bodyPr wrap="square" rtlCol="0">
            <a:spAutoFit/>
          </a:bodyPr>
          <a:lstStyle/>
          <a:p>
            <a:r>
              <a:rPr lang="en-US" sz="2800" b="1" dirty="0"/>
              <a:t>MOM</a:t>
            </a:r>
          </a:p>
        </p:txBody>
      </p:sp>
      <p:sp>
        <p:nvSpPr>
          <p:cNvPr id="40" name="TextBox 39">
            <a:extLst>
              <a:ext uri="{FF2B5EF4-FFF2-40B4-BE49-F238E27FC236}">
                <a16:creationId xmlns:a16="http://schemas.microsoft.com/office/drawing/2014/main" id="{3074EAF3-3C0B-4522-8D19-03485D6F2ABD}"/>
              </a:ext>
            </a:extLst>
          </p:cNvPr>
          <p:cNvSpPr txBox="1"/>
          <p:nvPr/>
        </p:nvSpPr>
        <p:spPr>
          <a:xfrm>
            <a:off x="6926868" y="4421020"/>
            <a:ext cx="962020" cy="646331"/>
          </a:xfrm>
          <a:prstGeom prst="rect">
            <a:avLst/>
          </a:prstGeom>
          <a:noFill/>
        </p:spPr>
        <p:txBody>
          <a:bodyPr wrap="square" rtlCol="0">
            <a:spAutoFit/>
          </a:bodyPr>
          <a:lstStyle/>
          <a:p>
            <a:r>
              <a:rPr lang="en-US" b="1" dirty="0"/>
              <a:t>A’   B’</a:t>
            </a:r>
          </a:p>
          <a:p>
            <a:endParaRPr lang="en-US" dirty="0"/>
          </a:p>
        </p:txBody>
      </p:sp>
      <p:sp>
        <p:nvSpPr>
          <p:cNvPr id="41" name="TextBox 40">
            <a:extLst>
              <a:ext uri="{FF2B5EF4-FFF2-40B4-BE49-F238E27FC236}">
                <a16:creationId xmlns:a16="http://schemas.microsoft.com/office/drawing/2014/main" id="{E4AFCA6F-8D03-438B-A0A8-7BC3CADFF448}"/>
              </a:ext>
            </a:extLst>
          </p:cNvPr>
          <p:cNvSpPr txBox="1"/>
          <p:nvPr/>
        </p:nvSpPr>
        <p:spPr>
          <a:xfrm>
            <a:off x="5996968" y="4437389"/>
            <a:ext cx="962020" cy="646331"/>
          </a:xfrm>
          <a:prstGeom prst="rect">
            <a:avLst/>
          </a:prstGeom>
          <a:noFill/>
        </p:spPr>
        <p:txBody>
          <a:bodyPr wrap="square" rtlCol="0">
            <a:spAutoFit/>
          </a:bodyPr>
          <a:lstStyle/>
          <a:p>
            <a:r>
              <a:rPr lang="en-US" b="1" dirty="0"/>
              <a:t>A’   B’</a:t>
            </a:r>
          </a:p>
          <a:p>
            <a:endParaRPr lang="en-US" dirty="0"/>
          </a:p>
        </p:txBody>
      </p:sp>
      <p:sp>
        <p:nvSpPr>
          <p:cNvPr id="43" name="TextBox 42">
            <a:extLst>
              <a:ext uri="{FF2B5EF4-FFF2-40B4-BE49-F238E27FC236}">
                <a16:creationId xmlns:a16="http://schemas.microsoft.com/office/drawing/2014/main" id="{4A332164-6C79-46A8-AFD8-F3BBD9EB0312}"/>
              </a:ext>
            </a:extLst>
          </p:cNvPr>
          <p:cNvSpPr txBox="1"/>
          <p:nvPr/>
        </p:nvSpPr>
        <p:spPr>
          <a:xfrm>
            <a:off x="181959" y="4419570"/>
            <a:ext cx="904569" cy="646331"/>
          </a:xfrm>
          <a:prstGeom prst="rect">
            <a:avLst/>
          </a:prstGeom>
          <a:noFill/>
        </p:spPr>
        <p:txBody>
          <a:bodyPr wrap="square" rtlCol="0">
            <a:spAutoFit/>
          </a:bodyPr>
          <a:lstStyle/>
          <a:p>
            <a:r>
              <a:rPr lang="en-US" b="1" dirty="0"/>
              <a:t> A    B</a:t>
            </a:r>
          </a:p>
          <a:p>
            <a:endParaRPr lang="en-US" dirty="0"/>
          </a:p>
        </p:txBody>
      </p:sp>
      <p:sp>
        <p:nvSpPr>
          <p:cNvPr id="44" name="TextBox 43">
            <a:extLst>
              <a:ext uri="{FF2B5EF4-FFF2-40B4-BE49-F238E27FC236}">
                <a16:creationId xmlns:a16="http://schemas.microsoft.com/office/drawing/2014/main" id="{B73DAF7D-4A74-40E1-A0AC-8ECAF9DACE63}"/>
              </a:ext>
            </a:extLst>
          </p:cNvPr>
          <p:cNvSpPr txBox="1"/>
          <p:nvPr/>
        </p:nvSpPr>
        <p:spPr>
          <a:xfrm>
            <a:off x="2063344" y="4379572"/>
            <a:ext cx="962020" cy="646331"/>
          </a:xfrm>
          <a:prstGeom prst="rect">
            <a:avLst/>
          </a:prstGeom>
          <a:noFill/>
        </p:spPr>
        <p:txBody>
          <a:bodyPr wrap="square" rtlCol="0">
            <a:spAutoFit/>
          </a:bodyPr>
          <a:lstStyle/>
          <a:p>
            <a:r>
              <a:rPr lang="en-US" b="1" dirty="0"/>
              <a:t> A    B</a:t>
            </a:r>
          </a:p>
          <a:p>
            <a:endParaRPr lang="en-US" dirty="0"/>
          </a:p>
        </p:txBody>
      </p:sp>
      <p:sp>
        <p:nvSpPr>
          <p:cNvPr id="45" name="TextBox 44">
            <a:extLst>
              <a:ext uri="{FF2B5EF4-FFF2-40B4-BE49-F238E27FC236}">
                <a16:creationId xmlns:a16="http://schemas.microsoft.com/office/drawing/2014/main" id="{49268911-E93C-4BE0-BBED-FD642A7B6D5C}"/>
              </a:ext>
            </a:extLst>
          </p:cNvPr>
          <p:cNvSpPr txBox="1"/>
          <p:nvPr/>
        </p:nvSpPr>
        <p:spPr>
          <a:xfrm>
            <a:off x="1136994" y="4398209"/>
            <a:ext cx="1051759" cy="646331"/>
          </a:xfrm>
          <a:prstGeom prst="rect">
            <a:avLst/>
          </a:prstGeom>
          <a:noFill/>
        </p:spPr>
        <p:txBody>
          <a:bodyPr wrap="square" rtlCol="0">
            <a:spAutoFit/>
          </a:bodyPr>
          <a:lstStyle/>
          <a:p>
            <a:r>
              <a:rPr lang="en-US" b="1" dirty="0"/>
              <a:t> A    B</a:t>
            </a:r>
          </a:p>
          <a:p>
            <a:endParaRPr lang="en-US" dirty="0"/>
          </a:p>
        </p:txBody>
      </p:sp>
      <p:sp>
        <p:nvSpPr>
          <p:cNvPr id="11" name="Rectangle 10">
            <a:extLst>
              <a:ext uri="{FF2B5EF4-FFF2-40B4-BE49-F238E27FC236}">
                <a16:creationId xmlns:a16="http://schemas.microsoft.com/office/drawing/2014/main" id="{658C47C6-3075-4C79-9B96-65AAB8548231}"/>
              </a:ext>
            </a:extLst>
          </p:cNvPr>
          <p:cNvSpPr/>
          <p:nvPr/>
        </p:nvSpPr>
        <p:spPr>
          <a:xfrm>
            <a:off x="2521598" y="1626844"/>
            <a:ext cx="4100803" cy="400110"/>
          </a:xfrm>
          <a:prstGeom prst="rect">
            <a:avLst/>
          </a:prstGeom>
        </p:spPr>
        <p:txBody>
          <a:bodyPr wrap="none">
            <a:spAutoFit/>
          </a:bodyPr>
          <a:lstStyle/>
          <a:p>
            <a:r>
              <a:rPr lang="en-US" sz="2000" dirty="0">
                <a:latin typeface="Arial" panose="020B0604020202020204" pitchFamily="34" charset="0"/>
                <a:cs typeface="Arial" panose="020B0604020202020204" pitchFamily="34" charset="0"/>
              </a:rPr>
              <a:t>Share your ideas with your partner</a:t>
            </a:r>
          </a:p>
        </p:txBody>
      </p:sp>
      <p:sp>
        <p:nvSpPr>
          <p:cNvPr id="33" name="Rectangle 32">
            <a:extLst>
              <a:ext uri="{FF2B5EF4-FFF2-40B4-BE49-F238E27FC236}">
                <a16:creationId xmlns:a16="http://schemas.microsoft.com/office/drawing/2014/main" id="{EA25DFFF-4AEF-40BB-BBA5-073870985BC8}"/>
              </a:ext>
            </a:extLst>
          </p:cNvPr>
          <p:cNvSpPr/>
          <p:nvPr/>
        </p:nvSpPr>
        <p:spPr>
          <a:xfrm>
            <a:off x="3267420" y="4104242"/>
            <a:ext cx="2661350" cy="2702802"/>
          </a:xfrm>
          <a:prstGeom prst="rect">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84D3C0CE-19EC-448B-8F1E-BE16D85D5ECB}"/>
              </a:ext>
            </a:extLst>
          </p:cNvPr>
          <p:cNvPicPr>
            <a:picLocks noChangeAspect="1"/>
          </p:cNvPicPr>
          <p:nvPr/>
        </p:nvPicPr>
        <p:blipFill>
          <a:blip r:embed="rId3"/>
          <a:stretch>
            <a:fillRect/>
          </a:stretch>
        </p:blipFill>
        <p:spPr>
          <a:xfrm>
            <a:off x="3576954" y="4365369"/>
            <a:ext cx="103641" cy="2158171"/>
          </a:xfrm>
          <a:prstGeom prst="rect">
            <a:avLst/>
          </a:prstGeom>
        </p:spPr>
      </p:pic>
      <p:sp>
        <p:nvSpPr>
          <p:cNvPr id="46" name="TextBox 45">
            <a:extLst>
              <a:ext uri="{FF2B5EF4-FFF2-40B4-BE49-F238E27FC236}">
                <a16:creationId xmlns:a16="http://schemas.microsoft.com/office/drawing/2014/main" id="{AB35BC34-3B14-4CFF-8535-77353D2F5736}"/>
              </a:ext>
            </a:extLst>
          </p:cNvPr>
          <p:cNvSpPr txBox="1"/>
          <p:nvPr/>
        </p:nvSpPr>
        <p:spPr>
          <a:xfrm>
            <a:off x="3403667" y="6443807"/>
            <a:ext cx="915192" cy="646331"/>
          </a:xfrm>
          <a:prstGeom prst="rect">
            <a:avLst/>
          </a:prstGeom>
          <a:noFill/>
        </p:spPr>
        <p:txBody>
          <a:bodyPr wrap="square" rtlCol="0">
            <a:spAutoFit/>
          </a:bodyPr>
          <a:lstStyle/>
          <a:p>
            <a:r>
              <a:rPr lang="en-US" b="1" dirty="0"/>
              <a:t> A   </a:t>
            </a:r>
            <a:r>
              <a:rPr lang="en-US" b="1" dirty="0" err="1"/>
              <a:t>A</a:t>
            </a:r>
            <a:r>
              <a:rPr lang="en-US" b="1" dirty="0"/>
              <a:t>’</a:t>
            </a:r>
          </a:p>
          <a:p>
            <a:endParaRPr lang="en-US" dirty="0"/>
          </a:p>
        </p:txBody>
      </p:sp>
      <p:cxnSp>
        <p:nvCxnSpPr>
          <p:cNvPr id="47" name="Straight Connector 46">
            <a:extLst>
              <a:ext uri="{FF2B5EF4-FFF2-40B4-BE49-F238E27FC236}">
                <a16:creationId xmlns:a16="http://schemas.microsoft.com/office/drawing/2014/main" id="{9B17D39C-70D4-46A0-A1D7-2869C6CCCDF7}"/>
              </a:ext>
            </a:extLst>
          </p:cNvPr>
          <p:cNvCxnSpPr/>
          <p:nvPr/>
        </p:nvCxnSpPr>
        <p:spPr>
          <a:xfrm>
            <a:off x="3924150" y="4365369"/>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E8453BE7-0E05-4934-84BD-0EEE020F6174}"/>
              </a:ext>
            </a:extLst>
          </p:cNvPr>
          <p:cNvSpPr txBox="1"/>
          <p:nvPr/>
        </p:nvSpPr>
        <p:spPr>
          <a:xfrm>
            <a:off x="4179331" y="6420473"/>
            <a:ext cx="1051759" cy="646331"/>
          </a:xfrm>
          <a:prstGeom prst="rect">
            <a:avLst/>
          </a:prstGeom>
          <a:noFill/>
        </p:spPr>
        <p:txBody>
          <a:bodyPr wrap="square" rtlCol="0">
            <a:spAutoFit/>
          </a:bodyPr>
          <a:lstStyle/>
          <a:p>
            <a:r>
              <a:rPr lang="en-US" b="1" dirty="0"/>
              <a:t> A    B’</a:t>
            </a:r>
          </a:p>
          <a:p>
            <a:endParaRPr lang="en-US" dirty="0"/>
          </a:p>
        </p:txBody>
      </p:sp>
      <p:sp>
        <p:nvSpPr>
          <p:cNvPr id="51" name="TextBox 50">
            <a:extLst>
              <a:ext uri="{FF2B5EF4-FFF2-40B4-BE49-F238E27FC236}">
                <a16:creationId xmlns:a16="http://schemas.microsoft.com/office/drawing/2014/main" id="{28459217-7031-4716-B0D6-56C94DA87296}"/>
              </a:ext>
            </a:extLst>
          </p:cNvPr>
          <p:cNvSpPr txBox="1"/>
          <p:nvPr/>
        </p:nvSpPr>
        <p:spPr>
          <a:xfrm>
            <a:off x="4960390" y="6407997"/>
            <a:ext cx="1051759" cy="646331"/>
          </a:xfrm>
          <a:prstGeom prst="rect">
            <a:avLst/>
          </a:prstGeom>
          <a:noFill/>
        </p:spPr>
        <p:txBody>
          <a:bodyPr wrap="square" rtlCol="0">
            <a:spAutoFit/>
          </a:bodyPr>
          <a:lstStyle/>
          <a:p>
            <a:r>
              <a:rPr lang="en-US" b="1" dirty="0"/>
              <a:t>  B    </a:t>
            </a:r>
            <a:r>
              <a:rPr lang="en-US" b="1" dirty="0" err="1"/>
              <a:t>B</a:t>
            </a:r>
            <a:r>
              <a:rPr lang="en-US" b="1" dirty="0"/>
              <a:t>’</a:t>
            </a:r>
          </a:p>
          <a:p>
            <a:endParaRPr lang="en-US" dirty="0"/>
          </a:p>
        </p:txBody>
      </p:sp>
      <p:cxnSp>
        <p:nvCxnSpPr>
          <p:cNvPr id="52" name="Straight Connector 51">
            <a:extLst>
              <a:ext uri="{FF2B5EF4-FFF2-40B4-BE49-F238E27FC236}">
                <a16:creationId xmlns:a16="http://schemas.microsoft.com/office/drawing/2014/main" id="{7B91C647-73C6-45AC-8F68-24EC65BD9BDE}"/>
              </a:ext>
            </a:extLst>
          </p:cNvPr>
          <p:cNvCxnSpPr>
            <a:cxnSpLocks/>
          </p:cNvCxnSpPr>
          <p:nvPr/>
        </p:nvCxnSpPr>
        <p:spPr>
          <a:xfrm>
            <a:off x="4408799" y="4725897"/>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C6136A1C-9D37-490A-934F-B71D407D3D6F}"/>
              </a:ext>
            </a:extLst>
          </p:cNvPr>
          <p:cNvCxnSpPr>
            <a:cxnSpLocks/>
          </p:cNvCxnSpPr>
          <p:nvPr/>
        </p:nvCxnSpPr>
        <p:spPr>
          <a:xfrm>
            <a:off x="4737277" y="4713934"/>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02E3E4C5-6982-4551-916A-D74FD68D5463}"/>
              </a:ext>
            </a:extLst>
          </p:cNvPr>
          <p:cNvCxnSpPr>
            <a:cxnSpLocks/>
          </p:cNvCxnSpPr>
          <p:nvPr/>
        </p:nvCxnSpPr>
        <p:spPr>
          <a:xfrm>
            <a:off x="5275857" y="5886336"/>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312993FA-94CC-4839-84F6-B7181C33DAAD}"/>
              </a:ext>
            </a:extLst>
          </p:cNvPr>
          <p:cNvCxnSpPr/>
          <p:nvPr/>
        </p:nvCxnSpPr>
        <p:spPr>
          <a:xfrm>
            <a:off x="5620217" y="5188872"/>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a:extLst>
              <a:ext uri="{FF2B5EF4-FFF2-40B4-BE49-F238E27FC236}">
                <a16:creationId xmlns:a16="http://schemas.microsoft.com/office/drawing/2014/main" id="{BA219043-F25D-416A-82E5-8947E29BAA24}"/>
              </a:ext>
            </a:extLst>
          </p:cNvPr>
          <p:cNvCxnSpPr>
            <a:cxnSpLocks/>
          </p:cNvCxnSpPr>
          <p:nvPr/>
        </p:nvCxnSpPr>
        <p:spPr>
          <a:xfrm>
            <a:off x="4572000" y="2983897"/>
            <a:ext cx="0" cy="9076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56" name="TextBox 55">
            <a:extLst>
              <a:ext uri="{FF2B5EF4-FFF2-40B4-BE49-F238E27FC236}">
                <a16:creationId xmlns:a16="http://schemas.microsoft.com/office/drawing/2014/main" id="{86FF4F1F-B783-413B-A630-F248E048DC78}"/>
              </a:ext>
            </a:extLst>
          </p:cNvPr>
          <p:cNvSpPr txBox="1"/>
          <p:nvPr/>
        </p:nvSpPr>
        <p:spPr>
          <a:xfrm>
            <a:off x="2409171" y="2136183"/>
            <a:ext cx="962020" cy="523220"/>
          </a:xfrm>
          <a:prstGeom prst="rect">
            <a:avLst/>
          </a:prstGeom>
          <a:noFill/>
        </p:spPr>
        <p:txBody>
          <a:bodyPr wrap="square" rtlCol="0">
            <a:spAutoFit/>
          </a:bodyPr>
          <a:lstStyle/>
          <a:p>
            <a:r>
              <a:rPr lang="en-US" sz="2800" b="1" dirty="0"/>
              <a:t>DAD</a:t>
            </a:r>
          </a:p>
        </p:txBody>
      </p:sp>
      <p:pic>
        <p:nvPicPr>
          <p:cNvPr id="57" name="Picture 56">
            <a:extLst>
              <a:ext uri="{FF2B5EF4-FFF2-40B4-BE49-F238E27FC236}">
                <a16:creationId xmlns:a16="http://schemas.microsoft.com/office/drawing/2014/main" id="{5FEE81CE-4D44-4165-BC02-2D5AA3C387CF}"/>
              </a:ext>
            </a:extLst>
          </p:cNvPr>
          <p:cNvPicPr>
            <a:picLocks noChangeAspect="1"/>
          </p:cNvPicPr>
          <p:nvPr/>
        </p:nvPicPr>
        <p:blipFill rotWithShape="1">
          <a:blip r:embed="rId4"/>
          <a:srcRect r="13953" b="1240"/>
          <a:stretch/>
        </p:blipFill>
        <p:spPr>
          <a:xfrm>
            <a:off x="435970" y="78858"/>
            <a:ext cx="710012" cy="611186"/>
          </a:xfrm>
          <a:prstGeom prst="rect">
            <a:avLst/>
          </a:prstGeom>
        </p:spPr>
      </p:pic>
      <p:pic>
        <p:nvPicPr>
          <p:cNvPr id="58" name="Picture 57">
            <a:extLst>
              <a:ext uri="{FF2B5EF4-FFF2-40B4-BE49-F238E27FC236}">
                <a16:creationId xmlns:a16="http://schemas.microsoft.com/office/drawing/2014/main" id="{01E47923-4F83-4BF8-944D-774F61E626A1}"/>
              </a:ext>
            </a:extLst>
          </p:cNvPr>
          <p:cNvPicPr>
            <a:picLocks noChangeAspect="1"/>
          </p:cNvPicPr>
          <p:nvPr/>
        </p:nvPicPr>
        <p:blipFill rotWithShape="1">
          <a:blip r:embed="rId5"/>
          <a:srcRect t="11938" r="21976"/>
          <a:stretch/>
        </p:blipFill>
        <p:spPr>
          <a:xfrm>
            <a:off x="504427" y="968241"/>
            <a:ext cx="710011" cy="601023"/>
          </a:xfrm>
          <a:prstGeom prst="rect">
            <a:avLst/>
          </a:prstGeom>
        </p:spPr>
      </p:pic>
      <p:pic>
        <p:nvPicPr>
          <p:cNvPr id="59" name="Picture 58">
            <a:extLst>
              <a:ext uri="{FF2B5EF4-FFF2-40B4-BE49-F238E27FC236}">
                <a16:creationId xmlns:a16="http://schemas.microsoft.com/office/drawing/2014/main" id="{59F05D6F-8AB9-4EFD-B6BB-5E35C0213CEB}"/>
              </a:ext>
            </a:extLst>
          </p:cNvPr>
          <p:cNvPicPr>
            <a:picLocks noChangeAspect="1"/>
          </p:cNvPicPr>
          <p:nvPr/>
        </p:nvPicPr>
        <p:blipFill rotWithShape="1">
          <a:blip r:embed="rId6"/>
          <a:srcRect r="33421" b="10175"/>
          <a:stretch/>
        </p:blipFill>
        <p:spPr>
          <a:xfrm>
            <a:off x="6697866" y="1217171"/>
            <a:ext cx="720204" cy="728744"/>
          </a:xfrm>
          <a:prstGeom prst="rect">
            <a:avLst/>
          </a:prstGeom>
        </p:spPr>
      </p:pic>
    </p:spTree>
    <p:extLst>
      <p:ext uri="{BB962C8B-B14F-4D97-AF65-F5344CB8AC3E}">
        <p14:creationId xmlns:p14="http://schemas.microsoft.com/office/powerpoint/2010/main" val="20196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4"/>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3"/>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47"/>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2"/>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53"/>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4"/>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55"/>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50"/>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48" grpId="0" animBg="1"/>
      <p:bldP spid="30" grpId="0"/>
      <p:bldP spid="42" grpId="0"/>
      <p:bldP spid="2" grpId="0"/>
      <p:bldP spid="4" grpId="0"/>
      <p:bldP spid="40" grpId="0"/>
      <p:bldP spid="41" grpId="0"/>
      <p:bldP spid="43" grpId="0"/>
      <p:bldP spid="44" grpId="0"/>
      <p:bldP spid="45" grpId="0"/>
      <p:bldP spid="33" grpId="0" animBg="1"/>
      <p:bldP spid="46" grpId="0"/>
      <p:bldP spid="50" grpId="0"/>
      <p:bldP spid="51" grpId="0"/>
      <p:bldP spid="5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48"/>
          <p:cNvSpPr/>
          <p:nvPr/>
        </p:nvSpPr>
        <p:spPr>
          <a:xfrm>
            <a:off x="5836661" y="2119106"/>
            <a:ext cx="3153996" cy="2649781"/>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8" name="Rectangle 47"/>
          <p:cNvSpPr/>
          <p:nvPr/>
        </p:nvSpPr>
        <p:spPr>
          <a:xfrm>
            <a:off x="195748" y="2147518"/>
            <a:ext cx="3186771" cy="2644478"/>
          </a:xfrm>
          <a:prstGeom prst="rect">
            <a:avLst/>
          </a:prstGeom>
          <a:solidFill>
            <a:schemeClr val="bg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Content Placeholder 2"/>
          <p:cNvSpPr>
            <a:spLocks noGrp="1"/>
          </p:cNvSpPr>
          <p:nvPr>
            <p:ph idx="4294967295"/>
          </p:nvPr>
        </p:nvSpPr>
        <p:spPr>
          <a:xfrm>
            <a:off x="58738" y="122238"/>
            <a:ext cx="9085262" cy="873125"/>
          </a:xfrm>
        </p:spPr>
        <p:txBody>
          <a:bodyPr>
            <a:normAutofit fontScale="77500" lnSpcReduction="20000"/>
          </a:bodyPr>
          <a:lstStyle/>
          <a:p>
            <a:pPr marL="0" indent="0">
              <a:lnSpc>
                <a:spcPct val="120000"/>
              </a:lnSpc>
              <a:spcBef>
                <a:spcPts val="0"/>
              </a:spcBef>
              <a:buNone/>
            </a:pPr>
            <a:r>
              <a:rPr lang="en-US" sz="3100" b="1" dirty="0">
                <a:latin typeface="Arial" panose="020B0604020202020204" pitchFamily="34" charset="0"/>
                <a:cs typeface="Arial" panose="020B0604020202020204" pitchFamily="34" charset="0"/>
              </a:rPr>
              <a:t>When scientists work with organisms that have several pairs of chromosomes, they number the pairs.</a:t>
            </a:r>
          </a:p>
          <a:p>
            <a:pPr marL="0" indent="0">
              <a:buNone/>
            </a:pPr>
            <a:endParaRPr lang="en-US" sz="2800" b="1" dirty="0">
              <a:solidFill>
                <a:srgbClr val="002060"/>
              </a:solidFill>
              <a:latin typeface="Arial" panose="020B0604020202020204" pitchFamily="34" charset="0"/>
              <a:cs typeface="Arial" panose="020B0604020202020204" pitchFamily="34" charset="0"/>
            </a:endParaRPr>
          </a:p>
        </p:txBody>
      </p:sp>
      <p:cxnSp>
        <p:nvCxnSpPr>
          <p:cNvPr id="5" name="Straight Connector 4"/>
          <p:cNvCxnSpPr>
            <a:cxnSpLocks/>
          </p:cNvCxnSpPr>
          <p:nvPr/>
        </p:nvCxnSpPr>
        <p:spPr>
          <a:xfrm>
            <a:off x="410140" y="2338770"/>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6" name="Straight Connector 5"/>
          <p:cNvCxnSpPr>
            <a:cxnSpLocks/>
          </p:cNvCxnSpPr>
          <p:nvPr/>
        </p:nvCxnSpPr>
        <p:spPr>
          <a:xfrm>
            <a:off x="790976" y="2327118"/>
            <a:ext cx="0" cy="209757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7" name="Straight Connector 6"/>
          <p:cNvCxnSpPr>
            <a:cxnSpLocks/>
          </p:cNvCxnSpPr>
          <p:nvPr/>
        </p:nvCxnSpPr>
        <p:spPr>
          <a:xfrm>
            <a:off x="1359882" y="268263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8" name="Straight Connector 7"/>
          <p:cNvCxnSpPr>
            <a:cxnSpLocks/>
          </p:cNvCxnSpPr>
          <p:nvPr/>
        </p:nvCxnSpPr>
        <p:spPr>
          <a:xfrm>
            <a:off x="1730341" y="2670840"/>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a:cxnSpLocks/>
          </p:cNvCxnSpPr>
          <p:nvPr/>
        </p:nvCxnSpPr>
        <p:spPr>
          <a:xfrm>
            <a:off x="2287372" y="3160292"/>
            <a:ext cx="0" cy="1231601"/>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a:cxnSpLocks/>
          </p:cNvCxnSpPr>
          <p:nvPr/>
        </p:nvCxnSpPr>
        <p:spPr>
          <a:xfrm>
            <a:off x="2662474" y="3891555"/>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182831" y="2364408"/>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546615" y="2372023"/>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7099073" y="2737655"/>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7488111" y="2697550"/>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8109725" y="3155417"/>
            <a:ext cx="0" cy="1250845"/>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8489978" y="3195668"/>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7874524" y="4399348"/>
            <a:ext cx="962020" cy="646331"/>
          </a:xfrm>
          <a:prstGeom prst="rect">
            <a:avLst/>
          </a:prstGeom>
          <a:noFill/>
        </p:spPr>
        <p:txBody>
          <a:bodyPr wrap="square" rtlCol="0">
            <a:spAutoFit/>
          </a:bodyPr>
          <a:lstStyle/>
          <a:p>
            <a:r>
              <a:rPr lang="en-US" b="1" dirty="0"/>
              <a:t>3A’  3B’</a:t>
            </a:r>
          </a:p>
          <a:p>
            <a:endParaRPr lang="en-US" dirty="0"/>
          </a:p>
        </p:txBody>
      </p:sp>
      <p:sp>
        <p:nvSpPr>
          <p:cNvPr id="42" name="TextBox 41"/>
          <p:cNvSpPr txBox="1"/>
          <p:nvPr/>
        </p:nvSpPr>
        <p:spPr>
          <a:xfrm>
            <a:off x="4307269" y="2094042"/>
            <a:ext cx="679894" cy="923330"/>
          </a:xfrm>
          <a:prstGeom prst="rect">
            <a:avLst/>
          </a:prstGeom>
          <a:noFill/>
        </p:spPr>
        <p:txBody>
          <a:bodyPr wrap="square" rtlCol="0">
            <a:spAutoFit/>
          </a:bodyPr>
          <a:lstStyle/>
          <a:p>
            <a:r>
              <a:rPr lang="en-US" sz="5400" dirty="0"/>
              <a:t>x</a:t>
            </a:r>
            <a:r>
              <a:rPr lang="en-US" dirty="0"/>
              <a:t> </a:t>
            </a:r>
            <a:endParaRPr lang="en-US" sz="9600" dirty="0"/>
          </a:p>
        </p:txBody>
      </p:sp>
      <p:sp>
        <p:nvSpPr>
          <p:cNvPr id="2" name="TextBox 1"/>
          <p:cNvSpPr txBox="1"/>
          <p:nvPr/>
        </p:nvSpPr>
        <p:spPr>
          <a:xfrm>
            <a:off x="4730853" y="4118509"/>
            <a:ext cx="1222595" cy="523220"/>
          </a:xfrm>
          <a:prstGeom prst="rect">
            <a:avLst/>
          </a:prstGeom>
          <a:noFill/>
        </p:spPr>
        <p:txBody>
          <a:bodyPr wrap="square" rtlCol="0">
            <a:spAutoFit/>
          </a:bodyPr>
          <a:lstStyle/>
          <a:p>
            <a:r>
              <a:rPr lang="en-US" sz="2800" b="1" dirty="0"/>
              <a:t>BABY</a:t>
            </a:r>
          </a:p>
        </p:txBody>
      </p:sp>
      <p:sp>
        <p:nvSpPr>
          <p:cNvPr id="4" name="TextBox 3"/>
          <p:cNvSpPr txBox="1"/>
          <p:nvPr/>
        </p:nvSpPr>
        <p:spPr>
          <a:xfrm>
            <a:off x="7883832" y="2128100"/>
            <a:ext cx="1078829" cy="523220"/>
          </a:xfrm>
          <a:prstGeom prst="rect">
            <a:avLst/>
          </a:prstGeom>
          <a:noFill/>
        </p:spPr>
        <p:txBody>
          <a:bodyPr wrap="square" rtlCol="0">
            <a:spAutoFit/>
          </a:bodyPr>
          <a:lstStyle/>
          <a:p>
            <a:r>
              <a:rPr lang="en-US" sz="2800" b="1" dirty="0"/>
              <a:t>MOM</a:t>
            </a:r>
          </a:p>
        </p:txBody>
      </p:sp>
      <p:sp>
        <p:nvSpPr>
          <p:cNvPr id="40" name="TextBox 39">
            <a:extLst>
              <a:ext uri="{FF2B5EF4-FFF2-40B4-BE49-F238E27FC236}">
                <a16:creationId xmlns:a16="http://schemas.microsoft.com/office/drawing/2014/main" id="{3074EAF3-3C0B-4522-8D19-03485D6F2ABD}"/>
              </a:ext>
            </a:extLst>
          </p:cNvPr>
          <p:cNvSpPr txBox="1"/>
          <p:nvPr/>
        </p:nvSpPr>
        <p:spPr>
          <a:xfrm>
            <a:off x="6875552" y="4406262"/>
            <a:ext cx="1251914" cy="646331"/>
          </a:xfrm>
          <a:prstGeom prst="rect">
            <a:avLst/>
          </a:prstGeom>
          <a:noFill/>
        </p:spPr>
        <p:txBody>
          <a:bodyPr wrap="square" rtlCol="0">
            <a:spAutoFit/>
          </a:bodyPr>
          <a:lstStyle/>
          <a:p>
            <a:r>
              <a:rPr lang="en-US" b="1" dirty="0"/>
              <a:t>2A’  2B’</a:t>
            </a:r>
          </a:p>
          <a:p>
            <a:endParaRPr lang="en-US" dirty="0"/>
          </a:p>
        </p:txBody>
      </p:sp>
      <p:sp>
        <p:nvSpPr>
          <p:cNvPr id="41" name="TextBox 40">
            <a:extLst>
              <a:ext uri="{FF2B5EF4-FFF2-40B4-BE49-F238E27FC236}">
                <a16:creationId xmlns:a16="http://schemas.microsoft.com/office/drawing/2014/main" id="{E4AFCA6F-8D03-438B-A0A8-7BC3CADFF448}"/>
              </a:ext>
            </a:extLst>
          </p:cNvPr>
          <p:cNvSpPr txBox="1"/>
          <p:nvPr/>
        </p:nvSpPr>
        <p:spPr>
          <a:xfrm>
            <a:off x="5946772" y="4413071"/>
            <a:ext cx="983864" cy="646331"/>
          </a:xfrm>
          <a:prstGeom prst="rect">
            <a:avLst/>
          </a:prstGeom>
          <a:noFill/>
        </p:spPr>
        <p:txBody>
          <a:bodyPr wrap="square" rtlCol="0">
            <a:spAutoFit/>
          </a:bodyPr>
          <a:lstStyle/>
          <a:p>
            <a:r>
              <a:rPr lang="en-US" b="1" dirty="0"/>
              <a:t>1A’  1B’</a:t>
            </a:r>
          </a:p>
          <a:p>
            <a:endParaRPr lang="en-US" dirty="0"/>
          </a:p>
        </p:txBody>
      </p:sp>
      <p:sp>
        <p:nvSpPr>
          <p:cNvPr id="43" name="TextBox 42">
            <a:extLst>
              <a:ext uri="{FF2B5EF4-FFF2-40B4-BE49-F238E27FC236}">
                <a16:creationId xmlns:a16="http://schemas.microsoft.com/office/drawing/2014/main" id="{4A332164-6C79-46A8-AFD8-F3BBD9EB0312}"/>
              </a:ext>
            </a:extLst>
          </p:cNvPr>
          <p:cNvSpPr txBox="1"/>
          <p:nvPr/>
        </p:nvSpPr>
        <p:spPr>
          <a:xfrm>
            <a:off x="87888" y="4385541"/>
            <a:ext cx="1167051" cy="646331"/>
          </a:xfrm>
          <a:prstGeom prst="rect">
            <a:avLst/>
          </a:prstGeom>
          <a:noFill/>
        </p:spPr>
        <p:txBody>
          <a:bodyPr wrap="square" rtlCol="0">
            <a:spAutoFit/>
          </a:bodyPr>
          <a:lstStyle/>
          <a:p>
            <a:r>
              <a:rPr lang="en-US" b="1" dirty="0"/>
              <a:t> 1A   1B</a:t>
            </a:r>
          </a:p>
          <a:p>
            <a:endParaRPr lang="en-US" dirty="0"/>
          </a:p>
        </p:txBody>
      </p:sp>
      <p:sp>
        <p:nvSpPr>
          <p:cNvPr id="44" name="TextBox 43">
            <a:extLst>
              <a:ext uri="{FF2B5EF4-FFF2-40B4-BE49-F238E27FC236}">
                <a16:creationId xmlns:a16="http://schemas.microsoft.com/office/drawing/2014/main" id="{B73DAF7D-4A74-40E1-A0AC-8ECAF9DACE63}"/>
              </a:ext>
            </a:extLst>
          </p:cNvPr>
          <p:cNvSpPr txBox="1"/>
          <p:nvPr/>
        </p:nvSpPr>
        <p:spPr>
          <a:xfrm>
            <a:off x="1996402" y="4380119"/>
            <a:ext cx="1167051" cy="646331"/>
          </a:xfrm>
          <a:prstGeom prst="rect">
            <a:avLst/>
          </a:prstGeom>
          <a:noFill/>
        </p:spPr>
        <p:txBody>
          <a:bodyPr wrap="square" rtlCol="0">
            <a:spAutoFit/>
          </a:bodyPr>
          <a:lstStyle/>
          <a:p>
            <a:r>
              <a:rPr lang="en-US" b="1" dirty="0"/>
              <a:t> 3A    3B</a:t>
            </a:r>
          </a:p>
          <a:p>
            <a:endParaRPr lang="en-US" dirty="0"/>
          </a:p>
        </p:txBody>
      </p:sp>
      <p:sp>
        <p:nvSpPr>
          <p:cNvPr id="45" name="TextBox 44">
            <a:extLst>
              <a:ext uri="{FF2B5EF4-FFF2-40B4-BE49-F238E27FC236}">
                <a16:creationId xmlns:a16="http://schemas.microsoft.com/office/drawing/2014/main" id="{49268911-E93C-4BE0-BBED-FD642A7B6D5C}"/>
              </a:ext>
            </a:extLst>
          </p:cNvPr>
          <p:cNvSpPr txBox="1"/>
          <p:nvPr/>
        </p:nvSpPr>
        <p:spPr>
          <a:xfrm>
            <a:off x="1095880" y="4375488"/>
            <a:ext cx="1092873" cy="646331"/>
          </a:xfrm>
          <a:prstGeom prst="rect">
            <a:avLst/>
          </a:prstGeom>
          <a:noFill/>
        </p:spPr>
        <p:txBody>
          <a:bodyPr wrap="square" rtlCol="0">
            <a:spAutoFit/>
          </a:bodyPr>
          <a:lstStyle/>
          <a:p>
            <a:r>
              <a:rPr lang="en-US" b="1" dirty="0"/>
              <a:t> 2A  2B</a:t>
            </a:r>
          </a:p>
          <a:p>
            <a:endParaRPr lang="en-US" dirty="0"/>
          </a:p>
        </p:txBody>
      </p:sp>
      <p:sp>
        <p:nvSpPr>
          <p:cNvPr id="11" name="Rectangle 10">
            <a:extLst>
              <a:ext uri="{FF2B5EF4-FFF2-40B4-BE49-F238E27FC236}">
                <a16:creationId xmlns:a16="http://schemas.microsoft.com/office/drawing/2014/main" id="{658C47C6-3075-4C79-9B96-65AAB8548231}"/>
              </a:ext>
            </a:extLst>
          </p:cNvPr>
          <p:cNvSpPr/>
          <p:nvPr/>
        </p:nvSpPr>
        <p:spPr>
          <a:xfrm>
            <a:off x="1226137" y="991062"/>
            <a:ext cx="6162264" cy="830997"/>
          </a:xfrm>
          <a:prstGeom prst="rect">
            <a:avLst/>
          </a:prstGeom>
        </p:spPr>
        <p:txBody>
          <a:bodyPr wrap="none">
            <a:spAutoFit/>
          </a:bodyPr>
          <a:lstStyle/>
          <a:p>
            <a:r>
              <a:rPr lang="en-US" sz="2400" b="1" dirty="0">
                <a:latin typeface="Arial" panose="020B0604020202020204" pitchFamily="34" charset="0"/>
                <a:cs typeface="Arial" panose="020B0604020202020204" pitchFamily="34" charset="0"/>
              </a:rPr>
              <a:t>Are any of the chromosome pairs below </a:t>
            </a:r>
          </a:p>
          <a:p>
            <a:r>
              <a:rPr lang="en-US" sz="2400" b="1" dirty="0">
                <a:latin typeface="Arial" panose="020B0604020202020204" pitchFamily="34" charset="0"/>
                <a:cs typeface="Arial" panose="020B0604020202020204" pitchFamily="34" charset="0"/>
              </a:rPr>
              <a:t>exactly the same?          Why or why not?</a:t>
            </a:r>
          </a:p>
        </p:txBody>
      </p:sp>
      <p:sp>
        <p:nvSpPr>
          <p:cNvPr id="33" name="Rectangle 32">
            <a:extLst>
              <a:ext uri="{FF2B5EF4-FFF2-40B4-BE49-F238E27FC236}">
                <a16:creationId xmlns:a16="http://schemas.microsoft.com/office/drawing/2014/main" id="{EA25DFFF-4AEF-40BB-BBA5-073870985BC8}"/>
              </a:ext>
            </a:extLst>
          </p:cNvPr>
          <p:cNvSpPr/>
          <p:nvPr/>
        </p:nvSpPr>
        <p:spPr>
          <a:xfrm>
            <a:off x="3257947" y="4104281"/>
            <a:ext cx="2661350" cy="2702802"/>
          </a:xfrm>
          <a:prstGeom prst="rect">
            <a:avLst/>
          </a:prstGeom>
          <a:noFill/>
          <a:ln w="1905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id="{84D3C0CE-19EC-448B-8F1E-BE16D85D5ECB}"/>
              </a:ext>
            </a:extLst>
          </p:cNvPr>
          <p:cNvPicPr>
            <a:picLocks noChangeAspect="1"/>
          </p:cNvPicPr>
          <p:nvPr/>
        </p:nvPicPr>
        <p:blipFill>
          <a:blip r:embed="rId3"/>
          <a:stretch>
            <a:fillRect/>
          </a:stretch>
        </p:blipFill>
        <p:spPr>
          <a:xfrm>
            <a:off x="3538854" y="4365369"/>
            <a:ext cx="103641" cy="2158171"/>
          </a:xfrm>
          <a:prstGeom prst="rect">
            <a:avLst/>
          </a:prstGeom>
        </p:spPr>
      </p:pic>
      <p:sp>
        <p:nvSpPr>
          <p:cNvPr id="46" name="TextBox 45">
            <a:extLst>
              <a:ext uri="{FF2B5EF4-FFF2-40B4-BE49-F238E27FC236}">
                <a16:creationId xmlns:a16="http://schemas.microsoft.com/office/drawing/2014/main" id="{AB35BC34-3B14-4CFF-8535-77353D2F5736}"/>
              </a:ext>
            </a:extLst>
          </p:cNvPr>
          <p:cNvSpPr txBox="1"/>
          <p:nvPr/>
        </p:nvSpPr>
        <p:spPr>
          <a:xfrm>
            <a:off x="3288616" y="6422314"/>
            <a:ext cx="1145581" cy="646331"/>
          </a:xfrm>
          <a:prstGeom prst="rect">
            <a:avLst/>
          </a:prstGeom>
          <a:noFill/>
        </p:spPr>
        <p:txBody>
          <a:bodyPr wrap="square" rtlCol="0">
            <a:spAutoFit/>
          </a:bodyPr>
          <a:lstStyle/>
          <a:p>
            <a:r>
              <a:rPr lang="en-US" b="1" dirty="0"/>
              <a:t> 1A  </a:t>
            </a:r>
            <a:r>
              <a:rPr lang="en-US" b="1" dirty="0" err="1"/>
              <a:t>1A</a:t>
            </a:r>
            <a:r>
              <a:rPr lang="en-US" b="1" dirty="0"/>
              <a:t>’</a:t>
            </a:r>
          </a:p>
          <a:p>
            <a:endParaRPr lang="en-US" dirty="0"/>
          </a:p>
        </p:txBody>
      </p:sp>
      <p:cxnSp>
        <p:nvCxnSpPr>
          <p:cNvPr id="47" name="Straight Connector 46">
            <a:extLst>
              <a:ext uri="{FF2B5EF4-FFF2-40B4-BE49-F238E27FC236}">
                <a16:creationId xmlns:a16="http://schemas.microsoft.com/office/drawing/2014/main" id="{9B17D39C-70D4-46A0-A1D7-2869C6CCCDF7}"/>
              </a:ext>
            </a:extLst>
          </p:cNvPr>
          <p:cNvCxnSpPr/>
          <p:nvPr/>
        </p:nvCxnSpPr>
        <p:spPr>
          <a:xfrm>
            <a:off x="3924150" y="4365369"/>
            <a:ext cx="0" cy="209757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sp>
        <p:nvSpPr>
          <p:cNvPr id="50" name="TextBox 49">
            <a:extLst>
              <a:ext uri="{FF2B5EF4-FFF2-40B4-BE49-F238E27FC236}">
                <a16:creationId xmlns:a16="http://schemas.microsoft.com/office/drawing/2014/main" id="{E8453BE7-0E05-4934-84BD-0EEE020F6174}"/>
              </a:ext>
            </a:extLst>
          </p:cNvPr>
          <p:cNvSpPr txBox="1"/>
          <p:nvPr/>
        </p:nvSpPr>
        <p:spPr>
          <a:xfrm>
            <a:off x="4135198" y="6395520"/>
            <a:ext cx="1051759" cy="646331"/>
          </a:xfrm>
          <a:prstGeom prst="rect">
            <a:avLst/>
          </a:prstGeom>
          <a:noFill/>
        </p:spPr>
        <p:txBody>
          <a:bodyPr wrap="square" rtlCol="0">
            <a:spAutoFit/>
          </a:bodyPr>
          <a:lstStyle/>
          <a:p>
            <a:r>
              <a:rPr lang="en-US" b="1" dirty="0"/>
              <a:t> 2A 2B’</a:t>
            </a:r>
          </a:p>
          <a:p>
            <a:endParaRPr lang="en-US" dirty="0"/>
          </a:p>
        </p:txBody>
      </p:sp>
      <p:sp>
        <p:nvSpPr>
          <p:cNvPr id="51" name="TextBox 50">
            <a:extLst>
              <a:ext uri="{FF2B5EF4-FFF2-40B4-BE49-F238E27FC236}">
                <a16:creationId xmlns:a16="http://schemas.microsoft.com/office/drawing/2014/main" id="{28459217-7031-4716-B0D6-56C94DA87296}"/>
              </a:ext>
            </a:extLst>
          </p:cNvPr>
          <p:cNvSpPr txBox="1"/>
          <p:nvPr/>
        </p:nvSpPr>
        <p:spPr>
          <a:xfrm>
            <a:off x="5040355" y="6382714"/>
            <a:ext cx="1051759" cy="646331"/>
          </a:xfrm>
          <a:prstGeom prst="rect">
            <a:avLst/>
          </a:prstGeom>
          <a:noFill/>
        </p:spPr>
        <p:txBody>
          <a:bodyPr wrap="square" rtlCol="0">
            <a:spAutoFit/>
          </a:bodyPr>
          <a:lstStyle/>
          <a:p>
            <a:r>
              <a:rPr lang="en-US" b="1" dirty="0"/>
              <a:t>3B  </a:t>
            </a:r>
            <a:r>
              <a:rPr lang="en-US" b="1" dirty="0" err="1"/>
              <a:t>3B</a:t>
            </a:r>
            <a:r>
              <a:rPr lang="en-US" b="1" dirty="0"/>
              <a:t>’</a:t>
            </a:r>
          </a:p>
          <a:p>
            <a:endParaRPr lang="en-US" dirty="0"/>
          </a:p>
        </p:txBody>
      </p:sp>
      <p:cxnSp>
        <p:nvCxnSpPr>
          <p:cNvPr id="52" name="Straight Connector 51">
            <a:extLst>
              <a:ext uri="{FF2B5EF4-FFF2-40B4-BE49-F238E27FC236}">
                <a16:creationId xmlns:a16="http://schemas.microsoft.com/office/drawing/2014/main" id="{7B91C647-73C6-45AC-8F68-24EC65BD9BDE}"/>
              </a:ext>
            </a:extLst>
          </p:cNvPr>
          <p:cNvCxnSpPr>
            <a:cxnSpLocks/>
          </p:cNvCxnSpPr>
          <p:nvPr/>
        </p:nvCxnSpPr>
        <p:spPr>
          <a:xfrm>
            <a:off x="4408799" y="4725897"/>
            <a:ext cx="0" cy="1731939"/>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3" name="Straight Connector 52">
            <a:extLst>
              <a:ext uri="{FF2B5EF4-FFF2-40B4-BE49-F238E27FC236}">
                <a16:creationId xmlns:a16="http://schemas.microsoft.com/office/drawing/2014/main" id="{C6136A1C-9D37-490A-934F-B71D407D3D6F}"/>
              </a:ext>
            </a:extLst>
          </p:cNvPr>
          <p:cNvCxnSpPr>
            <a:cxnSpLocks/>
          </p:cNvCxnSpPr>
          <p:nvPr/>
        </p:nvCxnSpPr>
        <p:spPr>
          <a:xfrm>
            <a:off x="4737277" y="4713934"/>
            <a:ext cx="0" cy="1731939"/>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54" name="Straight Connector 53">
            <a:extLst>
              <a:ext uri="{FF2B5EF4-FFF2-40B4-BE49-F238E27FC236}">
                <a16:creationId xmlns:a16="http://schemas.microsoft.com/office/drawing/2014/main" id="{02E3E4C5-6982-4551-916A-D74FD68D5463}"/>
              </a:ext>
            </a:extLst>
          </p:cNvPr>
          <p:cNvCxnSpPr>
            <a:cxnSpLocks/>
          </p:cNvCxnSpPr>
          <p:nvPr/>
        </p:nvCxnSpPr>
        <p:spPr>
          <a:xfrm>
            <a:off x="5275857" y="5886336"/>
            <a:ext cx="0" cy="500338"/>
          </a:xfrm>
          <a:prstGeom prst="line">
            <a:avLst/>
          </a:prstGeom>
          <a:ln w="101600" cmpd="sng">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312993FA-94CC-4839-84F6-B7181C33DAAD}"/>
              </a:ext>
            </a:extLst>
          </p:cNvPr>
          <p:cNvCxnSpPr/>
          <p:nvPr/>
        </p:nvCxnSpPr>
        <p:spPr>
          <a:xfrm>
            <a:off x="5620217" y="5188872"/>
            <a:ext cx="0" cy="1231601"/>
          </a:xfrm>
          <a:prstGeom prst="line">
            <a:avLst/>
          </a:prstGeom>
          <a:ln w="101600" cmpd="sng">
            <a:solidFill>
              <a:srgbClr val="0000FF"/>
            </a:solidFill>
          </a:ln>
          <a:effectLst/>
        </p:spPr>
        <p:style>
          <a:lnRef idx="2">
            <a:schemeClr val="accent1"/>
          </a:lnRef>
          <a:fillRef idx="0">
            <a:schemeClr val="accent1"/>
          </a:fillRef>
          <a:effectRef idx="1">
            <a:schemeClr val="accent1"/>
          </a:effectRef>
          <a:fontRef idx="minor">
            <a:schemeClr val="tx1"/>
          </a:fontRef>
        </p:style>
      </p:cxnSp>
      <p:cxnSp>
        <p:nvCxnSpPr>
          <p:cNvPr id="57" name="Straight Arrow Connector 56">
            <a:extLst>
              <a:ext uri="{FF2B5EF4-FFF2-40B4-BE49-F238E27FC236}">
                <a16:creationId xmlns:a16="http://schemas.microsoft.com/office/drawing/2014/main" id="{BE1AAF55-AA9A-42E8-BA97-9610E1E0C01C}"/>
              </a:ext>
            </a:extLst>
          </p:cNvPr>
          <p:cNvCxnSpPr>
            <a:cxnSpLocks/>
          </p:cNvCxnSpPr>
          <p:nvPr/>
        </p:nvCxnSpPr>
        <p:spPr>
          <a:xfrm>
            <a:off x="4572000" y="2983897"/>
            <a:ext cx="0" cy="90765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pic>
        <p:nvPicPr>
          <p:cNvPr id="58" name="Picture 57">
            <a:extLst>
              <a:ext uri="{FF2B5EF4-FFF2-40B4-BE49-F238E27FC236}">
                <a16:creationId xmlns:a16="http://schemas.microsoft.com/office/drawing/2014/main" id="{C03827C5-7AAF-4192-A085-DFCE16EEE4CE}"/>
              </a:ext>
            </a:extLst>
          </p:cNvPr>
          <p:cNvPicPr>
            <a:picLocks noChangeAspect="1"/>
          </p:cNvPicPr>
          <p:nvPr/>
        </p:nvPicPr>
        <p:blipFill rotWithShape="1">
          <a:blip r:embed="rId4"/>
          <a:srcRect r="13953" b="1240"/>
          <a:stretch/>
        </p:blipFill>
        <p:spPr>
          <a:xfrm>
            <a:off x="375289" y="1032452"/>
            <a:ext cx="720591" cy="620292"/>
          </a:xfrm>
          <a:prstGeom prst="rect">
            <a:avLst/>
          </a:prstGeom>
        </p:spPr>
      </p:pic>
      <p:sp>
        <p:nvSpPr>
          <p:cNvPr id="59" name="TextBox 58">
            <a:extLst>
              <a:ext uri="{FF2B5EF4-FFF2-40B4-BE49-F238E27FC236}">
                <a16:creationId xmlns:a16="http://schemas.microsoft.com/office/drawing/2014/main" id="{D30EB317-42B5-4B3D-BE84-AEFFE9463130}"/>
              </a:ext>
            </a:extLst>
          </p:cNvPr>
          <p:cNvSpPr txBox="1"/>
          <p:nvPr/>
        </p:nvSpPr>
        <p:spPr>
          <a:xfrm>
            <a:off x="2387635" y="2147620"/>
            <a:ext cx="994884" cy="523220"/>
          </a:xfrm>
          <a:prstGeom prst="rect">
            <a:avLst/>
          </a:prstGeom>
          <a:noFill/>
        </p:spPr>
        <p:txBody>
          <a:bodyPr wrap="square" rtlCol="0">
            <a:spAutoFit/>
          </a:bodyPr>
          <a:lstStyle/>
          <a:p>
            <a:r>
              <a:rPr lang="en-US" sz="2800" b="1" dirty="0"/>
              <a:t>DAD</a:t>
            </a:r>
          </a:p>
        </p:txBody>
      </p:sp>
    </p:spTree>
    <p:extLst>
      <p:ext uri="{BB962C8B-B14F-4D97-AF65-F5344CB8AC3E}">
        <p14:creationId xmlns:p14="http://schemas.microsoft.com/office/powerpoint/2010/main" val="1373297135"/>
      </p:ext>
    </p:extLst>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A9FDDBDD-CF1F-4859-99AF-015D486ED535}"/>
              </a:ext>
            </a:extLst>
          </p:cNvPr>
          <p:cNvPicPr>
            <a:picLocks noGrp="1" noChangeAspect="1"/>
          </p:cNvPicPr>
          <p:nvPr>
            <p:ph idx="4294967295"/>
          </p:nvPr>
        </p:nvPicPr>
        <p:blipFill>
          <a:blip r:embed="rId3"/>
          <a:stretch>
            <a:fillRect/>
          </a:stretch>
        </p:blipFill>
        <p:spPr>
          <a:xfrm>
            <a:off x="643731" y="381000"/>
            <a:ext cx="7856538" cy="6018213"/>
          </a:xfrm>
          <a:prstGeom prst="rect">
            <a:avLst/>
          </a:prstGeom>
        </p:spPr>
      </p:pic>
      <p:sp>
        <p:nvSpPr>
          <p:cNvPr id="5" name="TextBox 4">
            <a:extLst>
              <a:ext uri="{FF2B5EF4-FFF2-40B4-BE49-F238E27FC236}">
                <a16:creationId xmlns:a16="http://schemas.microsoft.com/office/drawing/2014/main" id="{80FF725D-9A06-4DB0-B539-4B33EFE8B616}"/>
              </a:ext>
            </a:extLst>
          </p:cNvPr>
          <p:cNvSpPr txBox="1"/>
          <p:nvPr/>
        </p:nvSpPr>
        <p:spPr>
          <a:xfrm>
            <a:off x="1504950" y="5473700"/>
            <a:ext cx="6134100" cy="707886"/>
          </a:xfrm>
          <a:prstGeom prst="rect">
            <a:avLst/>
          </a:prstGeom>
          <a:solidFill>
            <a:schemeClr val="bg1"/>
          </a:solidFill>
        </p:spPr>
        <p:txBody>
          <a:bodyPr wrap="square" rtlCol="0">
            <a:spAutoFit/>
          </a:bodyPr>
          <a:lstStyle/>
          <a:p>
            <a:pPr algn="ctr"/>
            <a:r>
              <a:rPr lang="en-US" sz="4000" b="1" dirty="0">
                <a:latin typeface="Arial" panose="020B0604020202020204" pitchFamily="34" charset="0"/>
                <a:cs typeface="Arial" panose="020B0604020202020204" pitchFamily="34" charset="0"/>
              </a:rPr>
              <a:t>Human Chromosomes</a:t>
            </a:r>
          </a:p>
        </p:txBody>
      </p:sp>
    </p:spTree>
    <p:extLst>
      <p:ext uri="{BB962C8B-B14F-4D97-AF65-F5344CB8AC3E}">
        <p14:creationId xmlns:p14="http://schemas.microsoft.com/office/powerpoint/2010/main" val="2772822642"/>
      </p:ext>
    </p:extLst>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AD02F-CA7A-4F98-92EB-18D78E6C9830}"/>
              </a:ext>
            </a:extLst>
          </p:cNvPr>
          <p:cNvSpPr>
            <a:spLocks noGrp="1"/>
          </p:cNvSpPr>
          <p:nvPr>
            <p:ph type="title" idx="4294967295"/>
          </p:nvPr>
        </p:nvSpPr>
        <p:spPr>
          <a:xfrm>
            <a:off x="1452563" y="160338"/>
            <a:ext cx="7599997" cy="1143000"/>
          </a:xfrm>
        </p:spPr>
        <p:txBody>
          <a:bodyPr>
            <a:noAutofit/>
          </a:bodyPr>
          <a:lstStyle/>
          <a:p>
            <a:pPr algn="l"/>
            <a:r>
              <a:rPr lang="en-US" sz="3200" dirty="0">
                <a:latin typeface="Arial" panose="020B0604020202020204" pitchFamily="34" charset="0"/>
                <a:cs typeface="Arial" panose="020B0604020202020204" pitchFamily="34" charset="0"/>
              </a:rPr>
              <a:t>Do all organisms use this process to pass on hereditable information?</a:t>
            </a:r>
          </a:p>
        </p:txBody>
      </p:sp>
      <p:sp>
        <p:nvSpPr>
          <p:cNvPr id="3" name="Content Placeholder 2">
            <a:extLst>
              <a:ext uri="{FF2B5EF4-FFF2-40B4-BE49-F238E27FC236}">
                <a16:creationId xmlns:a16="http://schemas.microsoft.com/office/drawing/2014/main" id="{7A2F5826-4EAC-41D2-B8F3-CCCB4288B104}"/>
              </a:ext>
            </a:extLst>
          </p:cNvPr>
          <p:cNvSpPr>
            <a:spLocks noGrp="1"/>
          </p:cNvSpPr>
          <p:nvPr>
            <p:ph idx="4294967295"/>
          </p:nvPr>
        </p:nvSpPr>
        <p:spPr>
          <a:xfrm>
            <a:off x="1452563" y="1508761"/>
            <a:ext cx="7499350" cy="2237739"/>
          </a:xfrm>
        </p:spPr>
        <p:txBody>
          <a:bodyPr>
            <a:noAutofit/>
          </a:bodyPr>
          <a:lstStyle/>
          <a:p>
            <a:pPr marL="0" indent="0">
              <a:spcBef>
                <a:spcPts val="0"/>
              </a:spcBef>
              <a:buNone/>
            </a:pPr>
            <a:r>
              <a:rPr lang="en-US" sz="2800" dirty="0">
                <a:latin typeface="Arial" panose="020B0604020202020204" pitchFamily="34" charset="0"/>
                <a:cs typeface="Arial" panose="020B0604020202020204" pitchFamily="34" charset="0"/>
              </a:rPr>
              <a:t>NO, only sexually reproducing organisms.</a:t>
            </a:r>
          </a:p>
          <a:p>
            <a:pPr marL="0" indent="0">
              <a:spcBef>
                <a:spcPts val="0"/>
              </a:spcBef>
              <a:buNone/>
            </a:pPr>
            <a:endParaRPr lang="en-US" sz="2800" dirty="0">
              <a:latin typeface="Arial" panose="020B0604020202020204" pitchFamily="34" charset="0"/>
              <a:cs typeface="Arial" panose="020B0604020202020204" pitchFamily="34" charset="0"/>
            </a:endParaRPr>
          </a:p>
          <a:p>
            <a:pPr marL="0" indent="0">
              <a:spcBef>
                <a:spcPts val="0"/>
              </a:spcBef>
              <a:buNone/>
            </a:pPr>
            <a:r>
              <a:rPr lang="en-US" sz="2800" dirty="0">
                <a:latin typeface="Arial" panose="020B0604020202020204" pitchFamily="34" charset="0"/>
                <a:cs typeface="Arial" panose="020B0604020202020204" pitchFamily="34" charset="0"/>
              </a:rPr>
              <a:t>So, we have sexual reproduction and asexual reproduction (without sex) which we will learn about later.</a:t>
            </a:r>
          </a:p>
        </p:txBody>
      </p:sp>
      <p:pic>
        <p:nvPicPr>
          <p:cNvPr id="6" name="Picture 5">
            <a:extLst>
              <a:ext uri="{FF2B5EF4-FFF2-40B4-BE49-F238E27FC236}">
                <a16:creationId xmlns:a16="http://schemas.microsoft.com/office/drawing/2014/main" id="{83D57E91-C3AA-427A-86EF-AFFF3AAD7572}"/>
              </a:ext>
            </a:extLst>
          </p:cNvPr>
          <p:cNvPicPr>
            <a:picLocks noChangeAspect="1"/>
          </p:cNvPicPr>
          <p:nvPr/>
        </p:nvPicPr>
        <p:blipFill rotWithShape="1">
          <a:blip r:embed="rId3"/>
          <a:srcRect r="13953" b="1240"/>
          <a:stretch/>
        </p:blipFill>
        <p:spPr>
          <a:xfrm>
            <a:off x="182880" y="160338"/>
            <a:ext cx="1035121" cy="891043"/>
          </a:xfrm>
          <a:prstGeom prst="rect">
            <a:avLst/>
          </a:prstGeom>
        </p:spPr>
      </p:pic>
      <p:pic>
        <p:nvPicPr>
          <p:cNvPr id="7" name="Picture 6">
            <a:extLst>
              <a:ext uri="{FF2B5EF4-FFF2-40B4-BE49-F238E27FC236}">
                <a16:creationId xmlns:a16="http://schemas.microsoft.com/office/drawing/2014/main" id="{2EC0BFC2-6040-4153-84B0-B696042E1E76}"/>
              </a:ext>
            </a:extLst>
          </p:cNvPr>
          <p:cNvPicPr>
            <a:picLocks noChangeAspect="1"/>
          </p:cNvPicPr>
          <p:nvPr/>
        </p:nvPicPr>
        <p:blipFill rotWithShape="1">
          <a:blip r:embed="rId3"/>
          <a:srcRect r="13953" b="1240"/>
          <a:stretch/>
        </p:blipFill>
        <p:spPr>
          <a:xfrm>
            <a:off x="182879" y="3929983"/>
            <a:ext cx="1035121" cy="891043"/>
          </a:xfrm>
          <a:prstGeom prst="rect">
            <a:avLst/>
          </a:prstGeom>
        </p:spPr>
      </p:pic>
      <p:sp>
        <p:nvSpPr>
          <p:cNvPr id="9" name="TextBox 8">
            <a:extLst>
              <a:ext uri="{FF2B5EF4-FFF2-40B4-BE49-F238E27FC236}">
                <a16:creationId xmlns:a16="http://schemas.microsoft.com/office/drawing/2014/main" id="{447CA565-AD51-D5D8-416D-FBAA182537FF}"/>
              </a:ext>
            </a:extLst>
          </p:cNvPr>
          <p:cNvSpPr txBox="1"/>
          <p:nvPr/>
        </p:nvSpPr>
        <p:spPr>
          <a:xfrm>
            <a:off x="1452563" y="3929983"/>
            <a:ext cx="7499350" cy="1815882"/>
          </a:xfrm>
          <a:prstGeom prst="rect">
            <a:avLst/>
          </a:prstGeom>
          <a:noFill/>
        </p:spPr>
        <p:txBody>
          <a:bodyPr wrap="square">
            <a:spAutoFit/>
          </a:bodyPr>
          <a:lstStyle/>
          <a:p>
            <a:pPr marL="0" indent="0">
              <a:spcBef>
                <a:spcPts val="0"/>
              </a:spcBef>
              <a:buNone/>
            </a:pPr>
            <a:r>
              <a:rPr lang="en-US" sz="2800" dirty="0">
                <a:latin typeface="Arial" panose="020B0604020202020204" pitchFamily="34" charset="0"/>
                <a:cs typeface="Arial" panose="020B0604020202020204" pitchFamily="34" charset="0"/>
              </a:rPr>
              <a:t>Earlier this year, we noticed that one of the things we use energy for is reproduction. Why put all this energy into reproduction? What do populations of organisms get out of it?</a:t>
            </a:r>
          </a:p>
        </p:txBody>
      </p:sp>
      <p:sp>
        <p:nvSpPr>
          <p:cNvPr id="10" name="TextBox 9">
            <a:extLst>
              <a:ext uri="{FF2B5EF4-FFF2-40B4-BE49-F238E27FC236}">
                <a16:creationId xmlns:a16="http://schemas.microsoft.com/office/drawing/2014/main" id="{CE67A467-9F2E-7FD6-A086-9AB4A76043FA}"/>
              </a:ext>
            </a:extLst>
          </p:cNvPr>
          <p:cNvSpPr txBox="1"/>
          <p:nvPr/>
        </p:nvSpPr>
        <p:spPr>
          <a:xfrm>
            <a:off x="3720933" y="5929348"/>
            <a:ext cx="1702133" cy="523220"/>
          </a:xfrm>
          <a:prstGeom prst="rect">
            <a:avLst/>
          </a:prstGeom>
          <a:noFill/>
        </p:spPr>
        <p:txBody>
          <a:bodyPr wrap="none" rtlCol="0">
            <a:spAutoFit/>
          </a:bodyPr>
          <a:lstStyle/>
          <a:p>
            <a:r>
              <a:rPr lang="en-US" sz="2800" b="1" dirty="0"/>
              <a:t>Variation</a:t>
            </a:r>
          </a:p>
        </p:txBody>
      </p:sp>
    </p:spTree>
    <p:extLst>
      <p:ext uri="{BB962C8B-B14F-4D97-AF65-F5344CB8AC3E}">
        <p14:creationId xmlns:p14="http://schemas.microsoft.com/office/powerpoint/2010/main" val="15427159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E7CBA8-BD84-4692-A336-ECB9F34BB5B2}"/>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04 Summary</a:t>
            </a:r>
            <a:endParaRPr lang="en-US" dirty="0"/>
          </a:p>
        </p:txBody>
      </p:sp>
      <p:sp>
        <p:nvSpPr>
          <p:cNvPr id="5" name="Text Placeholder 4">
            <a:extLst>
              <a:ext uri="{FF2B5EF4-FFF2-40B4-BE49-F238E27FC236}">
                <a16:creationId xmlns:a16="http://schemas.microsoft.com/office/drawing/2014/main" id="{70606650-505F-4DBC-A609-164C55B71649}"/>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 </a:t>
            </a:r>
          </a:p>
          <a:p>
            <a:pPr marL="0" indent="0">
              <a:buNone/>
            </a:pPr>
            <a:endParaRPr lang="en-US" sz="1400" dirty="0">
              <a:cs typeface="Arial" panose="020B0604020202020204" pitchFamily="34" charset="0"/>
            </a:endParaRPr>
          </a:p>
          <a:p>
            <a:pPr marL="0" indent="0">
              <a:buNone/>
            </a:pPr>
            <a:r>
              <a:rPr lang="en-US" sz="1400" dirty="0">
                <a:cs typeface="Arial" panose="020B0604020202020204" pitchFamily="34" charset="0"/>
              </a:rPr>
              <a:t>We figured out that sexual reproduction does require special haploid cells so that when the male and female gametes come together, they make an organism with a complete (diploid) set of chromosomes. We also have a better understanding that sexual reproduction helps with variation.</a:t>
            </a:r>
          </a:p>
          <a:p>
            <a:endParaRPr lang="en-US" dirty="0"/>
          </a:p>
        </p:txBody>
      </p:sp>
      <p:sp>
        <p:nvSpPr>
          <p:cNvPr id="4" name="Text Placeholder 3">
            <a:extLst>
              <a:ext uri="{FF2B5EF4-FFF2-40B4-BE49-F238E27FC236}">
                <a16:creationId xmlns:a16="http://schemas.microsoft.com/office/drawing/2014/main" id="{670A6910-3490-4786-A49D-E562EF760264}"/>
              </a:ext>
            </a:extLst>
          </p:cNvPr>
          <p:cNvSpPr>
            <a:spLocks noGrp="1"/>
          </p:cNvSpPr>
          <p:nvPr>
            <p:ph type="body" sz="quarter" idx="11"/>
          </p:nvPr>
        </p:nvSpPr>
        <p:spPr/>
        <p:txBody>
          <a:bodyPr/>
          <a:lstStyle/>
          <a:p>
            <a:pPr marL="0" indent="0">
              <a:buNone/>
            </a:pPr>
            <a:r>
              <a:rPr lang="en-US" u="sng" dirty="0">
                <a:cs typeface="Arial" panose="020B0604020202020204" pitchFamily="34" charset="0"/>
              </a:rPr>
              <a:t>LS04 Teacher Reflection Notes:</a:t>
            </a:r>
          </a:p>
          <a:p>
            <a:pPr marL="0" indent="0">
              <a:buNone/>
            </a:pPr>
            <a:endParaRPr lang="en-US" dirty="0">
              <a:cs typeface="Arial" panose="020B0604020202020204" pitchFamily="34" charset="0"/>
            </a:endParaRPr>
          </a:p>
          <a:p>
            <a:pPr marL="0" indent="0">
              <a:buNone/>
            </a:pPr>
            <a:r>
              <a:rPr lang="en-US" i="1" dirty="0">
                <a:cs typeface="Arial" panose="020B0604020202020204" pitchFamily="34" charset="0"/>
              </a:rPr>
              <a:t>Things that went well…</a:t>
            </a:r>
          </a:p>
          <a:p>
            <a:pPr marL="0" indent="0">
              <a:buNone/>
            </a:pPr>
            <a:endParaRPr lang="en-US" i="1" dirty="0">
              <a:cs typeface="Arial" panose="020B0604020202020204" pitchFamily="34" charset="0"/>
            </a:endParaRPr>
          </a:p>
          <a:p>
            <a:pPr marL="0" indent="0">
              <a:buNone/>
            </a:pPr>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624845725"/>
      </p:ext>
    </p:extLst>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C345-BD6F-4BBB-8290-318D752FBF5D}"/>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05 Overview</a:t>
            </a:r>
            <a:endParaRPr lang="en-US" dirty="0"/>
          </a:p>
        </p:txBody>
      </p:sp>
      <p:sp>
        <p:nvSpPr>
          <p:cNvPr id="6" name="Text Placeholder 5">
            <a:extLst>
              <a:ext uri="{FF2B5EF4-FFF2-40B4-BE49-F238E27FC236}">
                <a16:creationId xmlns:a16="http://schemas.microsoft.com/office/drawing/2014/main" id="{E399E5D7-156D-4E24-BEC4-4E92C6FF730F}"/>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M  P</a:t>
            </a:r>
            <a:endParaRPr lang="en-US" b="1" dirty="0">
              <a:sym typeface="Wingdings" panose="05000000000000000000" pitchFamily="2" charset="2"/>
            </a:endParaRPr>
          </a:p>
          <a:p>
            <a:pPr>
              <a:lnSpc>
                <a:spcPts val="1800"/>
              </a:lnSpc>
            </a:pPr>
            <a:r>
              <a:rPr lang="en-US" sz="1400" b="1" dirty="0"/>
              <a:t>We now use our model to figure out how gamete formation increases variation through random assortment and crossing over.</a:t>
            </a:r>
          </a:p>
          <a:p>
            <a:endParaRPr lang="en-US" dirty="0"/>
          </a:p>
        </p:txBody>
      </p:sp>
      <p:sp>
        <p:nvSpPr>
          <p:cNvPr id="5" name="Text Placeholder 4">
            <a:extLst>
              <a:ext uri="{FF2B5EF4-FFF2-40B4-BE49-F238E27FC236}">
                <a16:creationId xmlns:a16="http://schemas.microsoft.com/office/drawing/2014/main" id="{2069C239-2BFF-4F60-8CA2-E5E34BF39785}"/>
              </a:ext>
            </a:extLst>
          </p:cNvPr>
          <p:cNvSpPr>
            <a:spLocks noGrp="1"/>
          </p:cNvSpPr>
          <p:nvPr>
            <p:ph type="body" sz="quarter" idx="12"/>
          </p:nvPr>
        </p:nvSpPr>
        <p:spPr/>
        <p:txBody>
          <a:bodyPr>
            <a:normAutofit/>
          </a:bodyPr>
          <a:lstStyle/>
          <a:p>
            <a:pPr>
              <a:spcAft>
                <a:spcPts val="400"/>
              </a:spcAft>
            </a:pPr>
            <a:r>
              <a:rPr lang="en-US" u="sng" dirty="0"/>
              <a:t>Resources you will need:</a:t>
            </a:r>
          </a:p>
          <a:p>
            <a:r>
              <a:rPr lang="en-US" dirty="0"/>
              <a:t>M 05 Crossing Over Reading and Activity</a:t>
            </a:r>
          </a:p>
          <a:p>
            <a:r>
              <a:rPr lang="en-US" dirty="0"/>
              <a:t>M 05 Crossing Over Activity cut-out</a:t>
            </a:r>
          </a:p>
          <a:p>
            <a:endParaRPr lang="en-US" dirty="0"/>
          </a:p>
          <a:p>
            <a:pPr>
              <a:spcAft>
                <a:spcPts val="400"/>
              </a:spcAft>
            </a:pPr>
            <a:r>
              <a:rPr lang="en-US" u="sng" dirty="0"/>
              <a:t>MBER Essentials:</a:t>
            </a:r>
          </a:p>
          <a:p>
            <a:r>
              <a:rPr lang="en-US" dirty="0"/>
              <a:t>Whiteboards</a:t>
            </a:r>
          </a:p>
          <a:p>
            <a:r>
              <a:rPr lang="en-US" dirty="0"/>
              <a:t>Norms of Conversation</a:t>
            </a:r>
          </a:p>
        </p:txBody>
      </p:sp>
      <p:sp>
        <p:nvSpPr>
          <p:cNvPr id="4" name="Text Placeholder 3">
            <a:extLst>
              <a:ext uri="{FF2B5EF4-FFF2-40B4-BE49-F238E27FC236}">
                <a16:creationId xmlns:a16="http://schemas.microsoft.com/office/drawing/2014/main" id="{66C1B5CF-7592-4031-8ADF-2AB473FFC38A}"/>
              </a:ext>
            </a:extLst>
          </p:cNvPr>
          <p:cNvSpPr>
            <a:spLocks noGrp="1"/>
          </p:cNvSpPr>
          <p:nvPr>
            <p:ph type="body" sz="quarter" idx="11"/>
          </p:nvPr>
        </p:nvSpPr>
        <p:spPr/>
        <p:txBody>
          <a:bodyPr>
            <a:normAutofit/>
          </a:bodyPr>
          <a:lstStyle/>
          <a:p>
            <a:r>
              <a:rPr lang="en-US" dirty="0"/>
              <a:t>15 – 60 Minutes</a:t>
            </a:r>
          </a:p>
        </p:txBody>
      </p:sp>
    </p:spTree>
    <p:extLst>
      <p:ext uri="{BB962C8B-B14F-4D97-AF65-F5344CB8AC3E}">
        <p14:creationId xmlns:p14="http://schemas.microsoft.com/office/powerpoint/2010/main" val="3407361923"/>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72C345-BD6F-4BBB-8290-318D752FBF5D}"/>
              </a:ext>
            </a:extLst>
          </p:cNvPr>
          <p:cNvSpPr>
            <a:spLocks noGrp="1"/>
          </p:cNvSpPr>
          <p:nvPr>
            <p:ph type="title"/>
          </p:nvPr>
        </p:nvSpPr>
        <p:spPr/>
        <p:txBody>
          <a:bodyPr>
            <a:noAutofit/>
          </a:bodyPr>
          <a:lstStyle/>
          <a:p>
            <a:r>
              <a:rPr lang="en-US" dirty="0"/>
              <a:t>Learning Segment 05 Overview Continued</a:t>
            </a:r>
          </a:p>
        </p:txBody>
      </p:sp>
      <p:sp>
        <p:nvSpPr>
          <p:cNvPr id="8" name="Text Placeholder 7">
            <a:extLst>
              <a:ext uri="{FF2B5EF4-FFF2-40B4-BE49-F238E27FC236}">
                <a16:creationId xmlns:a16="http://schemas.microsoft.com/office/drawing/2014/main" id="{E5547177-B8CD-476F-8008-2EC0238082BC}"/>
              </a:ext>
            </a:extLst>
          </p:cNvPr>
          <p:cNvSpPr>
            <a:spLocks noGrp="1"/>
          </p:cNvSpPr>
          <p:nvPr>
            <p:ph type="body" sz="quarter" idx="10"/>
          </p:nvPr>
        </p:nvSpPr>
        <p:spPr/>
        <p:txBody>
          <a:bodyPr/>
          <a:lstStyle/>
          <a:p>
            <a:r>
              <a:rPr lang="en-US" sz="1400" dirty="0"/>
              <a:t>We first reflect on the importance of variation and then ask how does meiosis improve variation? We calculate the </a:t>
            </a:r>
            <a:r>
              <a:rPr lang="en-US" sz="1400" dirty="0">
                <a:cs typeface="Arial" panose="020B0604020202020204" pitchFamily="34" charset="0"/>
              </a:rPr>
              <a:t>different number of combinations for the 3 pairs of chromosomes and then do it again for the 23 pairs of human chromosomes. Then we look at crossing over. There are 2 options for making sense of crossing over. The one featured in the slide show is a simple observation of chromosomes after crossing over. </a:t>
            </a:r>
          </a:p>
          <a:p>
            <a:endParaRPr lang="en-US" sz="1400" dirty="0"/>
          </a:p>
          <a:p>
            <a:r>
              <a:rPr lang="en-US" sz="1400" dirty="0"/>
              <a:t>The second option is in the hidden slides in this learning segment and goes a bit deeper into homologous chromosomes. There is also a paper activity in the resources.  The main idea is that crossing over provides even more variation.</a:t>
            </a:r>
          </a:p>
          <a:p>
            <a:endParaRPr lang="en-US" dirty="0"/>
          </a:p>
        </p:txBody>
      </p:sp>
    </p:spTree>
    <p:extLst>
      <p:ext uri="{BB962C8B-B14F-4D97-AF65-F5344CB8AC3E}">
        <p14:creationId xmlns:p14="http://schemas.microsoft.com/office/powerpoint/2010/main" val="2724233943"/>
      </p:ext>
    </p:extLst>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8580" y="95310"/>
            <a:ext cx="9006840" cy="1143000"/>
          </a:xfrm>
        </p:spPr>
        <p:txBody>
          <a:bodyPr>
            <a:normAutofit/>
          </a:bodyPr>
          <a:lstStyle/>
          <a:p>
            <a:pPr algn="ctr"/>
            <a:r>
              <a:rPr lang="en-US" dirty="0">
                <a:latin typeface="Arial" panose="020B0604020202020204" pitchFamily="34" charset="0"/>
                <a:cs typeface="Arial" panose="020B0604020202020204" pitchFamily="34" charset="0"/>
              </a:rPr>
              <a:t>VARIATION - What does meiosis have to do with it?</a:t>
            </a:r>
          </a:p>
        </p:txBody>
      </p:sp>
      <p:sp>
        <p:nvSpPr>
          <p:cNvPr id="3" name="Content Placeholder 2"/>
          <p:cNvSpPr>
            <a:spLocks noGrp="1"/>
          </p:cNvSpPr>
          <p:nvPr>
            <p:ph idx="4294967295"/>
          </p:nvPr>
        </p:nvSpPr>
        <p:spPr>
          <a:xfrm>
            <a:off x="1306195" y="1225928"/>
            <a:ext cx="7769225" cy="5014852"/>
          </a:xfrm>
        </p:spPr>
        <p:txBody>
          <a:bodyPr>
            <a:normAutofit/>
          </a:bodyPr>
          <a:lstStyle/>
          <a:p>
            <a:pPr marL="0" indent="0">
              <a:spcBef>
                <a:spcPts val="0"/>
              </a:spcBef>
              <a:buNone/>
            </a:pPr>
            <a:r>
              <a:rPr lang="en-US" sz="2400" dirty="0">
                <a:cs typeface="Arial" panose="020B0604020202020204" pitchFamily="34" charset="0"/>
              </a:rPr>
              <a:t>When you were creating the combinations for each of the 3 pairs of chromosomes, what was the chance, each time, of getting the A vs. B chromosome? </a:t>
            </a:r>
          </a:p>
          <a:p>
            <a:pPr marL="0" indent="0">
              <a:spcBef>
                <a:spcPts val="0"/>
              </a:spcBef>
              <a:buNone/>
            </a:pPr>
            <a:r>
              <a:rPr lang="en-US" sz="2400" dirty="0">
                <a:cs typeface="Arial" panose="020B0604020202020204" pitchFamily="34" charset="0"/>
              </a:rPr>
              <a:t>Hint: what did you use to “decide” which chromosome was used to make the baby?</a:t>
            </a:r>
          </a:p>
          <a:p>
            <a:pPr marL="0" indent="0">
              <a:spcBef>
                <a:spcPts val="0"/>
              </a:spcBef>
              <a:buNone/>
            </a:pPr>
            <a:endParaRPr lang="en-US" b="1" dirty="0">
              <a:solidFill>
                <a:srgbClr val="0070C0"/>
              </a:solidFill>
            </a:endParaRPr>
          </a:p>
          <a:p>
            <a:pPr marL="0" indent="0">
              <a:spcBef>
                <a:spcPts val="0"/>
              </a:spcBef>
              <a:buNone/>
            </a:pPr>
            <a:r>
              <a:rPr lang="en-US" sz="2400" dirty="0">
                <a:cs typeface="Arial" panose="020B0604020202020204" pitchFamily="34" charset="0"/>
              </a:rPr>
              <a:t>What were the chances of getting an A or B each time you flipped the chip?</a:t>
            </a:r>
          </a:p>
          <a:p>
            <a:pPr marL="0" indent="0">
              <a:spcBef>
                <a:spcPts val="0"/>
              </a:spcBef>
              <a:buNone/>
            </a:pPr>
            <a:endParaRPr lang="en-US" dirty="0">
              <a:cs typeface="Arial" panose="020B0604020202020204" pitchFamily="34" charset="0"/>
            </a:endParaRPr>
          </a:p>
          <a:p>
            <a:pPr lvl="1">
              <a:spcBef>
                <a:spcPts val="0"/>
              </a:spcBef>
            </a:pPr>
            <a:r>
              <a:rPr lang="en-US" sz="2400" dirty="0">
                <a:solidFill>
                  <a:schemeClr val="tx1"/>
                </a:solidFill>
                <a:cs typeface="Arial" panose="020B0604020202020204" pitchFamily="34" charset="0"/>
              </a:rPr>
              <a:t>50/50 chance of getting the A chromosome or the B chromosome</a:t>
            </a:r>
          </a:p>
          <a:p>
            <a:pPr marL="457176" lvl="1" indent="0">
              <a:spcBef>
                <a:spcPts val="0"/>
              </a:spcBef>
              <a:buNone/>
            </a:pPr>
            <a:endParaRPr lang="en-US" sz="2400" dirty="0">
              <a:solidFill>
                <a:schemeClr val="tx1"/>
              </a:solidFill>
              <a:cs typeface="Arial" panose="020B0604020202020204" pitchFamily="34" charset="0"/>
            </a:endParaRPr>
          </a:p>
          <a:p>
            <a:pPr lvl="1">
              <a:spcBef>
                <a:spcPts val="0"/>
              </a:spcBef>
            </a:pPr>
            <a:r>
              <a:rPr lang="en-US" sz="2400" dirty="0">
                <a:solidFill>
                  <a:schemeClr val="tx1"/>
                </a:solidFill>
                <a:cs typeface="Arial" panose="020B0604020202020204" pitchFamily="34" charset="0"/>
              </a:rPr>
              <a:t>This allows for some variation, but how much?</a:t>
            </a:r>
          </a:p>
        </p:txBody>
      </p:sp>
      <p:sp>
        <p:nvSpPr>
          <p:cNvPr id="5" name="TextBox 4">
            <a:extLst>
              <a:ext uri="{FF2B5EF4-FFF2-40B4-BE49-F238E27FC236}">
                <a16:creationId xmlns:a16="http://schemas.microsoft.com/office/drawing/2014/main" id="{F0D1A097-86AC-48B0-AAB0-4652534714B4}"/>
              </a:ext>
            </a:extLst>
          </p:cNvPr>
          <p:cNvSpPr txBox="1"/>
          <p:nvPr/>
        </p:nvSpPr>
        <p:spPr>
          <a:xfrm>
            <a:off x="5312772" y="2726025"/>
            <a:ext cx="2198915" cy="400110"/>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A Poker Chip</a:t>
            </a:r>
          </a:p>
        </p:txBody>
      </p:sp>
      <p:pic>
        <p:nvPicPr>
          <p:cNvPr id="6" name="Picture 5">
            <a:extLst>
              <a:ext uri="{FF2B5EF4-FFF2-40B4-BE49-F238E27FC236}">
                <a16:creationId xmlns:a16="http://schemas.microsoft.com/office/drawing/2014/main" id="{84AF29A8-A993-491F-B0AF-3A83A8C35EE5}"/>
              </a:ext>
            </a:extLst>
          </p:cNvPr>
          <p:cNvPicPr>
            <a:picLocks noChangeAspect="1"/>
          </p:cNvPicPr>
          <p:nvPr/>
        </p:nvPicPr>
        <p:blipFill rotWithShape="1">
          <a:blip r:embed="rId3"/>
          <a:srcRect r="13953" b="1240"/>
          <a:stretch/>
        </p:blipFill>
        <p:spPr>
          <a:xfrm>
            <a:off x="169827" y="1225928"/>
            <a:ext cx="1035121" cy="891043"/>
          </a:xfrm>
          <a:prstGeom prst="rect">
            <a:avLst/>
          </a:prstGeom>
        </p:spPr>
      </p:pic>
    </p:spTree>
    <p:extLst>
      <p:ext uri="{BB962C8B-B14F-4D97-AF65-F5344CB8AC3E}">
        <p14:creationId xmlns:p14="http://schemas.microsoft.com/office/powerpoint/2010/main" val="36088625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552695" y="1238310"/>
            <a:ext cx="7250112" cy="4865310"/>
          </a:xfrm>
        </p:spPr>
        <p:txBody>
          <a:bodyPr>
            <a:normAutofit/>
          </a:bodyPr>
          <a:lstStyle/>
          <a:p>
            <a:pPr marL="0" indent="0">
              <a:spcBef>
                <a:spcPts val="0"/>
              </a:spcBef>
              <a:buNone/>
            </a:pPr>
            <a:r>
              <a:rPr lang="en-US" sz="2800" dirty="0">
                <a:cs typeface="Arial" panose="020B0604020202020204" pitchFamily="34" charset="0"/>
              </a:rPr>
              <a:t>If we have 3 pairs of chromosomes, how many different eggs are possible?</a:t>
            </a:r>
          </a:p>
          <a:p>
            <a:pPr marL="0" indent="0">
              <a:spcBef>
                <a:spcPts val="0"/>
              </a:spcBef>
              <a:buNone/>
            </a:pPr>
            <a:endParaRPr lang="en-US" sz="2800" dirty="0">
              <a:cs typeface="Arial" panose="020B0604020202020204" pitchFamily="34" charset="0"/>
            </a:endParaRPr>
          </a:p>
          <a:p>
            <a:pPr marL="0" indent="0">
              <a:spcBef>
                <a:spcPts val="0"/>
              </a:spcBef>
              <a:buNone/>
            </a:pPr>
            <a:r>
              <a:rPr lang="en-US" sz="2800" dirty="0">
                <a:cs typeface="Arial" panose="020B0604020202020204" pitchFamily="34" charset="0"/>
              </a:rPr>
              <a:t>In other words, how many different combinations of the 3 pairs of chromosome, are possible?</a:t>
            </a:r>
          </a:p>
          <a:p>
            <a:pPr marL="0" indent="0">
              <a:spcBef>
                <a:spcPts val="0"/>
              </a:spcBef>
              <a:buNone/>
            </a:pPr>
            <a:endParaRPr lang="en-US" sz="2800" dirty="0">
              <a:cs typeface="Arial" panose="020B0604020202020204" pitchFamily="34" charset="0"/>
            </a:endParaRPr>
          </a:p>
          <a:p>
            <a:pPr lvl="1">
              <a:spcBef>
                <a:spcPts val="0"/>
              </a:spcBef>
            </a:pPr>
            <a:r>
              <a:rPr lang="en-US" dirty="0">
                <a:cs typeface="Arial" panose="020B0604020202020204" pitchFamily="34" charset="0"/>
              </a:rPr>
              <a:t>3 pairs of chromosomes</a:t>
            </a:r>
          </a:p>
          <a:p>
            <a:pPr lvl="2">
              <a:spcBef>
                <a:spcPts val="0"/>
              </a:spcBef>
            </a:pPr>
            <a:r>
              <a:rPr lang="en-US" sz="2800" dirty="0">
                <a:cs typeface="Arial" panose="020B0604020202020204" pitchFamily="34" charset="0"/>
              </a:rPr>
              <a:t>(long, medium, and short)</a:t>
            </a:r>
          </a:p>
          <a:p>
            <a:pPr marL="914354" lvl="2" indent="0">
              <a:spcBef>
                <a:spcPts val="0"/>
              </a:spcBef>
              <a:buNone/>
            </a:pPr>
            <a:endParaRPr lang="en-US" sz="2800" dirty="0">
              <a:cs typeface="Arial" panose="020B0604020202020204" pitchFamily="34" charset="0"/>
            </a:endParaRPr>
          </a:p>
          <a:p>
            <a:pPr lvl="1">
              <a:spcBef>
                <a:spcPts val="0"/>
              </a:spcBef>
            </a:pPr>
            <a:r>
              <a:rPr lang="en-US" dirty="0">
                <a:cs typeface="Arial" panose="020B0604020202020204" pitchFamily="34" charset="0"/>
              </a:rPr>
              <a:t>2 of each kind (A and B)</a:t>
            </a:r>
          </a:p>
          <a:p>
            <a:pPr lvl="1"/>
            <a:endParaRPr lang="en-US" dirty="0"/>
          </a:p>
          <a:p>
            <a:pPr marL="457200" lvl="1" indent="0">
              <a:buNone/>
            </a:pPr>
            <a:endParaRPr lang="en-US" dirty="0"/>
          </a:p>
          <a:p>
            <a:pPr marL="457200" lvl="1" indent="0">
              <a:buNone/>
            </a:pPr>
            <a:endParaRPr lang="en-US" dirty="0"/>
          </a:p>
        </p:txBody>
      </p:sp>
      <p:sp>
        <p:nvSpPr>
          <p:cNvPr id="9" name="TextBox 8">
            <a:extLst>
              <a:ext uri="{FF2B5EF4-FFF2-40B4-BE49-F238E27FC236}">
                <a16:creationId xmlns:a16="http://schemas.microsoft.com/office/drawing/2014/main" id="{FA57395D-2274-445F-8686-EDFF9CD84DA6}"/>
              </a:ext>
            </a:extLst>
          </p:cNvPr>
          <p:cNvSpPr txBox="1"/>
          <p:nvPr/>
        </p:nvSpPr>
        <p:spPr>
          <a:xfrm>
            <a:off x="4126214" y="5993249"/>
            <a:ext cx="514358" cy="769441"/>
          </a:xfrm>
          <a:prstGeom prst="rect">
            <a:avLst/>
          </a:prstGeom>
          <a:noFill/>
        </p:spPr>
        <p:txBody>
          <a:bodyPr wrap="square" rtlCol="0">
            <a:spAutoFit/>
          </a:bodyPr>
          <a:lstStyle/>
          <a:p>
            <a:r>
              <a:rPr lang="en-US" sz="4400" dirty="0">
                <a:latin typeface="Arial" panose="020B0604020202020204" pitchFamily="34" charset="0"/>
                <a:cs typeface="Arial" panose="020B0604020202020204" pitchFamily="34" charset="0"/>
              </a:rPr>
              <a:t>8</a:t>
            </a:r>
          </a:p>
        </p:txBody>
      </p:sp>
      <p:sp>
        <p:nvSpPr>
          <p:cNvPr id="8" name="Title 1">
            <a:extLst>
              <a:ext uri="{FF2B5EF4-FFF2-40B4-BE49-F238E27FC236}">
                <a16:creationId xmlns:a16="http://schemas.microsoft.com/office/drawing/2014/main" id="{5044716E-7C9C-450D-9C33-9C64362980CF}"/>
              </a:ext>
            </a:extLst>
          </p:cNvPr>
          <p:cNvSpPr txBox="1">
            <a:spLocks/>
          </p:cNvSpPr>
          <p:nvPr/>
        </p:nvSpPr>
        <p:spPr>
          <a:xfrm>
            <a:off x="68580" y="95310"/>
            <a:ext cx="9006840" cy="1143000"/>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dirty="0">
                <a:latin typeface="Arial" panose="020B0604020202020204" pitchFamily="34" charset="0"/>
                <a:cs typeface="Arial" panose="020B0604020202020204" pitchFamily="34" charset="0"/>
              </a:rPr>
              <a:t>VARIATION - What does meiosis have to do with it?</a:t>
            </a:r>
          </a:p>
        </p:txBody>
      </p:sp>
      <p:pic>
        <p:nvPicPr>
          <p:cNvPr id="10" name="Picture 9">
            <a:extLst>
              <a:ext uri="{FF2B5EF4-FFF2-40B4-BE49-F238E27FC236}">
                <a16:creationId xmlns:a16="http://schemas.microsoft.com/office/drawing/2014/main" id="{B548C5A7-2E5C-4B71-9BC3-EC10E187375D}"/>
              </a:ext>
            </a:extLst>
          </p:cNvPr>
          <p:cNvPicPr>
            <a:picLocks noChangeAspect="1"/>
          </p:cNvPicPr>
          <p:nvPr/>
        </p:nvPicPr>
        <p:blipFill rotWithShape="1">
          <a:blip r:embed="rId3"/>
          <a:srcRect r="13953" b="1240"/>
          <a:stretch/>
        </p:blipFill>
        <p:spPr>
          <a:xfrm>
            <a:off x="293077" y="1238310"/>
            <a:ext cx="1035121" cy="891043"/>
          </a:xfrm>
          <a:prstGeom prst="rect">
            <a:avLst/>
          </a:prstGeom>
        </p:spPr>
      </p:pic>
    </p:spTree>
    <p:extLst>
      <p:ext uri="{BB962C8B-B14F-4D97-AF65-F5344CB8AC3E}">
        <p14:creationId xmlns:p14="http://schemas.microsoft.com/office/powerpoint/2010/main" val="46344292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1450" y="383540"/>
            <a:ext cx="8675370" cy="4525150"/>
          </a:xfrm>
        </p:spPr>
        <p:txBody>
          <a:bodyPr>
            <a:normAutofit/>
          </a:bodyPr>
          <a:lstStyle/>
          <a:p>
            <a:pPr indent="-285712">
              <a:spcBef>
                <a:spcPts val="0"/>
              </a:spcBef>
            </a:pPr>
            <a:r>
              <a:rPr lang="en-US" sz="2400" dirty="0">
                <a:latin typeface="Arial" panose="020B0604020202020204" pitchFamily="34" charset="0"/>
                <a:cs typeface="Arial" panose="020B0604020202020204" pitchFamily="34" charset="0"/>
              </a:rPr>
              <a:t>What mathematical operation could we use 2 and 3 to = 8?</a:t>
            </a:r>
          </a:p>
          <a:p>
            <a:pPr marL="457200" lvl="1" indent="0">
              <a:spcBef>
                <a:spcPts val="0"/>
              </a:spcBef>
              <a:buNone/>
            </a:pPr>
            <a:endParaRPr lang="en-US" dirty="0">
              <a:latin typeface="Arial" panose="020B0604020202020204" pitchFamily="34" charset="0"/>
              <a:cs typeface="Arial" panose="020B0604020202020204" pitchFamily="34" charset="0"/>
            </a:endParaRPr>
          </a:p>
          <a:p>
            <a:pPr marL="457200" lvl="1" indent="0">
              <a:spcBef>
                <a:spcPts val="0"/>
              </a:spcBef>
              <a:buNone/>
            </a:pPr>
            <a:endParaRPr lang="en-US" sz="2800" dirty="0">
              <a:latin typeface="Arial" panose="020B0604020202020204" pitchFamily="34" charset="0"/>
              <a:cs typeface="Arial" panose="020B0604020202020204" pitchFamily="34" charset="0"/>
            </a:endParaRPr>
          </a:p>
          <a:p>
            <a:pPr indent="-285712">
              <a:spcBef>
                <a:spcPts val="0"/>
              </a:spcBef>
            </a:pPr>
            <a:r>
              <a:rPr lang="en-US" sz="2400" dirty="0">
                <a:latin typeface="Arial" panose="020B0604020202020204" pitchFamily="34" charset="0"/>
                <a:cs typeface="Arial" panose="020B0604020202020204" pitchFamily="34" charset="0"/>
              </a:rPr>
              <a:t>Turns out, if </a:t>
            </a:r>
            <a:r>
              <a:rPr lang="en-US" sz="2400" b="1" dirty="0">
                <a:solidFill>
                  <a:schemeClr val="tx1"/>
                </a:solidFill>
                <a:latin typeface="Arial" panose="020B0604020202020204" pitchFamily="34" charset="0"/>
                <a:cs typeface="Arial" panose="020B0604020202020204" pitchFamily="34" charset="0"/>
              </a:rPr>
              <a:t>n = # of pairs </a:t>
            </a:r>
            <a:r>
              <a:rPr lang="en-US" sz="2400" dirty="0">
                <a:latin typeface="Arial" panose="020B0604020202020204" pitchFamily="34" charset="0"/>
                <a:cs typeface="Arial" panose="020B0604020202020204" pitchFamily="34" charset="0"/>
              </a:rPr>
              <a:t>of chromosomes in a species then:</a:t>
            </a:r>
          </a:p>
          <a:p>
            <a:pPr marL="914400" lvl="2" indent="0">
              <a:spcBef>
                <a:spcPts val="0"/>
              </a:spcBef>
              <a:buNone/>
            </a:pPr>
            <a:r>
              <a:rPr lang="en-US" dirty="0">
                <a:latin typeface="Arial" panose="020B0604020202020204" pitchFamily="34" charset="0"/>
                <a:cs typeface="Arial" panose="020B0604020202020204" pitchFamily="34" charset="0"/>
              </a:rPr>
              <a:t> </a:t>
            </a:r>
          </a:p>
          <a:p>
            <a:pPr marL="514370" lvl="1" indent="0">
              <a:spcBef>
                <a:spcPts val="0"/>
              </a:spcBef>
              <a:buNone/>
            </a:pPr>
            <a:r>
              <a:rPr lang="en-US" sz="2400" b="1" i="1" dirty="0">
                <a:solidFill>
                  <a:schemeClr val="tx1"/>
                </a:solidFill>
                <a:latin typeface="Arial" panose="020B0604020202020204" pitchFamily="34" charset="0"/>
                <a:cs typeface="Arial" panose="020B0604020202020204" pitchFamily="34" charset="0"/>
              </a:rPr>
              <a:t>2</a:t>
            </a:r>
            <a:r>
              <a:rPr lang="en-US" sz="2400" b="1" i="1" baseline="30000" dirty="0">
                <a:solidFill>
                  <a:schemeClr val="tx1"/>
                </a:solidFill>
                <a:latin typeface="Arial" panose="020B0604020202020204" pitchFamily="34" charset="0"/>
                <a:cs typeface="Arial" panose="020B0604020202020204" pitchFamily="34" charset="0"/>
              </a:rPr>
              <a:t>n</a:t>
            </a:r>
            <a:r>
              <a:rPr lang="en-US" sz="2400" b="1" i="1" dirty="0">
                <a:solidFill>
                  <a:schemeClr val="tx1"/>
                </a:solidFill>
                <a:latin typeface="Arial" panose="020B0604020202020204" pitchFamily="34" charset="0"/>
                <a:cs typeface="Arial" panose="020B0604020202020204" pitchFamily="34" charset="0"/>
              </a:rPr>
              <a:t> = # of different chromosome combos</a:t>
            </a:r>
            <a:r>
              <a:rPr lang="en-US" sz="2400" b="1" i="1" dirty="0">
                <a:solidFill>
                  <a:srgbClr val="0643E3"/>
                </a:solidFill>
                <a:latin typeface="Arial" panose="020B0604020202020204" pitchFamily="34" charset="0"/>
                <a:cs typeface="Arial" panose="020B0604020202020204" pitchFamily="34" charset="0"/>
              </a:rPr>
              <a:t> </a:t>
            </a:r>
            <a:r>
              <a:rPr lang="en-US" sz="2400" i="1" dirty="0">
                <a:latin typeface="Arial" panose="020B0604020202020204" pitchFamily="34" charset="0"/>
                <a:cs typeface="Arial" panose="020B0604020202020204" pitchFamily="34" charset="0"/>
              </a:rPr>
              <a:t>possible in their gametes.</a:t>
            </a:r>
          </a:p>
          <a:p>
            <a:pPr marL="514370" lvl="1" indent="0">
              <a:spcBef>
                <a:spcPts val="0"/>
              </a:spcBef>
              <a:buNone/>
            </a:pPr>
            <a:endParaRPr lang="en-US" sz="2400" dirty="0">
              <a:latin typeface="Arial" panose="020B0604020202020204" pitchFamily="34" charset="0"/>
              <a:cs typeface="Arial" panose="020B0604020202020204" pitchFamily="34" charset="0"/>
            </a:endParaRPr>
          </a:p>
          <a:p>
            <a:pPr marL="514370" lvl="1" indent="0">
              <a:spcBef>
                <a:spcPts val="0"/>
              </a:spcBef>
              <a:buNone/>
            </a:pPr>
            <a:r>
              <a:rPr lang="en-US" sz="2400" dirty="0">
                <a:latin typeface="Arial" panose="020B0604020202020204" pitchFamily="34" charset="0"/>
                <a:cs typeface="Arial" panose="020B0604020202020204" pitchFamily="34" charset="0"/>
              </a:rPr>
              <a:t>How</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many combinations are possible for each human? </a:t>
            </a:r>
          </a:p>
        </p:txBody>
      </p:sp>
      <p:sp>
        <p:nvSpPr>
          <p:cNvPr id="4" name="TextBox 3"/>
          <p:cNvSpPr txBox="1"/>
          <p:nvPr/>
        </p:nvSpPr>
        <p:spPr>
          <a:xfrm>
            <a:off x="2443521" y="4370081"/>
            <a:ext cx="6403299" cy="954107"/>
          </a:xfrm>
          <a:prstGeom prst="rect">
            <a:avLst/>
          </a:prstGeom>
          <a:noFill/>
        </p:spPr>
        <p:txBody>
          <a:bodyPr wrap="square" rtlCol="0">
            <a:spAutoFit/>
          </a:bodyPr>
          <a:lstStyle/>
          <a:p>
            <a:pPr marL="0" lvl="2"/>
            <a:r>
              <a:rPr lang="en-US" sz="2800" dirty="0">
                <a:latin typeface="Arial" panose="020B0604020202020204" pitchFamily="34" charset="0"/>
                <a:cs typeface="Arial" panose="020B0604020202020204" pitchFamily="34" charset="0"/>
              </a:rPr>
              <a:t>= </a:t>
            </a:r>
            <a:r>
              <a:rPr lang="en-US" sz="3200" dirty="0">
                <a:latin typeface="Arial" panose="020B0604020202020204" pitchFamily="34" charset="0"/>
                <a:cs typeface="Arial" panose="020B0604020202020204" pitchFamily="34" charset="0"/>
              </a:rPr>
              <a:t>8,388,608</a:t>
            </a:r>
            <a:r>
              <a:rPr lang="en-US" sz="2800"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genetically different </a:t>
            </a:r>
          </a:p>
          <a:p>
            <a:pPr marL="0" lvl="2"/>
            <a:r>
              <a:rPr lang="en-US" sz="2400" dirty="0">
                <a:latin typeface="Arial" panose="020B0604020202020204" pitchFamily="34" charset="0"/>
                <a:cs typeface="Arial" panose="020B0604020202020204" pitchFamily="34" charset="0"/>
              </a:rPr>
              <a:t>    gametes/person!</a:t>
            </a:r>
          </a:p>
        </p:txBody>
      </p:sp>
      <p:sp>
        <p:nvSpPr>
          <p:cNvPr id="6" name="TextBox 5"/>
          <p:cNvSpPr txBox="1"/>
          <p:nvPr/>
        </p:nvSpPr>
        <p:spPr>
          <a:xfrm>
            <a:off x="3704492" y="949037"/>
            <a:ext cx="1735015" cy="584775"/>
          </a:xfrm>
          <a:prstGeom prst="rect">
            <a:avLst/>
          </a:prstGeom>
          <a:noFill/>
        </p:spPr>
        <p:txBody>
          <a:bodyPr wrap="square" rtlCol="0">
            <a:spAutoFit/>
          </a:bodyPr>
          <a:lstStyle/>
          <a:p>
            <a:pPr marL="0" lvl="2"/>
            <a:r>
              <a:rPr lang="en-US" sz="3200" dirty="0">
                <a:latin typeface="Arial" panose="020B0604020202020204" pitchFamily="34" charset="0"/>
                <a:cs typeface="Arial" panose="020B0604020202020204" pitchFamily="34" charset="0"/>
              </a:rPr>
              <a:t>2</a:t>
            </a:r>
            <a:r>
              <a:rPr lang="en-US" sz="3200" baseline="30000" dirty="0">
                <a:latin typeface="Arial" panose="020B0604020202020204" pitchFamily="34" charset="0"/>
                <a:cs typeface="Arial" panose="020B0604020202020204" pitchFamily="34" charset="0"/>
              </a:rPr>
              <a:t>3</a:t>
            </a:r>
            <a:r>
              <a:rPr lang="en-US" sz="3200" dirty="0">
                <a:latin typeface="Arial" panose="020B0604020202020204" pitchFamily="34" charset="0"/>
                <a:cs typeface="Arial" panose="020B0604020202020204" pitchFamily="34" charset="0"/>
              </a:rPr>
              <a:t> = 8</a:t>
            </a:r>
          </a:p>
        </p:txBody>
      </p:sp>
      <p:sp>
        <p:nvSpPr>
          <p:cNvPr id="7" name="TextBox 6"/>
          <p:cNvSpPr txBox="1"/>
          <p:nvPr/>
        </p:nvSpPr>
        <p:spPr>
          <a:xfrm>
            <a:off x="1631808" y="4370081"/>
            <a:ext cx="811713" cy="861774"/>
          </a:xfrm>
          <a:prstGeom prst="rect">
            <a:avLst/>
          </a:prstGeom>
          <a:noFill/>
        </p:spPr>
        <p:txBody>
          <a:bodyPr wrap="square" rtlCol="0">
            <a:spAutoFit/>
          </a:bodyPr>
          <a:lstStyle/>
          <a:p>
            <a:pPr marL="0" lvl="2"/>
            <a:r>
              <a:rPr lang="en-US" sz="3200" dirty="0">
                <a:latin typeface="Arial" panose="020B0604020202020204" pitchFamily="34" charset="0"/>
                <a:cs typeface="Arial" panose="020B0604020202020204" pitchFamily="34" charset="0"/>
              </a:rPr>
              <a:t>2</a:t>
            </a:r>
            <a:r>
              <a:rPr lang="en-US" sz="3200" baseline="30000" dirty="0">
                <a:latin typeface="Arial" panose="020B0604020202020204" pitchFamily="34" charset="0"/>
                <a:cs typeface="Arial" panose="020B0604020202020204" pitchFamily="34" charset="0"/>
              </a:rPr>
              <a:t>23</a:t>
            </a:r>
          </a:p>
          <a:p>
            <a:endParaRPr lang="en-US" dirty="0"/>
          </a:p>
        </p:txBody>
      </p:sp>
      <p:sp>
        <p:nvSpPr>
          <p:cNvPr id="8" name="TextBox 7"/>
          <p:cNvSpPr txBox="1"/>
          <p:nvPr/>
        </p:nvSpPr>
        <p:spPr>
          <a:xfrm>
            <a:off x="1631809" y="5828129"/>
            <a:ext cx="5880382" cy="646331"/>
          </a:xfrm>
          <a:prstGeom prst="rect">
            <a:avLst/>
          </a:prstGeom>
          <a:noFill/>
        </p:spPr>
        <p:txBody>
          <a:bodyPr wrap="square" rtlCol="0">
            <a:spAutoFit/>
          </a:bodyPr>
          <a:lstStyle/>
          <a:p>
            <a:pPr algn="ctr"/>
            <a:r>
              <a:rPr lang="en-US" sz="3600" b="1" dirty="0">
                <a:latin typeface="Arial" panose="020B0604020202020204" pitchFamily="34" charset="0"/>
                <a:cs typeface="Arial" panose="020B0604020202020204" pitchFamily="34" charset="0"/>
              </a:rPr>
              <a:t>That’s a LOT of variation!!</a:t>
            </a:r>
          </a:p>
        </p:txBody>
      </p:sp>
    </p:spTree>
    <p:extLst>
      <p:ext uri="{BB962C8B-B14F-4D97-AF65-F5344CB8AC3E}">
        <p14:creationId xmlns:p14="http://schemas.microsoft.com/office/powerpoint/2010/main" val="15116443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7B48-B662-4BA3-8F0F-D4DF512F741D}"/>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01 Overview</a:t>
            </a:r>
            <a:endParaRPr lang="en-US" dirty="0"/>
          </a:p>
        </p:txBody>
      </p:sp>
      <p:sp>
        <p:nvSpPr>
          <p:cNvPr id="6" name="Text Placeholder 5">
            <a:extLst>
              <a:ext uri="{FF2B5EF4-FFF2-40B4-BE49-F238E27FC236}">
                <a16:creationId xmlns:a16="http://schemas.microsoft.com/office/drawing/2014/main" id="{8CC10385-CE5F-40E5-9FCC-1D970A709E73}"/>
              </a:ext>
            </a:extLst>
          </p:cNvPr>
          <p:cNvSpPr>
            <a:spLocks noGrp="1"/>
          </p:cNvSpPr>
          <p:nvPr>
            <p:ph type="body" sz="quarter" idx="10"/>
          </p:nvPr>
        </p:nvSpPr>
        <p:spPr/>
        <p:txBody>
          <a:bodyPr/>
          <a:lstStyle/>
          <a:p>
            <a:pPr>
              <a:spcAft>
                <a:spcPts val="600"/>
              </a:spcAft>
            </a:pPr>
            <a:r>
              <a:rPr lang="en-US" b="1" dirty="0"/>
              <a:t>P </a:t>
            </a:r>
            <a:r>
              <a:rPr lang="en-US" b="1" dirty="0">
                <a:sym typeface="Wingdings" panose="05000000000000000000" pitchFamily="2" charset="2"/>
              </a:rPr>
              <a:t> </a:t>
            </a:r>
            <a:r>
              <a:rPr lang="en-US" b="1" dirty="0"/>
              <a:t>Q</a:t>
            </a:r>
          </a:p>
          <a:p>
            <a:pPr>
              <a:lnSpc>
                <a:spcPts val="1800"/>
              </a:lnSpc>
            </a:pPr>
            <a:r>
              <a:rPr lang="en-US" b="1" dirty="0"/>
              <a:t>We are presented with a phenomenon of twin sisters from the same biological parents, who look nothing alike. We ask, are they really twins? </a:t>
            </a:r>
          </a:p>
          <a:p>
            <a:endParaRPr lang="en-US" dirty="0"/>
          </a:p>
        </p:txBody>
      </p:sp>
      <p:sp>
        <p:nvSpPr>
          <p:cNvPr id="5" name="Text Placeholder 4">
            <a:extLst>
              <a:ext uri="{FF2B5EF4-FFF2-40B4-BE49-F238E27FC236}">
                <a16:creationId xmlns:a16="http://schemas.microsoft.com/office/drawing/2014/main" id="{86712CB0-CB0A-470E-98F4-1C923DBE73C4}"/>
              </a:ext>
            </a:extLst>
          </p:cNvPr>
          <p:cNvSpPr>
            <a:spLocks noGrp="1"/>
          </p:cNvSpPr>
          <p:nvPr>
            <p:ph type="body" sz="quarter" idx="12"/>
          </p:nvPr>
        </p:nvSpPr>
        <p:spPr/>
        <p:txBody>
          <a:bodyPr>
            <a:normAutofit/>
          </a:bodyPr>
          <a:lstStyle/>
          <a:p>
            <a:pPr>
              <a:spcAft>
                <a:spcPts val="400"/>
              </a:spcAft>
            </a:pPr>
            <a:r>
              <a:rPr lang="en-US" u="sng" dirty="0"/>
              <a:t>Resources you will need:</a:t>
            </a:r>
          </a:p>
          <a:p>
            <a:r>
              <a:rPr lang="en-US" dirty="0"/>
              <a:t>M Doodle Sheet</a:t>
            </a:r>
          </a:p>
          <a:p>
            <a:endParaRPr lang="en-US" sz="1600" dirty="0">
              <a:solidFill>
                <a:srgbClr val="002060"/>
              </a:solidFill>
            </a:endParaRPr>
          </a:p>
        </p:txBody>
      </p:sp>
      <p:sp>
        <p:nvSpPr>
          <p:cNvPr id="4" name="Text Placeholder 3">
            <a:extLst>
              <a:ext uri="{FF2B5EF4-FFF2-40B4-BE49-F238E27FC236}">
                <a16:creationId xmlns:a16="http://schemas.microsoft.com/office/drawing/2014/main" id="{6CF0AD9E-745B-40E2-89C8-9574BF6B075D}"/>
              </a:ext>
            </a:extLst>
          </p:cNvPr>
          <p:cNvSpPr>
            <a:spLocks noGrp="1"/>
          </p:cNvSpPr>
          <p:nvPr>
            <p:ph type="body" sz="quarter" idx="11"/>
          </p:nvPr>
        </p:nvSpPr>
        <p:spPr/>
        <p:txBody>
          <a:bodyPr/>
          <a:lstStyle/>
          <a:p>
            <a:r>
              <a:rPr lang="en-US" dirty="0"/>
              <a:t>20 Minutes</a:t>
            </a:r>
          </a:p>
        </p:txBody>
      </p:sp>
    </p:spTree>
    <p:extLst>
      <p:ext uri="{BB962C8B-B14F-4D97-AF65-F5344CB8AC3E}">
        <p14:creationId xmlns:p14="http://schemas.microsoft.com/office/powerpoint/2010/main" val="3118385783"/>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54B7A-379A-46D4-BF86-B1CA4A7A908F}"/>
              </a:ext>
            </a:extLst>
          </p:cNvPr>
          <p:cNvSpPr>
            <a:spLocks noGrp="1"/>
          </p:cNvSpPr>
          <p:nvPr>
            <p:ph type="title" idx="4294967295"/>
          </p:nvPr>
        </p:nvSpPr>
        <p:spPr>
          <a:xfrm>
            <a:off x="320040" y="331788"/>
            <a:ext cx="7947025" cy="1143000"/>
          </a:xfrm>
        </p:spPr>
        <p:txBody>
          <a:bodyPr>
            <a:normAutofit/>
          </a:bodyPr>
          <a:lstStyle/>
          <a:p>
            <a:r>
              <a:rPr lang="en-US" sz="3200" dirty="0"/>
              <a:t>And what are these chromosomes doing?</a:t>
            </a:r>
          </a:p>
        </p:txBody>
      </p:sp>
      <p:pic>
        <p:nvPicPr>
          <p:cNvPr id="4" name="Content Placeholder 3">
            <a:extLst>
              <a:ext uri="{FF2B5EF4-FFF2-40B4-BE49-F238E27FC236}">
                <a16:creationId xmlns:a16="http://schemas.microsoft.com/office/drawing/2014/main" id="{B2612475-0D15-4D39-BB0B-5CADCA4FEAC8}"/>
              </a:ext>
            </a:extLst>
          </p:cNvPr>
          <p:cNvPicPr>
            <a:picLocks noGrp="1" noChangeAspect="1"/>
          </p:cNvPicPr>
          <p:nvPr>
            <p:ph idx="4294967295"/>
          </p:nvPr>
        </p:nvPicPr>
        <p:blipFill>
          <a:blip r:embed="rId3"/>
          <a:stretch>
            <a:fillRect/>
          </a:stretch>
        </p:blipFill>
        <p:spPr>
          <a:xfrm>
            <a:off x="1508125" y="1982787"/>
            <a:ext cx="6127750" cy="2892425"/>
          </a:xfrm>
          <a:prstGeom prst="rect">
            <a:avLst/>
          </a:prstGeom>
        </p:spPr>
      </p:pic>
    </p:spTree>
    <p:extLst>
      <p:ext uri="{BB962C8B-B14F-4D97-AF65-F5344CB8AC3E}">
        <p14:creationId xmlns:p14="http://schemas.microsoft.com/office/powerpoint/2010/main" val="1799142202"/>
      </p:ext>
    </p:extLst>
  </p:cSld>
  <p:clrMapOvr>
    <a:masterClrMapping/>
  </p:clrMapOvr>
  <p:transition spd="med"/>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13F96-AD3E-4A6B-AE3E-312FB18B082E}"/>
              </a:ext>
            </a:extLst>
          </p:cNvPr>
          <p:cNvSpPr>
            <a:spLocks noGrp="1"/>
          </p:cNvSpPr>
          <p:nvPr>
            <p:ph type="title" idx="4294967295"/>
          </p:nvPr>
        </p:nvSpPr>
        <p:spPr>
          <a:xfrm>
            <a:off x="354330" y="474663"/>
            <a:ext cx="8229600" cy="742950"/>
          </a:xfrm>
        </p:spPr>
        <p:txBody>
          <a:bodyPr/>
          <a:lstStyle/>
          <a:p>
            <a:r>
              <a:rPr lang="en-US" sz="3200" dirty="0"/>
              <a:t>New Model Idea?</a:t>
            </a:r>
          </a:p>
        </p:txBody>
      </p:sp>
      <p:sp>
        <p:nvSpPr>
          <p:cNvPr id="4" name="TextBox 3">
            <a:extLst>
              <a:ext uri="{FF2B5EF4-FFF2-40B4-BE49-F238E27FC236}">
                <a16:creationId xmlns:a16="http://schemas.microsoft.com/office/drawing/2014/main" id="{6D7DEA2A-B24B-40BD-9DFA-92432F874FA4}"/>
              </a:ext>
            </a:extLst>
          </p:cNvPr>
          <p:cNvSpPr txBox="1"/>
          <p:nvPr/>
        </p:nvSpPr>
        <p:spPr>
          <a:xfrm>
            <a:off x="354330" y="1280100"/>
            <a:ext cx="3002745" cy="400110"/>
          </a:xfrm>
          <a:prstGeom prst="rect">
            <a:avLst/>
          </a:prstGeom>
          <a:noFill/>
        </p:spPr>
        <p:txBody>
          <a:bodyPr wrap="none" rtlCol="0">
            <a:spAutoFit/>
          </a:bodyPr>
          <a:lstStyle/>
          <a:p>
            <a:r>
              <a:rPr lang="en-US" sz="2000" dirty="0"/>
              <a:t>[Insert model ideas here]</a:t>
            </a:r>
          </a:p>
        </p:txBody>
      </p:sp>
    </p:spTree>
    <p:extLst>
      <p:ext uri="{BB962C8B-B14F-4D97-AF65-F5344CB8AC3E}">
        <p14:creationId xmlns:p14="http://schemas.microsoft.com/office/powerpoint/2010/main" val="2504024224"/>
      </p:ext>
    </p:extLst>
  </p:cSld>
  <p:clrMapOvr>
    <a:masterClrMapping/>
  </p:clrMapOvr>
  <p:transition spd="med"/>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479550" y="3429000"/>
            <a:ext cx="7233139" cy="2739211"/>
          </a:xfrm>
          <a:prstGeom prst="rect">
            <a:avLst/>
          </a:prstGeom>
          <a:noFill/>
        </p:spPr>
        <p:txBody>
          <a:bodyPr wrap="square" rtlCol="0">
            <a:spAutoFit/>
          </a:bodyPr>
          <a:lstStyle/>
          <a:p>
            <a:r>
              <a:rPr lang="en-US" sz="2800" dirty="0"/>
              <a:t>This is called “</a:t>
            </a:r>
            <a:r>
              <a:rPr lang="en-US" sz="2800" b="1" dirty="0"/>
              <a:t>crossing over</a:t>
            </a:r>
            <a:r>
              <a:rPr lang="en-US" sz="2800" dirty="0"/>
              <a:t>”. </a:t>
            </a:r>
          </a:p>
          <a:p>
            <a:pPr marL="457200" indent="-457200">
              <a:buFont typeface="Arial" charset="0"/>
              <a:buChar char="•"/>
            </a:pPr>
            <a:endParaRPr lang="en-US" sz="2800" dirty="0"/>
          </a:p>
          <a:p>
            <a:r>
              <a:rPr lang="en-US" sz="2800" dirty="0"/>
              <a:t>How many different combinations in gametes are possible now?</a:t>
            </a:r>
          </a:p>
          <a:p>
            <a:r>
              <a:rPr lang="en-US" sz="2800" dirty="0"/>
              <a:t> </a:t>
            </a:r>
          </a:p>
          <a:p>
            <a:r>
              <a:rPr lang="en-US" sz="3200" b="1" dirty="0"/>
              <a:t>The number approaches infinity!</a:t>
            </a:r>
          </a:p>
        </p:txBody>
      </p:sp>
      <p:pic>
        <p:nvPicPr>
          <p:cNvPr id="5" name="Content Placeholder 4">
            <a:extLst>
              <a:ext uri="{FF2B5EF4-FFF2-40B4-BE49-F238E27FC236}">
                <a16:creationId xmlns:a16="http://schemas.microsoft.com/office/drawing/2014/main" id="{F5A3B7EF-819D-49A3-82F8-1BE9B8288F67}"/>
              </a:ext>
            </a:extLst>
          </p:cNvPr>
          <p:cNvPicPr>
            <a:picLocks noGrp="1" noChangeAspect="1"/>
          </p:cNvPicPr>
          <p:nvPr>
            <p:ph idx="4294967295"/>
          </p:nvPr>
        </p:nvPicPr>
        <p:blipFill>
          <a:blip r:embed="rId3"/>
          <a:stretch>
            <a:fillRect/>
          </a:stretch>
        </p:blipFill>
        <p:spPr>
          <a:xfrm>
            <a:off x="1479550" y="214313"/>
            <a:ext cx="6184900" cy="2919412"/>
          </a:xfrm>
          <a:prstGeom prst="rect">
            <a:avLst/>
          </a:prstGeom>
        </p:spPr>
      </p:pic>
    </p:spTree>
    <p:extLst>
      <p:ext uri="{BB962C8B-B14F-4D97-AF65-F5344CB8AC3E}">
        <p14:creationId xmlns:p14="http://schemas.microsoft.com/office/powerpoint/2010/main" val="87908245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413F96-AD3E-4A6B-AE3E-312FB18B082E}"/>
              </a:ext>
            </a:extLst>
          </p:cNvPr>
          <p:cNvSpPr>
            <a:spLocks noGrp="1"/>
          </p:cNvSpPr>
          <p:nvPr>
            <p:ph type="title" idx="4294967295"/>
          </p:nvPr>
        </p:nvSpPr>
        <p:spPr>
          <a:xfrm>
            <a:off x="354330" y="474663"/>
            <a:ext cx="8229600" cy="742950"/>
          </a:xfrm>
        </p:spPr>
        <p:txBody>
          <a:bodyPr/>
          <a:lstStyle/>
          <a:p>
            <a:r>
              <a:rPr lang="en-US" sz="3200" dirty="0"/>
              <a:t>New Model Idea?</a:t>
            </a:r>
          </a:p>
        </p:txBody>
      </p:sp>
      <p:sp>
        <p:nvSpPr>
          <p:cNvPr id="4" name="TextBox 3">
            <a:extLst>
              <a:ext uri="{FF2B5EF4-FFF2-40B4-BE49-F238E27FC236}">
                <a16:creationId xmlns:a16="http://schemas.microsoft.com/office/drawing/2014/main" id="{6D7DEA2A-B24B-40BD-9DFA-92432F874FA4}"/>
              </a:ext>
            </a:extLst>
          </p:cNvPr>
          <p:cNvSpPr txBox="1"/>
          <p:nvPr/>
        </p:nvSpPr>
        <p:spPr>
          <a:xfrm>
            <a:off x="354330" y="1280100"/>
            <a:ext cx="3002745" cy="400110"/>
          </a:xfrm>
          <a:prstGeom prst="rect">
            <a:avLst/>
          </a:prstGeom>
          <a:noFill/>
        </p:spPr>
        <p:txBody>
          <a:bodyPr wrap="none" rtlCol="0">
            <a:spAutoFit/>
          </a:bodyPr>
          <a:lstStyle/>
          <a:p>
            <a:r>
              <a:rPr lang="en-US" sz="2000" dirty="0"/>
              <a:t>[Insert model ideas here]</a:t>
            </a:r>
          </a:p>
        </p:txBody>
      </p:sp>
    </p:spTree>
    <p:extLst>
      <p:ext uri="{BB962C8B-B14F-4D97-AF65-F5344CB8AC3E}">
        <p14:creationId xmlns:p14="http://schemas.microsoft.com/office/powerpoint/2010/main" val="1822615257"/>
      </p:ext>
    </p:extLst>
  </p:cSld>
  <p:clrMapOvr>
    <a:masterClrMapping/>
  </p:clrMapOvr>
  <p:transition spd="med"/>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A070A6-7BFE-4364-97D2-86AD8A3D301E}"/>
              </a:ext>
            </a:extLst>
          </p:cNvPr>
          <p:cNvSpPr>
            <a:spLocks noGrp="1"/>
          </p:cNvSpPr>
          <p:nvPr>
            <p:ph type="title" idx="4294967295"/>
          </p:nvPr>
        </p:nvSpPr>
        <p:spPr>
          <a:xfrm>
            <a:off x="274320" y="474663"/>
            <a:ext cx="8229600" cy="742950"/>
          </a:xfrm>
        </p:spPr>
        <p:txBody>
          <a:bodyPr>
            <a:noAutofit/>
          </a:bodyPr>
          <a:lstStyle/>
          <a:p>
            <a:r>
              <a:rPr lang="en-US" sz="3200" dirty="0"/>
              <a:t>Do we have a model statement that includes the idea of variation?</a:t>
            </a:r>
          </a:p>
        </p:txBody>
      </p:sp>
    </p:spTree>
    <p:extLst>
      <p:ext uri="{BB962C8B-B14F-4D97-AF65-F5344CB8AC3E}">
        <p14:creationId xmlns:p14="http://schemas.microsoft.com/office/powerpoint/2010/main" val="1729656130"/>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B67B51-B1E1-48E0-8E88-F263B35D48D0}"/>
              </a:ext>
            </a:extLst>
          </p:cNvPr>
          <p:cNvSpPr>
            <a:spLocks noGrp="1"/>
          </p:cNvSpPr>
          <p:nvPr>
            <p:ph type="title" idx="4294967295"/>
          </p:nvPr>
        </p:nvSpPr>
        <p:spPr>
          <a:xfrm>
            <a:off x="251460" y="50799"/>
            <a:ext cx="8229600" cy="1841501"/>
          </a:xfrm>
        </p:spPr>
        <p:txBody>
          <a:bodyPr>
            <a:noAutofit/>
          </a:bodyPr>
          <a:lstStyle/>
          <a:p>
            <a:r>
              <a:rPr lang="en-US" dirty="0"/>
              <a:t>Model Revision</a:t>
            </a:r>
            <a:br>
              <a:rPr lang="en-US" dirty="0"/>
            </a:br>
            <a:br>
              <a:rPr lang="en-US" sz="2400" dirty="0"/>
            </a:br>
            <a:r>
              <a:rPr lang="en-US" dirty="0">
                <a:solidFill>
                  <a:prstClr val="black"/>
                </a:solidFill>
                <a:latin typeface="Arial" panose="020B0604020202020204" pitchFamily="34" charset="0"/>
                <a:cs typeface="Arial" panose="020B0604020202020204" pitchFamily="34" charset="0"/>
              </a:rPr>
              <a:t>How does the hereditable information get from the parents to the offspring?</a:t>
            </a:r>
            <a:endParaRPr lang="en-US" sz="2400" dirty="0"/>
          </a:p>
        </p:txBody>
      </p:sp>
    </p:spTree>
    <p:extLst>
      <p:ext uri="{BB962C8B-B14F-4D97-AF65-F5344CB8AC3E}">
        <p14:creationId xmlns:p14="http://schemas.microsoft.com/office/powerpoint/2010/main" val="2180189426"/>
      </p:ext>
    </p:extLst>
  </p:cSld>
  <p:clrMapOvr>
    <a:masterClrMapping/>
  </p:clrMapOvr>
  <p:transition spd="med"/>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F5FFF-3117-47D5-A520-E74E8ACCE529}"/>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05 Summary</a:t>
            </a:r>
            <a:endParaRPr lang="en-US" dirty="0"/>
          </a:p>
        </p:txBody>
      </p:sp>
      <p:sp>
        <p:nvSpPr>
          <p:cNvPr id="5" name="Text Placeholder 4">
            <a:extLst>
              <a:ext uri="{FF2B5EF4-FFF2-40B4-BE49-F238E27FC236}">
                <a16:creationId xmlns:a16="http://schemas.microsoft.com/office/drawing/2014/main" id="{3B192555-0D4C-45B1-A0BA-587E970133F1}"/>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 </a:t>
            </a:r>
          </a:p>
          <a:p>
            <a:pPr marL="0" indent="0">
              <a:buNone/>
            </a:pPr>
            <a:endParaRPr lang="en-US" sz="1400" dirty="0"/>
          </a:p>
          <a:p>
            <a:pPr marL="0" indent="0">
              <a:buNone/>
            </a:pPr>
            <a:r>
              <a:rPr lang="en-US" sz="1400" dirty="0"/>
              <a:t>Meiosis contributes to variation in several ways. It provides gametes for sexual reproduction. During the formation of gametes, there is a random assortment of chromosomes and at one-point pairs of chromosomes swap sections (crossing over).</a:t>
            </a:r>
            <a:endParaRPr lang="en-US" sz="1400" i="1" dirty="0">
              <a:cs typeface="Arial" panose="020B0604020202020204" pitchFamily="34" charset="0"/>
            </a:endParaRPr>
          </a:p>
          <a:p>
            <a:endParaRPr lang="en-US" dirty="0"/>
          </a:p>
        </p:txBody>
      </p:sp>
      <p:sp>
        <p:nvSpPr>
          <p:cNvPr id="4" name="Text Placeholder 3">
            <a:extLst>
              <a:ext uri="{FF2B5EF4-FFF2-40B4-BE49-F238E27FC236}">
                <a16:creationId xmlns:a16="http://schemas.microsoft.com/office/drawing/2014/main" id="{D37AD28E-4B50-4137-BBA8-972F4DF0A353}"/>
              </a:ext>
            </a:extLst>
          </p:cNvPr>
          <p:cNvSpPr>
            <a:spLocks noGrp="1"/>
          </p:cNvSpPr>
          <p:nvPr>
            <p:ph type="body" sz="quarter" idx="11"/>
          </p:nvPr>
        </p:nvSpPr>
        <p:spPr/>
        <p:txBody>
          <a:bodyPr/>
          <a:lstStyle/>
          <a:p>
            <a:pPr marL="0" indent="0">
              <a:buNone/>
            </a:pPr>
            <a:r>
              <a:rPr lang="en-US" u="sng" dirty="0">
                <a:cs typeface="Arial" panose="020B0604020202020204" pitchFamily="34" charset="0"/>
              </a:rPr>
              <a:t>LS05 Teacher Reflection Notes:</a:t>
            </a:r>
          </a:p>
          <a:p>
            <a:pPr marL="0" indent="0">
              <a:buNone/>
            </a:pPr>
            <a:endParaRPr lang="en-US" dirty="0">
              <a:cs typeface="Arial" panose="020B0604020202020204" pitchFamily="34" charset="0"/>
            </a:endParaRPr>
          </a:p>
          <a:p>
            <a:pPr marL="0" indent="0">
              <a:buNone/>
            </a:pPr>
            <a:r>
              <a:rPr lang="en-US" i="1" dirty="0">
                <a:cs typeface="Arial" panose="020B0604020202020204" pitchFamily="34" charset="0"/>
              </a:rPr>
              <a:t>Things that went well…</a:t>
            </a:r>
          </a:p>
          <a:p>
            <a:pPr marL="0" indent="0">
              <a:buNone/>
            </a:pPr>
            <a:endParaRPr lang="en-US" i="1" dirty="0">
              <a:cs typeface="Arial" panose="020B0604020202020204" pitchFamily="34" charset="0"/>
            </a:endParaRPr>
          </a:p>
          <a:p>
            <a:pPr marL="0" indent="0">
              <a:buNone/>
            </a:pPr>
            <a:r>
              <a:rPr lang="en-US" i="1" dirty="0">
                <a:cs typeface="Arial" panose="020B0604020202020204" pitchFamily="34" charset="0"/>
              </a:rPr>
              <a:t>Things I would change…</a:t>
            </a:r>
          </a:p>
          <a:p>
            <a:pPr marL="0" indent="0">
              <a:buNone/>
            </a:pPr>
            <a:endParaRPr lang="en-US" sz="1600" dirty="0">
              <a:cs typeface="Arial" panose="020B0604020202020204" pitchFamily="34" charset="0"/>
            </a:endParaRPr>
          </a:p>
          <a:p>
            <a:endParaRPr lang="en-US" dirty="0"/>
          </a:p>
        </p:txBody>
      </p:sp>
    </p:spTree>
    <p:extLst>
      <p:ext uri="{BB962C8B-B14F-4D97-AF65-F5344CB8AC3E}">
        <p14:creationId xmlns:p14="http://schemas.microsoft.com/office/powerpoint/2010/main" val="739338682"/>
      </p:ext>
    </p:extLst>
  </p:cSld>
  <p:clrMapOvr>
    <a:masterClrMapping/>
  </p:clrMapOvr>
  <p:transition spd="med"/>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8C6A-3206-4A8D-A284-4EFF1FA791DF}"/>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06 Overview</a:t>
            </a:r>
            <a:endParaRPr lang="en-US" dirty="0"/>
          </a:p>
        </p:txBody>
      </p:sp>
      <p:sp>
        <p:nvSpPr>
          <p:cNvPr id="6" name="Text Placeholder 5">
            <a:extLst>
              <a:ext uri="{FF2B5EF4-FFF2-40B4-BE49-F238E27FC236}">
                <a16:creationId xmlns:a16="http://schemas.microsoft.com/office/drawing/2014/main" id="{8EF206F1-BE06-411A-8307-22FE6A5E6C10}"/>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M  Q</a:t>
            </a:r>
            <a:endParaRPr lang="en-US" b="1" dirty="0">
              <a:sym typeface="Wingdings" panose="05000000000000000000" pitchFamily="2" charset="2"/>
            </a:endParaRPr>
          </a:p>
          <a:p>
            <a:pPr>
              <a:lnSpc>
                <a:spcPts val="1800"/>
              </a:lnSpc>
              <a:spcAft>
                <a:spcPts val="600"/>
              </a:spcAft>
            </a:pPr>
            <a:r>
              <a:rPr lang="en-US" sz="1400" b="1" dirty="0"/>
              <a:t>We use our model to answer and discuss the challenge questions: </a:t>
            </a:r>
            <a:r>
              <a:rPr lang="en-US" sz="1400" b="1" dirty="0">
                <a:ea typeface="Arial"/>
                <a:cs typeface="Arial"/>
                <a:sym typeface="Arial"/>
              </a:rPr>
              <a:t>In general, who has the possibility of sharing the most genetic traits: Parent/ Child or Sibling/Sibling?</a:t>
            </a:r>
          </a:p>
          <a:p>
            <a:endParaRPr lang="en-US" dirty="0"/>
          </a:p>
        </p:txBody>
      </p:sp>
      <p:sp>
        <p:nvSpPr>
          <p:cNvPr id="5" name="Text Placeholder 4">
            <a:extLst>
              <a:ext uri="{FF2B5EF4-FFF2-40B4-BE49-F238E27FC236}">
                <a16:creationId xmlns:a16="http://schemas.microsoft.com/office/drawing/2014/main" id="{C31BF61C-76B3-48D6-AD29-F452108C6000}"/>
              </a:ext>
            </a:extLst>
          </p:cNvPr>
          <p:cNvSpPr>
            <a:spLocks noGrp="1"/>
          </p:cNvSpPr>
          <p:nvPr>
            <p:ph type="body" sz="quarter" idx="12"/>
          </p:nvPr>
        </p:nvSpPr>
        <p:spPr/>
        <p:txBody>
          <a:bodyPr>
            <a:noAutofit/>
          </a:bodyPr>
          <a:lstStyle/>
          <a:p>
            <a:pPr>
              <a:spcAft>
                <a:spcPts val="400"/>
              </a:spcAft>
            </a:pPr>
            <a:r>
              <a:rPr lang="en-US" sz="1400" u="sng" dirty="0"/>
              <a:t>Resources you will need:</a:t>
            </a:r>
          </a:p>
          <a:p>
            <a:r>
              <a:rPr lang="en-US" sz="1400" dirty="0"/>
              <a:t>M Doodle Sheet</a:t>
            </a:r>
          </a:p>
          <a:p>
            <a:r>
              <a:rPr lang="en-US" sz="1400" dirty="0"/>
              <a:t>M 03 Making Babies Template</a:t>
            </a:r>
          </a:p>
          <a:p>
            <a:r>
              <a:rPr lang="en-US" sz="1400" dirty="0"/>
              <a:t>M 06 Challenge Question Handout</a:t>
            </a:r>
          </a:p>
          <a:p>
            <a:endParaRPr lang="en-US" dirty="0"/>
          </a:p>
          <a:p>
            <a:pPr>
              <a:spcAft>
                <a:spcPts val="400"/>
              </a:spcAft>
            </a:pPr>
            <a:r>
              <a:rPr lang="en-US" sz="1400" u="sng" dirty="0"/>
              <a:t>MBER Essentials:</a:t>
            </a:r>
          </a:p>
          <a:p>
            <a:r>
              <a:rPr lang="en-US" sz="1400" dirty="0"/>
              <a:t>Whiteboards</a:t>
            </a:r>
          </a:p>
          <a:p>
            <a:r>
              <a:rPr lang="en-US" sz="1400" dirty="0"/>
              <a:t>Norms of Conversation</a:t>
            </a:r>
          </a:p>
        </p:txBody>
      </p:sp>
      <p:sp>
        <p:nvSpPr>
          <p:cNvPr id="4" name="Text Placeholder 3">
            <a:extLst>
              <a:ext uri="{FF2B5EF4-FFF2-40B4-BE49-F238E27FC236}">
                <a16:creationId xmlns:a16="http://schemas.microsoft.com/office/drawing/2014/main" id="{E1EAD105-E99E-4D78-9BB9-60D89DDE67BC}"/>
              </a:ext>
            </a:extLst>
          </p:cNvPr>
          <p:cNvSpPr>
            <a:spLocks noGrp="1"/>
          </p:cNvSpPr>
          <p:nvPr>
            <p:ph type="body" sz="quarter" idx="11"/>
          </p:nvPr>
        </p:nvSpPr>
        <p:spPr/>
        <p:txBody>
          <a:bodyPr/>
          <a:lstStyle/>
          <a:p>
            <a:r>
              <a:rPr lang="en-US" dirty="0"/>
              <a:t>25 minutes</a:t>
            </a:r>
          </a:p>
        </p:txBody>
      </p:sp>
    </p:spTree>
    <p:extLst>
      <p:ext uri="{BB962C8B-B14F-4D97-AF65-F5344CB8AC3E}">
        <p14:creationId xmlns:p14="http://schemas.microsoft.com/office/powerpoint/2010/main" val="3444896003"/>
      </p:ext>
    </p:extLst>
  </p:cSld>
  <p:clrMapOvr>
    <a:masterClrMapping/>
  </p:clrMapOvr>
  <p:transition spd="med"/>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98C6A-3206-4A8D-A284-4EFF1FA791DF}"/>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06 Overview Continued</a:t>
            </a:r>
            <a:endParaRPr lang="en-US" dirty="0"/>
          </a:p>
        </p:txBody>
      </p:sp>
      <p:sp>
        <p:nvSpPr>
          <p:cNvPr id="8" name="Text Placeholder 7">
            <a:extLst>
              <a:ext uri="{FF2B5EF4-FFF2-40B4-BE49-F238E27FC236}">
                <a16:creationId xmlns:a16="http://schemas.microsoft.com/office/drawing/2014/main" id="{D8A98E4D-064A-40F8-A0FE-AC7C0696E266}"/>
              </a:ext>
            </a:extLst>
          </p:cNvPr>
          <p:cNvSpPr>
            <a:spLocks noGrp="1"/>
          </p:cNvSpPr>
          <p:nvPr>
            <p:ph type="body" sz="quarter" idx="10"/>
          </p:nvPr>
        </p:nvSpPr>
        <p:spPr/>
        <p:txBody>
          <a:bodyPr/>
          <a:lstStyle/>
          <a:p>
            <a:r>
              <a:rPr lang="en-US" sz="1400" dirty="0"/>
              <a:t>We now use our model to respond to a challenge question.</a:t>
            </a:r>
            <a:endParaRPr lang="en-US" dirty="0"/>
          </a:p>
          <a:p>
            <a:endParaRPr lang="en-US" dirty="0"/>
          </a:p>
        </p:txBody>
      </p:sp>
    </p:spTree>
    <p:extLst>
      <p:ext uri="{BB962C8B-B14F-4D97-AF65-F5344CB8AC3E}">
        <p14:creationId xmlns:p14="http://schemas.microsoft.com/office/powerpoint/2010/main" val="3433723439"/>
      </p:ext>
    </p:extLst>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Shape 339"/>
          <p:cNvSpPr txBox="1">
            <a:spLocks noGrp="1"/>
          </p:cNvSpPr>
          <p:nvPr>
            <p:ph type="title" idx="4294967295"/>
          </p:nvPr>
        </p:nvSpPr>
        <p:spPr>
          <a:xfrm>
            <a:off x="2136775" y="92711"/>
            <a:ext cx="4870450" cy="714375"/>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Clr>
                <a:schemeClr val="lt2"/>
              </a:buClr>
              <a:buSzPct val="25000"/>
              <a:buFont typeface="Arial"/>
              <a:buNone/>
            </a:pPr>
            <a:r>
              <a:rPr lang="en-US" sz="3200" b="1" i="0" u="none" strike="noStrike" cap="none" baseline="0" dirty="0">
                <a:latin typeface="Arial"/>
                <a:ea typeface="Arial"/>
                <a:cs typeface="Arial"/>
                <a:sym typeface="Arial"/>
              </a:rPr>
              <a:t>Challenge Question</a:t>
            </a:r>
          </a:p>
        </p:txBody>
      </p:sp>
      <p:sp>
        <p:nvSpPr>
          <p:cNvPr id="340" name="Shape 340"/>
          <p:cNvSpPr txBox="1">
            <a:spLocks noGrp="1"/>
          </p:cNvSpPr>
          <p:nvPr>
            <p:ph type="body" idx="4294967295"/>
          </p:nvPr>
        </p:nvSpPr>
        <p:spPr>
          <a:xfrm>
            <a:off x="1108491" y="782638"/>
            <a:ext cx="7486870" cy="5585361"/>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Clr>
                <a:schemeClr val="hlink"/>
              </a:buClr>
              <a:buSzPct val="25000"/>
              <a:buFont typeface="Arial"/>
              <a:buNone/>
            </a:pPr>
            <a:r>
              <a:rPr lang="en-US" sz="2800" b="1" i="0" u="none" strike="noStrike" cap="none" baseline="0" dirty="0">
                <a:latin typeface="Arial"/>
                <a:ea typeface="Arial"/>
                <a:cs typeface="Arial"/>
                <a:sym typeface="Arial"/>
              </a:rPr>
              <a:t>In general, who has the possibility of sharing the most genetic traits:</a:t>
            </a:r>
          </a:p>
          <a:p>
            <a:pPr marL="0" marR="0" lvl="0" indent="0" algn="ctr" rtl="0">
              <a:spcBef>
                <a:spcPts val="0"/>
              </a:spcBef>
              <a:spcAft>
                <a:spcPts val="0"/>
              </a:spcAft>
              <a:buClr>
                <a:schemeClr val="hlink"/>
              </a:buClr>
              <a:buSzPct val="25000"/>
              <a:buFont typeface="Arial"/>
              <a:buNone/>
            </a:pPr>
            <a:endParaRPr lang="en-US" sz="2800" b="1" i="0" u="none" strike="noStrike" cap="none" baseline="0" dirty="0">
              <a:latin typeface="Arial"/>
              <a:ea typeface="Arial"/>
              <a:cs typeface="Arial"/>
              <a:sym typeface="Arial"/>
            </a:endParaRPr>
          </a:p>
          <a:p>
            <a:pPr marL="0" marR="0" lvl="0" indent="0" algn="ctr" rtl="0">
              <a:spcBef>
                <a:spcPts val="0"/>
              </a:spcBef>
              <a:spcAft>
                <a:spcPts val="0"/>
              </a:spcAft>
              <a:buClr>
                <a:schemeClr val="hlink"/>
              </a:buClr>
              <a:buSzPct val="25000"/>
              <a:buFont typeface="Arial"/>
              <a:buNone/>
            </a:pPr>
            <a:r>
              <a:rPr lang="en-US" sz="2800" b="1" i="0" u="none" strike="noStrike" cap="none" baseline="0" dirty="0">
                <a:latin typeface="Arial"/>
                <a:ea typeface="Arial"/>
                <a:cs typeface="Arial"/>
                <a:sym typeface="Arial"/>
              </a:rPr>
              <a:t>Parent/Child</a:t>
            </a:r>
          </a:p>
          <a:p>
            <a:pPr marL="0" marR="0" lvl="0" indent="0" algn="ctr" rtl="0">
              <a:spcBef>
                <a:spcPts val="0"/>
              </a:spcBef>
              <a:spcAft>
                <a:spcPts val="0"/>
              </a:spcAft>
              <a:buClr>
                <a:schemeClr val="hlink"/>
              </a:buClr>
              <a:buSzPct val="25000"/>
              <a:buFont typeface="Arial"/>
              <a:buNone/>
            </a:pPr>
            <a:r>
              <a:rPr lang="en-US" sz="2800" b="1" i="0" u="none" strike="noStrike" cap="none" baseline="0" dirty="0">
                <a:latin typeface="Arial"/>
                <a:ea typeface="Arial"/>
                <a:cs typeface="Arial"/>
                <a:sym typeface="Arial"/>
              </a:rPr>
              <a:t>Or</a:t>
            </a:r>
          </a:p>
          <a:p>
            <a:pPr marL="0" marR="0" lvl="0" indent="0" algn="ctr" rtl="0">
              <a:spcBef>
                <a:spcPts val="0"/>
              </a:spcBef>
              <a:spcAft>
                <a:spcPts val="0"/>
              </a:spcAft>
              <a:buClr>
                <a:schemeClr val="hlink"/>
              </a:buClr>
              <a:buSzPct val="25000"/>
              <a:buFont typeface="Arial"/>
              <a:buNone/>
            </a:pPr>
            <a:r>
              <a:rPr lang="en-US" sz="2800" b="1" i="0" u="none" strike="noStrike" cap="none" baseline="0" dirty="0">
                <a:latin typeface="Arial"/>
                <a:ea typeface="Arial"/>
                <a:cs typeface="Arial"/>
                <a:sym typeface="Arial"/>
              </a:rPr>
              <a:t>Sibling/Sibling</a:t>
            </a:r>
          </a:p>
          <a:p>
            <a:endParaRPr dirty="0"/>
          </a:p>
        </p:txBody>
      </p:sp>
      <p:sp>
        <p:nvSpPr>
          <p:cNvPr id="9" name="Content Placeholder 2">
            <a:extLst>
              <a:ext uri="{FF2B5EF4-FFF2-40B4-BE49-F238E27FC236}">
                <a16:creationId xmlns:a16="http://schemas.microsoft.com/office/drawing/2014/main" id="{0F1462BE-2956-4B58-9E15-0178122A2C93}"/>
              </a:ext>
            </a:extLst>
          </p:cNvPr>
          <p:cNvSpPr txBox="1">
            <a:spLocks/>
          </p:cNvSpPr>
          <p:nvPr/>
        </p:nvSpPr>
        <p:spPr>
          <a:xfrm>
            <a:off x="1550693" y="4936797"/>
            <a:ext cx="7386637" cy="1431202"/>
          </a:xfrm>
          <a:prstGeom prst="rect">
            <a:avLst/>
          </a:prstGeom>
        </p:spPr>
        <p:txBody>
          <a:bodyPr vert="horz" lIns="91440" tIns="45720" rIns="91440" bIns="45720" rtlCol="0" anchor="b">
            <a:normAutofit/>
          </a:bodyPr>
          <a:lstStyle>
            <a:lvl1pPr marL="0" indent="0" algn="l" defTabSz="457200" rtl="0" eaLnBrk="1" latinLnBrk="0" hangingPunct="1">
              <a:spcBef>
                <a:spcPct val="20000"/>
              </a:spcBef>
              <a:buFont typeface="Arial"/>
              <a:buNone/>
              <a:defRPr sz="2400" b="1" kern="1200">
                <a:solidFill>
                  <a:schemeClr val="tx1"/>
                </a:solidFill>
                <a:latin typeface="+mn-lt"/>
                <a:ea typeface="+mn-ea"/>
                <a:cs typeface="+mn-cs"/>
              </a:defRPr>
            </a:lvl1pPr>
            <a:lvl2pPr marL="457200" indent="0" algn="l" defTabSz="457200" rtl="0" eaLnBrk="1" latinLnBrk="0" hangingPunct="1">
              <a:spcBef>
                <a:spcPct val="20000"/>
              </a:spcBef>
              <a:buFont typeface="Arial"/>
              <a:buNone/>
              <a:defRPr sz="2000" b="1" kern="1200">
                <a:solidFill>
                  <a:schemeClr val="tx1"/>
                </a:solidFill>
                <a:latin typeface="+mn-lt"/>
                <a:ea typeface="+mn-ea"/>
                <a:cs typeface="+mn-cs"/>
              </a:defRPr>
            </a:lvl2pPr>
            <a:lvl3pPr marL="914400" indent="0" algn="l" defTabSz="457200" rtl="0" eaLnBrk="1" latinLnBrk="0" hangingPunct="1">
              <a:spcBef>
                <a:spcPct val="20000"/>
              </a:spcBef>
              <a:buFont typeface="Arial"/>
              <a:buNone/>
              <a:defRPr sz="1800" b="1" kern="1200">
                <a:solidFill>
                  <a:schemeClr val="tx1"/>
                </a:solidFill>
                <a:latin typeface="+mn-lt"/>
                <a:ea typeface="+mn-ea"/>
                <a:cs typeface="+mn-cs"/>
              </a:defRPr>
            </a:lvl3pPr>
            <a:lvl4pPr marL="1371600" indent="0" algn="l" defTabSz="457200" rtl="0" eaLnBrk="1" latinLnBrk="0" hangingPunct="1">
              <a:spcBef>
                <a:spcPct val="20000"/>
              </a:spcBef>
              <a:buFont typeface="Arial"/>
              <a:buNone/>
              <a:defRPr sz="1600" b="1" kern="1200">
                <a:solidFill>
                  <a:schemeClr val="tx1"/>
                </a:solidFill>
                <a:latin typeface="+mn-lt"/>
                <a:ea typeface="+mn-ea"/>
                <a:cs typeface="+mn-cs"/>
              </a:defRPr>
            </a:lvl4pPr>
            <a:lvl5pPr marL="1828800" indent="0" algn="l" defTabSz="457200" rtl="0" eaLnBrk="1" latinLnBrk="0" hangingPunct="1">
              <a:spcBef>
                <a:spcPct val="20000"/>
              </a:spcBef>
              <a:buFont typeface="Arial"/>
              <a:buNone/>
              <a:defRPr sz="1600" b="1" kern="1200">
                <a:solidFill>
                  <a:schemeClr val="tx1"/>
                </a:solidFill>
                <a:latin typeface="+mn-lt"/>
                <a:ea typeface="+mn-ea"/>
                <a:cs typeface="+mn-cs"/>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pPr>
              <a:spcBef>
                <a:spcPts val="0"/>
              </a:spcBef>
            </a:pPr>
            <a:r>
              <a:rPr lang="en-US" sz="2800" dirty="0"/>
              <a:t>Explain your answer and support your claim with ideas form our model of Gamete Formation.</a:t>
            </a:r>
          </a:p>
        </p:txBody>
      </p:sp>
      <p:pic>
        <p:nvPicPr>
          <p:cNvPr id="11" name="Picture 10">
            <a:extLst>
              <a:ext uri="{FF2B5EF4-FFF2-40B4-BE49-F238E27FC236}">
                <a16:creationId xmlns:a16="http://schemas.microsoft.com/office/drawing/2014/main" id="{CB49A7C0-B3D1-47C7-BB22-11354F55E257}"/>
              </a:ext>
            </a:extLst>
          </p:cNvPr>
          <p:cNvPicPr>
            <a:picLocks noChangeAspect="1"/>
          </p:cNvPicPr>
          <p:nvPr/>
        </p:nvPicPr>
        <p:blipFill rotWithShape="1">
          <a:blip r:embed="rId3"/>
          <a:srcRect r="13953" b="1240"/>
          <a:stretch/>
        </p:blipFill>
        <p:spPr>
          <a:xfrm>
            <a:off x="73369" y="621113"/>
            <a:ext cx="1035121" cy="891043"/>
          </a:xfrm>
          <a:prstGeom prst="rect">
            <a:avLst/>
          </a:prstGeom>
        </p:spPr>
      </p:pic>
      <p:pic>
        <p:nvPicPr>
          <p:cNvPr id="12" name="Picture 11">
            <a:extLst>
              <a:ext uri="{FF2B5EF4-FFF2-40B4-BE49-F238E27FC236}">
                <a16:creationId xmlns:a16="http://schemas.microsoft.com/office/drawing/2014/main" id="{43FE3764-12A0-430D-A399-8F73BF6229BD}"/>
              </a:ext>
            </a:extLst>
          </p:cNvPr>
          <p:cNvPicPr>
            <a:picLocks noChangeAspect="1"/>
          </p:cNvPicPr>
          <p:nvPr/>
        </p:nvPicPr>
        <p:blipFill rotWithShape="1">
          <a:blip r:embed="rId4"/>
          <a:srcRect t="11938" r="21976"/>
          <a:stretch/>
        </p:blipFill>
        <p:spPr>
          <a:xfrm>
            <a:off x="425276" y="5206876"/>
            <a:ext cx="1052623" cy="891043"/>
          </a:xfrm>
          <a:prstGeom prst="rect">
            <a:avLst/>
          </a:prstGeom>
        </p:spPr>
      </p:pic>
      <p:pic>
        <p:nvPicPr>
          <p:cNvPr id="5" name="Picture 4" descr="A person holding a baby&#10;&#10;Description automatically generated">
            <a:extLst>
              <a:ext uri="{FF2B5EF4-FFF2-40B4-BE49-F238E27FC236}">
                <a16:creationId xmlns:a16="http://schemas.microsoft.com/office/drawing/2014/main" id="{9A014A6F-EE4F-44BF-BC57-8A1D2C2F2AC3}"/>
              </a:ext>
            </a:extLst>
          </p:cNvPr>
          <p:cNvPicPr>
            <a:picLocks noChangeAspect="1"/>
          </p:cNvPicPr>
          <p:nvPr/>
        </p:nvPicPr>
        <p:blipFill>
          <a:blip r:embed="rId5"/>
          <a:stretch>
            <a:fillRect/>
          </a:stretch>
        </p:blipFill>
        <p:spPr>
          <a:xfrm>
            <a:off x="1136540" y="1755280"/>
            <a:ext cx="2121010" cy="3181516"/>
          </a:xfrm>
          <a:prstGeom prst="rect">
            <a:avLst/>
          </a:prstGeom>
        </p:spPr>
      </p:pic>
      <p:pic>
        <p:nvPicPr>
          <p:cNvPr id="10" name="Picture 9" descr="A picture containing person, young&#10;&#10;Description automatically generated">
            <a:extLst>
              <a:ext uri="{FF2B5EF4-FFF2-40B4-BE49-F238E27FC236}">
                <a16:creationId xmlns:a16="http://schemas.microsoft.com/office/drawing/2014/main" id="{035E9055-518A-4451-A036-1124355EC08A}"/>
              </a:ext>
            </a:extLst>
          </p:cNvPr>
          <p:cNvPicPr>
            <a:picLocks noChangeAspect="1"/>
          </p:cNvPicPr>
          <p:nvPr/>
        </p:nvPicPr>
        <p:blipFill>
          <a:blip r:embed="rId6"/>
          <a:stretch>
            <a:fillRect/>
          </a:stretch>
        </p:blipFill>
        <p:spPr>
          <a:xfrm>
            <a:off x="6413334" y="1739784"/>
            <a:ext cx="2433485" cy="1615226"/>
          </a:xfrm>
          <a:prstGeom prst="rect">
            <a:avLst/>
          </a:prstGeom>
        </p:spPr>
      </p:pic>
      <p:pic>
        <p:nvPicPr>
          <p:cNvPr id="14" name="Picture 13" descr="A picture containing person, tree, outdoor, sport&#10;&#10;Description automatically generated">
            <a:extLst>
              <a:ext uri="{FF2B5EF4-FFF2-40B4-BE49-F238E27FC236}">
                <a16:creationId xmlns:a16="http://schemas.microsoft.com/office/drawing/2014/main" id="{D019C7AC-BC65-499A-9FBE-980E8371583C}"/>
              </a:ext>
            </a:extLst>
          </p:cNvPr>
          <p:cNvPicPr>
            <a:picLocks noChangeAspect="1"/>
          </p:cNvPicPr>
          <p:nvPr/>
        </p:nvPicPr>
        <p:blipFill>
          <a:blip r:embed="rId7"/>
          <a:stretch>
            <a:fillRect/>
          </a:stretch>
        </p:blipFill>
        <p:spPr>
          <a:xfrm>
            <a:off x="6412128" y="3429000"/>
            <a:ext cx="2433484" cy="1644491"/>
          </a:xfrm>
          <a:prstGeom prst="rect">
            <a:avLst/>
          </a:prstGeom>
        </p:spPr>
      </p:pic>
    </p:spTree>
    <p:extLst>
      <p:ext uri="{BB962C8B-B14F-4D97-AF65-F5344CB8AC3E}">
        <p14:creationId xmlns:p14="http://schemas.microsoft.com/office/powerpoint/2010/main" val="132672857"/>
      </p:ext>
    </p:extLst>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A6B3B2-155B-432D-BAEF-99B48802FB51}"/>
              </a:ext>
            </a:extLst>
          </p:cNvPr>
          <p:cNvSpPr>
            <a:spLocks noGrp="1"/>
          </p:cNvSpPr>
          <p:nvPr>
            <p:ph type="title"/>
          </p:nvPr>
        </p:nvSpPr>
        <p:spPr/>
        <p:txBody>
          <a:bodyPr>
            <a:noAutofit/>
          </a:bodyPr>
          <a:lstStyle/>
          <a:p>
            <a:r>
              <a:rPr lang="en-US" dirty="0"/>
              <a:t>Learning Segment 01 Overview Continued</a:t>
            </a:r>
          </a:p>
        </p:txBody>
      </p:sp>
      <p:sp>
        <p:nvSpPr>
          <p:cNvPr id="6" name="Text Placeholder 3">
            <a:extLst>
              <a:ext uri="{FF2B5EF4-FFF2-40B4-BE49-F238E27FC236}">
                <a16:creationId xmlns:a16="http://schemas.microsoft.com/office/drawing/2014/main" id="{4B5254AD-BDC9-4B06-9D58-1D9F30FD2FE8}"/>
              </a:ext>
            </a:extLst>
          </p:cNvPr>
          <p:cNvSpPr>
            <a:spLocks noGrp="1"/>
          </p:cNvSpPr>
          <p:nvPr>
            <p:ph type="body" sz="quarter" idx="10"/>
          </p:nvPr>
        </p:nvSpPr>
        <p:spPr/>
        <p:txBody>
          <a:bodyPr/>
          <a:lstStyle/>
          <a:p>
            <a:r>
              <a:rPr lang="en-US" sz="1400" dirty="0"/>
              <a:t>We have reasoned that fitness is the ability to survive, reproduce, and pass on traits. Offspring tend to resemble the parents and thus will also have fitness. If offspring tend to resemble their parents, we can reason that they should also resemble each other. Now we are presented with a phenomenon in which twin siblings do not look alike and we ask: Why are siblings sometimes so much alike and sometimes so different? Some glossary terms are also reviewed. 	</a:t>
            </a:r>
            <a:endParaRPr lang="en-US" dirty="0"/>
          </a:p>
          <a:p>
            <a:endParaRPr lang="en-US" dirty="0"/>
          </a:p>
        </p:txBody>
      </p:sp>
    </p:spTree>
    <p:extLst>
      <p:ext uri="{BB962C8B-B14F-4D97-AF65-F5344CB8AC3E}">
        <p14:creationId xmlns:p14="http://schemas.microsoft.com/office/powerpoint/2010/main" val="3013951829"/>
      </p:ext>
    </p:extLst>
  </p:cSld>
  <p:clrMapOvr>
    <a:masterClrMapping/>
  </p:clrMapOvr>
  <p:transition spd="med"/>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5BBF59-CF05-477C-83C3-32A304CDACCC}"/>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06 Summary</a:t>
            </a:r>
            <a:endParaRPr lang="en-US" dirty="0"/>
          </a:p>
        </p:txBody>
      </p:sp>
      <p:sp>
        <p:nvSpPr>
          <p:cNvPr id="5" name="Text Placeholder 4">
            <a:extLst>
              <a:ext uri="{FF2B5EF4-FFF2-40B4-BE49-F238E27FC236}">
                <a16:creationId xmlns:a16="http://schemas.microsoft.com/office/drawing/2014/main" id="{94F8638E-4223-4CDF-B166-D412A0F2B743}"/>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a:t>
            </a:r>
            <a:r>
              <a:rPr lang="en-US" b="1" dirty="0">
                <a:cs typeface="Arial" panose="020B0604020202020204" pitchFamily="34" charset="0"/>
              </a:rPr>
              <a:t>…</a:t>
            </a:r>
            <a:r>
              <a:rPr lang="en-US" sz="1400" b="1" dirty="0">
                <a:cs typeface="Arial" panose="020B0604020202020204" pitchFamily="34" charset="0"/>
              </a:rPr>
              <a:t> </a:t>
            </a:r>
          </a:p>
          <a:p>
            <a:pPr marL="0" indent="0">
              <a:buNone/>
            </a:pPr>
            <a:endParaRPr lang="en-US" sz="1400" dirty="0">
              <a:cs typeface="Arial" panose="020B0604020202020204" pitchFamily="34" charset="0"/>
            </a:endParaRPr>
          </a:p>
          <a:p>
            <a:pPr marL="0" indent="0">
              <a:buNone/>
            </a:pPr>
            <a:r>
              <a:rPr lang="en-US" sz="1400" dirty="0">
                <a:cs typeface="Arial" panose="020B0604020202020204" pitchFamily="34" charset="0"/>
              </a:rPr>
              <a:t>A parent and sibling can only ever share ½ of their genetic traits, however, siblings have the possibility to share almost all or almost none of their traits.</a:t>
            </a:r>
            <a:endParaRPr lang="en-US" dirty="0"/>
          </a:p>
          <a:p>
            <a:endParaRPr lang="en-US" dirty="0"/>
          </a:p>
        </p:txBody>
      </p:sp>
      <p:sp>
        <p:nvSpPr>
          <p:cNvPr id="4" name="Text Placeholder 3">
            <a:extLst>
              <a:ext uri="{FF2B5EF4-FFF2-40B4-BE49-F238E27FC236}">
                <a16:creationId xmlns:a16="http://schemas.microsoft.com/office/drawing/2014/main" id="{56DED68C-097E-4C83-99FC-083962EE12E7}"/>
              </a:ext>
            </a:extLst>
          </p:cNvPr>
          <p:cNvSpPr>
            <a:spLocks noGrp="1"/>
          </p:cNvSpPr>
          <p:nvPr>
            <p:ph type="body" sz="quarter" idx="11"/>
          </p:nvPr>
        </p:nvSpPr>
        <p:spPr/>
        <p:txBody>
          <a:bodyPr/>
          <a:lstStyle/>
          <a:p>
            <a:pPr marL="0" indent="0">
              <a:buNone/>
            </a:pPr>
            <a:r>
              <a:rPr lang="en-US" u="sng" dirty="0">
                <a:cs typeface="Arial" panose="020B0604020202020204" pitchFamily="34" charset="0"/>
              </a:rPr>
              <a:t>LS06 Teacher Reflection Notes:</a:t>
            </a:r>
          </a:p>
          <a:p>
            <a:pPr marL="0" indent="0">
              <a:buNone/>
            </a:pPr>
            <a:endParaRPr lang="en-US" dirty="0">
              <a:cs typeface="Arial" panose="020B0604020202020204" pitchFamily="34" charset="0"/>
            </a:endParaRPr>
          </a:p>
          <a:p>
            <a:pPr marL="0" indent="0">
              <a:buNone/>
            </a:pPr>
            <a:r>
              <a:rPr lang="en-US" i="1" dirty="0">
                <a:cs typeface="Arial" panose="020B0604020202020204" pitchFamily="34" charset="0"/>
              </a:rPr>
              <a:t>Things that went well…</a:t>
            </a:r>
          </a:p>
          <a:p>
            <a:pPr marL="0" indent="0">
              <a:buNone/>
            </a:pPr>
            <a:endParaRPr lang="en-US" i="1" dirty="0">
              <a:cs typeface="Arial" panose="020B0604020202020204" pitchFamily="34" charset="0"/>
            </a:endParaRPr>
          </a:p>
          <a:p>
            <a:pPr marL="0" indent="0">
              <a:buNone/>
            </a:pPr>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086103019"/>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FE318-CA6A-4D8A-8A51-AF74EDF3C2D4}"/>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07 Overview</a:t>
            </a:r>
            <a:endParaRPr lang="en-US" dirty="0"/>
          </a:p>
        </p:txBody>
      </p:sp>
      <p:sp>
        <p:nvSpPr>
          <p:cNvPr id="6" name="Text Placeholder 5">
            <a:extLst>
              <a:ext uri="{FF2B5EF4-FFF2-40B4-BE49-F238E27FC236}">
                <a16:creationId xmlns:a16="http://schemas.microsoft.com/office/drawing/2014/main" id="{53BF7C35-FEB3-4F5B-A403-61F7094F4083}"/>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M  P</a:t>
            </a:r>
          </a:p>
          <a:p>
            <a:pPr>
              <a:lnSpc>
                <a:spcPts val="1800"/>
              </a:lnSpc>
            </a:pPr>
            <a:r>
              <a:rPr lang="en-US" sz="1400" b="1" dirty="0">
                <a:sym typeface="Wingdings" panose="05000000000000000000" pitchFamily="2" charset="2"/>
              </a:rPr>
              <a:t>A</a:t>
            </a:r>
            <a:r>
              <a:rPr lang="en-US" sz="1400" b="1" dirty="0"/>
              <a:t>ssessment. We now use our model to explain the Lucy and Maria phenomenon. </a:t>
            </a:r>
          </a:p>
          <a:p>
            <a:endParaRPr lang="en-US" dirty="0"/>
          </a:p>
        </p:txBody>
      </p:sp>
      <p:sp>
        <p:nvSpPr>
          <p:cNvPr id="5" name="Text Placeholder 4">
            <a:extLst>
              <a:ext uri="{FF2B5EF4-FFF2-40B4-BE49-F238E27FC236}">
                <a16:creationId xmlns:a16="http://schemas.microsoft.com/office/drawing/2014/main" id="{5CD8855A-FD87-4FA3-A2EA-74C2619B59CA}"/>
              </a:ext>
            </a:extLst>
          </p:cNvPr>
          <p:cNvSpPr>
            <a:spLocks noGrp="1"/>
          </p:cNvSpPr>
          <p:nvPr>
            <p:ph type="body" sz="quarter" idx="12"/>
          </p:nvPr>
        </p:nvSpPr>
        <p:spPr/>
        <p:txBody>
          <a:bodyPr>
            <a:normAutofit/>
          </a:bodyPr>
          <a:lstStyle/>
          <a:p>
            <a:pPr>
              <a:spcAft>
                <a:spcPts val="400"/>
              </a:spcAft>
            </a:pPr>
            <a:r>
              <a:rPr lang="en-US" u="sng" dirty="0"/>
              <a:t>Resources you will need:</a:t>
            </a:r>
          </a:p>
          <a:p>
            <a:r>
              <a:rPr lang="en-US" dirty="0"/>
              <a:t>M Doodle Sheet</a:t>
            </a:r>
          </a:p>
          <a:p>
            <a:r>
              <a:rPr lang="en-US" dirty="0"/>
              <a:t>M 03 Making Babies Template</a:t>
            </a:r>
          </a:p>
          <a:p>
            <a:r>
              <a:rPr lang="en-US" dirty="0"/>
              <a:t>Heredity Kits</a:t>
            </a:r>
          </a:p>
          <a:p>
            <a:r>
              <a:rPr lang="en-US" sz="1400" dirty="0"/>
              <a:t>M 07 Assessment Twins </a:t>
            </a:r>
            <a:r>
              <a:rPr lang="en-US" dirty="0"/>
              <a:t>E</a:t>
            </a:r>
            <a:r>
              <a:rPr lang="en-US" sz="1400" dirty="0"/>
              <a:t>xplanation</a:t>
            </a:r>
          </a:p>
          <a:p>
            <a:endParaRPr lang="en-US" dirty="0"/>
          </a:p>
          <a:p>
            <a:pPr>
              <a:spcAft>
                <a:spcPts val="400"/>
              </a:spcAft>
            </a:pPr>
            <a:r>
              <a:rPr lang="en-US" sz="1400" u="sng" dirty="0"/>
              <a:t>MBER Essentials:</a:t>
            </a:r>
          </a:p>
          <a:p>
            <a:r>
              <a:rPr lang="en-US" sz="1400" dirty="0"/>
              <a:t>Whiteboards</a:t>
            </a:r>
          </a:p>
          <a:p>
            <a:r>
              <a:rPr lang="en-US" sz="1400" dirty="0"/>
              <a:t>Norms of Conversation</a:t>
            </a:r>
          </a:p>
          <a:p>
            <a:endParaRPr lang="en-US" dirty="0">
              <a:solidFill>
                <a:srgbClr val="002060"/>
              </a:solidFill>
            </a:endParaRPr>
          </a:p>
          <a:p>
            <a:endParaRPr lang="en-US" dirty="0">
              <a:solidFill>
                <a:srgbClr val="002060"/>
              </a:solidFill>
            </a:endParaRPr>
          </a:p>
          <a:p>
            <a:endParaRPr lang="en-US" dirty="0"/>
          </a:p>
        </p:txBody>
      </p:sp>
      <p:sp>
        <p:nvSpPr>
          <p:cNvPr id="4" name="Text Placeholder 3">
            <a:extLst>
              <a:ext uri="{FF2B5EF4-FFF2-40B4-BE49-F238E27FC236}">
                <a16:creationId xmlns:a16="http://schemas.microsoft.com/office/drawing/2014/main" id="{E96823F4-165B-4C5B-8EFB-BC8BC2AFE129}"/>
              </a:ext>
            </a:extLst>
          </p:cNvPr>
          <p:cNvSpPr>
            <a:spLocks noGrp="1"/>
          </p:cNvSpPr>
          <p:nvPr>
            <p:ph type="body" sz="quarter" idx="11"/>
          </p:nvPr>
        </p:nvSpPr>
        <p:spPr/>
        <p:txBody>
          <a:bodyPr>
            <a:normAutofit/>
          </a:bodyPr>
          <a:lstStyle/>
          <a:p>
            <a:r>
              <a:rPr lang="en-US" dirty="0"/>
              <a:t>30 – 45 Minutes</a:t>
            </a:r>
          </a:p>
          <a:p>
            <a:endParaRPr lang="en-US" dirty="0"/>
          </a:p>
        </p:txBody>
      </p:sp>
    </p:spTree>
    <p:extLst>
      <p:ext uri="{BB962C8B-B14F-4D97-AF65-F5344CB8AC3E}">
        <p14:creationId xmlns:p14="http://schemas.microsoft.com/office/powerpoint/2010/main" val="1141221008"/>
      </p:ext>
    </p:extLst>
  </p:cSld>
  <p:clrMapOvr>
    <a:masterClrMapping/>
  </p:clrMapOvr>
  <p:transition spd="med"/>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FE318-CA6A-4D8A-8A51-AF74EDF3C2D4}"/>
              </a:ext>
            </a:extLst>
          </p:cNvPr>
          <p:cNvSpPr>
            <a:spLocks noGrp="1"/>
          </p:cNvSpPr>
          <p:nvPr>
            <p:ph type="title"/>
          </p:nvPr>
        </p:nvSpPr>
        <p:spPr/>
        <p:txBody>
          <a:bodyPr>
            <a:noAutofit/>
          </a:bodyPr>
          <a:lstStyle/>
          <a:p>
            <a:r>
              <a:rPr lang="en-US" dirty="0"/>
              <a:t>Learning Segment 07 Overview Continued</a:t>
            </a:r>
          </a:p>
        </p:txBody>
      </p:sp>
      <p:sp>
        <p:nvSpPr>
          <p:cNvPr id="7" name="Text Placeholder 6">
            <a:extLst>
              <a:ext uri="{FF2B5EF4-FFF2-40B4-BE49-F238E27FC236}">
                <a16:creationId xmlns:a16="http://schemas.microsoft.com/office/drawing/2014/main" id="{61F0DC64-3495-40B6-B3AD-ABFD12936F09}"/>
              </a:ext>
            </a:extLst>
          </p:cNvPr>
          <p:cNvSpPr>
            <a:spLocks noGrp="1"/>
          </p:cNvSpPr>
          <p:nvPr>
            <p:ph type="body" sz="quarter" idx="10"/>
          </p:nvPr>
        </p:nvSpPr>
        <p:spPr/>
        <p:txBody>
          <a:bodyPr/>
          <a:lstStyle/>
          <a:p>
            <a:r>
              <a:rPr lang="en-US" sz="1400" dirty="0"/>
              <a:t>We now put all our ideas together and use our model for Gamete Formation to explain the phenomenon of how Lucy and Maria have the same biological parents, are fraternal twins, and yet look nothing alike. Before students write out their responses, they have a chance to work out</a:t>
            </a:r>
            <a:r>
              <a:rPr lang="en-US" sz="1400" b="1" dirty="0"/>
              <a:t> </a:t>
            </a:r>
            <a:r>
              <a:rPr lang="en-US" sz="1400" dirty="0"/>
              <a:t>how specific gametes might have formed that produced Lucy and Maria. We also have a second, optional assessment to explain how siblings who are not twins, can look very much alike.</a:t>
            </a:r>
          </a:p>
          <a:p>
            <a:endParaRPr lang="en-US" dirty="0"/>
          </a:p>
        </p:txBody>
      </p:sp>
    </p:spTree>
    <p:extLst>
      <p:ext uri="{BB962C8B-B14F-4D97-AF65-F5344CB8AC3E}">
        <p14:creationId xmlns:p14="http://schemas.microsoft.com/office/powerpoint/2010/main" val="1737033586"/>
      </p:ext>
    </p:extLst>
  </p:cSld>
  <p:clrMapOvr>
    <a:masterClrMapping/>
  </p:clrMapOvr>
  <p:transition spd="med"/>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15A2823-98CF-40DF-9894-9EBA41483D23}"/>
              </a:ext>
            </a:extLst>
          </p:cNvPr>
          <p:cNvSpPr>
            <a:spLocks noGrp="1"/>
          </p:cNvSpPr>
          <p:nvPr>
            <p:ph idx="4294967295"/>
          </p:nvPr>
        </p:nvSpPr>
        <p:spPr>
          <a:xfrm>
            <a:off x="385128" y="396081"/>
            <a:ext cx="8564562" cy="5856129"/>
          </a:xfrm>
        </p:spPr>
        <p:txBody>
          <a:bodyPr>
            <a:normAutofit lnSpcReduction="10000"/>
          </a:bodyPr>
          <a:lstStyle/>
          <a:p>
            <a:pPr marL="0" indent="0">
              <a:lnSpc>
                <a:spcPct val="110000"/>
              </a:lnSpc>
              <a:spcBef>
                <a:spcPts val="0"/>
              </a:spcBef>
              <a:buNone/>
            </a:pPr>
            <a:r>
              <a:rPr lang="en-US" sz="2800" dirty="0">
                <a:cs typeface="Arial" panose="020B0604020202020204" pitchFamily="34" charset="0"/>
              </a:rPr>
              <a:t>Before we address the phenomenon about Lucy and Maria, lets work with our pipe cleaner chromosomes one more time.</a:t>
            </a:r>
          </a:p>
          <a:p>
            <a:pPr marL="0" indent="0">
              <a:lnSpc>
                <a:spcPct val="110000"/>
              </a:lnSpc>
              <a:spcBef>
                <a:spcPts val="0"/>
              </a:spcBef>
              <a:buNone/>
            </a:pPr>
            <a:endParaRPr lang="en-US" sz="3600" dirty="0">
              <a:latin typeface="Arial" panose="020B0604020202020204" pitchFamily="34" charset="0"/>
              <a:cs typeface="Arial" panose="020B0604020202020204" pitchFamily="34" charset="0"/>
            </a:endParaRPr>
          </a:p>
          <a:p>
            <a:pPr marL="0" indent="0">
              <a:lnSpc>
                <a:spcPct val="110000"/>
              </a:lnSpc>
              <a:spcBef>
                <a:spcPts val="0"/>
              </a:spcBef>
              <a:buNone/>
            </a:pPr>
            <a:endParaRPr lang="en-US" sz="3600" dirty="0">
              <a:latin typeface="Arial" panose="020B0604020202020204" pitchFamily="34" charset="0"/>
              <a:cs typeface="Arial" panose="020B0604020202020204" pitchFamily="34" charset="0"/>
            </a:endParaRPr>
          </a:p>
          <a:p>
            <a:pPr marL="0" indent="0">
              <a:lnSpc>
                <a:spcPct val="110000"/>
              </a:lnSpc>
              <a:spcBef>
                <a:spcPts val="0"/>
              </a:spcBef>
              <a:buNone/>
            </a:pPr>
            <a:endParaRPr lang="en-US" sz="3600" dirty="0">
              <a:latin typeface="Arial" panose="020B0604020202020204" pitchFamily="34" charset="0"/>
              <a:cs typeface="Arial" panose="020B0604020202020204" pitchFamily="34" charset="0"/>
            </a:endParaRPr>
          </a:p>
          <a:p>
            <a:pPr marL="0" indent="0">
              <a:lnSpc>
                <a:spcPct val="110000"/>
              </a:lnSpc>
              <a:spcBef>
                <a:spcPts val="0"/>
              </a:spcBef>
              <a:buNone/>
            </a:pPr>
            <a:endParaRPr lang="en-US" sz="3600" dirty="0">
              <a:latin typeface="Arial" panose="020B0604020202020204" pitchFamily="34" charset="0"/>
              <a:cs typeface="Arial" panose="020B0604020202020204" pitchFamily="34" charset="0"/>
            </a:endParaRPr>
          </a:p>
          <a:p>
            <a:pPr marL="0" indent="0">
              <a:lnSpc>
                <a:spcPct val="110000"/>
              </a:lnSpc>
              <a:spcBef>
                <a:spcPts val="0"/>
              </a:spcBef>
              <a:buNone/>
            </a:pPr>
            <a:endParaRPr lang="en-US" sz="2800" b="1" dirty="0"/>
          </a:p>
          <a:p>
            <a:pPr marL="0" indent="0">
              <a:lnSpc>
                <a:spcPct val="110000"/>
              </a:lnSpc>
              <a:spcBef>
                <a:spcPts val="0"/>
              </a:spcBef>
              <a:buNone/>
            </a:pPr>
            <a:r>
              <a:rPr lang="en-US" sz="2800" b="1" dirty="0"/>
              <a:t>Let’s use ideas from our model and the pipe cleaner chromosomes  to see how specific gametes might have formed that produced Lucy and Maria</a:t>
            </a:r>
            <a:r>
              <a:rPr lang="en-US" sz="2800" dirty="0"/>
              <a:t>. </a:t>
            </a:r>
          </a:p>
          <a:p>
            <a:pPr marL="0" indent="0">
              <a:buNone/>
            </a:pPr>
            <a:endParaRPr lang="en-US" sz="3600" dirty="0">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AE47E17E-42E9-4E8E-9D05-A94A7AE7D1E9}"/>
              </a:ext>
            </a:extLst>
          </p:cNvPr>
          <p:cNvPicPr>
            <a:picLocks noChangeAspect="1"/>
          </p:cNvPicPr>
          <p:nvPr/>
        </p:nvPicPr>
        <p:blipFill>
          <a:blip r:embed="rId3"/>
          <a:stretch>
            <a:fillRect/>
          </a:stretch>
        </p:blipFill>
        <p:spPr>
          <a:xfrm>
            <a:off x="2686110" y="1955629"/>
            <a:ext cx="3962598" cy="2176788"/>
          </a:xfrm>
          <a:prstGeom prst="rect">
            <a:avLst/>
          </a:prstGeom>
        </p:spPr>
      </p:pic>
    </p:spTree>
    <p:extLst>
      <p:ext uri="{BB962C8B-B14F-4D97-AF65-F5344CB8AC3E}">
        <p14:creationId xmlns:p14="http://schemas.microsoft.com/office/powerpoint/2010/main" val="3089278945"/>
      </p:ext>
    </p:extLst>
  </p:cSld>
  <p:clrMapOvr>
    <a:masterClrMapping/>
  </p:clrMapOvr>
  <p:transition spd="med"/>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42094" y="137160"/>
            <a:ext cx="8659812" cy="6242050"/>
          </a:xfrm>
        </p:spPr>
        <p:txBody>
          <a:bodyPr>
            <a:normAutofit/>
          </a:bodyPr>
          <a:lstStyle/>
          <a:p>
            <a:pPr indent="-285712">
              <a:spcBef>
                <a:spcPts val="0"/>
              </a:spcBef>
            </a:pPr>
            <a:r>
              <a:rPr lang="en-US" sz="2400" b="1" dirty="0">
                <a:latin typeface="Arial" panose="020B0604020202020204" pitchFamily="34" charset="0"/>
                <a:cs typeface="Arial" panose="020B0604020202020204" pitchFamily="34" charset="0"/>
              </a:rPr>
              <a:t>Dad’s mother (A) and father (B)  are both Caucasian.</a:t>
            </a:r>
          </a:p>
          <a:p>
            <a:pPr indent="-285712">
              <a:spcBef>
                <a:spcPts val="0"/>
              </a:spcBef>
            </a:pPr>
            <a:endParaRPr lang="en-US" sz="2400" b="1" dirty="0">
              <a:latin typeface="Arial" panose="020B0604020202020204" pitchFamily="34" charset="0"/>
              <a:cs typeface="Arial" panose="020B0604020202020204" pitchFamily="34" charset="0"/>
            </a:endParaRPr>
          </a:p>
          <a:p>
            <a:pPr indent="-285712">
              <a:spcBef>
                <a:spcPts val="0"/>
              </a:spcBef>
            </a:pPr>
            <a:r>
              <a:rPr lang="en-US" sz="2400" b="1" dirty="0">
                <a:latin typeface="Arial" panose="020B0604020202020204" pitchFamily="34" charset="0"/>
                <a:cs typeface="Arial" panose="020B0604020202020204" pitchFamily="34" charset="0"/>
              </a:rPr>
              <a:t>Mom’s mother </a:t>
            </a:r>
            <a:r>
              <a:rPr lang="de-DE" sz="2400" b="1" dirty="0">
                <a:latin typeface="Arial" panose="020B0604020202020204" pitchFamily="34" charset="0"/>
                <a:cs typeface="Arial" panose="020B0604020202020204" pitchFamily="34" charset="0"/>
              </a:rPr>
              <a:t>(A‘)</a:t>
            </a:r>
            <a:r>
              <a:rPr lang="en-US" sz="2400" b="1" dirty="0">
                <a:latin typeface="Arial" panose="020B0604020202020204" pitchFamily="34" charset="0"/>
                <a:cs typeface="Arial" panose="020B0604020202020204" pitchFamily="34" charset="0"/>
              </a:rPr>
              <a:t> is Jamaican, and her father (B’) is Caucasian. </a:t>
            </a:r>
          </a:p>
          <a:p>
            <a:pPr marL="457200" lvl="1" indent="0">
              <a:spcBef>
                <a:spcPts val="0"/>
              </a:spcBef>
              <a:buNone/>
            </a:pPr>
            <a:endParaRPr lang="en-US" sz="2400" b="1" dirty="0">
              <a:latin typeface="Arial" panose="020B0604020202020204" pitchFamily="34" charset="0"/>
              <a:cs typeface="Arial" panose="020B0604020202020204" pitchFamily="34" charset="0"/>
            </a:endParaRPr>
          </a:p>
          <a:p>
            <a:pPr marL="0" indent="0">
              <a:spcBef>
                <a:spcPts val="0"/>
              </a:spcBef>
              <a:buNone/>
            </a:pPr>
            <a:r>
              <a:rPr lang="en-US" sz="2400" b="1" dirty="0">
                <a:latin typeface="Arial" panose="020B0604020202020204" pitchFamily="34" charset="0"/>
                <a:cs typeface="Arial" panose="020B0604020202020204" pitchFamily="34" charset="0"/>
              </a:rPr>
              <a:t>Does it matter what chromosomes dad gives in this case?</a:t>
            </a:r>
          </a:p>
          <a:p>
            <a:pPr lvl="1">
              <a:spcBef>
                <a:spcPts val="0"/>
              </a:spcBef>
            </a:pPr>
            <a:r>
              <a:rPr lang="en-US" sz="2400" dirty="0">
                <a:latin typeface="Arial" panose="020B0604020202020204" pitchFamily="34" charset="0"/>
                <a:cs typeface="Arial" panose="020B0604020202020204" pitchFamily="34" charset="0"/>
              </a:rPr>
              <a:t>Probably not. Both parents are Caucasian, so </a:t>
            </a:r>
          </a:p>
          <a:p>
            <a:pPr marL="457200" lvl="1" indent="0">
              <a:spcBef>
                <a:spcPts val="0"/>
              </a:spcBef>
              <a:buNone/>
            </a:pPr>
            <a:r>
              <a:rPr lang="en-US" sz="2400" dirty="0">
                <a:latin typeface="Arial" panose="020B0604020202020204" pitchFamily="34" charset="0"/>
                <a:cs typeface="Arial" panose="020B0604020202020204" pitchFamily="34" charset="0"/>
              </a:rPr>
              <a:t>ethnicity-related traits on A and B will be similar.</a:t>
            </a:r>
          </a:p>
        </p:txBody>
      </p:sp>
      <p:sp>
        <p:nvSpPr>
          <p:cNvPr id="5" name="TextBox 4"/>
          <p:cNvSpPr txBox="1"/>
          <p:nvPr/>
        </p:nvSpPr>
        <p:spPr>
          <a:xfrm>
            <a:off x="242093" y="3373706"/>
            <a:ext cx="8659812" cy="830997"/>
          </a:xfrm>
          <a:prstGeom prst="rect">
            <a:avLst/>
          </a:prstGeom>
          <a:noFill/>
        </p:spPr>
        <p:txBody>
          <a:bodyPr wrap="square" rtlCol="0">
            <a:spAutoFit/>
          </a:bodyPr>
          <a:lstStyle/>
          <a:p>
            <a:r>
              <a:rPr lang="en-US" sz="2400" b="1" dirty="0"/>
              <a:t>So, focus on mom. Take out only mom’s chromosomes and figure out how eggs might have formed.</a:t>
            </a:r>
          </a:p>
        </p:txBody>
      </p:sp>
      <p:pic>
        <p:nvPicPr>
          <p:cNvPr id="8" name="Picture 7">
            <a:extLst>
              <a:ext uri="{FF2B5EF4-FFF2-40B4-BE49-F238E27FC236}">
                <a16:creationId xmlns:a16="http://schemas.microsoft.com/office/drawing/2014/main" id="{771179FA-2014-4561-8E02-46EC0A9014D6}"/>
              </a:ext>
            </a:extLst>
          </p:cNvPr>
          <p:cNvPicPr>
            <a:picLocks noChangeAspect="1"/>
          </p:cNvPicPr>
          <p:nvPr/>
        </p:nvPicPr>
        <p:blipFill>
          <a:blip r:embed="rId3"/>
          <a:stretch>
            <a:fillRect/>
          </a:stretch>
        </p:blipFill>
        <p:spPr>
          <a:xfrm>
            <a:off x="3384862" y="4556323"/>
            <a:ext cx="2374275" cy="2164517"/>
          </a:xfrm>
          <a:prstGeom prst="rect">
            <a:avLst/>
          </a:prstGeom>
        </p:spPr>
      </p:pic>
    </p:spTree>
    <p:extLst>
      <p:ext uri="{BB962C8B-B14F-4D97-AF65-F5344CB8AC3E}">
        <p14:creationId xmlns:p14="http://schemas.microsoft.com/office/powerpoint/2010/main" val="10082946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63166" y="100013"/>
            <a:ext cx="8502650" cy="954107"/>
          </a:xfrm>
        </p:spPr>
        <p:txBody>
          <a:bodyPr/>
          <a:lstStyle/>
          <a:p>
            <a:pPr marL="0" indent="0">
              <a:spcBef>
                <a:spcPts val="0"/>
              </a:spcBef>
              <a:buNone/>
            </a:pPr>
            <a:r>
              <a:rPr lang="en-US" sz="2800" dirty="0"/>
              <a:t>Now </a:t>
            </a:r>
            <a:r>
              <a:rPr lang="is-IS" sz="2800" dirty="0"/>
              <a:t>we can explain the phenomenon of how fraternal twins, </a:t>
            </a:r>
            <a:r>
              <a:rPr lang="en-US" sz="2800" dirty="0"/>
              <a:t>Lucy and Maria look nothing alike.</a:t>
            </a:r>
          </a:p>
        </p:txBody>
      </p:sp>
      <p:pic>
        <p:nvPicPr>
          <p:cNvPr id="2" name="Picture 1">
            <a:extLst>
              <a:ext uri="{FF2B5EF4-FFF2-40B4-BE49-F238E27FC236}">
                <a16:creationId xmlns:a16="http://schemas.microsoft.com/office/drawing/2014/main" id="{1A93F454-9B36-4B97-ADFC-09334EF6951E}"/>
              </a:ext>
            </a:extLst>
          </p:cNvPr>
          <p:cNvPicPr>
            <a:picLocks noChangeAspect="1"/>
          </p:cNvPicPr>
          <p:nvPr/>
        </p:nvPicPr>
        <p:blipFill>
          <a:blip r:embed="rId3"/>
          <a:stretch>
            <a:fillRect/>
          </a:stretch>
        </p:blipFill>
        <p:spPr>
          <a:xfrm>
            <a:off x="2580582" y="1200237"/>
            <a:ext cx="3667818" cy="5501727"/>
          </a:xfrm>
          <a:prstGeom prst="rect">
            <a:avLst/>
          </a:prstGeom>
        </p:spPr>
      </p:pic>
    </p:spTree>
    <p:extLst>
      <p:ext uri="{BB962C8B-B14F-4D97-AF65-F5344CB8AC3E}">
        <p14:creationId xmlns:p14="http://schemas.microsoft.com/office/powerpoint/2010/main" val="1857340260"/>
      </p:ext>
    </p:extLst>
  </p:cSld>
  <p:clrMapOvr>
    <a:masterClrMapping/>
  </p:clrMapOvr>
  <p:transition spd="med"/>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C9E9E21-E00C-4A43-8099-FCAE0C55AB27}"/>
              </a:ext>
            </a:extLst>
          </p:cNvPr>
          <p:cNvSpPr>
            <a:spLocks noGrp="1"/>
          </p:cNvSpPr>
          <p:nvPr>
            <p:ph idx="4294967295"/>
          </p:nvPr>
        </p:nvSpPr>
        <p:spPr>
          <a:xfrm>
            <a:off x="4204653" y="323851"/>
            <a:ext cx="4745037" cy="5939790"/>
          </a:xfrm>
        </p:spPr>
        <p:txBody>
          <a:bodyPr>
            <a:normAutofit/>
          </a:bodyPr>
          <a:lstStyle/>
          <a:p>
            <a:pPr marL="0" indent="0">
              <a:spcBef>
                <a:spcPts val="0"/>
              </a:spcBef>
              <a:buNone/>
            </a:pPr>
            <a:r>
              <a:rPr lang="en-US" sz="2400" dirty="0"/>
              <a:t>You are the science reporter for our local newspaper and your assignment is to write an article explaining how Lucy and Maria are fraternal twins yet look nothing alike.</a:t>
            </a:r>
          </a:p>
          <a:p>
            <a:pPr marL="0" indent="0">
              <a:spcBef>
                <a:spcPts val="0"/>
              </a:spcBef>
              <a:buNone/>
            </a:pPr>
            <a:endParaRPr lang="en-US" sz="2400" dirty="0"/>
          </a:p>
          <a:p>
            <a:pPr>
              <a:spcBef>
                <a:spcPts val="0"/>
              </a:spcBef>
              <a:buFont typeface="Wingdings" panose="05000000000000000000" pitchFamily="2" charset="2"/>
              <a:buChar char="v"/>
            </a:pPr>
            <a:r>
              <a:rPr lang="en-US" sz="2400" dirty="0"/>
              <a:t>	Use our model of Gamete Formation to 	support 	your explanation.</a:t>
            </a:r>
          </a:p>
          <a:p>
            <a:pPr marL="0" indent="0">
              <a:spcBef>
                <a:spcPts val="0"/>
              </a:spcBef>
              <a:buNone/>
            </a:pPr>
            <a:endParaRPr lang="en-US" sz="2400" dirty="0"/>
          </a:p>
          <a:p>
            <a:pPr>
              <a:spcBef>
                <a:spcPts val="0"/>
              </a:spcBef>
              <a:buFont typeface="Wingdings" panose="05000000000000000000" pitchFamily="2" charset="2"/>
              <a:buChar char="v"/>
            </a:pPr>
            <a:r>
              <a:rPr lang="en-US" sz="2400" dirty="0"/>
              <a:t>	Remember to give you’re 	article a title.</a:t>
            </a:r>
          </a:p>
        </p:txBody>
      </p:sp>
      <p:pic>
        <p:nvPicPr>
          <p:cNvPr id="4" name="Picture 3">
            <a:extLst>
              <a:ext uri="{FF2B5EF4-FFF2-40B4-BE49-F238E27FC236}">
                <a16:creationId xmlns:a16="http://schemas.microsoft.com/office/drawing/2014/main" id="{11044355-6B01-4455-9664-A6F3976BBAEE}"/>
              </a:ext>
            </a:extLst>
          </p:cNvPr>
          <p:cNvPicPr>
            <a:picLocks noChangeAspect="1"/>
          </p:cNvPicPr>
          <p:nvPr/>
        </p:nvPicPr>
        <p:blipFill>
          <a:blip r:embed="rId3"/>
          <a:stretch>
            <a:fillRect/>
          </a:stretch>
        </p:blipFill>
        <p:spPr>
          <a:xfrm>
            <a:off x="276775" y="544211"/>
            <a:ext cx="3670110" cy="5499069"/>
          </a:xfrm>
          <a:prstGeom prst="rect">
            <a:avLst/>
          </a:prstGeom>
        </p:spPr>
      </p:pic>
    </p:spTree>
    <p:extLst>
      <p:ext uri="{BB962C8B-B14F-4D97-AF65-F5344CB8AC3E}">
        <p14:creationId xmlns:p14="http://schemas.microsoft.com/office/powerpoint/2010/main" val="1822342255"/>
      </p:ext>
    </p:extLst>
  </p:cSld>
  <p:clrMapOvr>
    <a:masterClrMapping/>
  </p:clrMapOvr>
  <p:transition spd="med"/>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93688" y="392544"/>
            <a:ext cx="4278312" cy="3299345"/>
          </a:xfrm>
        </p:spPr>
        <p:txBody>
          <a:bodyPr/>
          <a:lstStyle/>
          <a:p>
            <a:pPr marL="0" indent="0">
              <a:spcBef>
                <a:spcPts val="0"/>
              </a:spcBef>
              <a:buNone/>
            </a:pPr>
            <a:r>
              <a:rPr lang="en-US" sz="2800" dirty="0"/>
              <a:t>We’ve used our model to explain why twins can look very different. But can it explain why some siblings who aren’t twins look so much alike? Explain.</a:t>
            </a:r>
          </a:p>
          <a:p>
            <a:endParaRPr lang="en-US" dirty="0"/>
          </a:p>
        </p:txBody>
      </p:sp>
      <p:pic>
        <p:nvPicPr>
          <p:cNvPr id="6" name="Picture 5">
            <a:extLst>
              <a:ext uri="{FF2B5EF4-FFF2-40B4-BE49-F238E27FC236}">
                <a16:creationId xmlns:a16="http://schemas.microsoft.com/office/drawing/2014/main" id="{E953473A-EE94-CFD3-179D-FB72AE2E21CD}"/>
              </a:ext>
            </a:extLst>
          </p:cNvPr>
          <p:cNvPicPr>
            <a:picLocks noChangeAspect="1"/>
          </p:cNvPicPr>
          <p:nvPr/>
        </p:nvPicPr>
        <p:blipFill>
          <a:blip r:embed="rId3"/>
          <a:stretch>
            <a:fillRect/>
          </a:stretch>
        </p:blipFill>
        <p:spPr>
          <a:xfrm>
            <a:off x="4676247" y="494890"/>
            <a:ext cx="3781953" cy="5868219"/>
          </a:xfrm>
          <a:prstGeom prst="rect">
            <a:avLst/>
          </a:prstGeom>
        </p:spPr>
      </p:pic>
    </p:spTree>
    <p:extLst>
      <p:ext uri="{BB962C8B-B14F-4D97-AF65-F5344CB8AC3E}">
        <p14:creationId xmlns:p14="http://schemas.microsoft.com/office/powerpoint/2010/main" val="2142811704"/>
      </p:ext>
    </p:extLst>
  </p:cSld>
  <p:clrMapOvr>
    <a:masterClrMapping/>
  </p:clrMapOvr>
  <p:transition spd="med"/>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6DAE295-DB73-4902-852F-7DCA8B06FBE1}"/>
              </a:ext>
            </a:extLst>
          </p:cNvPr>
          <p:cNvSpPr>
            <a:spLocks noGrp="1"/>
          </p:cNvSpPr>
          <p:nvPr>
            <p:ph type="title"/>
          </p:nvPr>
        </p:nvSpPr>
        <p:spPr/>
        <p:txBody>
          <a:bodyPr/>
          <a:lstStyle/>
          <a:p>
            <a:r>
              <a:rPr lang="en-US" dirty="0"/>
              <a:t>Learning Segment 07 Summary</a:t>
            </a:r>
          </a:p>
        </p:txBody>
      </p:sp>
      <p:sp>
        <p:nvSpPr>
          <p:cNvPr id="7" name="Text Placeholder 6">
            <a:extLst>
              <a:ext uri="{FF2B5EF4-FFF2-40B4-BE49-F238E27FC236}">
                <a16:creationId xmlns:a16="http://schemas.microsoft.com/office/drawing/2014/main" id="{3AE54B2A-6A88-43D8-8A07-FA5222C1B171}"/>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 </a:t>
            </a:r>
          </a:p>
          <a:p>
            <a:pPr marL="0" indent="0">
              <a:buNone/>
            </a:pPr>
            <a:endParaRPr lang="en-US" sz="1400" dirty="0">
              <a:cs typeface="Arial" panose="020B0604020202020204" pitchFamily="34" charset="0"/>
            </a:endParaRPr>
          </a:p>
          <a:p>
            <a:pPr marL="0" indent="0">
              <a:buNone/>
            </a:pPr>
            <a:r>
              <a:rPr lang="en-US" sz="1400" dirty="0">
                <a:cs typeface="Arial" panose="020B0604020202020204" pitchFamily="34" charset="0"/>
              </a:rPr>
              <a:t>We have used our model for gamete formation to explain, in detail, how twins can look nothing alike and how non-twin sibling can look so much alike</a:t>
            </a:r>
            <a:r>
              <a:rPr lang="en-US" sz="1400" i="1" dirty="0">
                <a:solidFill>
                  <a:srgbClr val="0070C0"/>
                </a:solidFill>
                <a:cs typeface="Arial" panose="020B0604020202020204" pitchFamily="34" charset="0"/>
              </a:rPr>
              <a:t>.</a:t>
            </a:r>
          </a:p>
          <a:p>
            <a:endParaRPr lang="en-US" dirty="0"/>
          </a:p>
        </p:txBody>
      </p:sp>
      <p:sp>
        <p:nvSpPr>
          <p:cNvPr id="4" name="Text Placeholder 3">
            <a:extLst>
              <a:ext uri="{FF2B5EF4-FFF2-40B4-BE49-F238E27FC236}">
                <a16:creationId xmlns:a16="http://schemas.microsoft.com/office/drawing/2014/main" id="{3CDA0898-3925-48F9-B931-7264F6638F90}"/>
              </a:ext>
            </a:extLst>
          </p:cNvPr>
          <p:cNvSpPr>
            <a:spLocks noGrp="1"/>
          </p:cNvSpPr>
          <p:nvPr>
            <p:ph type="body" sz="quarter" idx="11"/>
          </p:nvPr>
        </p:nvSpPr>
        <p:spPr/>
        <p:txBody>
          <a:bodyPr/>
          <a:lstStyle/>
          <a:p>
            <a:pPr marL="0" indent="0">
              <a:buNone/>
            </a:pPr>
            <a:r>
              <a:rPr lang="en-US" u="sng" dirty="0">
                <a:cs typeface="Arial" panose="020B0604020202020204" pitchFamily="34" charset="0"/>
              </a:rPr>
              <a:t>LS07 Teacher Reflection Notes:</a:t>
            </a:r>
          </a:p>
          <a:p>
            <a:pPr marL="0" indent="0">
              <a:buNone/>
            </a:pPr>
            <a:endParaRPr lang="en-US" i="1" u="sng" dirty="0">
              <a:cs typeface="Arial" panose="020B0604020202020204" pitchFamily="34" charset="0"/>
            </a:endParaRPr>
          </a:p>
          <a:p>
            <a:pPr marL="0" indent="0">
              <a:buNone/>
            </a:pPr>
            <a:r>
              <a:rPr lang="en-US" i="1" dirty="0">
                <a:cs typeface="Arial" panose="020B0604020202020204" pitchFamily="34" charset="0"/>
              </a:rPr>
              <a:t>Things that went well…</a:t>
            </a:r>
          </a:p>
          <a:p>
            <a:pPr marL="0" indent="0">
              <a:buNone/>
            </a:pPr>
            <a:endParaRPr lang="en-US" i="1" dirty="0">
              <a:cs typeface="Arial" panose="020B0604020202020204" pitchFamily="34" charset="0"/>
            </a:endParaRPr>
          </a:p>
          <a:p>
            <a:pPr marL="0" indent="0">
              <a:buNone/>
            </a:pPr>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255426606"/>
      </p:ext>
    </p:extLst>
  </p:cSld>
  <p:clrMapOvr>
    <a:masterClrMapping/>
  </p:clrMapOvr>
  <p:transition spd="med"/>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40C63-8AD3-41F4-BAFD-F9CC1AD8BF20}"/>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08 Overview</a:t>
            </a:r>
            <a:endParaRPr lang="en-US" dirty="0"/>
          </a:p>
        </p:txBody>
      </p:sp>
      <p:sp>
        <p:nvSpPr>
          <p:cNvPr id="8" name="Text Placeholder 7">
            <a:extLst>
              <a:ext uri="{FF2B5EF4-FFF2-40B4-BE49-F238E27FC236}">
                <a16:creationId xmlns:a16="http://schemas.microsoft.com/office/drawing/2014/main" id="{B28D3055-7251-419E-8CE9-3FFDD34B2631}"/>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M  P</a:t>
            </a:r>
            <a:endParaRPr lang="en-US" b="1" dirty="0">
              <a:sym typeface="Wingdings" panose="05000000000000000000" pitchFamily="2" charset="2"/>
            </a:endParaRPr>
          </a:p>
          <a:p>
            <a:pPr>
              <a:lnSpc>
                <a:spcPts val="1800"/>
              </a:lnSpc>
            </a:pPr>
            <a:r>
              <a:rPr lang="en-US" sz="1400" b="1" dirty="0"/>
              <a:t>We talk about race and whether there is a biological basis to the concept of race. </a:t>
            </a:r>
          </a:p>
          <a:p>
            <a:endParaRPr lang="en-US" dirty="0"/>
          </a:p>
        </p:txBody>
      </p:sp>
      <p:sp>
        <p:nvSpPr>
          <p:cNvPr id="5" name="Text Placeholder 4">
            <a:extLst>
              <a:ext uri="{FF2B5EF4-FFF2-40B4-BE49-F238E27FC236}">
                <a16:creationId xmlns:a16="http://schemas.microsoft.com/office/drawing/2014/main" id="{CC9CBC8C-19BB-49B4-BF0A-323321C70BA3}"/>
              </a:ext>
            </a:extLst>
          </p:cNvPr>
          <p:cNvSpPr>
            <a:spLocks noGrp="1"/>
          </p:cNvSpPr>
          <p:nvPr>
            <p:ph type="body" sz="quarter" idx="12"/>
          </p:nvPr>
        </p:nvSpPr>
        <p:spPr/>
        <p:txBody>
          <a:bodyPr>
            <a:normAutofit/>
          </a:bodyPr>
          <a:lstStyle/>
          <a:p>
            <a:pPr>
              <a:spcAft>
                <a:spcPts val="400"/>
              </a:spcAft>
            </a:pPr>
            <a:r>
              <a:rPr lang="en-US" u="sng" dirty="0"/>
              <a:t>Resources you will need:</a:t>
            </a:r>
          </a:p>
          <a:p>
            <a:r>
              <a:rPr lang="en-US" dirty="0"/>
              <a:t>M 08 Teacher Resource Genes &amp; Race Suggested Reading with Summary Protocol Template</a:t>
            </a:r>
          </a:p>
          <a:p>
            <a:endParaRPr lang="en-US" dirty="0"/>
          </a:p>
          <a:p>
            <a:pPr>
              <a:spcAft>
                <a:spcPts val="400"/>
              </a:spcAft>
            </a:pPr>
            <a:r>
              <a:rPr lang="en-US" sz="1400" u="sng" dirty="0"/>
              <a:t>MBER Essentials:</a:t>
            </a:r>
          </a:p>
          <a:p>
            <a:r>
              <a:rPr lang="en-US" sz="1400" dirty="0"/>
              <a:t>Whiteboards</a:t>
            </a:r>
          </a:p>
          <a:p>
            <a:r>
              <a:rPr lang="en-US" sz="1400" dirty="0"/>
              <a:t>Norms of Conversation</a:t>
            </a:r>
          </a:p>
          <a:p>
            <a:endParaRPr lang="en-US" dirty="0"/>
          </a:p>
          <a:p>
            <a:endParaRPr lang="en-US" dirty="0">
              <a:solidFill>
                <a:srgbClr val="002060"/>
              </a:solidFill>
            </a:endParaRPr>
          </a:p>
          <a:p>
            <a:endParaRPr lang="en-US" sz="1600" i="1" u="sng" dirty="0">
              <a:solidFill>
                <a:srgbClr val="002060"/>
              </a:solidFill>
            </a:endParaRPr>
          </a:p>
          <a:p>
            <a:endParaRPr lang="en-US" sz="1600" dirty="0">
              <a:solidFill>
                <a:srgbClr val="002060"/>
              </a:solidFill>
            </a:endParaRPr>
          </a:p>
          <a:p>
            <a:endParaRPr lang="en-US" dirty="0"/>
          </a:p>
        </p:txBody>
      </p:sp>
      <p:sp>
        <p:nvSpPr>
          <p:cNvPr id="4" name="Text Placeholder 3">
            <a:extLst>
              <a:ext uri="{FF2B5EF4-FFF2-40B4-BE49-F238E27FC236}">
                <a16:creationId xmlns:a16="http://schemas.microsoft.com/office/drawing/2014/main" id="{614AD01A-7B4A-452F-A822-90CB34142274}"/>
              </a:ext>
            </a:extLst>
          </p:cNvPr>
          <p:cNvSpPr>
            <a:spLocks noGrp="1"/>
          </p:cNvSpPr>
          <p:nvPr>
            <p:ph type="body" sz="quarter" idx="11"/>
          </p:nvPr>
        </p:nvSpPr>
        <p:spPr>
          <a:xfrm>
            <a:off x="647380" y="2991963"/>
            <a:ext cx="5715320" cy="423491"/>
          </a:xfrm>
        </p:spPr>
        <p:txBody>
          <a:bodyPr/>
          <a:lstStyle/>
          <a:p>
            <a:r>
              <a:rPr lang="en-US" dirty="0"/>
              <a:t>Variable – Depends how deep you go into Conversations about Race</a:t>
            </a:r>
          </a:p>
        </p:txBody>
      </p:sp>
    </p:spTree>
    <p:extLst>
      <p:ext uri="{BB962C8B-B14F-4D97-AF65-F5344CB8AC3E}">
        <p14:creationId xmlns:p14="http://schemas.microsoft.com/office/powerpoint/2010/main" val="1394966050"/>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028F83-9014-485A-95A8-CE19D22EDE2B}"/>
              </a:ext>
            </a:extLst>
          </p:cNvPr>
          <p:cNvSpPr>
            <a:spLocks noGrp="1"/>
          </p:cNvSpPr>
          <p:nvPr>
            <p:ph idx="4294967295"/>
          </p:nvPr>
        </p:nvSpPr>
        <p:spPr>
          <a:xfrm>
            <a:off x="457200" y="3855161"/>
            <a:ext cx="8229600" cy="2470335"/>
          </a:xfrm>
        </p:spPr>
        <p:txBody>
          <a:bodyPr>
            <a:normAutofit fontScale="92500" lnSpcReduction="10000"/>
          </a:bodyPr>
          <a:lstStyle/>
          <a:p>
            <a:pPr marL="0" indent="0">
              <a:lnSpc>
                <a:spcPct val="110000"/>
              </a:lnSpc>
              <a:spcBef>
                <a:spcPts val="0"/>
              </a:spcBef>
              <a:buNone/>
            </a:pPr>
            <a:r>
              <a:rPr lang="en-US" sz="2400" dirty="0">
                <a:latin typeface="Arial" panose="020B0604020202020204" pitchFamily="34" charset="0"/>
                <a:cs typeface="Arial" panose="020B0604020202020204" pitchFamily="34" charset="0"/>
              </a:rPr>
              <a:t>We have reasoned that fitness is the ability to survive, reproduce, and pass on traits. </a:t>
            </a:r>
          </a:p>
          <a:p>
            <a:pPr marL="0" indent="0">
              <a:lnSpc>
                <a:spcPct val="110000"/>
              </a:lnSpc>
              <a:spcBef>
                <a:spcPts val="0"/>
              </a:spcBef>
              <a:buNone/>
            </a:pPr>
            <a:r>
              <a:rPr lang="en-US" sz="2400" dirty="0">
                <a:latin typeface="Arial" panose="020B0604020202020204" pitchFamily="34" charset="0"/>
                <a:cs typeface="Arial" panose="020B0604020202020204" pitchFamily="34" charset="0"/>
              </a:rPr>
              <a:t>From Natural Selection (How traits in a population change over time) we have reasoned that offspring tend to resemble the parents and thus will also have fitness. If offspring tend to resemble their parents, can we then reason that siblings should also resemble each other?</a:t>
            </a:r>
          </a:p>
        </p:txBody>
      </p:sp>
      <p:pic>
        <p:nvPicPr>
          <p:cNvPr id="4" name="Picture 3">
            <a:extLst>
              <a:ext uri="{FF2B5EF4-FFF2-40B4-BE49-F238E27FC236}">
                <a16:creationId xmlns:a16="http://schemas.microsoft.com/office/drawing/2014/main" id="{D5B8C29B-1130-446B-B58D-8B17A97B442B}"/>
              </a:ext>
            </a:extLst>
          </p:cNvPr>
          <p:cNvPicPr>
            <a:picLocks noChangeAspect="1"/>
          </p:cNvPicPr>
          <p:nvPr/>
        </p:nvPicPr>
        <p:blipFill>
          <a:blip r:embed="rId3"/>
          <a:stretch>
            <a:fillRect/>
          </a:stretch>
        </p:blipFill>
        <p:spPr>
          <a:xfrm>
            <a:off x="1856256" y="313614"/>
            <a:ext cx="5085564" cy="3404945"/>
          </a:xfrm>
          <a:prstGeom prst="rect">
            <a:avLst/>
          </a:prstGeom>
        </p:spPr>
      </p:pic>
    </p:spTree>
    <p:extLst>
      <p:ext uri="{BB962C8B-B14F-4D97-AF65-F5344CB8AC3E}">
        <p14:creationId xmlns:p14="http://schemas.microsoft.com/office/powerpoint/2010/main" val="1091409266"/>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40C63-8AD3-41F4-BAFD-F9CC1AD8BF20}"/>
              </a:ext>
            </a:extLst>
          </p:cNvPr>
          <p:cNvSpPr>
            <a:spLocks noGrp="1"/>
          </p:cNvSpPr>
          <p:nvPr>
            <p:ph type="title"/>
          </p:nvPr>
        </p:nvSpPr>
        <p:spPr/>
        <p:txBody>
          <a:bodyPr>
            <a:noAutofit/>
          </a:bodyPr>
          <a:lstStyle/>
          <a:p>
            <a:r>
              <a:rPr lang="en-US" dirty="0"/>
              <a:t>Learning Segment 08 Overview Continued</a:t>
            </a:r>
          </a:p>
        </p:txBody>
      </p:sp>
      <p:sp>
        <p:nvSpPr>
          <p:cNvPr id="7" name="Text Placeholder 6">
            <a:extLst>
              <a:ext uri="{FF2B5EF4-FFF2-40B4-BE49-F238E27FC236}">
                <a16:creationId xmlns:a16="http://schemas.microsoft.com/office/drawing/2014/main" id="{12D8A099-393A-430D-B4A9-F9DE2288DB28}"/>
              </a:ext>
            </a:extLst>
          </p:cNvPr>
          <p:cNvSpPr>
            <a:spLocks noGrp="1"/>
          </p:cNvSpPr>
          <p:nvPr>
            <p:ph type="body" sz="quarter" idx="10"/>
          </p:nvPr>
        </p:nvSpPr>
        <p:spPr/>
        <p:txBody>
          <a:bodyPr/>
          <a:lstStyle/>
          <a:p>
            <a:r>
              <a:rPr lang="en-US" sz="1400" dirty="0"/>
              <a:t>Students read a National Geographic article (“Concepts of Race not Grounded in Genetics”) and discuss the ideas and issues presented in the article. If time allows, “The Human Family Tree” video by National geographic can also be shown. By the end of this learning segment, student will have an understanding that there is no genetic basis to race.</a:t>
            </a:r>
            <a:endParaRPr lang="en-US" dirty="0"/>
          </a:p>
          <a:p>
            <a:endParaRPr lang="en-US" dirty="0"/>
          </a:p>
        </p:txBody>
      </p:sp>
    </p:spTree>
    <p:extLst>
      <p:ext uri="{BB962C8B-B14F-4D97-AF65-F5344CB8AC3E}">
        <p14:creationId xmlns:p14="http://schemas.microsoft.com/office/powerpoint/2010/main" val="990701888"/>
      </p:ext>
    </p:ext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08610" y="474663"/>
            <a:ext cx="8229600" cy="742950"/>
          </a:xfrm>
        </p:spPr>
        <p:txBody>
          <a:bodyPr>
            <a:normAutofit/>
          </a:bodyPr>
          <a:lstStyle/>
          <a:p>
            <a:r>
              <a:rPr lang="en-US" sz="3200" dirty="0"/>
              <a:t>Have we answered all your questions?</a:t>
            </a:r>
          </a:p>
        </p:txBody>
      </p:sp>
      <p:sp>
        <p:nvSpPr>
          <p:cNvPr id="3" name="Content Placeholder 2"/>
          <p:cNvSpPr>
            <a:spLocks noGrp="1"/>
          </p:cNvSpPr>
          <p:nvPr>
            <p:ph idx="4294967295"/>
          </p:nvPr>
        </p:nvSpPr>
        <p:spPr>
          <a:xfrm>
            <a:off x="308610" y="1360169"/>
            <a:ext cx="8503920" cy="5023167"/>
          </a:xfrm>
        </p:spPr>
        <p:txBody>
          <a:bodyPr>
            <a:normAutofit/>
          </a:bodyPr>
          <a:lstStyle/>
          <a:p>
            <a:pPr marL="0" indent="0">
              <a:spcBef>
                <a:spcPts val="0"/>
              </a:spcBef>
              <a:buNone/>
            </a:pPr>
            <a:r>
              <a:rPr lang="en-US" sz="2800" dirty="0"/>
              <a:t>Just in case you are wondering about the twins and Race, Let’s think about what Race really means.</a:t>
            </a:r>
          </a:p>
          <a:p>
            <a:pPr marL="0" indent="0">
              <a:spcBef>
                <a:spcPts val="0"/>
              </a:spcBef>
              <a:buNone/>
            </a:pPr>
            <a:endParaRPr lang="en-US" sz="2800" dirty="0"/>
          </a:p>
          <a:p>
            <a:pPr>
              <a:spcBef>
                <a:spcPts val="0"/>
              </a:spcBef>
            </a:pPr>
            <a:r>
              <a:rPr lang="en-US" sz="2800" dirty="0"/>
              <a:t>What do you think Race means as it pertains to human beings?</a:t>
            </a:r>
          </a:p>
          <a:p>
            <a:pPr>
              <a:spcBef>
                <a:spcPts val="0"/>
              </a:spcBef>
            </a:pPr>
            <a:endParaRPr lang="en-US" sz="2800" dirty="0"/>
          </a:p>
          <a:p>
            <a:pPr>
              <a:spcBef>
                <a:spcPts val="0"/>
              </a:spcBef>
            </a:pPr>
            <a:r>
              <a:rPr lang="en-US" sz="2800" dirty="0"/>
              <a:t>	- Does Race exist?</a:t>
            </a:r>
          </a:p>
          <a:p>
            <a:pPr>
              <a:spcBef>
                <a:spcPts val="0"/>
              </a:spcBef>
            </a:pPr>
            <a:endParaRPr lang="en-US" sz="2800" dirty="0"/>
          </a:p>
          <a:p>
            <a:pPr>
              <a:spcBef>
                <a:spcPts val="0"/>
              </a:spcBef>
            </a:pPr>
            <a:r>
              <a:rPr lang="en-US" sz="2800" dirty="0"/>
              <a:t>	- Is Race genetic?</a:t>
            </a:r>
          </a:p>
          <a:p>
            <a:pPr>
              <a:spcBef>
                <a:spcPts val="0"/>
              </a:spcBef>
            </a:pPr>
            <a:endParaRPr lang="en-US" sz="2800" dirty="0"/>
          </a:p>
          <a:p>
            <a:pPr marL="0" indent="0">
              <a:spcBef>
                <a:spcPts val="0"/>
              </a:spcBef>
              <a:buNone/>
            </a:pPr>
            <a:r>
              <a:rPr lang="en-US" sz="2800" dirty="0"/>
              <a:t>Let’s do some reading to find out more!</a:t>
            </a:r>
          </a:p>
        </p:txBody>
      </p:sp>
    </p:spTree>
    <p:extLst>
      <p:ext uri="{BB962C8B-B14F-4D97-AF65-F5344CB8AC3E}">
        <p14:creationId xmlns:p14="http://schemas.microsoft.com/office/powerpoint/2010/main" val="1907561060"/>
      </p:ext>
    </p:extLst>
  </p:cSld>
  <p:clrMapOvr>
    <a:masterClrMapping/>
  </p:clrMapOvr>
  <p:transition spd="med"/>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idx="4294967295"/>
          </p:nvPr>
        </p:nvSpPr>
        <p:spPr>
          <a:xfrm>
            <a:off x="457200" y="147955"/>
            <a:ext cx="8229600" cy="186309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 sz="3200" u="sng" dirty="0">
                <a:solidFill>
                  <a:schemeClr val="tx1"/>
                </a:solidFill>
              </a:rPr>
              <a:t>National Geographic Article: Concepts of Race Not Grounded in Genetics</a:t>
            </a:r>
            <a:endParaRPr sz="3900" u="sng" dirty="0">
              <a:solidFill>
                <a:schemeClr val="tx1"/>
              </a:solidFill>
            </a:endParaRPr>
          </a:p>
        </p:txBody>
      </p:sp>
      <p:sp>
        <p:nvSpPr>
          <p:cNvPr id="142" name="Google Shape;142;p27"/>
          <p:cNvSpPr txBox="1">
            <a:spLocks noGrp="1"/>
          </p:cNvSpPr>
          <p:nvPr>
            <p:ph idx="4294967295"/>
          </p:nvPr>
        </p:nvSpPr>
        <p:spPr>
          <a:xfrm>
            <a:off x="457200" y="2176146"/>
            <a:ext cx="8229600" cy="3598862"/>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 sz="2800" dirty="0">
                <a:solidFill>
                  <a:schemeClr val="tx1"/>
                </a:solidFill>
              </a:rPr>
              <a:t>Use the Summary Protocol handout to read, discuss, and think about the issues presented in the article.</a:t>
            </a:r>
            <a:endParaRPr sz="2800" dirty="0">
              <a:solidFill>
                <a:schemeClr val="tx1"/>
              </a:solidFill>
            </a:endParaRPr>
          </a:p>
          <a:p>
            <a:pPr marL="0" lvl="0" indent="0" algn="l" rtl="0">
              <a:spcBef>
                <a:spcPts val="0"/>
              </a:spcBef>
              <a:spcAft>
                <a:spcPts val="0"/>
              </a:spcAft>
              <a:buNone/>
            </a:pPr>
            <a:endParaRPr sz="2800" dirty="0">
              <a:solidFill>
                <a:schemeClr val="tx1"/>
              </a:solidFill>
            </a:endParaRPr>
          </a:p>
          <a:p>
            <a:pPr marL="0" lvl="0" indent="0" algn="l" rtl="0">
              <a:spcBef>
                <a:spcPts val="0"/>
              </a:spcBef>
              <a:spcAft>
                <a:spcPts val="0"/>
              </a:spcAft>
              <a:buNone/>
            </a:pPr>
            <a:r>
              <a:rPr lang="en" sz="2800" dirty="0">
                <a:solidFill>
                  <a:schemeClr val="tx1"/>
                </a:solidFill>
              </a:rPr>
              <a:t>Remember to practice respectful dialogue skills during this reading.</a:t>
            </a:r>
            <a:endParaRPr sz="2800" dirty="0">
              <a:solidFill>
                <a:schemeClr val="tx1"/>
              </a:solidFill>
            </a:endParaRPr>
          </a:p>
        </p:txBody>
      </p:sp>
    </p:spTree>
    <p:extLst>
      <p:ext uri="{BB962C8B-B14F-4D97-AF65-F5344CB8AC3E}">
        <p14:creationId xmlns:p14="http://schemas.microsoft.com/office/powerpoint/2010/main" val="766406428"/>
      </p:ext>
    </p:extLst>
  </p:cSld>
  <p:clrMapOvr>
    <a:masterClrMapping/>
  </p:clrMapOvr>
  <p:transition spd="med"/>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474663"/>
            <a:ext cx="8229600" cy="742950"/>
          </a:xfrm>
        </p:spPr>
        <p:txBody>
          <a:bodyPr/>
          <a:lstStyle/>
          <a:p>
            <a:r>
              <a:rPr lang="en-US" sz="3200" dirty="0"/>
              <a:t>Race &amp; Genetics</a:t>
            </a:r>
          </a:p>
        </p:txBody>
      </p:sp>
      <p:sp>
        <p:nvSpPr>
          <p:cNvPr id="3" name="Content Placeholder 2"/>
          <p:cNvSpPr>
            <a:spLocks noGrp="1"/>
          </p:cNvSpPr>
          <p:nvPr>
            <p:ph idx="4294967295"/>
          </p:nvPr>
        </p:nvSpPr>
        <p:spPr>
          <a:xfrm>
            <a:off x="1265299" y="1613118"/>
            <a:ext cx="7772400" cy="1815882"/>
          </a:xfrm>
        </p:spPr>
        <p:txBody>
          <a:bodyPr/>
          <a:lstStyle/>
          <a:p>
            <a:pPr marL="514350" indent="-514350">
              <a:spcBef>
                <a:spcPts val="0"/>
              </a:spcBef>
              <a:buFont typeface="+mj-lt"/>
              <a:buAutoNum type="arabicPeriod"/>
            </a:pPr>
            <a:r>
              <a:rPr lang="en-US" sz="2800" dirty="0"/>
              <a:t>What did you find most interesting about the reading?</a:t>
            </a:r>
          </a:p>
          <a:p>
            <a:pPr marL="514350" indent="-514350">
              <a:spcBef>
                <a:spcPts val="0"/>
              </a:spcBef>
              <a:buFont typeface="+mj-lt"/>
              <a:buAutoNum type="arabicPeriod"/>
            </a:pPr>
            <a:r>
              <a:rPr lang="en-US" sz="2800" dirty="0"/>
              <a:t>What surprised you?</a:t>
            </a:r>
          </a:p>
          <a:p>
            <a:pPr marL="514350" indent="-514350">
              <a:spcBef>
                <a:spcPts val="0"/>
              </a:spcBef>
              <a:buFont typeface="+mj-lt"/>
              <a:buAutoNum type="arabicPeriod"/>
            </a:pPr>
            <a:r>
              <a:rPr lang="en-US" sz="2800" dirty="0"/>
              <a:t>What questions do you still have?</a:t>
            </a:r>
          </a:p>
        </p:txBody>
      </p:sp>
      <p:pic>
        <p:nvPicPr>
          <p:cNvPr id="4" name="Picture 3">
            <a:extLst>
              <a:ext uri="{FF2B5EF4-FFF2-40B4-BE49-F238E27FC236}">
                <a16:creationId xmlns:a16="http://schemas.microsoft.com/office/drawing/2014/main" id="{AC5F965D-3058-4B38-A6C2-00EB8197F221}"/>
              </a:ext>
            </a:extLst>
          </p:cNvPr>
          <p:cNvPicPr>
            <a:picLocks noChangeAspect="1"/>
          </p:cNvPicPr>
          <p:nvPr/>
        </p:nvPicPr>
        <p:blipFill rotWithShape="1">
          <a:blip r:embed="rId2"/>
          <a:srcRect t="20000" r="38023" b="20000"/>
          <a:stretch/>
        </p:blipFill>
        <p:spPr>
          <a:xfrm>
            <a:off x="41531" y="4014449"/>
            <a:ext cx="1227199" cy="891043"/>
          </a:xfrm>
          <a:prstGeom prst="rect">
            <a:avLst/>
          </a:prstGeom>
        </p:spPr>
      </p:pic>
      <p:sp>
        <p:nvSpPr>
          <p:cNvPr id="6" name="TextBox 5">
            <a:extLst>
              <a:ext uri="{FF2B5EF4-FFF2-40B4-BE49-F238E27FC236}">
                <a16:creationId xmlns:a16="http://schemas.microsoft.com/office/drawing/2014/main" id="{565B00B2-61B7-15D2-F7C1-1AA5D5F5701A}"/>
              </a:ext>
            </a:extLst>
          </p:cNvPr>
          <p:cNvSpPr txBox="1"/>
          <p:nvPr/>
        </p:nvSpPr>
        <p:spPr>
          <a:xfrm>
            <a:off x="1268730" y="4014449"/>
            <a:ext cx="7547231" cy="1384995"/>
          </a:xfrm>
          <a:prstGeom prst="rect">
            <a:avLst/>
          </a:prstGeom>
          <a:noFill/>
        </p:spPr>
        <p:txBody>
          <a:bodyPr wrap="square">
            <a:spAutoFit/>
          </a:bodyPr>
          <a:lstStyle/>
          <a:p>
            <a:pPr marL="0" indent="0">
              <a:spcBef>
                <a:spcPts val="0"/>
              </a:spcBef>
              <a:buNone/>
            </a:pPr>
            <a:r>
              <a:rPr lang="en-US" sz="2800" dirty="0"/>
              <a:t>Be prepared to share your ideas/thoughts in a small group. One representative will share out each group’s ideas with the whole class.</a:t>
            </a:r>
          </a:p>
        </p:txBody>
      </p:sp>
    </p:spTree>
    <p:extLst>
      <p:ext uri="{BB962C8B-B14F-4D97-AF65-F5344CB8AC3E}">
        <p14:creationId xmlns:p14="http://schemas.microsoft.com/office/powerpoint/2010/main" val="147305301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1234440" y="87557"/>
            <a:ext cx="6675120" cy="6682885"/>
          </a:xfrm>
        </p:spPr>
      </p:pic>
    </p:spTree>
    <p:extLst>
      <p:ext uri="{BB962C8B-B14F-4D97-AF65-F5344CB8AC3E}">
        <p14:creationId xmlns:p14="http://schemas.microsoft.com/office/powerpoint/2010/main" val="1876237382"/>
      </p:ext>
    </p:extLst>
  </p:cSld>
  <p:clrMapOvr>
    <a:masterClrMapping/>
  </p:clrMapOvr>
  <p:transition spd="med"/>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EBDCB-F514-4BEA-BC1F-4BE363F7137F}"/>
              </a:ext>
            </a:extLst>
          </p:cNvPr>
          <p:cNvSpPr>
            <a:spLocks noGrp="1"/>
          </p:cNvSpPr>
          <p:nvPr>
            <p:ph type="title"/>
          </p:nvPr>
        </p:nvSpPr>
        <p:spPr/>
        <p:txBody>
          <a:bodyPr>
            <a:noAutofit/>
          </a:bodyPr>
          <a:lstStyle/>
          <a:p>
            <a:r>
              <a:rPr lang="en-US" dirty="0">
                <a:solidFill>
                  <a:schemeClr val="bg1"/>
                </a:solidFill>
                <a:latin typeface="Arial" panose="020B0604020202020204" pitchFamily="34" charset="0"/>
                <a:cs typeface="Arial" panose="020B0604020202020204" pitchFamily="34" charset="0"/>
              </a:rPr>
              <a:t>Learning Segment 08 Summary</a:t>
            </a:r>
            <a:endParaRPr lang="en-US" dirty="0"/>
          </a:p>
        </p:txBody>
      </p:sp>
      <p:sp>
        <p:nvSpPr>
          <p:cNvPr id="5" name="Text Placeholder 4">
            <a:extLst>
              <a:ext uri="{FF2B5EF4-FFF2-40B4-BE49-F238E27FC236}">
                <a16:creationId xmlns:a16="http://schemas.microsoft.com/office/drawing/2014/main" id="{EC092096-6B17-41C9-A3D9-073070D7E510}"/>
              </a:ext>
            </a:extLst>
          </p:cNvPr>
          <p:cNvSpPr>
            <a:spLocks noGrp="1"/>
          </p:cNvSpPr>
          <p:nvPr>
            <p:ph type="body" sz="quarter" idx="10"/>
          </p:nvPr>
        </p:nvSpPr>
        <p:spPr/>
        <p:txBody>
          <a:bodyPr/>
          <a:lstStyle/>
          <a:p>
            <a:pPr marL="0" indent="0">
              <a:buNone/>
            </a:pPr>
            <a:r>
              <a:rPr lang="en-US" sz="1400" b="1" dirty="0">
                <a:cs typeface="Arial" panose="020B0604020202020204" pitchFamily="34" charset="0"/>
              </a:rPr>
              <a:t>What we figured out… </a:t>
            </a:r>
          </a:p>
          <a:p>
            <a:pPr marL="0" indent="0">
              <a:buNone/>
            </a:pPr>
            <a:endParaRPr lang="en-US" sz="1400" dirty="0">
              <a:cs typeface="Arial" panose="020B0604020202020204" pitchFamily="34" charset="0"/>
            </a:endParaRPr>
          </a:p>
          <a:p>
            <a:pPr marL="0" indent="0">
              <a:buNone/>
            </a:pPr>
            <a:r>
              <a:rPr lang="en-US" sz="1400" dirty="0">
                <a:cs typeface="Arial" panose="020B0604020202020204" pitchFamily="34" charset="0"/>
              </a:rPr>
              <a:t>Through a reading and guided discussion, we figured out that there is no scientific and genetic basis to the concept of race in the human species and that all human beings share 99.9% of their DNA due to common ancestry.</a:t>
            </a:r>
          </a:p>
          <a:p>
            <a:endParaRPr lang="en-US" dirty="0"/>
          </a:p>
        </p:txBody>
      </p:sp>
      <p:sp>
        <p:nvSpPr>
          <p:cNvPr id="4" name="Text Placeholder 3">
            <a:extLst>
              <a:ext uri="{FF2B5EF4-FFF2-40B4-BE49-F238E27FC236}">
                <a16:creationId xmlns:a16="http://schemas.microsoft.com/office/drawing/2014/main" id="{1078EF6D-F5BD-42E5-802E-B201DB12F52B}"/>
              </a:ext>
            </a:extLst>
          </p:cNvPr>
          <p:cNvSpPr>
            <a:spLocks noGrp="1"/>
          </p:cNvSpPr>
          <p:nvPr>
            <p:ph type="body" sz="quarter" idx="11"/>
          </p:nvPr>
        </p:nvSpPr>
        <p:spPr/>
        <p:txBody>
          <a:bodyPr/>
          <a:lstStyle/>
          <a:p>
            <a:pPr marL="0" indent="0">
              <a:buNone/>
            </a:pPr>
            <a:r>
              <a:rPr lang="en-US" u="sng" dirty="0">
                <a:cs typeface="Arial" panose="020B0604020202020204" pitchFamily="34" charset="0"/>
              </a:rPr>
              <a:t>LS08 Teacher Reflection Notes:</a:t>
            </a:r>
          </a:p>
          <a:p>
            <a:pPr marL="0" indent="0">
              <a:buNone/>
            </a:pPr>
            <a:endParaRPr lang="en-US" dirty="0">
              <a:cs typeface="Arial" panose="020B0604020202020204" pitchFamily="34" charset="0"/>
            </a:endParaRPr>
          </a:p>
          <a:p>
            <a:pPr marL="0" indent="0">
              <a:buNone/>
            </a:pPr>
            <a:r>
              <a:rPr lang="en-US" i="1" dirty="0">
                <a:cs typeface="Arial" panose="020B0604020202020204" pitchFamily="34" charset="0"/>
              </a:rPr>
              <a:t>Things that went well…</a:t>
            </a:r>
          </a:p>
          <a:p>
            <a:pPr marL="0" indent="0">
              <a:buNone/>
            </a:pPr>
            <a:endParaRPr lang="en-US" i="1" dirty="0">
              <a:cs typeface="Arial" panose="020B0604020202020204" pitchFamily="34" charset="0"/>
            </a:endParaRPr>
          </a:p>
          <a:p>
            <a:pPr marL="0" indent="0">
              <a:buNone/>
            </a:pPr>
            <a:r>
              <a:rPr lang="en-US" i="1" dirty="0">
                <a:cs typeface="Arial" panose="020B0604020202020204" pitchFamily="34" charset="0"/>
              </a:rPr>
              <a:t>Things I would change…</a:t>
            </a:r>
          </a:p>
          <a:p>
            <a:endParaRPr lang="en-US" dirty="0"/>
          </a:p>
        </p:txBody>
      </p:sp>
    </p:spTree>
    <p:extLst>
      <p:ext uri="{BB962C8B-B14F-4D97-AF65-F5344CB8AC3E}">
        <p14:creationId xmlns:p14="http://schemas.microsoft.com/office/powerpoint/2010/main" val="3950813520"/>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black and white twins.jpg"/>
          <p:cNvPicPr>
            <a:picLocks noGrp="1" noChangeAspect="1"/>
          </p:cNvPicPr>
          <p:nvPr>
            <p:ph idx="4294967295"/>
          </p:nvPr>
        </p:nvPicPr>
        <p:blipFill>
          <a:blip r:embed="rId3">
            <a:extLst>
              <a:ext uri="{28A0092B-C50C-407E-A947-70E740481C1C}">
                <a14:useLocalDpi xmlns:a14="http://schemas.microsoft.com/office/drawing/2010/main" val="0"/>
              </a:ext>
            </a:extLst>
          </a:blip>
          <a:srcRect t="1031" b="1031"/>
          <a:stretch>
            <a:fillRect/>
          </a:stretch>
        </p:blipFill>
        <p:spPr>
          <a:xfrm>
            <a:off x="3133090" y="753035"/>
            <a:ext cx="5877393" cy="3233016"/>
          </a:xfrm>
        </p:spPr>
      </p:pic>
      <p:sp>
        <p:nvSpPr>
          <p:cNvPr id="7" name="TextBox 6"/>
          <p:cNvSpPr txBox="1"/>
          <p:nvPr/>
        </p:nvSpPr>
        <p:spPr>
          <a:xfrm>
            <a:off x="124691" y="4081060"/>
            <a:ext cx="9019309" cy="2308324"/>
          </a:xfrm>
          <a:prstGeom prst="rect">
            <a:avLst/>
          </a:prstGeom>
          <a:noFill/>
        </p:spPr>
        <p:txBody>
          <a:bodyPr wrap="square" rtlCol="0">
            <a:spAutoFit/>
          </a:bodyPr>
          <a:lstStyle/>
          <a:p>
            <a:r>
              <a:rPr lang="en-US" sz="2400" dirty="0"/>
              <a:t>A while back, social media was abuzz. The family had been accused of making up the story for attention and profit. People say biological twins could not be this different. One of them must be adopted.</a:t>
            </a:r>
          </a:p>
          <a:p>
            <a:r>
              <a:rPr lang="en-US" sz="2400" dirty="0"/>
              <a:t>What do you think?? Could they really be biological twins? </a:t>
            </a:r>
          </a:p>
          <a:p>
            <a:r>
              <a:rPr lang="en-US" sz="2400" dirty="0"/>
              <a:t>Any additional information you would like to have?</a:t>
            </a:r>
          </a:p>
        </p:txBody>
      </p:sp>
      <p:sp>
        <p:nvSpPr>
          <p:cNvPr id="2" name="TextBox 1"/>
          <p:cNvSpPr txBox="1"/>
          <p:nvPr/>
        </p:nvSpPr>
        <p:spPr>
          <a:xfrm>
            <a:off x="124691" y="11491"/>
            <a:ext cx="7358231" cy="830997"/>
          </a:xfrm>
          <a:prstGeom prst="rect">
            <a:avLst/>
          </a:prstGeom>
          <a:noFill/>
        </p:spPr>
        <p:txBody>
          <a:bodyPr wrap="square" rtlCol="0">
            <a:spAutoFit/>
          </a:bodyPr>
          <a:lstStyle/>
          <a:p>
            <a:r>
              <a:rPr lang="en-US" sz="2400" b="1" dirty="0"/>
              <a:t>18-year-old Lucy (left) and Maria (right) are twins. </a:t>
            </a:r>
          </a:p>
          <a:p>
            <a:r>
              <a:rPr lang="en-US" sz="2400" b="1" dirty="0"/>
              <a:t>They live in the UK.</a:t>
            </a:r>
          </a:p>
        </p:txBody>
      </p:sp>
    </p:spTree>
    <p:extLst>
      <p:ext uri="{BB962C8B-B14F-4D97-AF65-F5344CB8AC3E}">
        <p14:creationId xmlns:p14="http://schemas.microsoft.com/office/powerpoint/2010/main" val="2173109111"/>
      </p:ext>
    </p:extLst>
  </p:cSld>
  <p:clrMapOvr>
    <a:masterClrMapping/>
  </p:clrMapOvr>
  <p:transition spd="med"/>
</p:sld>
</file>

<file path=ppt/theme/theme1.xml><?xml version="1.0" encoding="utf-8"?>
<a:theme xmlns:a="http://schemas.openxmlformats.org/drawingml/2006/main" name="Blu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23387</TotalTime>
  <Words>10875</Words>
  <Application>Microsoft Office PowerPoint</Application>
  <PresentationFormat>Overhead</PresentationFormat>
  <Paragraphs>951</Paragraphs>
  <Slides>85</Slides>
  <Notes>61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85</vt:i4>
      </vt:variant>
    </vt:vector>
  </HeadingPairs>
  <TitlesOfParts>
    <vt:vector size="91" baseType="lpstr">
      <vt:lpstr>Arial</vt:lpstr>
      <vt:lpstr>Calibri</vt:lpstr>
      <vt:lpstr>Cambria</vt:lpstr>
      <vt:lpstr>Times New Roman</vt:lpstr>
      <vt:lpstr>Wingdings</vt:lpstr>
      <vt:lpstr>Blue</vt:lpstr>
      <vt:lpstr>PowerPoint Presentation</vt:lpstr>
      <vt:lpstr>How to use these slides…</vt:lpstr>
      <vt:lpstr>How to use these slides continued…</vt:lpstr>
      <vt:lpstr>Symbols</vt:lpstr>
      <vt:lpstr>Phenomenon – Question - Model</vt:lpstr>
      <vt:lpstr>Learning Segment 01 Overview</vt:lpstr>
      <vt:lpstr>Learning Segment 01 Overview Continued</vt:lpstr>
      <vt:lpstr>PowerPoint Presentation</vt:lpstr>
      <vt:lpstr>PowerPoint Presentation</vt:lpstr>
      <vt:lpstr>PowerPoint Presentation</vt:lpstr>
      <vt:lpstr>PowerPoint Presentation</vt:lpstr>
      <vt:lpstr>Questions, additional information we would like to have:</vt:lpstr>
      <vt:lpstr>Because you asked…</vt:lpstr>
      <vt:lpstr>PowerPoint Presentation</vt:lpstr>
      <vt:lpstr>PowerPoint Presentation</vt:lpstr>
      <vt:lpstr>Learning Segment 01 Summary</vt:lpstr>
      <vt:lpstr>Learning Segment 02 Overview</vt:lpstr>
      <vt:lpstr>Learning Segment 02 Overview Continued</vt:lpstr>
      <vt:lpstr>PowerPoint Presentation</vt:lpstr>
      <vt:lpstr>How does the heritable information get from the parents to the offspring?</vt:lpstr>
      <vt:lpstr>Learning Segment 02 Summary</vt:lpstr>
      <vt:lpstr>Learning Segment 03 Overview</vt:lpstr>
      <vt:lpstr>Learning Segment 03 Overview Continued</vt:lpstr>
      <vt:lpstr>DNA! </vt:lpstr>
      <vt:lpstr>How do parents pass on their Chromosomes (DNA)?</vt:lpstr>
      <vt:lpstr>PowerPoint Presentation</vt:lpstr>
      <vt:lpstr>Now that you have the parents, figure out how to make a viable (healthy, normal) baby. </vt:lpstr>
      <vt:lpstr>Let's do this again, but with a twist</vt:lpstr>
      <vt:lpstr>How did you do it ?</vt:lpstr>
      <vt:lpstr>PowerPoint Presentation</vt:lpstr>
      <vt:lpstr>Back to the Pipe Cleaner Chromosomes</vt:lpstr>
      <vt:lpstr>How does the heritable information get from the parents to the offspring?  How do our initial ideas compare with our rules? Can we consolidate?</vt:lpstr>
      <vt:lpstr>Let's think about the chromosomes</vt:lpstr>
      <vt:lpstr>PowerPoint Presentation</vt:lpstr>
      <vt:lpstr>Chromosome count in different organisms</vt:lpstr>
      <vt:lpstr>PowerPoint Presentation</vt:lpstr>
      <vt:lpstr>Now, go back to the pipe cleaners and re-build Mom &amp; Dad.</vt:lpstr>
      <vt:lpstr>Back to the pipe cleaners….</vt:lpstr>
      <vt:lpstr>What carries the chromosomes from the female to the offspring?</vt:lpstr>
      <vt:lpstr>What carries the chromosomes from the male to the offspring?</vt:lpstr>
      <vt:lpstr>What is it called when the egg and sperm meet?</vt:lpstr>
      <vt:lpstr>What is created when the egg and sperm meet?</vt:lpstr>
      <vt:lpstr>Gamete and Zygote Formation</vt:lpstr>
      <vt:lpstr>Model Revision</vt:lpstr>
      <vt:lpstr>PowerPoint Presentation</vt:lpstr>
      <vt:lpstr>Learning Segment 03 Summary</vt:lpstr>
      <vt:lpstr>Learning Segment 04 Overview</vt:lpstr>
      <vt:lpstr>Learning Segment 04 Overview Continued</vt:lpstr>
      <vt:lpstr>PowerPoint Presentation</vt:lpstr>
      <vt:lpstr>PowerPoint Presentation</vt:lpstr>
      <vt:lpstr>PowerPoint Presentation</vt:lpstr>
      <vt:lpstr>PowerPoint Presentation</vt:lpstr>
      <vt:lpstr>Do all organisms use this process to pass on hereditable information?</vt:lpstr>
      <vt:lpstr>Learning Segment 04 Summary</vt:lpstr>
      <vt:lpstr>Learning Segment 05 Overview</vt:lpstr>
      <vt:lpstr>Learning Segment 05 Overview Continued</vt:lpstr>
      <vt:lpstr>VARIATION - What does meiosis have to do with it?</vt:lpstr>
      <vt:lpstr>PowerPoint Presentation</vt:lpstr>
      <vt:lpstr>PowerPoint Presentation</vt:lpstr>
      <vt:lpstr>And what are these chromosomes doing?</vt:lpstr>
      <vt:lpstr>New Model Idea?</vt:lpstr>
      <vt:lpstr>PowerPoint Presentation</vt:lpstr>
      <vt:lpstr>New Model Idea?</vt:lpstr>
      <vt:lpstr>Do we have a model statement that includes the idea of variation?</vt:lpstr>
      <vt:lpstr>Model Revision  How does the hereditable information get from the parents to the offspring?</vt:lpstr>
      <vt:lpstr>Learning Segment 05 Summary</vt:lpstr>
      <vt:lpstr>Learning Segment 06 Overview</vt:lpstr>
      <vt:lpstr>Learning Segment 06 Overview Continued</vt:lpstr>
      <vt:lpstr>Challenge Question</vt:lpstr>
      <vt:lpstr>Learning Segment 06 Summary</vt:lpstr>
      <vt:lpstr>Learning Segment 07 Overview</vt:lpstr>
      <vt:lpstr>Learning Segment 07 Overview Continued</vt:lpstr>
      <vt:lpstr>PowerPoint Presentation</vt:lpstr>
      <vt:lpstr>PowerPoint Presentation</vt:lpstr>
      <vt:lpstr>PowerPoint Presentation</vt:lpstr>
      <vt:lpstr>PowerPoint Presentation</vt:lpstr>
      <vt:lpstr>PowerPoint Presentation</vt:lpstr>
      <vt:lpstr>Learning Segment 07 Summary</vt:lpstr>
      <vt:lpstr>Learning Segment 08 Overview</vt:lpstr>
      <vt:lpstr>Learning Segment 08 Overview Continued</vt:lpstr>
      <vt:lpstr>Have we answered all your questions?</vt:lpstr>
      <vt:lpstr>National Geographic Article: Concepts of Race Not Grounded in Genetics</vt:lpstr>
      <vt:lpstr>Race &amp; Genetics</vt:lpstr>
      <vt:lpstr>PowerPoint Presentation</vt:lpstr>
      <vt:lpstr>Learning Segment 08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from Food</dc:title>
  <dc:creator>SCUSD</dc:creator>
  <cp:lastModifiedBy>Hessam Ghanimi</cp:lastModifiedBy>
  <cp:revision>780</cp:revision>
  <cp:lastPrinted>2015-11-08T19:26:46Z</cp:lastPrinted>
  <dcterms:created xsi:type="dcterms:W3CDTF">2014-11-13T04:27:20Z</dcterms:created>
  <dcterms:modified xsi:type="dcterms:W3CDTF">2025-07-05T00:52:51Z</dcterms:modified>
</cp:coreProperties>
</file>