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96"/>
  </p:notesMasterIdLst>
  <p:handoutMasterIdLst>
    <p:handoutMasterId r:id="rId97"/>
  </p:handoutMasterIdLst>
  <p:sldIdLst>
    <p:sldId id="396" r:id="rId2"/>
    <p:sldId id="338" r:id="rId3"/>
    <p:sldId id="558" r:id="rId4"/>
    <p:sldId id="339" r:id="rId5"/>
    <p:sldId id="340" r:id="rId6"/>
    <p:sldId id="568" r:id="rId7"/>
    <p:sldId id="571" r:id="rId8"/>
    <p:sldId id="564" r:id="rId9"/>
    <p:sldId id="256" r:id="rId10"/>
    <p:sldId id="302" r:id="rId11"/>
    <p:sldId id="343" r:id="rId12"/>
    <p:sldId id="291" r:id="rId13"/>
    <p:sldId id="270" r:id="rId14"/>
    <p:sldId id="293" r:id="rId15"/>
    <p:sldId id="335" r:id="rId16"/>
    <p:sldId id="336" r:id="rId17"/>
    <p:sldId id="292" r:id="rId18"/>
    <p:sldId id="276" r:id="rId19"/>
    <p:sldId id="567" r:id="rId20"/>
    <p:sldId id="570" r:id="rId21"/>
    <p:sldId id="572" r:id="rId22"/>
    <p:sldId id="470" r:id="rId23"/>
    <p:sldId id="469" r:id="rId24"/>
    <p:sldId id="573" r:id="rId25"/>
    <p:sldId id="574" r:id="rId26"/>
    <p:sldId id="575" r:id="rId27"/>
    <p:sldId id="576" r:id="rId28"/>
    <p:sldId id="472" r:id="rId29"/>
    <p:sldId id="471" r:id="rId30"/>
    <p:sldId id="452" r:id="rId31"/>
    <p:sldId id="453" r:id="rId32"/>
    <p:sldId id="540" r:id="rId33"/>
    <p:sldId id="537" r:id="rId34"/>
    <p:sldId id="454" r:id="rId35"/>
    <p:sldId id="561" r:id="rId36"/>
    <p:sldId id="562" r:id="rId37"/>
    <p:sldId id="455" r:id="rId38"/>
    <p:sldId id="456" r:id="rId39"/>
    <p:sldId id="457" r:id="rId40"/>
    <p:sldId id="482" r:id="rId41"/>
    <p:sldId id="475" r:id="rId42"/>
    <p:sldId id="476" r:id="rId43"/>
    <p:sldId id="477" r:id="rId44"/>
    <p:sldId id="478" r:id="rId45"/>
    <p:sldId id="480" r:id="rId46"/>
    <p:sldId id="542" r:id="rId47"/>
    <p:sldId id="544" r:id="rId48"/>
    <p:sldId id="474" r:id="rId49"/>
    <p:sldId id="543" r:id="rId50"/>
    <p:sldId id="577" r:id="rId51"/>
    <p:sldId id="578" r:id="rId52"/>
    <p:sldId id="579" r:id="rId53"/>
    <p:sldId id="519" r:id="rId54"/>
    <p:sldId id="530" r:id="rId55"/>
    <p:sldId id="551" r:id="rId56"/>
    <p:sldId id="550" r:id="rId57"/>
    <p:sldId id="538" r:id="rId58"/>
    <p:sldId id="580" r:id="rId59"/>
    <p:sldId id="581" r:id="rId60"/>
    <p:sldId id="582" r:id="rId61"/>
    <p:sldId id="521" r:id="rId62"/>
    <p:sldId id="533" r:id="rId63"/>
    <p:sldId id="522" r:id="rId64"/>
    <p:sldId id="534" r:id="rId65"/>
    <p:sldId id="556" r:id="rId66"/>
    <p:sldId id="524" r:id="rId67"/>
    <p:sldId id="593" r:id="rId68"/>
    <p:sldId id="553" r:id="rId69"/>
    <p:sldId id="554" r:id="rId70"/>
    <p:sldId id="552" r:id="rId71"/>
    <p:sldId id="555" r:id="rId72"/>
    <p:sldId id="547" r:id="rId73"/>
    <p:sldId id="546" r:id="rId74"/>
    <p:sldId id="559" r:id="rId75"/>
    <p:sldId id="583" r:id="rId76"/>
    <p:sldId id="584" r:id="rId77"/>
    <p:sldId id="585" r:id="rId78"/>
    <p:sldId id="536" r:id="rId79"/>
    <p:sldId id="586" r:id="rId80"/>
    <p:sldId id="587" r:id="rId81"/>
    <p:sldId id="588" r:id="rId82"/>
    <p:sldId id="548" r:id="rId83"/>
    <p:sldId id="557" r:id="rId84"/>
    <p:sldId id="529" r:id="rId85"/>
    <p:sldId id="560" r:id="rId86"/>
    <p:sldId id="527" r:id="rId87"/>
    <p:sldId id="589" r:id="rId88"/>
    <p:sldId id="590" r:id="rId89"/>
    <p:sldId id="591" r:id="rId90"/>
    <p:sldId id="350" r:id="rId91"/>
    <p:sldId id="353" r:id="rId92"/>
    <p:sldId id="351" r:id="rId93"/>
    <p:sldId id="352" r:id="rId94"/>
    <p:sldId id="592" r:id="rId9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396"/>
            <p14:sldId id="338"/>
            <p14:sldId id="558"/>
            <p14:sldId id="339"/>
            <p14:sldId id="340"/>
          </p14:sldIdLst>
        </p14:section>
        <p14:section name="Learning Segment 01 (P --&gt; Q)" id="{1C1FC10C-4AE7-4469-AC4F-09D0C261E378}">
          <p14:sldIdLst>
            <p14:sldId id="568"/>
            <p14:sldId id="571"/>
            <p14:sldId id="564"/>
            <p14:sldId id="256"/>
            <p14:sldId id="302"/>
            <p14:sldId id="343"/>
            <p14:sldId id="291"/>
            <p14:sldId id="270"/>
            <p14:sldId id="293"/>
            <p14:sldId id="335"/>
            <p14:sldId id="336"/>
            <p14:sldId id="292"/>
            <p14:sldId id="276"/>
            <p14:sldId id="567"/>
          </p14:sldIdLst>
        </p14:section>
        <p14:section name="Learning Segment 02 (Q --&gt; M)" id="{8837349A-9491-4089-A49D-BF7E00B5858E}">
          <p14:sldIdLst>
            <p14:sldId id="570"/>
            <p14:sldId id="572"/>
            <p14:sldId id="470"/>
            <p14:sldId id="469"/>
            <p14:sldId id="573"/>
          </p14:sldIdLst>
        </p14:section>
        <p14:section name="Learning Segment 03 (Q --&gt; M)" id="{E9548F04-12B0-412F-AC02-45D664332FFA}">
          <p14:sldIdLst>
            <p14:sldId id="574"/>
            <p14:sldId id="575"/>
            <p14:sldId id="576"/>
            <p14:sldId id="472"/>
            <p14:sldId id="471"/>
            <p14:sldId id="452"/>
            <p14:sldId id="453"/>
            <p14:sldId id="540"/>
            <p14:sldId id="537"/>
            <p14:sldId id="454"/>
            <p14:sldId id="561"/>
            <p14:sldId id="562"/>
            <p14:sldId id="455"/>
            <p14:sldId id="456"/>
            <p14:sldId id="457"/>
            <p14:sldId id="482"/>
            <p14:sldId id="475"/>
            <p14:sldId id="476"/>
            <p14:sldId id="477"/>
            <p14:sldId id="478"/>
            <p14:sldId id="480"/>
            <p14:sldId id="542"/>
            <p14:sldId id="544"/>
            <p14:sldId id="474"/>
            <p14:sldId id="543"/>
            <p14:sldId id="577"/>
          </p14:sldIdLst>
        </p14:section>
        <p14:section name="Learning Segment 04 (M --&gt; Q)" id="{9B8CD9C6-FAC8-41A9-A7D7-58703361E191}">
          <p14:sldIdLst>
            <p14:sldId id="578"/>
            <p14:sldId id="579"/>
            <p14:sldId id="519"/>
            <p14:sldId id="530"/>
            <p14:sldId id="551"/>
            <p14:sldId id="550"/>
            <p14:sldId id="538"/>
            <p14:sldId id="580"/>
          </p14:sldIdLst>
        </p14:section>
        <p14:section name="Learning Segment 05 (M --&gt; P)" id="{4D920999-0B74-42CD-B275-DDA6B2D024F8}">
          <p14:sldIdLst>
            <p14:sldId id="581"/>
            <p14:sldId id="582"/>
            <p14:sldId id="521"/>
            <p14:sldId id="533"/>
            <p14:sldId id="522"/>
            <p14:sldId id="534"/>
            <p14:sldId id="556"/>
            <p14:sldId id="524"/>
            <p14:sldId id="593"/>
          </p14:sldIdLst>
        </p14:section>
        <p14:section name="Optional Slides" id="{A698B12A-359F-4A59-8019-BEB8F753F919}">
          <p14:sldIdLst>
            <p14:sldId id="553"/>
            <p14:sldId id="554"/>
            <p14:sldId id="552"/>
            <p14:sldId id="555"/>
            <p14:sldId id="547"/>
            <p14:sldId id="546"/>
            <p14:sldId id="559"/>
            <p14:sldId id="583"/>
          </p14:sldIdLst>
        </p14:section>
        <p14:section name="Learning Segment 06 (M --&gt; Q)" id="{5EFF577C-E9BB-487C-994F-9B86AA0D1F73}">
          <p14:sldIdLst>
            <p14:sldId id="584"/>
            <p14:sldId id="585"/>
            <p14:sldId id="536"/>
            <p14:sldId id="586"/>
          </p14:sldIdLst>
        </p14:section>
        <p14:section name="Learning Segment 07 (M --&gt;P)" id="{81FA8BE8-BD2F-4B6B-9D1C-CF35B83E7BF0}">
          <p14:sldIdLst>
            <p14:sldId id="587"/>
            <p14:sldId id="588"/>
            <p14:sldId id="548"/>
            <p14:sldId id="557"/>
            <p14:sldId id="529"/>
            <p14:sldId id="560"/>
            <p14:sldId id="527"/>
            <p14:sldId id="589"/>
          </p14:sldIdLst>
        </p14:section>
        <p14:section name="Learning Segment 8 (M --&gt; P)" id="{DA99CCF4-9031-4D6A-9DBB-B3C3C64A972D}">
          <p14:sldIdLst>
            <p14:sldId id="590"/>
            <p14:sldId id="591"/>
            <p14:sldId id="350"/>
            <p14:sldId id="353"/>
            <p14:sldId id="351"/>
            <p14:sldId id="352"/>
            <p14:sldId id="59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4A6A"/>
    <a:srgbClr val="3F6EB3"/>
    <a:srgbClr val="216BFF"/>
    <a:srgbClr val="584035"/>
    <a:srgbClr val="D794EA"/>
    <a:srgbClr val="256800"/>
    <a:srgbClr val="583F34"/>
    <a:srgbClr val="FFD215"/>
    <a:srgbClr val="FFF43A"/>
    <a:srgbClr val="FAEB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97" autoAdjust="0"/>
    <p:restoredTop sz="72163" autoAdjust="0"/>
  </p:normalViewPr>
  <p:slideViewPr>
    <p:cSldViewPr snapToGrid="0" snapToObjects="1">
      <p:cViewPr varScale="1">
        <p:scale>
          <a:sx n="78" d="100"/>
          <a:sy n="78" d="100"/>
        </p:scale>
        <p:origin x="2262" y="294"/>
      </p:cViewPr>
      <p:guideLst>
        <p:guide orient="horz" pos="2160"/>
        <p:guide pos="2880"/>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7/4/2025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7/4/2025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ncbi.nlm.nih.gov/books/NBK22266/"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commons.wikimedia.org/wiki/File:MajorEventsInMeiosis.svg" TargetMode="External"/><Relationship Id="rId2" Type="http://schemas.openxmlformats.org/officeDocument/2006/relationships/slide" Target="../slides/slide64.xml"/><Relationship Id="rId1" Type="http://schemas.openxmlformats.org/officeDocument/2006/relationships/notesMaster" Target="../notesMasters/notesMaster1.xml"/><Relationship Id="rId5" Type="http://schemas.openxmlformats.org/officeDocument/2006/relationships/hyperlink" Target="https://commons.wikimedia.org/wiki/User:Peter_coxhead" TargetMode="External"/><Relationship Id="rId4" Type="http://schemas.openxmlformats.org/officeDocument/2006/relationships/hyperlink" Target="http://www.ncbi.nlm.nih.gov/About/primer/genetics_cell.html" TargetMode="Externa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commons.wikimedia.org/wiki/File:MajorEventsInMeiosis.svg" TargetMode="External"/><Relationship Id="rId2" Type="http://schemas.openxmlformats.org/officeDocument/2006/relationships/slide" Target="../slides/slide66.xml"/><Relationship Id="rId1" Type="http://schemas.openxmlformats.org/officeDocument/2006/relationships/notesMaster" Target="../notesMasters/notesMaster1.xml"/><Relationship Id="rId5" Type="http://schemas.openxmlformats.org/officeDocument/2006/relationships/hyperlink" Target="https://commons.wikimedia.org/wiki/User:Peter_coxhead" TargetMode="External"/><Relationship Id="rId4" Type="http://schemas.openxmlformats.org/officeDocument/2006/relationships/hyperlink" Target="http://www.ncbi.nlm.nih.gov/About/primer/genetics_cell.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206649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DBACAD-8129-6741-A111-F3D7FC1B3CA3}" type="slidenum">
              <a:rPr lang="en-US" smtClean="0"/>
              <a:t>15</a:t>
            </a:fld>
            <a:endParaRPr lang="en-US"/>
          </a:p>
        </p:txBody>
      </p:sp>
    </p:spTree>
    <p:extLst>
      <p:ext uri="{BB962C8B-B14F-4D97-AF65-F5344CB8AC3E}">
        <p14:creationId xmlns:p14="http://schemas.microsoft.com/office/powerpoint/2010/main" val="1374742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pattern is that all are</a:t>
            </a:r>
            <a:r>
              <a:rPr lang="en-US" baseline="0" dirty="0"/>
              <a:t> even numbers (i.e., multiples of 2). Can pursue why a little here if you wish. If not, it will come up in the next activities.</a:t>
            </a:r>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18</a:t>
            </a:fld>
            <a:endParaRPr lang="en-US"/>
          </a:p>
        </p:txBody>
      </p:sp>
    </p:spTree>
    <p:extLst>
      <p:ext uri="{BB962C8B-B14F-4D97-AF65-F5344CB8AC3E}">
        <p14:creationId xmlns:p14="http://schemas.microsoft.com/office/powerpoint/2010/main" val="1507311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4064630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20</a:t>
            </a:fld>
            <a:endParaRPr lang="en-US"/>
          </a:p>
        </p:txBody>
      </p:sp>
    </p:spTree>
    <p:extLst>
      <p:ext uri="{BB962C8B-B14F-4D97-AF65-F5344CB8AC3E}">
        <p14:creationId xmlns:p14="http://schemas.microsoft.com/office/powerpoint/2010/main" val="2908507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757367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Have students think and then record their ideas in </a:t>
            </a:r>
            <a:r>
              <a:rPr lang="en-US" b="1" dirty="0">
                <a:latin typeface="Arial" panose="020B0604020202020204" pitchFamily="34" charset="0"/>
                <a:cs typeface="Arial" panose="020B0604020202020204" pitchFamily="34" charset="0"/>
              </a:rPr>
              <a:t>Doodle Box B.</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latin typeface="Arial" panose="020B0604020202020204" pitchFamily="34" charset="0"/>
                <a:cs typeface="Arial" panose="020B0604020202020204" pitchFamily="34" charset="0"/>
              </a:rPr>
              <a:t>They will then either work in pairs or groups to share their ideas and report to the class.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latin typeface="Arial" panose="020B0604020202020204" pitchFamily="34" charset="0"/>
                <a:cs typeface="Arial" panose="020B0604020202020204" pitchFamily="34" charset="0"/>
              </a:rPr>
              <a:t>The next slide has a place to post their ideas, however, a consolidated list from all classes should be posted on the white board or on a poster </a:t>
            </a:r>
            <a:r>
              <a:rPr lang="en-US" b="1"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the student thinking visible.</a:t>
            </a:r>
            <a:endParaRPr lang="en-US" b="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SOURCES:</a:t>
            </a:r>
          </a:p>
          <a:p>
            <a:r>
              <a:rPr lang="en-US" dirty="0"/>
              <a:t>http://i.dailymail.co.uk/i/pix/2015/03/01/2612C4A900000578-2974869-Family_line_The_twins_mother_Donna_is_half_Jamaican_and_their_fa-a-12_1425253983608.jpg</a:t>
            </a:r>
          </a:p>
        </p:txBody>
      </p:sp>
      <p:sp>
        <p:nvSpPr>
          <p:cNvPr id="4" name="Slide Number Placeholder 3"/>
          <p:cNvSpPr>
            <a:spLocks noGrp="1"/>
          </p:cNvSpPr>
          <p:nvPr>
            <p:ph type="sldNum" sz="quarter" idx="10"/>
          </p:nvPr>
        </p:nvSpPr>
        <p:spPr/>
        <p:txBody>
          <a:bodyPr/>
          <a:lstStyle/>
          <a:p>
            <a:fld id="{C7BB21F4-C42E-3B40-9B33-CFE230F675D3}" type="slidenum">
              <a:rPr lang="en-US" smtClean="0"/>
              <a:t>22</a:t>
            </a:fld>
            <a:endParaRPr lang="en-US"/>
          </a:p>
        </p:txBody>
      </p:sp>
    </p:spTree>
    <p:extLst>
      <p:ext uri="{BB962C8B-B14F-4D97-AF65-F5344CB8AC3E}">
        <p14:creationId xmlns:p14="http://schemas.microsoft.com/office/powerpoint/2010/main" val="346244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can work in their groups with whiteboards to consolidate their ideas and then share out, or you may have the students pair-share and then call out their ideas. </a:t>
            </a:r>
          </a:p>
          <a:p>
            <a:r>
              <a:rPr lang="en-US" dirty="0"/>
              <a:t>It is important to have DNA on the list to help motivate the next learning segment. This shouldn’t be too difficult since DNA is a very familiar word. </a:t>
            </a:r>
          </a:p>
          <a:p>
            <a:endParaRPr lang="en-US" dirty="0"/>
          </a:p>
          <a:p>
            <a:r>
              <a:rPr lang="en-US" dirty="0"/>
              <a:t>Sample Statement: “DNA carries the heredity stuff”</a:t>
            </a:r>
          </a:p>
          <a:p>
            <a:r>
              <a:rPr lang="en-US" dirty="0"/>
              <a:t>Post these initial ideas on a poster or whiteboard and in the provided slide. </a:t>
            </a:r>
          </a:p>
          <a:p>
            <a:endParaRPr lang="en-US" dirty="0"/>
          </a:p>
          <a:p>
            <a:r>
              <a:rPr lang="en-US" dirty="0"/>
              <a:t>If these ideas are written on a poster, it will be easier to compare them to later ideas in learning segment 3.</a:t>
            </a:r>
          </a:p>
        </p:txBody>
      </p:sp>
      <p:sp>
        <p:nvSpPr>
          <p:cNvPr id="4" name="Slide Number Placeholder 3"/>
          <p:cNvSpPr>
            <a:spLocks noGrp="1"/>
          </p:cNvSpPr>
          <p:nvPr>
            <p:ph type="sldNum" sz="quarter" idx="10"/>
          </p:nvPr>
        </p:nvSpPr>
        <p:spPr/>
        <p:txBody>
          <a:bodyPr/>
          <a:lstStyle/>
          <a:p>
            <a:fld id="{C7BB21F4-C42E-3B40-9B33-CFE230F675D3}" type="slidenum">
              <a:rPr lang="en-US" smtClean="0"/>
              <a:t>23</a:t>
            </a:fld>
            <a:endParaRPr lang="en-US"/>
          </a:p>
        </p:txBody>
      </p:sp>
    </p:spTree>
    <p:extLst>
      <p:ext uri="{BB962C8B-B14F-4D97-AF65-F5344CB8AC3E}">
        <p14:creationId xmlns:p14="http://schemas.microsoft.com/office/powerpoint/2010/main" val="1711444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24</a:t>
            </a:fld>
            <a:endParaRPr lang="en-US"/>
          </a:p>
        </p:txBody>
      </p:sp>
    </p:spTree>
    <p:extLst>
      <p:ext uri="{BB962C8B-B14F-4D97-AF65-F5344CB8AC3E}">
        <p14:creationId xmlns:p14="http://schemas.microsoft.com/office/powerpoint/2010/main" val="3048762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2008055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26</a:t>
            </a:fld>
            <a:endParaRPr lang="en-US"/>
          </a:p>
        </p:txBody>
      </p:sp>
    </p:spTree>
    <p:extLst>
      <p:ext uri="{BB962C8B-B14F-4D97-AF65-F5344CB8AC3E}">
        <p14:creationId xmlns:p14="http://schemas.microsoft.com/office/powerpoint/2010/main" val="26035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3478948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27</a:t>
            </a:fld>
            <a:endParaRPr lang="en-US"/>
          </a:p>
        </p:txBody>
      </p:sp>
    </p:spTree>
    <p:extLst>
      <p:ext uri="{BB962C8B-B14F-4D97-AF65-F5344CB8AC3E}">
        <p14:creationId xmlns:p14="http://schemas.microsoft.com/office/powerpoint/2010/main" val="4179251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dirty="0"/>
              <a:t>Students know that heredity has something to do with DNA. We are going to “black box” how DNA works and what it is, for another triangle, for now we want to figure out how it is passed on to offspring. It is helpful to think of DNA in its tightly coiled form, the chromosome. Some students may know this, so the slide is animated to give think time and hopefully have a student share the answer.  At this point, all we need to figure out, is that the chromosome is tightly coiled DNA, and it carries hereditable information. We will make sense of DNA in a later triangle.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Https://commons.wikimedia.org/wiki/File:Human_chromosome_09_from_NCBI_Bookshelf.jpg</a:t>
            </a:r>
          </a:p>
          <a:p>
            <a:pPr rtl="0"/>
            <a:r>
              <a:rPr lang="en-US" b="1" dirty="0" err="1">
                <a:effectLst/>
              </a:rPr>
              <a:t>DescriptionEnglish</a:t>
            </a:r>
            <a:r>
              <a:rPr lang="en-US" b="1" dirty="0">
                <a:effectLst/>
              </a:rPr>
              <a:t>:</a:t>
            </a:r>
            <a:r>
              <a:rPr lang="en-US" dirty="0">
                <a:effectLst/>
              </a:rPr>
              <a:t> Ideogram of human chromosome 9.</a:t>
            </a:r>
          </a:p>
          <a:p>
            <a:r>
              <a:rPr lang="en-US" b="1" dirty="0">
                <a:effectLst/>
              </a:rPr>
              <a:t>Date</a:t>
            </a:r>
            <a:r>
              <a:rPr lang="en-US" dirty="0">
                <a:effectLst/>
              </a:rPr>
              <a:t>1998</a:t>
            </a:r>
            <a:r>
              <a:rPr lang="en-US" b="1" dirty="0">
                <a:effectLst/>
              </a:rPr>
              <a:t>Source</a:t>
            </a:r>
            <a:r>
              <a:rPr lang="en-US" dirty="0"/>
              <a:t>NCBI Bookshelf "Genes and Disease" (1998-). Available from: </a:t>
            </a:r>
            <a:r>
              <a:rPr lang="en-US" sz="1200" u="none" strike="noStrike" kern="1200" dirty="0">
                <a:solidFill>
                  <a:schemeClr val="tx1"/>
                </a:solidFill>
                <a:effectLst/>
                <a:latin typeface="+mn-lt"/>
                <a:ea typeface="+mn-ea"/>
                <a:cs typeface="+mn-cs"/>
                <a:hlinkClick r:id="rId3"/>
              </a:rPr>
              <a:t>http://www.ncbi.nlm.nih.gov/books/NBK22266/</a:t>
            </a:r>
            <a:r>
              <a:rPr lang="en-US" b="1" dirty="0">
                <a:effectLst/>
              </a:rPr>
              <a:t>Author</a:t>
            </a:r>
            <a:r>
              <a:rPr lang="en-US" dirty="0"/>
              <a:t>National Center for Biotechnology Information</a:t>
            </a:r>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597457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a:t>
            </a:r>
            <a:r>
              <a:rPr lang="en-US" baseline="0" dirty="0"/>
              <a:t> activity can be done in pairs or in groups, depending on how many Heredity Kits you have.</a:t>
            </a:r>
            <a:br>
              <a:rPr lang="en-US" dirty="0"/>
            </a:br>
            <a:r>
              <a:rPr lang="en-US" sz="1200" dirty="0">
                <a:solidFill>
                  <a:srgbClr val="583F34"/>
                </a:solidFill>
              </a:rPr>
              <a:t>To help us figure out how parents pass on their chromosomes we will work with pipe cleaners from the Heredity</a:t>
            </a:r>
            <a:r>
              <a:rPr lang="en-US" sz="1200" baseline="0" dirty="0">
                <a:solidFill>
                  <a:srgbClr val="583F34"/>
                </a:solidFill>
              </a:rPr>
              <a:t> Kit</a:t>
            </a:r>
            <a:r>
              <a:rPr lang="en-US" sz="1200" dirty="0">
                <a:solidFill>
                  <a:srgbClr val="583F34"/>
                </a:solidFill>
              </a:rPr>
              <a:t>. The Heredity Kits  contain 3 pairs of different size pipe cleaners</a:t>
            </a:r>
            <a:r>
              <a:rPr lang="en-US" sz="1200" baseline="0" dirty="0">
                <a:solidFill>
                  <a:srgbClr val="583F34"/>
                </a:solidFill>
              </a:rPr>
              <a:t> in 2 different colors </a:t>
            </a:r>
            <a:r>
              <a:rPr lang="en-US" sz="1200" dirty="0">
                <a:solidFill>
                  <a:srgbClr val="583F34"/>
                </a:solidFill>
              </a:rPr>
              <a:t>One color represents Mother and the other color represents the father.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583F34"/>
                </a:solidFill>
              </a:rPr>
              <a:t>Students first draw 2 circles at the top of their</a:t>
            </a:r>
            <a:r>
              <a:rPr lang="en-US" sz="1200" baseline="0" dirty="0">
                <a:solidFill>
                  <a:srgbClr val="583F34"/>
                </a:solidFill>
              </a:rPr>
              <a:t> whiteboard</a:t>
            </a:r>
            <a:endParaRPr lang="en-US" sz="1200" dirty="0">
              <a:solidFill>
                <a:srgbClr val="583F34"/>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583F34"/>
                </a:solidFill>
              </a:rPr>
              <a:t>Ask</a:t>
            </a:r>
            <a:r>
              <a:rPr lang="en-US" sz="1200" baseline="0" dirty="0">
                <a:solidFill>
                  <a:srgbClr val="583F34"/>
                </a:solidFill>
              </a:rPr>
              <a:t> students to separate the chromosomes into 2 parents. Or you can ask students to group the chromosomes into 2 distinct groups (that usually gets the chromosomes into color groups)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583F34"/>
                </a:solidFill>
              </a:rPr>
              <a:t>Next student organize the chromosomes in the 2 circles. The chromosomes should be organized in matching pair length: 2 long, 2 medium, 2 short. (one set has a short and super short, more on that later)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583F34"/>
                </a:solidFill>
              </a:rPr>
              <a:t>Don’t worry too much about how the chromosome pairs are organized in the circle, that main idea is that the students figure out that the chromosomes come in pairs. Check each group to see that they have the chromosomes separated and organized in their 2 circles.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1210045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Give</a:t>
            </a:r>
            <a:r>
              <a:rPr lang="en-US" baseline="0" dirty="0"/>
              <a:t> students time to think about this. Some will know right away and others will need some time to think about why. The chromosome set with the short and super short chromosome is the father. This is because males have 1 X chromosome and one Y chromosome. Two different chromosome that are 2 different sizes. Females have 2 X chromosomes. They are the same and thus the same size.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30</a:t>
            </a:fld>
            <a:endParaRPr lang="en-US"/>
          </a:p>
        </p:txBody>
      </p:sp>
    </p:spTree>
    <p:extLst>
      <p:ext uri="{BB962C8B-B14F-4D97-AF65-F5344CB8AC3E}">
        <p14:creationId xmlns:p14="http://schemas.microsoft.com/office/powerpoint/2010/main" val="1457789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a:t>
            </a:r>
            <a:r>
              <a:rPr lang="en-US" baseline="0" dirty="0"/>
              <a:t> play with the chromosomes to come up with a combination that will make viable baby. LET THEM FAIL! It is OK, they’re only pipe cleaners. Once a group thinks they have a baby have them put up their red cup or some other signal, so you know to come check. Try to not let other groups “see” the viable baby, we want everyone to figure this out for themselves. There are several possible combinations, but as long as there is a long, medium, and short from the mother and a long, medium, and short from the father, they have a baby. Ask students if they have a boy or a girl, and how they know. Students then draw the baby chromosomes on their </a:t>
            </a:r>
            <a:r>
              <a:rPr lang="en-US" b="1" baseline="0" dirty="0"/>
              <a:t>Doodle</a:t>
            </a:r>
            <a:r>
              <a:rPr lang="en-US" baseline="0" dirty="0"/>
              <a:t>.</a:t>
            </a:r>
          </a:p>
          <a:p>
            <a:r>
              <a:rPr lang="en-US" baseline="0" dirty="0"/>
              <a:t>Students will complete this activity at different times, so challenge the early finishers with making a baby with the opposite sex, or can they make a different baby out of the same set of chromosomes?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31</a:t>
            </a:fld>
            <a:endParaRPr lang="en-US"/>
          </a:p>
        </p:txBody>
      </p:sp>
    </p:spTree>
    <p:extLst>
      <p:ext uri="{BB962C8B-B14F-4D97-AF65-F5344CB8AC3E}">
        <p14:creationId xmlns:p14="http://schemas.microsoft.com/office/powerpoint/2010/main" val="11302603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0000FF"/>
                </a:solidFill>
                <a:latin typeface="Arial" panose="020B0604020202020204" pitchFamily="34" charset="0"/>
                <a:cs typeface="Arial" panose="020B0604020202020204" pitchFamily="34" charset="0"/>
              </a:rPr>
              <a:t>We’re going to make another</a:t>
            </a:r>
            <a:r>
              <a:rPr lang="en-US" sz="1200" baseline="0" dirty="0">
                <a:solidFill>
                  <a:srgbClr val="0000FF"/>
                </a:solidFill>
                <a:latin typeface="Arial" panose="020B0604020202020204" pitchFamily="34" charset="0"/>
                <a:cs typeface="Arial" panose="020B0604020202020204" pitchFamily="34" charset="0"/>
              </a:rPr>
              <a:t> baby but this time we will let chance decide. We do this to emphasize that the chromosome from each pair, contributed to the baby, is totally random. </a:t>
            </a:r>
            <a:r>
              <a:rPr lang="en-US" sz="1200" dirty="0">
                <a:solidFill>
                  <a:srgbClr val="0000FF"/>
                </a:solidFill>
                <a:latin typeface="Arial" panose="020B0604020202020204" pitchFamily="34" charset="0"/>
                <a:cs typeface="Arial" panose="020B0604020202020204" pitchFamily="34" charset="0"/>
              </a:rPr>
              <a:t>2 different people take the 2 different poker chips.</a:t>
            </a:r>
            <a:r>
              <a:rPr lang="en-US" sz="1200" baseline="0" dirty="0">
                <a:solidFill>
                  <a:srgbClr val="0000FF"/>
                </a:solidFill>
                <a:latin typeface="Arial" panose="020B0604020202020204" pitchFamily="34" charset="0"/>
                <a:cs typeface="Arial" panose="020B0604020202020204" pitchFamily="34" charset="0"/>
              </a:rPr>
              <a:t> Decide who will represent the Mother and who will represent the Father. T</a:t>
            </a:r>
            <a:r>
              <a:rPr lang="en-US" sz="1200" dirty="0">
                <a:solidFill>
                  <a:srgbClr val="0000FF"/>
                </a:solidFill>
                <a:latin typeface="Arial" panose="020B0604020202020204" pitchFamily="34" charset="0"/>
                <a:cs typeface="Arial" panose="020B0604020202020204" pitchFamily="34" charset="0"/>
              </a:rPr>
              <a:t>ogether,</a:t>
            </a:r>
            <a:r>
              <a:rPr lang="en-US" sz="1200" baseline="0" dirty="0">
                <a:solidFill>
                  <a:srgbClr val="0000FF"/>
                </a:solidFill>
                <a:latin typeface="Arial" panose="020B0604020202020204" pitchFamily="34" charset="0"/>
                <a:cs typeface="Arial" panose="020B0604020202020204" pitchFamily="34" charset="0"/>
              </a:rPr>
              <a:t> they</a:t>
            </a:r>
            <a:r>
              <a:rPr lang="en-US" sz="1200" dirty="0">
                <a:solidFill>
                  <a:srgbClr val="0000FF"/>
                </a:solidFill>
                <a:latin typeface="Arial" panose="020B0604020202020204" pitchFamily="34" charset="0"/>
                <a:cs typeface="Arial" panose="020B0604020202020204" pitchFamily="34" charset="0"/>
              </a:rPr>
              <a:t> toss and catch. If you represent the Mother and flipped an A, take the long A from the Mother</a:t>
            </a:r>
            <a:r>
              <a:rPr lang="en-US" sz="1200" baseline="0" dirty="0">
                <a:solidFill>
                  <a:srgbClr val="0000FF"/>
                </a:solidFill>
                <a:latin typeface="Arial" panose="020B0604020202020204" pitchFamily="34" charset="0"/>
                <a:cs typeface="Arial" panose="020B0604020202020204" pitchFamily="34" charset="0"/>
              </a:rPr>
              <a:t> Circle and contribute it to the baby. The Father representative does the same. Then both repeat for the medium and then the short chromosomes.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0000FF"/>
                </a:solidFill>
                <a:latin typeface="Arial" panose="020B0604020202020204" pitchFamily="34" charset="0"/>
                <a:cs typeface="Arial" panose="020B0604020202020204" pitchFamily="34" charset="0"/>
              </a:rPr>
              <a:t>Not only does this show that the contributed chromosome from each pair is at random, it also shows that each chromosome in each pair has a 50/50 chance of being contributed.</a:t>
            </a:r>
            <a:endParaRPr lang="en-US" sz="1200" dirty="0">
              <a:solidFill>
                <a:srgbClr val="0000FF"/>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rgbClr val="583F34"/>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rgbClr val="583F34"/>
                </a:solidFill>
              </a:rPr>
              <a:t>Model Idea: Which chromosome given from a pair is random.</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32</a:t>
            </a:fld>
            <a:endParaRPr lang="en-US"/>
          </a:p>
        </p:txBody>
      </p:sp>
    </p:spTree>
    <p:extLst>
      <p:ext uri="{BB962C8B-B14F-4D97-AF65-F5344CB8AC3E}">
        <p14:creationId xmlns:p14="http://schemas.microsoft.com/office/powerpoint/2010/main" val="4262199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record their ideas in </a:t>
            </a:r>
            <a:r>
              <a:rPr lang="en-US" b="1" dirty="0"/>
              <a:t>Doodle Box C. </a:t>
            </a:r>
            <a:r>
              <a:rPr lang="en-US" b="0" dirty="0"/>
              <a:t>In their groups students consolidate their ideas and then share out as the ideas are recorded on the next slide.</a:t>
            </a:r>
          </a:p>
          <a:p>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33</a:t>
            </a:fld>
            <a:endParaRPr lang="en-US"/>
          </a:p>
        </p:txBody>
      </p:sp>
    </p:spTree>
    <p:extLst>
      <p:ext uri="{BB962C8B-B14F-4D97-AF65-F5344CB8AC3E}">
        <p14:creationId xmlns:p14="http://schemas.microsoft.com/office/powerpoint/2010/main" val="4115717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work in groups and then each group shares out their “rules.” These will be shaped into model ideas.</a:t>
            </a:r>
          </a:p>
          <a:p>
            <a:r>
              <a:rPr lang="en-US" dirty="0"/>
              <a:t>Compare the initial ideas with the new ideas and revise as needed.</a:t>
            </a:r>
          </a:p>
          <a:p>
            <a:endParaRPr lang="en-US" dirty="0"/>
          </a:p>
          <a:p>
            <a:r>
              <a:rPr lang="en-US" dirty="0"/>
              <a:t>Don’t be to concerned if all the ideas are fully developed at this point. We will work on developing these ideas throughout the learning segment.</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Student examples</a:t>
            </a:r>
          </a:p>
          <a:p>
            <a:pPr marL="171450" indent="-171450">
              <a:buFont typeface="Arial" panose="020B0604020202020204" pitchFamily="34" charset="0"/>
              <a:buChar char="•"/>
            </a:pPr>
            <a:r>
              <a:rPr lang="en-US" b="1" dirty="0"/>
              <a:t>Baby must have 6 chromosomes</a:t>
            </a:r>
          </a:p>
          <a:p>
            <a:pPr marL="171450" indent="-171450">
              <a:buFont typeface="Arial" panose="020B0604020202020204" pitchFamily="34" charset="0"/>
              <a:buChar char="•"/>
            </a:pPr>
            <a:r>
              <a:rPr lang="en-US" b="1" dirty="0"/>
              <a:t>Gets half from each parent</a:t>
            </a:r>
          </a:p>
          <a:p>
            <a:pPr marL="171450" indent="-171450">
              <a:buFont typeface="Arial" panose="020B0604020202020204" pitchFamily="34" charset="0"/>
              <a:buChar char="•"/>
            </a:pPr>
            <a:r>
              <a:rPr lang="en-US" b="1" dirty="0"/>
              <a:t>X from dad = girl, Y from dad = boy</a:t>
            </a:r>
          </a:p>
          <a:p>
            <a:pPr marL="171450" indent="-171450">
              <a:buFont typeface="Arial" panose="020B0604020202020204" pitchFamily="34" charset="0"/>
              <a:buChar char="•"/>
            </a:pPr>
            <a:r>
              <a:rPr lang="en-US" b="1" dirty="0"/>
              <a:t>Baby must have 2 of each kind of chromosome</a:t>
            </a:r>
          </a:p>
          <a:p>
            <a:pPr marL="171450" indent="-171450">
              <a:buFont typeface="Arial" panose="020B0604020202020204" pitchFamily="34" charset="0"/>
              <a:buChar char="•"/>
            </a:pPr>
            <a:r>
              <a:rPr lang="en-US" b="1" dirty="0"/>
              <a:t>Parents give one from each pair.</a:t>
            </a:r>
          </a:p>
          <a:p>
            <a:pPr marL="628650" lvl="1" indent="-171450">
              <a:buFont typeface="Arial" panose="020B0604020202020204" pitchFamily="34" charset="0"/>
              <a:buChar char="•"/>
            </a:pPr>
            <a:r>
              <a:rPr lang="en-US" b="1" dirty="0"/>
              <a:t>Which one the parent gives is random.</a:t>
            </a:r>
          </a:p>
        </p:txBody>
      </p:sp>
      <p:sp>
        <p:nvSpPr>
          <p:cNvPr id="4" name="Slide Number Placeholder 3"/>
          <p:cNvSpPr>
            <a:spLocks noGrp="1"/>
          </p:cNvSpPr>
          <p:nvPr>
            <p:ph type="sldNum" sz="quarter" idx="10"/>
          </p:nvPr>
        </p:nvSpPr>
        <p:spPr/>
        <p:txBody>
          <a:bodyPr/>
          <a:lstStyle/>
          <a:p>
            <a:fld id="{C7BB21F4-C42E-3B40-9B33-CFE230F675D3}" type="slidenum">
              <a:rPr lang="en-US" smtClean="0"/>
              <a:t>34</a:t>
            </a:fld>
            <a:endParaRPr lang="en-US"/>
          </a:p>
        </p:txBody>
      </p:sp>
    </p:spTree>
    <p:extLst>
      <p:ext uri="{BB962C8B-B14F-4D97-AF65-F5344CB8AC3E}">
        <p14:creationId xmlns:p14="http://schemas.microsoft.com/office/powerpoint/2010/main" val="14432999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that we have posted rules for making a baby, have the students follow those rules to see if they indeed work. If they don’t make revisions before consolidating the rules with the initial ideas.</a:t>
            </a:r>
          </a:p>
        </p:txBody>
      </p:sp>
      <p:sp>
        <p:nvSpPr>
          <p:cNvPr id="4" name="Slide Number Placeholder 3"/>
          <p:cNvSpPr>
            <a:spLocks noGrp="1"/>
          </p:cNvSpPr>
          <p:nvPr>
            <p:ph type="sldNum" sz="quarter" idx="10"/>
          </p:nvPr>
        </p:nvSpPr>
        <p:spPr/>
        <p:txBody>
          <a:bodyPr/>
          <a:lstStyle/>
          <a:p>
            <a:fld id="{C7BB21F4-C42E-3B40-9B33-CFE230F675D3}" type="slidenum">
              <a:rPr lang="en-US" smtClean="0"/>
              <a:t>35</a:t>
            </a:fld>
            <a:endParaRPr lang="en-US"/>
          </a:p>
        </p:txBody>
      </p:sp>
    </p:spTree>
    <p:extLst>
      <p:ext uri="{BB962C8B-B14F-4D97-AF65-F5344CB8AC3E}">
        <p14:creationId xmlns:p14="http://schemas.microsoft.com/office/powerpoint/2010/main" val="3712586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Take a moment to compare the new ideas (rules) for making a baby with the initial ideas. Is there anything we can delete? Revise? If so, now is the time to consolidate all the model statements. Don’t worry if the ideas anent fully developed, we have several discussions ahead that will help us figure this out.</a:t>
            </a:r>
          </a:p>
          <a:p>
            <a:endParaRPr lang="en-US" dirty="0"/>
          </a:p>
          <a:p>
            <a:r>
              <a:rPr lang="en-US" dirty="0"/>
              <a:t>One way to do this is to hang a new poster for model ideas, put the Initial Model Ideas Poster on the left and the “rules” poster on the right and compare. Make your revised model on the new poster.</a:t>
            </a:r>
          </a:p>
          <a:p>
            <a:endParaRPr lang="en-US" dirty="0"/>
          </a:p>
          <a:p>
            <a:r>
              <a:rPr lang="en-US" dirty="0"/>
              <a:t>At this point you may then ask your students to use their rules to make a baby. If the rules are not helpful or incomplete you may want to revise again.</a:t>
            </a:r>
          </a:p>
        </p:txBody>
      </p:sp>
      <p:sp>
        <p:nvSpPr>
          <p:cNvPr id="4" name="Slide Number Placeholder 3"/>
          <p:cNvSpPr>
            <a:spLocks noGrp="1"/>
          </p:cNvSpPr>
          <p:nvPr>
            <p:ph type="sldNum" sz="quarter" idx="10"/>
          </p:nvPr>
        </p:nvSpPr>
        <p:spPr/>
        <p:txBody>
          <a:bodyPr/>
          <a:lstStyle/>
          <a:p>
            <a:fld id="{C7BB21F4-C42E-3B40-9B33-CFE230F675D3}" type="slidenum">
              <a:rPr lang="en-US" smtClean="0"/>
              <a:t>36</a:t>
            </a:fld>
            <a:endParaRPr lang="en-US"/>
          </a:p>
        </p:txBody>
      </p:sp>
    </p:spTree>
    <p:extLst>
      <p:ext uri="{BB962C8B-B14F-4D97-AF65-F5344CB8AC3E}">
        <p14:creationId xmlns:p14="http://schemas.microsoft.com/office/powerpoint/2010/main" val="3002352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4024127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Quick share pair, the next slide shows data</a:t>
            </a:r>
          </a:p>
        </p:txBody>
      </p:sp>
      <p:sp>
        <p:nvSpPr>
          <p:cNvPr id="4" name="Slide Number Placeholder 3"/>
          <p:cNvSpPr>
            <a:spLocks noGrp="1"/>
          </p:cNvSpPr>
          <p:nvPr>
            <p:ph type="sldNum" sz="quarter" idx="10"/>
          </p:nvPr>
        </p:nvSpPr>
        <p:spPr/>
        <p:txBody>
          <a:bodyPr/>
          <a:lstStyle/>
          <a:p>
            <a:fld id="{C7BB21F4-C42E-3B40-9B33-CFE230F675D3}" type="slidenum">
              <a:rPr lang="en-US" smtClean="0"/>
              <a:t>37</a:t>
            </a:fld>
            <a:endParaRPr lang="en-US"/>
          </a:p>
        </p:txBody>
      </p:sp>
    </p:spTree>
    <p:extLst>
      <p:ext uri="{BB962C8B-B14F-4D97-AF65-F5344CB8AC3E}">
        <p14:creationId xmlns:p14="http://schemas.microsoft.com/office/powerpoint/2010/main" val="10202720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noRot="1" noChangeAspect="1"/>
          </p:cNvSpPr>
          <p:nvPr>
            <p:ph type="sldImg"/>
          </p:nvPr>
        </p:nvSpPr>
        <p:spPr>
          <a:prstGeom prst="rect">
            <a:avLst/>
          </a:prstGeom>
        </p:spPr>
        <p:txBody>
          <a:bodyPr/>
          <a:lstStyle/>
          <a:p>
            <a:endParaRPr/>
          </a:p>
        </p:txBody>
      </p:sp>
      <p:sp>
        <p:nvSpPr>
          <p:cNvPr id="482" name="Shape 482"/>
          <p:cNvSpPr>
            <a:spLocks noGrp="1"/>
          </p:cNvSpPr>
          <p:nvPr>
            <p:ph type="body" sz="quarter" idx="1"/>
          </p:nvPr>
        </p:nvSpPr>
        <p:spPr>
          <a:prstGeom prst="rect">
            <a:avLst/>
          </a:prstGeom>
        </p:spPr>
        <p:txBody>
          <a:bodyPr/>
          <a:lstStyle/>
          <a:p>
            <a:r>
              <a:rPr lang="en-US" dirty="0"/>
              <a:t>TEACHER RESOURCES:</a:t>
            </a:r>
          </a:p>
          <a:p>
            <a:r>
              <a:rPr lang="en-US" dirty="0"/>
              <a:t>Have students look for patterns in the data.</a:t>
            </a:r>
          </a:p>
          <a:p>
            <a:r>
              <a:rPr lang="en-US" dirty="0"/>
              <a:t>They will notice that different organisms have different numbers of chromosomes but all the organisms have an even number of chromosomes.</a:t>
            </a:r>
          </a:p>
          <a:p>
            <a:endParaRPr lang="en-US" dirty="0"/>
          </a:p>
          <a:p>
            <a:endParaRPr lang="en-US" dirty="0"/>
          </a:p>
          <a:p>
            <a:r>
              <a:rPr dirty="0"/>
              <a:t>S</a:t>
            </a:r>
            <a:r>
              <a:rPr lang="en-US" dirty="0"/>
              <a:t>OURCE</a:t>
            </a:r>
            <a:r>
              <a:rPr dirty="0"/>
              <a:t>:</a:t>
            </a:r>
            <a:endParaRPr lang="en-US" dirty="0"/>
          </a:p>
          <a:p>
            <a:r>
              <a:rPr dirty="0"/>
              <a:t> https://en.wikipedia.org/wiki/List_of_organisms_by_chromosome_count</a:t>
            </a:r>
          </a:p>
        </p:txBody>
      </p:sp>
    </p:spTree>
    <p:extLst>
      <p:ext uri="{BB962C8B-B14F-4D97-AF65-F5344CB8AC3E}">
        <p14:creationId xmlns:p14="http://schemas.microsoft.com/office/powerpoint/2010/main" val="3369665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RESOURCES:</a:t>
            </a:r>
          </a:p>
          <a:p>
            <a:r>
              <a:rPr lang="en-US" dirty="0"/>
              <a:t>If students only notice that most have different numbers of chromosomes, then ask: “</a:t>
            </a:r>
            <a:r>
              <a:rPr lang="en-US" dirty="0">
                <a:latin typeface="Arial" panose="020B0604020202020204" pitchFamily="34" charset="0"/>
                <a:cs typeface="Arial" panose="020B0604020202020204" pitchFamily="34" charset="0"/>
              </a:rPr>
              <a:t>If the number of chromosomes is different for different organisms then what is the pattern?” It might be helpful to show the “Chromosome Count” slide again. While students think.</a:t>
            </a:r>
          </a:p>
          <a:p>
            <a:r>
              <a:rPr lang="en-US" dirty="0">
                <a:latin typeface="Arial" panose="020B0604020202020204" pitchFamily="34" charset="0"/>
                <a:cs typeface="Arial" panose="020B0604020202020204" pitchFamily="34" charset="0"/>
              </a:rPr>
              <a:t>The slide is animated to allow for wait time.</a:t>
            </a:r>
          </a:p>
          <a:p>
            <a:r>
              <a:rPr lang="en-US" dirty="0">
                <a:latin typeface="Arial" panose="020B0604020202020204" pitchFamily="34" charset="0"/>
                <a:cs typeface="Arial" panose="020B0604020202020204" pitchFamily="34" charset="0"/>
              </a:rPr>
              <a:t>There are a couple of slides that prompt a model revision at the end of this learning segment. If it makes more sense for your students to revise and add ideas after each or some of the slides, then do what is best for your students. </a:t>
            </a:r>
          </a:p>
          <a:p>
            <a:r>
              <a:rPr lang="en-US" dirty="0">
                <a:latin typeface="Arial" panose="020B0604020202020204" pitchFamily="34" charset="0"/>
                <a:cs typeface="Arial" panose="020B0604020202020204" pitchFamily="34" charset="0"/>
              </a:rPr>
              <a:t>Each time a revised idea is introduced it will be noted in the 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Model Idea: </a:t>
            </a:r>
            <a:r>
              <a:rPr lang="en-US" sz="1200" b="1" dirty="0">
                <a:solidFill>
                  <a:srgbClr val="583F34"/>
                </a:solidFill>
              </a:rPr>
              <a:t>Sexually reproducing organisms have pairs of chromosomes.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39</a:t>
            </a:fld>
            <a:endParaRPr lang="en-US"/>
          </a:p>
        </p:txBody>
      </p:sp>
    </p:spTree>
    <p:extLst>
      <p:ext uri="{BB962C8B-B14F-4D97-AF65-F5344CB8AC3E}">
        <p14:creationId xmlns:p14="http://schemas.microsoft.com/office/powerpoint/2010/main" val="19543241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It is important that the Model Statements are in your students words and not necessarily the same as stated here. In other words </a:t>
            </a:r>
            <a:r>
              <a:rPr lang="en-US" dirty="0">
                <a:sym typeface="Wingdings" panose="05000000000000000000" pitchFamily="2" charset="2"/>
              </a:rPr>
              <a:t> the ideas should be the same but not the actual words.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Model Idea: </a:t>
            </a:r>
            <a:r>
              <a:rPr lang="en-US" sz="1200" b="1" dirty="0">
                <a:solidFill>
                  <a:srgbClr val="583F34"/>
                </a:solidFill>
              </a:rPr>
              <a:t>Sexually reproducing organisms have pairs of chromosomes.</a:t>
            </a:r>
          </a:p>
          <a:p>
            <a:r>
              <a:rPr lang="en-US" dirty="0"/>
              <a:t>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40</a:t>
            </a:fld>
            <a:endParaRPr lang="en-US"/>
          </a:p>
        </p:txBody>
      </p:sp>
    </p:spTree>
    <p:extLst>
      <p:ext uri="{BB962C8B-B14F-4D97-AF65-F5344CB8AC3E}">
        <p14:creationId xmlns:p14="http://schemas.microsoft.com/office/powerpoint/2010/main" val="9146392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rebuild the Mother and the Father, as we prepare to do this again, but we will now record the process on our Making Babies Template and add science terms.</a:t>
            </a:r>
          </a:p>
          <a:p>
            <a:endParaRPr lang="en-US" dirty="0"/>
          </a:p>
          <a:p>
            <a:r>
              <a:rPr lang="en-US" dirty="0"/>
              <a:t>The purpose of this the Making Babies Template is for the students to have a nonlinguistic representation of gamete development. The diagram does not stand alone but helps up to visualize the model statements.</a:t>
            </a:r>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1590095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that we made sense of the important parts of this model;1/2 of the chromosomes come from each pair of each parent and that it is random, we can focus on what this process really is, gamete formation. This slide and the ones that follow are animated to allow for think time. Most students have heard of these terms before so we let them think and pair share if they are struggling, before discussing the answer as a class. </a:t>
            </a:r>
          </a:p>
          <a:p>
            <a:r>
              <a:rPr lang="en-US" dirty="0"/>
              <a:t>This information also helps us with the simple, short answer to our driving question: </a:t>
            </a:r>
          </a:p>
          <a:p>
            <a:r>
              <a:rPr lang="en-US" sz="1200" b="1" dirty="0">
                <a:latin typeface="Arial" panose="020B0604020202020204" pitchFamily="34" charset="0"/>
                <a:cs typeface="Arial" panose="020B0604020202020204" pitchFamily="34" charset="0"/>
              </a:rPr>
              <a:t>How does the hereditable information get from the parents to the offspring?  </a:t>
            </a:r>
          </a:p>
          <a:p>
            <a:r>
              <a:rPr lang="en-US" sz="1200" b="1" dirty="0">
                <a:latin typeface="Arial" panose="020B0604020202020204" pitchFamily="34" charset="0"/>
                <a:cs typeface="Arial" panose="020B0604020202020204" pitchFamily="34" charset="0"/>
              </a:rPr>
              <a:t>Gametes!</a:t>
            </a:r>
            <a:endParaRPr lang="en-US" dirty="0"/>
          </a:p>
          <a:p>
            <a:r>
              <a:rPr lang="en-US" dirty="0"/>
              <a:t> </a:t>
            </a:r>
          </a:p>
        </p:txBody>
      </p:sp>
      <p:sp>
        <p:nvSpPr>
          <p:cNvPr id="4" name="Slide Number Placeholder 3"/>
          <p:cNvSpPr>
            <a:spLocks noGrp="1"/>
          </p:cNvSpPr>
          <p:nvPr>
            <p:ph type="sldNum" sz="quarter" idx="10"/>
          </p:nvPr>
        </p:nvSpPr>
        <p:spPr/>
        <p:txBody>
          <a:bodyPr/>
          <a:lstStyle/>
          <a:p>
            <a:fld id="{C7BB21F4-C42E-3B40-9B33-CFE230F675D3}" type="slidenum">
              <a:rPr lang="en-US" smtClean="0"/>
              <a:t>42</a:t>
            </a:fld>
            <a:endParaRPr lang="en-US"/>
          </a:p>
        </p:txBody>
      </p:sp>
    </p:spTree>
    <p:extLst>
      <p:ext uri="{BB962C8B-B14F-4D97-AF65-F5344CB8AC3E}">
        <p14:creationId xmlns:p14="http://schemas.microsoft.com/office/powerpoint/2010/main" val="23515774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rethink the process of “making a baby” but we break it down and ask some new questions: what actually carries the chromosomes? How many chromosomes are in the egg compared to the parent? We also introduce the term haploid now that we understand the concept of having ½ the number of chromosomes. We introduce this term so we can use it distinguish between the sex cells and somatic (body) cells.</a:t>
            </a:r>
          </a:p>
          <a:p>
            <a:r>
              <a:rPr lang="en-US" dirty="0"/>
              <a:t>We add to our Making Babies Template</a:t>
            </a:r>
          </a:p>
          <a:p>
            <a:r>
              <a:rPr lang="en-US" dirty="0"/>
              <a:t>This is the place to really define the following model ideas.</a:t>
            </a:r>
          </a:p>
          <a:p>
            <a:r>
              <a:rPr lang="en-US" b="1" dirty="0"/>
              <a:t>Model Ideas more fully developed:</a:t>
            </a:r>
          </a:p>
          <a:p>
            <a:pPr marL="171450" indent="-171450">
              <a:buFont typeface="Arial" panose="020B0604020202020204" pitchFamily="34" charset="0"/>
              <a:buChar char="•"/>
            </a:pPr>
            <a:r>
              <a:rPr lang="en-US" sz="1200" b="1" dirty="0">
                <a:solidFill>
                  <a:srgbClr val="583F34"/>
                </a:solidFill>
              </a:rPr>
              <a:t>Each parent gives half of their chromosomes to each gamete</a:t>
            </a:r>
          </a:p>
          <a:p>
            <a:pPr marL="0" indent="0">
              <a:buFont typeface="Arial" panose="020B0604020202020204" pitchFamily="34" charset="0"/>
              <a:buNone/>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Gametes have ½ the chromosomes of the organisms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1476937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Students rethink the process of “making a baby” but we break it down and ask some new questions: what actually carries the chromosomes? How many chromosomes are in the egg compared to the parent? We also introduce the term haploid now that we understand the concept of having ½ the number of chromosomes. We introduce this term so we can use it distinguish between the sex cells and somatic (body) cells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add to our Making Babies Template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1" dirty="0"/>
              <a:t>Model Ideas more fully developed:</a:t>
            </a:r>
          </a:p>
          <a:p>
            <a:pPr marL="171450" indent="-171450">
              <a:buFont typeface="Arial" panose="020B0604020202020204" pitchFamily="34" charset="0"/>
              <a:buChar char="•"/>
            </a:pPr>
            <a:r>
              <a:rPr lang="en-US" sz="1200" b="1" u="sng" dirty="0">
                <a:solidFill>
                  <a:srgbClr val="583F34"/>
                </a:solidFill>
              </a:rPr>
              <a:t>Each</a:t>
            </a:r>
            <a:r>
              <a:rPr lang="en-US" sz="1200" b="1" dirty="0">
                <a:solidFill>
                  <a:srgbClr val="583F34"/>
                </a:solidFill>
              </a:rPr>
              <a:t> parent gives half of their chromosomes to each gamete</a:t>
            </a:r>
          </a:p>
          <a:p>
            <a:pPr marL="0" indent="0">
              <a:buFont typeface="Arial" panose="020B0604020202020204" pitchFamily="34" charset="0"/>
              <a:buNone/>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Gametes have ½ the chromosomes of the organisms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44</a:t>
            </a:fld>
            <a:endParaRPr lang="en-US"/>
          </a:p>
        </p:txBody>
      </p:sp>
    </p:spTree>
    <p:extLst>
      <p:ext uri="{BB962C8B-B14F-4D97-AF65-F5344CB8AC3E}">
        <p14:creationId xmlns:p14="http://schemas.microsoft.com/office/powerpoint/2010/main" val="31824868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 reminder that the when the chromosomes come together (sperm meets egg) we call it fertilization. Students can also label this on their Making Babies Template</a:t>
            </a:r>
          </a:p>
          <a:p>
            <a:r>
              <a:rPr lang="en-US" dirty="0"/>
              <a:t> </a:t>
            </a:r>
          </a:p>
          <a:p>
            <a:r>
              <a:rPr lang="en-US" dirty="0"/>
              <a:t>If students don’t already have the idea in their model that each parent contributes one chromosome from each pair, then the following conversation will help with that idea development.</a:t>
            </a:r>
          </a:p>
          <a:p>
            <a:endParaRPr lang="en-US" dirty="0"/>
          </a:p>
          <a:p>
            <a:r>
              <a:rPr lang="en-US" dirty="0"/>
              <a:t>Take a look at the chromosomes. There are 3 from the father and 3 from the mother, but is it important which 3. Can you have 2 short and one long?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Model Ideas more fully developed:</a:t>
            </a:r>
          </a:p>
          <a:p>
            <a:r>
              <a:rPr lang="en-US" sz="1200" b="1" dirty="0">
                <a:solidFill>
                  <a:srgbClr val="583F34"/>
                </a:solidFill>
              </a:rPr>
              <a:t>Each parent only contributes one chromosome per pair to each (gamete) offspring.</a:t>
            </a:r>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45</a:t>
            </a:fld>
            <a:endParaRPr lang="en-US"/>
          </a:p>
        </p:txBody>
      </p:sp>
    </p:spTree>
    <p:extLst>
      <p:ext uri="{BB962C8B-B14F-4D97-AF65-F5344CB8AC3E}">
        <p14:creationId xmlns:p14="http://schemas.microsoft.com/office/powerpoint/2010/main" val="25993657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 reminder that when the chromosomes come together they find their match, pair up and now we have a zygote. The equation helps reinforce the idea that the number of chromosomes needs to be cut in half to make a gamete so when the 2 gametes  come together the new organism has a complete set of chromosomes and not double what the parents had. (we will discuss this again in the next learning segment) We also introduce the term zygote. </a:t>
            </a:r>
          </a:p>
          <a:p>
            <a:endParaRPr lang="en-US" dirty="0"/>
          </a:p>
          <a:p>
            <a:r>
              <a:rPr lang="en-US" dirty="0"/>
              <a:t>Before showing the next slide it is important that students have made an attempt to sketch the appropriate chromosomes in the appropriate circles and that chromosomes and circles are correctly labeled.</a:t>
            </a:r>
          </a:p>
        </p:txBody>
      </p:sp>
      <p:sp>
        <p:nvSpPr>
          <p:cNvPr id="4" name="Slide Number Placeholder 3"/>
          <p:cNvSpPr>
            <a:spLocks noGrp="1"/>
          </p:cNvSpPr>
          <p:nvPr>
            <p:ph type="sldNum" sz="quarter" idx="10"/>
          </p:nvPr>
        </p:nvSpPr>
        <p:spPr/>
        <p:txBody>
          <a:bodyPr/>
          <a:lstStyle/>
          <a:p>
            <a:fld id="{C7BB21F4-C42E-3B40-9B33-CFE230F675D3}" type="slidenum">
              <a:rPr lang="en-US" smtClean="0"/>
              <a:t>46</a:t>
            </a:fld>
            <a:endParaRPr lang="en-US"/>
          </a:p>
        </p:txBody>
      </p:sp>
    </p:spTree>
    <p:extLst>
      <p:ext uri="{BB962C8B-B14F-4D97-AF65-F5344CB8AC3E}">
        <p14:creationId xmlns:p14="http://schemas.microsoft.com/office/powerpoint/2010/main" val="1803590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4461368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slide is for students to check to make sure they have similar sketches and labels on their M 03 Making Babies Template. Before showing the animations, it is important that students have made an attempt to sketch the appropriate chromosomes in the appropriate circles and that chromosomes and circles are correctly labeled</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47</a:t>
            </a:fld>
            <a:endParaRPr lang="en-US"/>
          </a:p>
        </p:txBody>
      </p:sp>
    </p:spTree>
    <p:extLst>
      <p:ext uri="{BB962C8B-B14F-4D97-AF65-F5344CB8AC3E}">
        <p14:creationId xmlns:p14="http://schemas.microsoft.com/office/powerpoint/2010/main" val="38748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still have a few key ideas to add to our model, but now is a good time to revise what we do have. We also have an opportunity to have students name their model. We call this model Gamete Formation (Meiosis), but students should give it a name that makes sense to them. </a:t>
            </a:r>
          </a:p>
          <a:p>
            <a:r>
              <a:rPr lang="en-US" dirty="0"/>
              <a:t>Student examples: How to make eggs and sperm or How to make sex cells.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4803648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is when we want to look back at our last model revision and revise again! The students’ model statements do not have to match the one provided but the should embody the same ideas.</a:t>
            </a:r>
          </a:p>
          <a:p>
            <a:endParaRPr lang="en-US" dirty="0"/>
          </a:p>
          <a:p>
            <a:pPr marL="0" indent="0">
              <a:buNone/>
            </a:pPr>
            <a:r>
              <a:rPr lang="en-US" b="1" dirty="0"/>
              <a:t>Model Ideas up to this point:</a:t>
            </a:r>
          </a:p>
          <a:p>
            <a:pPr marL="171450" indent="-171450">
              <a:buFont typeface="Arial" panose="020B0604020202020204" pitchFamily="34" charset="0"/>
              <a:buChar char="•"/>
            </a:pPr>
            <a:r>
              <a:rPr lang="en-US" sz="1200" b="1" dirty="0">
                <a:solidFill>
                  <a:srgbClr val="583F34"/>
                </a:solidFill>
              </a:rPr>
              <a:t>Sexually reproducing organisms have pairs of chromosomes.</a:t>
            </a:r>
          </a:p>
          <a:p>
            <a:pPr marL="171450" indent="-171450">
              <a:buFont typeface="Arial" panose="020B0604020202020204" pitchFamily="34" charset="0"/>
              <a:buChar char="•"/>
            </a:pPr>
            <a:r>
              <a:rPr lang="en-US" sz="1200" b="1" dirty="0">
                <a:solidFill>
                  <a:srgbClr val="583F34"/>
                </a:solidFill>
              </a:rPr>
              <a:t>Each parent gives half of their chromosomes to each (gamete)offspring </a:t>
            </a:r>
          </a:p>
          <a:p>
            <a:pPr marL="171450" indent="-171450">
              <a:buFont typeface="Arial" panose="020B0604020202020204" pitchFamily="34" charset="0"/>
              <a:buChar char="•"/>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 Gametes have ½ the chromosomes of the organisms </a:t>
            </a:r>
          </a:p>
          <a:p>
            <a:pPr marL="171450" indent="-171450">
              <a:buFont typeface="Arial" panose="020B0604020202020204" pitchFamily="34" charset="0"/>
              <a:buChar char="•"/>
            </a:pPr>
            <a:r>
              <a:rPr lang="en-US" sz="1200" b="1" dirty="0">
                <a:solidFill>
                  <a:srgbClr val="583F34"/>
                </a:solidFill>
              </a:rPr>
              <a:t> Each parent only contributes one chromosome per pair to each (gamete) offspring.</a:t>
            </a:r>
          </a:p>
          <a:p>
            <a:pPr marL="171450" indent="-171450">
              <a:buFont typeface="Arial" panose="020B0604020202020204" pitchFamily="34" charset="0"/>
              <a:buChar char="•"/>
            </a:pPr>
            <a:r>
              <a:rPr lang="en-US" sz="1200" b="1" dirty="0">
                <a:solidFill>
                  <a:srgbClr val="583F34"/>
                </a:solidFill>
              </a:rPr>
              <a:t> Which chromosome given from a pair is random.</a:t>
            </a:r>
          </a:p>
          <a:p>
            <a:pPr marL="171450" indent="-171450">
              <a:buFont typeface="Arial" panose="020B0604020202020204" pitchFamily="34" charset="0"/>
              <a:buChar char="•"/>
            </a:pPr>
            <a:r>
              <a:rPr lang="en-US" sz="1200" b="1" dirty="0">
                <a:solidFill>
                  <a:srgbClr val="583F34"/>
                </a:solidFill>
              </a:rPr>
              <a:t> Traits are usually inherited independently from one other (independent assortment) </a:t>
            </a:r>
            <a:r>
              <a:rPr lang="en-US" sz="1200" b="0" dirty="0">
                <a:solidFill>
                  <a:srgbClr val="583F34"/>
                </a:solidFill>
              </a:rPr>
              <a:t>(this idea can be teased out by looking at the 2 statements: Each parent only contributes one chromosome per pair. AND  Which chromosome given is random. From these 2 statements we can infer that the traits passed on are not all linked together but are (usually) inherited independently of each other). </a:t>
            </a:r>
            <a:endParaRPr lang="en-US" b="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23607062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50</a:t>
            </a:fld>
            <a:endParaRPr lang="en-US"/>
          </a:p>
        </p:txBody>
      </p:sp>
    </p:spTree>
    <p:extLst>
      <p:ext uri="{BB962C8B-B14F-4D97-AF65-F5344CB8AC3E}">
        <p14:creationId xmlns:p14="http://schemas.microsoft.com/office/powerpoint/2010/main" val="26593427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51</a:t>
            </a:fld>
            <a:endParaRPr lang="en-US"/>
          </a:p>
        </p:txBody>
      </p:sp>
    </p:spTree>
    <p:extLst>
      <p:ext uri="{BB962C8B-B14F-4D97-AF65-F5344CB8AC3E}">
        <p14:creationId xmlns:p14="http://schemas.microsoft.com/office/powerpoint/2010/main" val="32325939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52</a:t>
            </a:fld>
            <a:endParaRPr lang="en-US"/>
          </a:p>
        </p:txBody>
      </p:sp>
    </p:spTree>
    <p:extLst>
      <p:ext uri="{BB962C8B-B14F-4D97-AF65-F5344CB8AC3E}">
        <p14:creationId xmlns:p14="http://schemas.microsoft.com/office/powerpoint/2010/main" val="651218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now turn our thoughts to why we need the process of gamete formation. In this slide, we focus on </a:t>
            </a:r>
            <a:r>
              <a:rPr lang="en-US" dirty="0" err="1"/>
              <a:t>thei</a:t>
            </a:r>
            <a:r>
              <a:rPr lang="en-US" dirty="0"/>
              <a:t> </a:t>
            </a:r>
            <a:r>
              <a:rPr lang="en-US" dirty="0" err="1"/>
              <a:t>dea</a:t>
            </a:r>
            <a:r>
              <a:rPr lang="en-US" dirty="0"/>
              <a:t> that the </a:t>
            </a:r>
            <a:r>
              <a:rPr lang="en-US" sz="1200" dirty="0">
                <a:latin typeface="Arial" panose="020B0604020202020204" pitchFamily="34" charset="0"/>
                <a:cs typeface="Arial" panose="020B0604020202020204" pitchFamily="34" charset="0"/>
              </a:rPr>
              <a:t># of chromosomes is cut in half in order to meet with another half to make a whole. If reproductive cells didn’t so this, then each time a new organism was made, it would double the number of chromosomes.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53</a:t>
            </a:fld>
            <a:endParaRPr lang="en-US"/>
          </a:p>
        </p:txBody>
      </p:sp>
    </p:spTree>
    <p:extLst>
      <p:ext uri="{BB962C8B-B14F-4D97-AF65-F5344CB8AC3E}">
        <p14:creationId xmlns:p14="http://schemas.microsoft.com/office/powerpoint/2010/main" val="32763906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pare share and animated diagram to help make sense of the idea that we all have 2 of each kind of chromosome because we got one from our Mom and one from our Dad.</a:t>
            </a:r>
          </a:p>
          <a:p>
            <a:r>
              <a:rPr lang="en-US" dirty="0"/>
              <a:t>Where did they get their chromosomes? One from their Mom and one from their Dad. </a:t>
            </a:r>
          </a:p>
          <a:p>
            <a:endParaRPr lang="en-US" dirty="0"/>
          </a:p>
          <a:p>
            <a:r>
              <a:rPr lang="en-US" dirty="0"/>
              <a:t>And it is completely random which chromosomes you receive. The colors of the Baby’s chromosomes will always be one red and one blue, but the baby could have long: B, A’ , or A, B’, or B, B’</a:t>
            </a:r>
          </a:p>
          <a:p>
            <a:endParaRPr lang="en-US" dirty="0"/>
          </a:p>
          <a:p>
            <a:r>
              <a:rPr lang="en-US" dirty="0"/>
              <a:t>You can also discuss what sex the baby is: Male </a:t>
            </a:r>
          </a:p>
          <a:p>
            <a:endParaRPr lang="en-US" dirty="0"/>
          </a:p>
          <a:p>
            <a:r>
              <a:rPr lang="en-US" dirty="0"/>
              <a:t>To help students focus on the sense making, change the color of the chromosomes in this slide to match your pipe cleaner chromosomes. (This is especially helpful for language learners)</a:t>
            </a:r>
          </a:p>
          <a:p>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54</a:t>
            </a:fld>
            <a:endParaRPr lang="en-US"/>
          </a:p>
        </p:txBody>
      </p:sp>
    </p:spTree>
    <p:extLst>
      <p:ext uri="{BB962C8B-B14F-4D97-AF65-F5344CB8AC3E}">
        <p14:creationId xmlns:p14="http://schemas.microsoft.com/office/powerpoint/2010/main" val="25399384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we focus on the idea of numbering the pairs of chromosomes which gives them a specific name and makes it easier to identify them. (We first used long medium and short to describe the chromosomes so the sense making could focus on the process and not terminology, but now we can add the common science labels) The next slide will show a human karyotype with numbered chromosome pairs.</a:t>
            </a:r>
          </a:p>
          <a:p>
            <a:endParaRPr lang="en-US" dirty="0"/>
          </a:p>
          <a:p>
            <a:r>
              <a:rPr lang="en-US" dirty="0"/>
              <a:t>We also ask if any of the chromosome pairs are exactly the same. They can’t be the same because they came from different parents.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help students focus on the sense making, change the color of the chromosomes in this slide to match your pipe cleaner chromosomes. (This is especially helpful for language learners)</a:t>
            </a:r>
          </a:p>
          <a:p>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55</a:t>
            </a:fld>
            <a:endParaRPr lang="en-US"/>
          </a:p>
        </p:txBody>
      </p:sp>
    </p:spTree>
    <p:extLst>
      <p:ext uri="{BB962C8B-B14F-4D97-AF65-F5344CB8AC3E}">
        <p14:creationId xmlns:p14="http://schemas.microsoft.com/office/powerpoint/2010/main" val="10433210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shows a normal human, male karyotype </a:t>
            </a:r>
          </a:p>
          <a:p>
            <a:endParaRPr lang="en-US" dirty="0"/>
          </a:p>
          <a:p>
            <a:endParaRPr lang="en-US" dirty="0"/>
          </a:p>
          <a:p>
            <a:endParaRPr lang="en-US" dirty="0"/>
          </a:p>
          <a:p>
            <a:r>
              <a:rPr lang="en-US" dirty="0"/>
              <a:t>SOURCES:</a:t>
            </a:r>
            <a:br>
              <a:rPr lang="en-US" dirty="0"/>
            </a:br>
            <a:r>
              <a:rPr lang="en-US" dirty="0"/>
              <a:t>https://commons.wikimedia.org/wiki/File:Karyotype_(normal).jpg</a:t>
            </a:r>
          </a:p>
        </p:txBody>
      </p:sp>
      <p:sp>
        <p:nvSpPr>
          <p:cNvPr id="4" name="Slide Number Placeholder 3"/>
          <p:cNvSpPr>
            <a:spLocks noGrp="1"/>
          </p:cNvSpPr>
          <p:nvPr>
            <p:ph type="sldNum" sz="quarter" idx="10"/>
          </p:nvPr>
        </p:nvSpPr>
        <p:spPr/>
        <p:txBody>
          <a:bodyPr/>
          <a:lstStyle/>
          <a:p>
            <a:fld id="{C7BB21F4-C42E-3B40-9B33-CFE230F675D3}" type="slidenum">
              <a:rPr lang="en-US" smtClean="0"/>
              <a:t>56</a:t>
            </a:fld>
            <a:endParaRPr lang="en-US"/>
          </a:p>
        </p:txBody>
      </p:sp>
    </p:spTree>
    <p:extLst>
      <p:ext uri="{BB962C8B-B14F-4D97-AF65-F5344CB8AC3E}">
        <p14:creationId xmlns:p14="http://schemas.microsoft.com/office/powerpoint/2010/main" val="1159711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15025570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slide is used to guide a quick conversation about sexual reproduction verse asexual reproduction. We will study asexual reproduction and mitosis later in the Blue Loop, so for right now we just need to make sense of the idea that in sexual reproduction 2 different organisms come together to make a new one and that it is worth the energy because it adds variation to the population.</a:t>
            </a:r>
          </a:p>
          <a:p>
            <a:endParaRPr lang="en-US" dirty="0"/>
          </a:p>
          <a:p>
            <a:pPr marL="0" indent="0">
              <a:buNone/>
            </a:pPr>
            <a:r>
              <a:rPr lang="en-US" dirty="0"/>
              <a:t>Another way to approach this is to think about the life on our planet?</a:t>
            </a:r>
          </a:p>
          <a:p>
            <a:pPr marL="0" indent="0">
              <a:buNone/>
            </a:pPr>
            <a:r>
              <a:rPr lang="en-US" dirty="0"/>
              <a:t>There is a lot of Unity and Diversity. We looked at the differences between populations. Then we made sense of Natural Selection and figured out that individuals in a population have many similarities but there is also great variation. Do we now have a good idea of where some of that variation came from ? Class discussion on how meiosis allows for many different combinations of chromosomes. It helps contribute to the variation within a population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57</a:t>
            </a:fld>
            <a:endParaRPr lang="en-US"/>
          </a:p>
        </p:txBody>
      </p:sp>
    </p:spTree>
    <p:extLst>
      <p:ext uri="{BB962C8B-B14F-4D97-AF65-F5344CB8AC3E}">
        <p14:creationId xmlns:p14="http://schemas.microsoft.com/office/powerpoint/2010/main" val="15364491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58</a:t>
            </a:fld>
            <a:endParaRPr lang="en-US"/>
          </a:p>
        </p:txBody>
      </p:sp>
    </p:spTree>
    <p:extLst>
      <p:ext uri="{BB962C8B-B14F-4D97-AF65-F5344CB8AC3E}">
        <p14:creationId xmlns:p14="http://schemas.microsoft.com/office/powerpoint/2010/main" val="16814489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59</a:t>
            </a:fld>
            <a:endParaRPr lang="en-US"/>
          </a:p>
        </p:txBody>
      </p:sp>
    </p:spTree>
    <p:extLst>
      <p:ext uri="{BB962C8B-B14F-4D97-AF65-F5344CB8AC3E}">
        <p14:creationId xmlns:p14="http://schemas.microsoft.com/office/powerpoint/2010/main" val="166908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60</a:t>
            </a:fld>
            <a:endParaRPr lang="en-US"/>
          </a:p>
        </p:txBody>
      </p:sp>
    </p:spTree>
    <p:extLst>
      <p:ext uri="{BB962C8B-B14F-4D97-AF65-F5344CB8AC3E}">
        <p14:creationId xmlns:p14="http://schemas.microsoft.com/office/powerpoint/2010/main" val="40447764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First, we take a moment to review probability.</a:t>
            </a:r>
          </a:p>
          <a:p>
            <a:r>
              <a:rPr lang="en-US" dirty="0"/>
              <a:t>We remind the students that they used a poker chip to “decide which chromosome on each pair was contributed to the gamete. We ask: what is the chance of getting an A?</a:t>
            </a:r>
          </a:p>
          <a:p>
            <a:r>
              <a:rPr lang="en-US" dirty="0"/>
              <a:t>There is a 50/50 chance of getting an A or a B. But if we think about all the combinations and each time there is a 50/50 chance of getting an A or a B, how does this add up?</a:t>
            </a:r>
            <a:br>
              <a:rPr lang="en-US" dirty="0"/>
            </a:br>
            <a:r>
              <a:rPr lang="en-US" dirty="0"/>
              <a:t>Does this account for that much variation?</a:t>
            </a:r>
          </a:p>
        </p:txBody>
      </p:sp>
      <p:sp>
        <p:nvSpPr>
          <p:cNvPr id="4" name="Slide Number Placeholder 3"/>
          <p:cNvSpPr>
            <a:spLocks noGrp="1"/>
          </p:cNvSpPr>
          <p:nvPr>
            <p:ph type="sldNum" sz="quarter" idx="10"/>
          </p:nvPr>
        </p:nvSpPr>
        <p:spPr/>
        <p:txBody>
          <a:bodyPr/>
          <a:lstStyle/>
          <a:p>
            <a:fld id="{A9DBACAD-8129-6741-A111-F3D7FC1B3CA3}" type="slidenum">
              <a:rPr lang="en-US" smtClean="0"/>
              <a:t>61</a:t>
            </a:fld>
            <a:endParaRPr lang="en-US"/>
          </a:p>
        </p:txBody>
      </p:sp>
    </p:spTree>
    <p:extLst>
      <p:ext uri="{BB962C8B-B14F-4D97-AF65-F5344CB8AC3E}">
        <p14:creationId xmlns:p14="http://schemas.microsoft.com/office/powerpoint/2010/main" val="3481176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first look at the 3 pairs of chromosomes we have been working with and understand that there is the possibility to make 8 different eggs.</a:t>
            </a:r>
          </a:p>
          <a:p>
            <a:r>
              <a:rPr lang="en-US" dirty="0"/>
              <a:t>But is there an easy way to figure this out?</a:t>
            </a:r>
          </a:p>
        </p:txBody>
      </p:sp>
      <p:sp>
        <p:nvSpPr>
          <p:cNvPr id="4" name="Slide Number Placeholder 3"/>
          <p:cNvSpPr>
            <a:spLocks noGrp="1"/>
          </p:cNvSpPr>
          <p:nvPr>
            <p:ph type="sldNum" sz="quarter" idx="10"/>
          </p:nvPr>
        </p:nvSpPr>
        <p:spPr/>
        <p:txBody>
          <a:bodyPr/>
          <a:lstStyle/>
          <a:p>
            <a:fld id="{C7BB21F4-C42E-3B40-9B33-CFE230F675D3}" type="slidenum">
              <a:rPr lang="en-US" smtClean="0"/>
              <a:t>62</a:t>
            </a:fld>
            <a:endParaRPr lang="en-US"/>
          </a:p>
        </p:txBody>
      </p:sp>
    </p:spTree>
    <p:extLst>
      <p:ext uri="{BB962C8B-B14F-4D97-AF65-F5344CB8AC3E}">
        <p14:creationId xmlns:p14="http://schemas.microsoft.com/office/powerpoint/2010/main" val="7617290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we look at the mathematical solution for figuring out the number of possible combinations for any number of chromosomes and calculate the possible different number of eggs that a human could make.</a:t>
            </a:r>
          </a:p>
        </p:txBody>
      </p:sp>
      <p:sp>
        <p:nvSpPr>
          <p:cNvPr id="4" name="Slide Number Placeholder 3"/>
          <p:cNvSpPr>
            <a:spLocks noGrp="1"/>
          </p:cNvSpPr>
          <p:nvPr>
            <p:ph type="sldNum" sz="quarter" idx="10"/>
          </p:nvPr>
        </p:nvSpPr>
        <p:spPr/>
        <p:txBody>
          <a:bodyPr/>
          <a:lstStyle/>
          <a:p>
            <a:fld id="{C7BB21F4-C42E-3B40-9B33-CFE230F675D3}" type="slidenum">
              <a:rPr lang="en-US" smtClean="0"/>
              <a:t>63</a:t>
            </a:fld>
            <a:endParaRPr lang="en-US"/>
          </a:p>
        </p:txBody>
      </p:sp>
    </p:spTree>
    <p:extLst>
      <p:ext uri="{BB962C8B-B14F-4D97-AF65-F5344CB8AC3E}">
        <p14:creationId xmlns:p14="http://schemas.microsoft.com/office/powerpoint/2010/main" val="1149003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do not want to complicate our model or our understanding of Meiosis, so we keep the idea of crossing over simple.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To understand the other important source of variation in meiosis, we look at a diagram and observe what is happening with the chromosomes. We notice that between a pair of chromosomes, sections of the  chromosome are swapped.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r>
              <a:rPr lang="en-US" dirty="0"/>
              <a:t>SOURCE:</a:t>
            </a:r>
          </a:p>
          <a:p>
            <a:r>
              <a:rPr lang="en-US" dirty="0"/>
              <a:t>Https://commons.wikimedia.org/wiki/File:Meiosis_main_steps.svg</a:t>
            </a:r>
          </a:p>
          <a:p>
            <a:pPr rtl="0"/>
            <a:r>
              <a:rPr lang="en-US" b="1" dirty="0" err="1">
                <a:effectLst/>
              </a:rPr>
              <a:t>DescriptionEnglish</a:t>
            </a:r>
            <a:r>
              <a:rPr lang="en-US" b="1" dirty="0">
                <a:effectLst/>
              </a:rPr>
              <a:t>:</a:t>
            </a:r>
            <a:r>
              <a:rPr lang="en-US" dirty="0">
                <a:effectLst/>
              </a:rPr>
              <a:t> Schematic overview of the main steps involved in meiosis. Completely re-drawn and expanded from </a:t>
            </a:r>
            <a:r>
              <a:rPr lang="en-US" sz="1200" u="none" strike="noStrike" kern="1200" dirty="0">
                <a:solidFill>
                  <a:schemeClr val="tx1"/>
                </a:solidFill>
                <a:effectLst/>
                <a:latin typeface="+mn-lt"/>
                <a:ea typeface="+mn-ea"/>
                <a:cs typeface="+mn-cs"/>
                <a:hlinkClick r:id="rId3" tooltip="File:MajorEventsInMeiosis.svg"/>
              </a:rPr>
              <a:t>File:MajorEventsInMeiosis.svg</a:t>
            </a:r>
            <a:r>
              <a:rPr lang="en-US" dirty="0">
                <a:effectLst/>
              </a:rPr>
              <a:t> to show more clearly the pairing of homologous chromosomes and crossing-over.</a:t>
            </a:r>
            <a:br>
              <a:rPr lang="en-US" dirty="0">
                <a:effectLst/>
              </a:rPr>
            </a:br>
            <a:r>
              <a:rPr lang="en-US" dirty="0">
                <a:effectLst/>
              </a:rPr>
              <a:t>1: Chromosome duplication; 2: pairing of homologous chromosomes; 3: crossing-over; 4: first division – one of each duplicated chromosome per daughter; 5: second division – one of each chromosome per daughter.</a:t>
            </a:r>
          </a:p>
          <a:p>
            <a:r>
              <a:rPr lang="en-US" b="1" dirty="0">
                <a:effectLst/>
              </a:rPr>
              <a:t>Date</a:t>
            </a:r>
            <a:r>
              <a:rPr lang="en-US" dirty="0">
                <a:effectLst/>
              </a:rPr>
              <a:t>10 October 2013</a:t>
            </a:r>
            <a:r>
              <a:rPr lang="en-US" b="1" dirty="0">
                <a:effectLst/>
              </a:rPr>
              <a:t>Source</a:t>
            </a:r>
            <a:r>
              <a:rPr lang="en-US" dirty="0"/>
              <a:t>Ultimate source is </a:t>
            </a:r>
            <a:r>
              <a:rPr lang="en-US" sz="1200" u="none" strike="noStrike" kern="1200" dirty="0">
                <a:solidFill>
                  <a:schemeClr val="tx1"/>
                </a:solidFill>
                <a:effectLst/>
                <a:latin typeface="+mn-lt"/>
                <a:ea typeface="+mn-ea"/>
                <a:cs typeface="+mn-cs"/>
                <a:hlinkClick r:id="rId4"/>
              </a:rPr>
              <a:t>http://www.ncbi.nlm.nih.gov/About/primer/genetics_cell.html</a:t>
            </a:r>
            <a:r>
              <a:rPr lang="en-US" dirty="0"/>
              <a:t>, but much modified </a:t>
            </a:r>
            <a:r>
              <a:rPr lang="en-US" dirty="0" err="1"/>
              <a:t>here.</a:t>
            </a:r>
            <a:r>
              <a:rPr lang="en-US" b="1" dirty="0" err="1">
                <a:effectLst/>
              </a:rPr>
              <a:t>Author</a:t>
            </a:r>
            <a:r>
              <a:rPr lang="en-US" sz="1200" u="none" strike="noStrike" kern="1200" dirty="0" err="1">
                <a:solidFill>
                  <a:schemeClr val="tx1"/>
                </a:solidFill>
                <a:effectLst/>
                <a:latin typeface="+mn-lt"/>
                <a:ea typeface="+mn-ea"/>
                <a:cs typeface="+mn-cs"/>
                <a:hlinkClick r:id="rId5" tooltip="User:Peter coxhead"/>
              </a:rPr>
              <a:t>Peter</a:t>
            </a:r>
            <a:r>
              <a:rPr lang="en-US" sz="1200" u="none" strike="noStrike" kern="1200" dirty="0">
                <a:solidFill>
                  <a:schemeClr val="tx1"/>
                </a:solidFill>
                <a:effectLst/>
                <a:latin typeface="+mn-lt"/>
                <a:ea typeface="+mn-ea"/>
                <a:cs typeface="+mn-cs"/>
                <a:hlinkClick r:id="rId5" tooltip="User:Peter coxhead"/>
              </a:rPr>
              <a:t> </a:t>
            </a:r>
            <a:r>
              <a:rPr lang="en-US" sz="1200" u="none" strike="noStrike" kern="1200" dirty="0" err="1">
                <a:solidFill>
                  <a:schemeClr val="tx1"/>
                </a:solidFill>
                <a:effectLst/>
                <a:latin typeface="+mn-lt"/>
                <a:ea typeface="+mn-ea"/>
                <a:cs typeface="+mn-cs"/>
                <a:hlinkClick r:id="rId5" tooltip="User:Peter coxhead"/>
              </a:rPr>
              <a:t>coxhead</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64</a:t>
            </a:fld>
            <a:endParaRPr lang="en-US"/>
          </a:p>
        </p:txBody>
      </p:sp>
    </p:spTree>
    <p:extLst>
      <p:ext uri="{BB962C8B-B14F-4D97-AF65-F5344CB8AC3E}">
        <p14:creationId xmlns:p14="http://schemas.microsoft.com/office/powerpoint/2010/main" val="35613099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Between a pair of chromosomes, sections can be swapped (Crossing Over)</a:t>
            </a:r>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65</a:t>
            </a:fld>
            <a:endParaRPr lang="en-US"/>
          </a:p>
        </p:txBody>
      </p:sp>
    </p:spTree>
    <p:extLst>
      <p:ext uri="{BB962C8B-B14F-4D97-AF65-F5344CB8AC3E}">
        <p14:creationId xmlns:p14="http://schemas.microsoft.com/office/powerpoint/2010/main" val="34519361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There are several short video</a:t>
            </a:r>
            <a:r>
              <a:rPr lang="en-US" baseline="0" dirty="0"/>
              <a:t> clips on YouTube showing crossing over.</a:t>
            </a:r>
          </a:p>
          <a:p>
            <a:endParaRPr lang="en-US" baseline="0" dirty="0"/>
          </a:p>
          <a:p>
            <a:r>
              <a:rPr lang="en-US" dirty="0"/>
              <a:t>SOURCE:</a:t>
            </a:r>
          </a:p>
          <a:p>
            <a:r>
              <a:rPr lang="en-US" dirty="0"/>
              <a:t>Https://commons.wikimedia.org/wiki/File:Meiosis_main_steps.svg</a:t>
            </a:r>
          </a:p>
          <a:p>
            <a:pPr rtl="0"/>
            <a:r>
              <a:rPr lang="en-US" b="1" dirty="0" err="1">
                <a:effectLst/>
              </a:rPr>
              <a:t>DescriptionEnglish</a:t>
            </a:r>
            <a:r>
              <a:rPr lang="en-US" b="1" dirty="0">
                <a:effectLst/>
              </a:rPr>
              <a:t>:</a:t>
            </a:r>
            <a:r>
              <a:rPr lang="en-US" dirty="0">
                <a:effectLst/>
              </a:rPr>
              <a:t> Schematic overview of the main steps involved in meiosis. Completely re-drawn and expanded from </a:t>
            </a:r>
            <a:r>
              <a:rPr lang="en-US" sz="1200" u="none" strike="noStrike" kern="1200" dirty="0">
                <a:solidFill>
                  <a:schemeClr val="tx1"/>
                </a:solidFill>
                <a:effectLst/>
                <a:latin typeface="+mn-lt"/>
                <a:ea typeface="+mn-ea"/>
                <a:cs typeface="+mn-cs"/>
                <a:hlinkClick r:id="rId3" tooltip="File:MajorEventsInMeiosis.svg"/>
              </a:rPr>
              <a:t>File:MajorEventsInMeiosis.svg</a:t>
            </a:r>
            <a:r>
              <a:rPr lang="en-US" dirty="0">
                <a:effectLst/>
              </a:rPr>
              <a:t> to show more clearly the pairing of homologous chromosomes and crossing-over.</a:t>
            </a:r>
            <a:br>
              <a:rPr lang="en-US" dirty="0">
                <a:effectLst/>
              </a:rPr>
            </a:br>
            <a:r>
              <a:rPr lang="en-US" dirty="0">
                <a:effectLst/>
              </a:rPr>
              <a:t>1: Chromosome duplication; 2: pairing of homologous chromosomes; 3: crossing-over; 4: first division – one of each duplicated chromosome per daughter; 5: second division – one of each chromosome per daughter.</a:t>
            </a:r>
          </a:p>
          <a:p>
            <a:r>
              <a:rPr lang="en-US" b="1" dirty="0">
                <a:effectLst/>
              </a:rPr>
              <a:t>Date</a:t>
            </a:r>
            <a:r>
              <a:rPr lang="en-US" dirty="0">
                <a:effectLst/>
              </a:rPr>
              <a:t>10 October 2013</a:t>
            </a:r>
            <a:r>
              <a:rPr lang="en-US" b="1" dirty="0">
                <a:effectLst/>
              </a:rPr>
              <a:t>Source</a:t>
            </a:r>
            <a:r>
              <a:rPr lang="en-US" dirty="0"/>
              <a:t>Ultimate source is </a:t>
            </a:r>
            <a:r>
              <a:rPr lang="en-US" sz="1200" u="none" strike="noStrike" kern="1200" dirty="0">
                <a:solidFill>
                  <a:schemeClr val="tx1"/>
                </a:solidFill>
                <a:effectLst/>
                <a:latin typeface="+mn-lt"/>
                <a:ea typeface="+mn-ea"/>
                <a:cs typeface="+mn-cs"/>
                <a:hlinkClick r:id="rId4"/>
              </a:rPr>
              <a:t>http://www.ncbi.nlm.nih.gov/About/primer/genetics_cell.html</a:t>
            </a:r>
            <a:r>
              <a:rPr lang="en-US" dirty="0"/>
              <a:t>, but much modified </a:t>
            </a:r>
            <a:r>
              <a:rPr lang="en-US" dirty="0" err="1"/>
              <a:t>here.</a:t>
            </a:r>
            <a:r>
              <a:rPr lang="en-US" b="1" dirty="0" err="1">
                <a:effectLst/>
              </a:rPr>
              <a:t>Author</a:t>
            </a:r>
            <a:r>
              <a:rPr lang="en-US" sz="1200" u="none" strike="noStrike" kern="1200" dirty="0" err="1">
                <a:solidFill>
                  <a:schemeClr val="tx1"/>
                </a:solidFill>
                <a:effectLst/>
                <a:latin typeface="+mn-lt"/>
                <a:ea typeface="+mn-ea"/>
                <a:cs typeface="+mn-cs"/>
                <a:hlinkClick r:id="rId5" tooltip="User:Peter coxhead"/>
              </a:rPr>
              <a:t>Peter</a:t>
            </a:r>
            <a:r>
              <a:rPr lang="en-US" sz="1200" u="none" strike="noStrike" kern="1200" dirty="0">
                <a:solidFill>
                  <a:schemeClr val="tx1"/>
                </a:solidFill>
                <a:effectLst/>
                <a:latin typeface="+mn-lt"/>
                <a:ea typeface="+mn-ea"/>
                <a:cs typeface="+mn-cs"/>
                <a:hlinkClick r:id="rId5" tooltip="User:Peter coxhead"/>
              </a:rPr>
              <a:t> </a:t>
            </a:r>
            <a:r>
              <a:rPr lang="en-US" sz="1200" u="none" strike="noStrike" kern="1200" dirty="0" err="1">
                <a:solidFill>
                  <a:schemeClr val="tx1"/>
                </a:solidFill>
                <a:effectLst/>
                <a:latin typeface="+mn-lt"/>
                <a:ea typeface="+mn-ea"/>
                <a:cs typeface="+mn-cs"/>
                <a:hlinkClick r:id="rId5" tooltip="User:Peter coxhead"/>
              </a:rPr>
              <a:t>coxhead</a:t>
            </a:r>
            <a:endParaRPr lang="en-US" dirty="0"/>
          </a:p>
          <a:p>
            <a:endParaRPr lang="en-US" dirty="0"/>
          </a:p>
        </p:txBody>
      </p:sp>
      <p:sp>
        <p:nvSpPr>
          <p:cNvPr id="4" name="Slide Number Placeholder 3"/>
          <p:cNvSpPr>
            <a:spLocks noGrp="1"/>
          </p:cNvSpPr>
          <p:nvPr>
            <p:ph type="sldNum" sz="quarter" idx="10"/>
          </p:nvPr>
        </p:nvSpPr>
        <p:spPr/>
        <p:txBody>
          <a:bodyPr/>
          <a:lstStyle/>
          <a:p>
            <a:fld id="{A9DBACAD-8129-6741-A111-F3D7FC1B3CA3}" type="slidenum">
              <a:rPr lang="en-US" smtClean="0"/>
              <a:t>66</a:t>
            </a:fld>
            <a:endParaRPr lang="en-US"/>
          </a:p>
        </p:txBody>
      </p:sp>
    </p:spTree>
    <p:extLst>
      <p:ext uri="{BB962C8B-B14F-4D97-AF65-F5344CB8AC3E}">
        <p14:creationId xmlns:p14="http://schemas.microsoft.com/office/powerpoint/2010/main" val="1339800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a:t>
            </a:fld>
            <a:endParaRPr lang="en-US"/>
          </a:p>
        </p:txBody>
      </p:sp>
    </p:spTree>
    <p:extLst>
      <p:ext uri="{BB962C8B-B14F-4D97-AF65-F5344CB8AC3E}">
        <p14:creationId xmlns:p14="http://schemas.microsoft.com/office/powerpoint/2010/main" val="25379061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C791D-409F-6481-8E64-055F33DD1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46D80-0260-ACE3-C6FB-138A01AB9B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28DA77-A9BD-B24F-12E0-1A8DFE2A55A3}"/>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a:extLst>
              <a:ext uri="{FF2B5EF4-FFF2-40B4-BE49-F238E27FC236}">
                <a16:creationId xmlns:a16="http://schemas.microsoft.com/office/drawing/2014/main" id="{7D7255DE-9404-4615-5A0A-7D879962CD1B}"/>
              </a:ext>
            </a:extLst>
          </p:cNvPr>
          <p:cNvSpPr>
            <a:spLocks noGrp="1"/>
          </p:cNvSpPr>
          <p:nvPr>
            <p:ph type="sldNum" sz="quarter" idx="10"/>
          </p:nvPr>
        </p:nvSpPr>
        <p:spPr/>
        <p:txBody>
          <a:bodyPr/>
          <a:lstStyle/>
          <a:p>
            <a:fld id="{C7BB21F4-C42E-3B40-9B33-CFE230F675D3}" type="slidenum">
              <a:rPr lang="en-US" smtClean="0"/>
              <a:t>67</a:t>
            </a:fld>
            <a:endParaRPr lang="en-US"/>
          </a:p>
        </p:txBody>
      </p:sp>
    </p:spTree>
    <p:extLst>
      <p:ext uri="{BB962C8B-B14F-4D97-AF65-F5344CB8AC3E}">
        <p14:creationId xmlns:p14="http://schemas.microsoft.com/office/powerpoint/2010/main" val="31025586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an alternative discussion about crossing over. At the end of the 4 alternative slides students can do the Crossing Over Activity.</a:t>
            </a:r>
          </a:p>
        </p:txBody>
      </p:sp>
      <p:sp>
        <p:nvSpPr>
          <p:cNvPr id="4" name="Slide Number Placeholder 3"/>
          <p:cNvSpPr>
            <a:spLocks noGrp="1"/>
          </p:cNvSpPr>
          <p:nvPr>
            <p:ph type="sldNum" sz="quarter" idx="10"/>
          </p:nvPr>
        </p:nvSpPr>
        <p:spPr/>
        <p:txBody>
          <a:bodyPr/>
          <a:lstStyle/>
          <a:p>
            <a:fld id="{C7BB21F4-C42E-3B40-9B33-CFE230F675D3}" type="slidenum">
              <a:rPr lang="en-US" smtClean="0"/>
              <a:t>68</a:t>
            </a:fld>
            <a:endParaRPr lang="en-US"/>
          </a:p>
        </p:txBody>
      </p:sp>
    </p:spTree>
    <p:extLst>
      <p:ext uri="{BB962C8B-B14F-4D97-AF65-F5344CB8AC3E}">
        <p14:creationId xmlns:p14="http://schemas.microsoft.com/office/powerpoint/2010/main" val="23904257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70</a:t>
            </a:fld>
            <a:endParaRPr lang="en-US"/>
          </a:p>
        </p:txBody>
      </p:sp>
    </p:spTree>
    <p:extLst>
      <p:ext uri="{BB962C8B-B14F-4D97-AF65-F5344CB8AC3E}">
        <p14:creationId xmlns:p14="http://schemas.microsoft.com/office/powerpoint/2010/main" val="40830669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short video</a:t>
            </a:r>
            <a:r>
              <a:rPr lang="en-US" baseline="0" dirty="0"/>
              <a:t> clips on YouTube showing crossing over.</a:t>
            </a:r>
          </a:p>
          <a:p>
            <a:endParaRPr lang="en-US" dirty="0"/>
          </a:p>
        </p:txBody>
      </p:sp>
      <p:sp>
        <p:nvSpPr>
          <p:cNvPr id="4" name="Slide Number Placeholder 3"/>
          <p:cNvSpPr>
            <a:spLocks noGrp="1"/>
          </p:cNvSpPr>
          <p:nvPr>
            <p:ph type="sldNum" sz="quarter" idx="10"/>
          </p:nvPr>
        </p:nvSpPr>
        <p:spPr/>
        <p:txBody>
          <a:bodyPr/>
          <a:lstStyle/>
          <a:p>
            <a:fld id="{A9DBACAD-8129-6741-A111-F3D7FC1B3CA3}" type="slidenum">
              <a:rPr lang="en-US" smtClean="0"/>
              <a:t>71</a:t>
            </a:fld>
            <a:endParaRPr lang="en-US"/>
          </a:p>
        </p:txBody>
      </p:sp>
    </p:spTree>
    <p:extLst>
      <p:ext uri="{BB962C8B-B14F-4D97-AF65-F5344CB8AC3E}">
        <p14:creationId xmlns:p14="http://schemas.microsoft.com/office/powerpoint/2010/main" val="4933517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Between a pair of chromosomes, sections can be swapped (Crossing Over)</a:t>
            </a:r>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72</a:t>
            </a:fld>
            <a:endParaRPr lang="en-US"/>
          </a:p>
        </p:txBody>
      </p:sp>
    </p:spTree>
    <p:extLst>
      <p:ext uri="{BB962C8B-B14F-4D97-AF65-F5344CB8AC3E}">
        <p14:creationId xmlns:p14="http://schemas.microsoft.com/office/powerpoint/2010/main" val="32224919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Due to independent assortment and crossing over, essentially every gamete is unique</a:t>
            </a: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26796407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is when we want to look back at our last model revision and revise again! The students’ model statements do not have to match the one provided but they should embody the same ideas.</a:t>
            </a:r>
          </a:p>
          <a:p>
            <a:endParaRPr lang="en-US" dirty="0"/>
          </a:p>
          <a:p>
            <a:r>
              <a:rPr lang="en-US" b="1" dirty="0"/>
              <a:t>New Model Ideas: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Between a pair of chromosomes, sections can be swapped (Crossing Over)</a:t>
            </a:r>
            <a:endParaRPr lang="en-US" b="1" dirty="0"/>
          </a:p>
          <a:p>
            <a:r>
              <a:rPr lang="en-US" sz="1200" b="1" kern="1200" dirty="0">
                <a:solidFill>
                  <a:schemeClr val="tx1"/>
                </a:solidFill>
                <a:effectLst/>
                <a:latin typeface="+mn-lt"/>
                <a:ea typeface="+mn-ea"/>
                <a:cs typeface="+mn-cs"/>
              </a:rPr>
              <a:t>Due to independent assortment and crossing over, essentially every gamete is unique</a:t>
            </a:r>
          </a:p>
          <a:p>
            <a:endParaRPr lang="en-US" sz="1200" b="1" kern="1200" dirty="0">
              <a:solidFill>
                <a:schemeClr val="tx1"/>
              </a:solidFill>
              <a:effectLst/>
              <a:latin typeface="+mn-lt"/>
              <a:ea typeface="+mn-ea"/>
              <a:cs typeface="+mn-cs"/>
            </a:endParaRPr>
          </a:p>
          <a:p>
            <a:r>
              <a:rPr lang="en-US" b="0" dirty="0"/>
              <a:t>Model Ideas up to this point:</a:t>
            </a:r>
          </a:p>
          <a:p>
            <a:pPr marL="171450" indent="-171450">
              <a:buFont typeface="Arial" panose="020B0604020202020204" pitchFamily="34" charset="0"/>
              <a:buChar char="•"/>
            </a:pPr>
            <a:r>
              <a:rPr lang="en-US" sz="1200" b="0" dirty="0">
                <a:solidFill>
                  <a:srgbClr val="583F34"/>
                </a:solidFill>
              </a:rPr>
              <a:t>Sexually reproducing organisms have pairs of chromosomes.</a:t>
            </a:r>
          </a:p>
          <a:p>
            <a:pPr marL="171450" indent="-171450">
              <a:buFont typeface="Arial" panose="020B0604020202020204" pitchFamily="34" charset="0"/>
              <a:buChar char="•"/>
            </a:pPr>
            <a:r>
              <a:rPr lang="en-US" sz="1200" b="0" dirty="0">
                <a:solidFill>
                  <a:srgbClr val="583F34"/>
                </a:solidFill>
              </a:rPr>
              <a:t>Each parent gives half of their chromosomes to each (gamete)offspring </a:t>
            </a:r>
          </a:p>
          <a:p>
            <a:pPr marL="171450" indent="-171450">
              <a:buFont typeface="Arial" panose="020B0604020202020204" pitchFamily="34" charset="0"/>
              <a:buChar char="•"/>
            </a:pPr>
            <a:r>
              <a:rPr lang="en-US" sz="1200" b="0"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0" dirty="0">
                <a:solidFill>
                  <a:srgbClr val="583F34"/>
                </a:solidFill>
              </a:rPr>
              <a:t> Gametes have ½ the chromosomes of the organisms </a:t>
            </a:r>
          </a:p>
          <a:p>
            <a:pPr marL="171450" indent="-171450">
              <a:buFont typeface="Arial" panose="020B0604020202020204" pitchFamily="34" charset="0"/>
              <a:buChar char="•"/>
            </a:pPr>
            <a:r>
              <a:rPr lang="en-US" sz="1200" b="0" dirty="0">
                <a:solidFill>
                  <a:srgbClr val="583F34"/>
                </a:solidFill>
              </a:rPr>
              <a:t> Each parent only contributes one chromosome per pair to each (gamete) offspring.</a:t>
            </a:r>
          </a:p>
          <a:p>
            <a:pPr marL="171450" indent="-171450">
              <a:buFont typeface="Arial" panose="020B0604020202020204" pitchFamily="34" charset="0"/>
              <a:buChar char="•"/>
            </a:pPr>
            <a:r>
              <a:rPr lang="en-US" sz="1200" b="0" dirty="0">
                <a:solidFill>
                  <a:srgbClr val="583F34"/>
                </a:solidFill>
              </a:rPr>
              <a:t> Which chromosome given from a pair is random.</a:t>
            </a:r>
          </a:p>
          <a:p>
            <a:pPr marL="171450" indent="-171450">
              <a:buFont typeface="Arial" panose="020B0604020202020204" pitchFamily="34" charset="0"/>
              <a:buChar char="•"/>
            </a:pPr>
            <a:r>
              <a:rPr lang="en-US" sz="1200" b="0" dirty="0">
                <a:solidFill>
                  <a:srgbClr val="583F34"/>
                </a:solidFill>
              </a:rPr>
              <a:t> Traits are usually inherited independently from one other (independent assortment) (this idea can be teased out by looking at the 2 statements: Each parent only contributes one chromosome per pair. AND  Which chromosome given is random. From these 2 statements we can infer that the traits passed on are not all linked together, But are (usually) inherited independently of each other). </a:t>
            </a:r>
            <a:endParaRPr lang="en-US" b="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74</a:t>
            </a:fld>
            <a:endParaRPr lang="en-US"/>
          </a:p>
        </p:txBody>
      </p:sp>
    </p:spTree>
    <p:extLst>
      <p:ext uri="{BB962C8B-B14F-4D97-AF65-F5344CB8AC3E}">
        <p14:creationId xmlns:p14="http://schemas.microsoft.com/office/powerpoint/2010/main" val="31742570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75</a:t>
            </a:fld>
            <a:endParaRPr lang="en-US"/>
          </a:p>
        </p:txBody>
      </p:sp>
    </p:spTree>
    <p:extLst>
      <p:ext uri="{BB962C8B-B14F-4D97-AF65-F5344CB8AC3E}">
        <p14:creationId xmlns:p14="http://schemas.microsoft.com/office/powerpoint/2010/main" val="39650705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76</a:t>
            </a:fld>
            <a:endParaRPr lang="en-US"/>
          </a:p>
        </p:txBody>
      </p:sp>
    </p:spTree>
    <p:extLst>
      <p:ext uri="{BB962C8B-B14F-4D97-AF65-F5344CB8AC3E}">
        <p14:creationId xmlns:p14="http://schemas.microsoft.com/office/powerpoint/2010/main" val="7485946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77</a:t>
            </a:fld>
            <a:endParaRPr lang="en-US"/>
          </a:p>
        </p:txBody>
      </p:sp>
    </p:spTree>
    <p:extLst>
      <p:ext uri="{BB962C8B-B14F-4D97-AF65-F5344CB8AC3E}">
        <p14:creationId xmlns:p14="http://schemas.microsoft.com/office/powerpoint/2010/main" val="424823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is for the transition from Sexual Selection to the Blue Loop. You may want to hide the words and only show the pictures while you make this transition. </a:t>
            </a:r>
          </a:p>
          <a:p>
            <a:r>
              <a:rPr lang="en-US" dirty="0"/>
              <a:t>To help enhance the coming phenomenon, have students share out their own experiences with looking or not looking like other members of their family. Take a poll: who knows someone who looks just like others in their biological family? Who knows someone who looks nothing like others in their biological family? OK, Now we will look at a family from the United Kingdom.</a:t>
            </a:r>
          </a:p>
          <a:p>
            <a:endParaRPr lang="en-US" dirty="0"/>
          </a:p>
          <a:p>
            <a:r>
              <a:rPr lang="en-US" dirty="0"/>
              <a:t>SOURCES:</a:t>
            </a:r>
            <a:br>
              <a:rPr lang="en-US" dirty="0"/>
            </a:br>
            <a:r>
              <a:rPr lang="en-US" dirty="0"/>
              <a:t>http://maxpixel.freegreatpicture.com/Mice-Security-Mastomys-Family-Community-Together-800875</a:t>
            </a:r>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222648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695485" y="4421823"/>
            <a:ext cx="5563869" cy="4189095"/>
          </a:xfrm>
          <a:prstGeom prst="rect">
            <a:avLst/>
          </a:prstGeom>
        </p:spPr>
        <p:txBody>
          <a:bodyPr lIns="92915" tIns="92915" rIns="92915" bIns="92915" anchor="ctr" anchorCtr="0">
            <a:noAutofit/>
          </a:bodyPr>
          <a:lstStyle/>
          <a:p>
            <a:r>
              <a:rPr lang="en-US" dirty="0"/>
              <a:t>TEACHER NOTES:</a:t>
            </a:r>
          </a:p>
          <a:p>
            <a:r>
              <a:rPr lang="en-US" dirty="0"/>
              <a:t>Students respond to the challenge questions on the handout. This could be done in class, for homework or as a ticket out the door. The important part is the conversation that follows. </a:t>
            </a:r>
          </a:p>
          <a:p>
            <a:r>
              <a:rPr lang="en-US" dirty="0"/>
              <a:t>One can argue the answer either way. What is important is for students to support their claim with ideas form the model. </a:t>
            </a:r>
          </a:p>
          <a:p>
            <a:endParaRPr lang="en-US" dirty="0"/>
          </a:p>
          <a:p>
            <a:r>
              <a:rPr lang="en-US" dirty="0"/>
              <a:t>Sample Arguments (This is not “the Answer” but one way in which students could argue their point of view)</a:t>
            </a:r>
          </a:p>
          <a:p>
            <a:r>
              <a:rPr lang="en-US" b="1" dirty="0"/>
              <a:t>Parent/ Child </a:t>
            </a:r>
          </a:p>
          <a:p>
            <a:pPr marL="0" indent="0">
              <a:buNone/>
            </a:pPr>
            <a:r>
              <a:rPr lang="en-US" sz="1200" i="0" dirty="0">
                <a:solidFill>
                  <a:srgbClr val="583F34"/>
                </a:solidFill>
                <a:cs typeface="Arial" panose="020B0604020202020204" pitchFamily="34" charset="0"/>
              </a:rPr>
              <a:t>A parent and child will always share half the traits (Half your chromosomes come from each parent) while 2 siblings may each receive very different combinations of chromosomes from their parents.</a:t>
            </a:r>
            <a:r>
              <a:rPr lang="en-US" sz="1200" dirty="0">
                <a:solidFill>
                  <a:srgbClr val="002060"/>
                </a:solidFill>
              </a:rPr>
              <a:t> (Which chromosome given from a pair is random. And Traits are usually inherited independently from one other (independent assortment). Also, with crossing over, the chromosomes will be even more different (Between a pair of chromosomes, sections can be swapped (Crossing Over) and Due to independent assortment and crossing over, essentially every gamete is unique)</a:t>
            </a:r>
          </a:p>
          <a:p>
            <a:pPr marL="0" indent="0">
              <a:buNone/>
            </a:pPr>
            <a:endParaRPr lang="en-US" sz="1200" dirty="0">
              <a:solidFill>
                <a:srgbClr val="002060"/>
              </a:solidFill>
            </a:endParaRPr>
          </a:p>
          <a:p>
            <a:pPr marL="0" indent="0">
              <a:buNone/>
            </a:pPr>
            <a:r>
              <a:rPr lang="en-US" sz="1200" b="1" dirty="0">
                <a:solidFill>
                  <a:srgbClr val="002060"/>
                </a:solidFill>
              </a:rPr>
              <a:t>Sibling/ Sibling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583F34"/>
                </a:solidFill>
                <a:cs typeface="Arial" panose="020B0604020202020204" pitchFamily="34" charset="0"/>
              </a:rPr>
              <a:t>Considering crossing over, it is virtually impossible for 2 siblings to get the exact same set of chromosomes from their mom and dad, but there is a chance to have many that are the same, certainly more than 1/2 . You can only ever share ½ with either parent (Half your chromosomes come from each parent), but it is possible that you will share more than half with a sibling. Chromosomes are randomly assorted to each gamete so you and a sibling could possibly get the same or a similar random assortment.</a:t>
            </a:r>
            <a:r>
              <a:rPr lang="en-US" sz="1200" dirty="0">
                <a:solidFill>
                  <a:srgbClr val="002060"/>
                </a:solidFill>
              </a:rPr>
              <a:t> (Which chromosome given from a pair is random. And Traits are usually inherited independently from one other (independent assortment).</a:t>
            </a:r>
            <a:r>
              <a:rPr lang="en-US" sz="1200" i="0" dirty="0">
                <a:solidFill>
                  <a:srgbClr val="583F34"/>
                </a:solidFill>
                <a:cs typeface="Arial" panose="020B0604020202020204" pitchFamily="34" charset="0"/>
              </a:rPr>
              <a:t> Even with crossing over, only sections of chromosomes are swapped, and the same sections might be swapped. </a:t>
            </a:r>
            <a:r>
              <a:rPr lang="en-US" sz="1200" dirty="0">
                <a:solidFill>
                  <a:srgbClr val="002060"/>
                </a:solidFill>
              </a:rPr>
              <a:t>(Between a pair of chromosomes, sections can be swapped (Crossing Over)).</a:t>
            </a:r>
            <a:endParaRPr lang="en-US" sz="1200" i="0" dirty="0">
              <a:solidFill>
                <a:srgbClr val="583F34"/>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583F34"/>
              </a:solidFill>
              <a:cs typeface="Arial" panose="020B0604020202020204" pitchFamily="34" charset="0"/>
            </a:endParaRPr>
          </a:p>
          <a:p>
            <a:endParaRPr dirty="0"/>
          </a:p>
        </p:txBody>
      </p:sp>
      <p:sp>
        <p:nvSpPr>
          <p:cNvPr id="347" name="Shape 347"/>
          <p:cNvSpPr>
            <a:spLocks noGrp="1" noRot="1" noChangeAspect="1"/>
          </p:cNvSpPr>
          <p:nvPr>
            <p:ph type="sldImg" idx="2"/>
          </p:nvPr>
        </p:nvSpPr>
        <p:spPr>
          <a:xfrm>
            <a:off x="1150938" y="698500"/>
            <a:ext cx="4652962" cy="34909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72803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79</a:t>
            </a:fld>
            <a:endParaRPr lang="en-US"/>
          </a:p>
        </p:txBody>
      </p:sp>
    </p:spTree>
    <p:extLst>
      <p:ext uri="{BB962C8B-B14F-4D97-AF65-F5344CB8AC3E}">
        <p14:creationId xmlns:p14="http://schemas.microsoft.com/office/powerpoint/2010/main" val="8876910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80</a:t>
            </a:fld>
            <a:endParaRPr lang="en-US"/>
          </a:p>
        </p:txBody>
      </p:sp>
    </p:spTree>
    <p:extLst>
      <p:ext uri="{BB962C8B-B14F-4D97-AF65-F5344CB8AC3E}">
        <p14:creationId xmlns:p14="http://schemas.microsoft.com/office/powerpoint/2010/main" val="20668047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81</a:t>
            </a:fld>
            <a:endParaRPr lang="en-US"/>
          </a:p>
        </p:txBody>
      </p:sp>
    </p:spTree>
    <p:extLst>
      <p:ext uri="{BB962C8B-B14F-4D97-AF65-F5344CB8AC3E}">
        <p14:creationId xmlns:p14="http://schemas.microsoft.com/office/powerpoint/2010/main" val="29760263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TEACHER NOTES: Perhaps</a:t>
            </a:r>
            <a:r>
              <a:rPr lang="en-US" baseline="0" dirty="0"/>
              <a:t> your students don’t need this step</a:t>
            </a:r>
            <a:r>
              <a:rPr lang="is-IS" baseline="0" dirty="0"/>
              <a:t>…they may be able to explain it without this exercise. Great! But if they need more structure, here it is. </a:t>
            </a:r>
            <a:r>
              <a:rPr lang="en-US" dirty="0"/>
              <a:t>This can be done on whiteboards in pairs or groups. </a:t>
            </a:r>
          </a:p>
          <a:p>
            <a:endParaRPr lang="en-US" dirty="0"/>
          </a:p>
          <a:p>
            <a:r>
              <a:rPr lang="en-US" dirty="0"/>
              <a:t>You can individually check groups and/ or have a volunteer draw Lucy’s and Maria’s eggs on the classroom whiteboard.</a:t>
            </a:r>
          </a:p>
          <a:p>
            <a:r>
              <a:rPr lang="en-US" dirty="0"/>
              <a:t>Lucy received 1B’, 2B’, and 3B’ chromosomes from her egg</a:t>
            </a:r>
          </a:p>
          <a:p>
            <a:r>
              <a:rPr lang="en-US" dirty="0"/>
              <a:t>Maria received 1A’, 2A’, and 3A’ chromosomes from her egg</a:t>
            </a:r>
          </a:p>
        </p:txBody>
      </p:sp>
      <p:sp>
        <p:nvSpPr>
          <p:cNvPr id="4" name="Slide Number Placeholder 3"/>
          <p:cNvSpPr>
            <a:spLocks noGrp="1"/>
          </p:cNvSpPr>
          <p:nvPr>
            <p:ph type="sldNum" sz="quarter" idx="10"/>
          </p:nvPr>
        </p:nvSpPr>
        <p:spPr/>
        <p:txBody>
          <a:bodyPr/>
          <a:lstStyle/>
          <a:p>
            <a:fld id="{A9DBACAD-8129-6741-A111-F3D7FC1B3CA3}" type="slidenum">
              <a:rPr lang="en-US" smtClean="0"/>
              <a:t>83</a:t>
            </a:fld>
            <a:endParaRPr lang="en-US"/>
          </a:p>
        </p:txBody>
      </p:sp>
    </p:spTree>
    <p:extLst>
      <p:ext uri="{BB962C8B-B14F-4D97-AF65-F5344CB8AC3E}">
        <p14:creationId xmlns:p14="http://schemas.microsoft.com/office/powerpoint/2010/main" val="41024013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Assessment time! Students explain the phenomenon about the twins, but they take the role of a science reporter for your local newspaper. The format of their explanation is as a newspaper article and their audience is the general public.  See next slide</a:t>
            </a:r>
          </a:p>
        </p:txBody>
      </p:sp>
      <p:sp>
        <p:nvSpPr>
          <p:cNvPr id="4" name="Slide Number Placeholder 3"/>
          <p:cNvSpPr>
            <a:spLocks noGrp="1"/>
          </p:cNvSpPr>
          <p:nvPr>
            <p:ph type="sldNum" sz="quarter" idx="10"/>
          </p:nvPr>
        </p:nvSpPr>
        <p:spPr/>
        <p:txBody>
          <a:bodyPr/>
          <a:lstStyle/>
          <a:p>
            <a:fld id="{C7BB21F4-C42E-3B40-9B33-CFE230F675D3}" type="slidenum">
              <a:rPr lang="en-US" smtClean="0"/>
              <a:t>84</a:t>
            </a:fld>
            <a:endParaRPr lang="en-US"/>
          </a:p>
        </p:txBody>
      </p:sp>
    </p:spTree>
    <p:extLst>
      <p:ext uri="{BB962C8B-B14F-4D97-AF65-F5344CB8AC3E}">
        <p14:creationId xmlns:p14="http://schemas.microsoft.com/office/powerpoint/2010/main" val="13009473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Students take the role of the science reporter for the local newspaper (Insert the name of your local paper). They are writing in the form of a newspaper article and their audience is the general public. </a:t>
            </a:r>
          </a:p>
        </p:txBody>
      </p:sp>
      <p:sp>
        <p:nvSpPr>
          <p:cNvPr id="4" name="Slide Number Placeholder 3"/>
          <p:cNvSpPr>
            <a:spLocks noGrp="1"/>
          </p:cNvSpPr>
          <p:nvPr>
            <p:ph type="sldNum" sz="quarter" idx="10"/>
          </p:nvPr>
        </p:nvSpPr>
        <p:spPr/>
        <p:txBody>
          <a:bodyPr/>
          <a:lstStyle/>
          <a:p>
            <a:fld id="{C7BB21F4-C42E-3B40-9B33-CFE230F675D3}" type="slidenum">
              <a:rPr lang="en-US" smtClean="0"/>
              <a:t>85</a:t>
            </a:fld>
            <a:endParaRPr lang="en-US"/>
          </a:p>
        </p:txBody>
      </p:sp>
    </p:spTree>
    <p:extLst>
      <p:ext uri="{BB962C8B-B14F-4D97-AF65-F5344CB8AC3E}">
        <p14:creationId xmlns:p14="http://schemas.microsoft.com/office/powerpoint/2010/main" val="30141373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an optional assessment.</a:t>
            </a:r>
          </a:p>
          <a:p>
            <a:endParaRPr lang="en-US" dirty="0"/>
          </a:p>
          <a:p>
            <a:endParaRPr lang="en-US" dirty="0"/>
          </a:p>
          <a:p>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http://img.suggest.com/slides/3/8/3/8/8/9/3838890527/3523ef245c2343012c420fed64d7da52e43507ea.jpeg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86</a:t>
            </a:fld>
            <a:endParaRPr lang="en-US"/>
          </a:p>
        </p:txBody>
      </p:sp>
    </p:spTree>
    <p:extLst>
      <p:ext uri="{BB962C8B-B14F-4D97-AF65-F5344CB8AC3E}">
        <p14:creationId xmlns:p14="http://schemas.microsoft.com/office/powerpoint/2010/main" val="35779034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87</a:t>
            </a:fld>
            <a:endParaRPr lang="en-US"/>
          </a:p>
        </p:txBody>
      </p:sp>
    </p:spTree>
    <p:extLst>
      <p:ext uri="{BB962C8B-B14F-4D97-AF65-F5344CB8AC3E}">
        <p14:creationId xmlns:p14="http://schemas.microsoft.com/office/powerpoint/2010/main" val="25575878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88</a:t>
            </a:fld>
            <a:endParaRPr lang="en-US"/>
          </a:p>
        </p:txBody>
      </p:sp>
    </p:spTree>
    <p:extLst>
      <p:ext uri="{BB962C8B-B14F-4D97-AF65-F5344CB8AC3E}">
        <p14:creationId xmlns:p14="http://schemas.microsoft.com/office/powerpoint/2010/main" val="1091647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DBACAD-8129-6741-A111-F3D7FC1B3CA3}" type="slidenum">
              <a:rPr lang="en-US" smtClean="0"/>
              <a:t>9</a:t>
            </a:fld>
            <a:endParaRPr lang="en-US"/>
          </a:p>
        </p:txBody>
      </p:sp>
    </p:spTree>
    <p:extLst>
      <p:ext uri="{BB962C8B-B14F-4D97-AF65-F5344CB8AC3E}">
        <p14:creationId xmlns:p14="http://schemas.microsoft.com/office/powerpoint/2010/main" val="40279160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89</a:t>
            </a:fld>
            <a:endParaRPr lang="en-US"/>
          </a:p>
        </p:txBody>
      </p:sp>
    </p:spTree>
    <p:extLst>
      <p:ext uri="{BB962C8B-B14F-4D97-AF65-F5344CB8AC3E}">
        <p14:creationId xmlns:p14="http://schemas.microsoft.com/office/powerpoint/2010/main" val="8235639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If time allows, this is a great place to show “The human family tree” by National Geographic. This is a 90-minute video that shows how all humans are ultimately linked by 99.9% the same DNA because we all have common human ancestry originating in sub-Saharan Africa. </a:t>
            </a:r>
          </a:p>
          <a:p>
            <a:pPr lvl="0"/>
            <a:r>
              <a:rPr lang="en-US" sz="1200" kern="1200" dirty="0">
                <a:solidFill>
                  <a:schemeClr val="tx1"/>
                </a:solidFill>
                <a:effectLst/>
                <a:latin typeface="+mn-lt"/>
                <a:ea typeface="+mn-ea"/>
                <a:cs typeface="+mn-cs"/>
              </a:rPr>
              <a:t>2) Next, ask students to weigh in on questions (Hopefully in the parking lot) such as “Does race really exist?”, “Is Race genetic?” etc. Have students read the National Geographic article entitled “Concept of race not grounded in genetics.”  You can prepare specific questions for discussion or just invite participation and leave the discussion more open ended. This is a good time to dispel the myth that Genetics differentiates humans by race and thus, we can use this information to debunk that racist ideas are substantiated by Biology. There is no Biological evidence that supports racism (that any one group of humans in superior or inferior to any other group of humans).  As teachers, it is critical that we utilize our science-based platform to assert racial equity and justice.</a:t>
            </a:r>
          </a:p>
        </p:txBody>
      </p:sp>
      <p:sp>
        <p:nvSpPr>
          <p:cNvPr id="4" name="Slide Number Placeholder 3"/>
          <p:cNvSpPr>
            <a:spLocks noGrp="1"/>
          </p:cNvSpPr>
          <p:nvPr>
            <p:ph type="sldNum" sz="quarter" idx="10"/>
          </p:nvPr>
        </p:nvSpPr>
        <p:spPr/>
        <p:txBody>
          <a:bodyPr/>
          <a:lstStyle/>
          <a:p>
            <a:fld id="{A9DBACAD-8129-6741-A111-F3D7FC1B3CA3}" type="slidenum">
              <a:rPr lang="en-US" smtClean="0"/>
              <a:t>90</a:t>
            </a:fld>
            <a:endParaRPr lang="en-US"/>
          </a:p>
        </p:txBody>
      </p:sp>
    </p:spTree>
    <p:extLst>
      <p:ext uri="{BB962C8B-B14F-4D97-AF65-F5344CB8AC3E}">
        <p14:creationId xmlns:p14="http://schemas.microsoft.com/office/powerpoint/2010/main" val="17075626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8d26f13fd8_0_1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8d26f13fd8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9206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94</a:t>
            </a:fld>
            <a:endParaRPr lang="en-US"/>
          </a:p>
        </p:txBody>
      </p:sp>
    </p:spTree>
    <p:extLst>
      <p:ext uri="{BB962C8B-B14F-4D97-AF65-F5344CB8AC3E}">
        <p14:creationId xmlns:p14="http://schemas.microsoft.com/office/powerpoint/2010/main" val="3051140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Define</a:t>
            </a:r>
            <a:r>
              <a:rPr lang="en-US" baseline="0" dirty="0"/>
              <a:t> g</a:t>
            </a:r>
            <a:r>
              <a:rPr lang="en-US" dirty="0"/>
              <a:t>ametes, fertilization and zygote in the</a:t>
            </a:r>
            <a:r>
              <a:rPr lang="en-US" baseline="0" dirty="0"/>
              <a:t> glossary.</a:t>
            </a:r>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13</a:t>
            </a:fld>
            <a:endParaRPr lang="en-US"/>
          </a:p>
        </p:txBody>
      </p:sp>
    </p:spTree>
    <p:extLst>
      <p:ext uri="{BB962C8B-B14F-4D97-AF65-F5344CB8AC3E}">
        <p14:creationId xmlns:p14="http://schemas.microsoft.com/office/powerpoint/2010/main" val="239550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QM">
    <p:spTree>
      <p:nvGrpSpPr>
        <p:cNvPr id="1" name=""/>
        <p:cNvGrpSpPr/>
        <p:nvPr/>
      </p:nvGrpSpPr>
      <p:grpSpPr>
        <a:xfrm>
          <a:off x="0" y="0"/>
          <a:ext cx="0" cy="0"/>
          <a:chOff x="0" y="0"/>
          <a:chExt cx="0" cy="0"/>
        </a:xfrm>
      </p:grpSpPr>
      <p:sp>
        <p:nvSpPr>
          <p:cNvPr id="117" name="Shape 117"/>
          <p:cNvSpPr/>
          <p:nvPr/>
        </p:nvSpPr>
        <p:spPr>
          <a:xfrm>
            <a:off x="0" y="0"/>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a:solidFill>
                  <a:srgbClr val="FFFFFF"/>
                </a:solidFill>
                <a:latin typeface="Arial"/>
                <a:ea typeface="Arial"/>
                <a:cs typeface="Arial"/>
                <a:sym typeface="Arial"/>
              </a:defRPr>
            </a:lvl1pPr>
          </a:lstStyle>
          <a:p>
            <a:r>
              <a:rPr lang="en-US" dirty="0"/>
              <a:t>PQM (For Teachers Only)</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p:nvPr>
        </p:nvSpPr>
        <p:spPr>
          <a:xfrm>
            <a:off x="428228" y="851157"/>
            <a:ext cx="8251825" cy="5360432"/>
          </a:xfrm>
        </p:spPr>
        <p:txBody>
          <a:bodyPr>
            <a:normAutofit/>
          </a:bodyPr>
          <a:lstStyle>
            <a:lvl1pPr marL="0" indent="0">
              <a:buNone/>
              <a:defRPr sz="2000" b="0"/>
            </a:lvl1pPr>
          </a:lstStyle>
          <a:p>
            <a:pPr lvl="0"/>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48347884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3" name="Picture 12">
            <a:extLst>
              <a:ext uri="{FF2B5EF4-FFF2-40B4-BE49-F238E27FC236}">
                <a16:creationId xmlns:a16="http://schemas.microsoft.com/office/drawing/2014/main" id="{D0B228B0-59E9-4E01-8159-AD258C5A67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2246" y="1126248"/>
            <a:ext cx="1663145" cy="1567805"/>
          </a:xfrm>
          <a:prstGeom prst="rect">
            <a:avLst/>
          </a:prstGeom>
        </p:spPr>
      </p:pic>
    </p:spTree>
    <p:extLst>
      <p:ext uri="{BB962C8B-B14F-4D97-AF65-F5344CB8AC3E}">
        <p14:creationId xmlns:p14="http://schemas.microsoft.com/office/powerpoint/2010/main" val="634691212"/>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20226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0E36BDA4-89FD-438B-A7BA-27BC5C5D60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0946" y="1590677"/>
            <a:ext cx="1379086" cy="1274213"/>
          </a:xfrm>
          <a:prstGeom prst="rect">
            <a:avLst/>
          </a:prstGeom>
        </p:spPr>
      </p:pic>
    </p:spTree>
    <p:extLst>
      <p:ext uri="{BB962C8B-B14F-4D97-AF65-F5344CB8AC3E}">
        <p14:creationId xmlns:p14="http://schemas.microsoft.com/office/powerpoint/2010/main" val="305855457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22470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CAA97905-19B8-4D7D-86D0-39CFA20392F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64138" y="1581058"/>
            <a:ext cx="1435869" cy="1297086"/>
          </a:xfrm>
          <a:prstGeom prst="rect">
            <a:avLst/>
          </a:prstGeom>
        </p:spPr>
      </p:pic>
    </p:spTree>
    <p:extLst>
      <p:ext uri="{BB962C8B-B14F-4D97-AF65-F5344CB8AC3E}">
        <p14:creationId xmlns:p14="http://schemas.microsoft.com/office/powerpoint/2010/main" val="415095627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20226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A3B3CE19-D355-47AC-B652-C720676797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72467" y="1301965"/>
            <a:ext cx="1149269" cy="1286339"/>
          </a:xfrm>
          <a:prstGeom prst="rect">
            <a:avLst/>
          </a:prstGeom>
        </p:spPr>
      </p:pic>
    </p:spTree>
    <p:extLst>
      <p:ext uri="{BB962C8B-B14F-4D97-AF65-F5344CB8AC3E}">
        <p14:creationId xmlns:p14="http://schemas.microsoft.com/office/powerpoint/2010/main" val="341003123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AA7B4CA8-1CFF-4F21-BB33-2315975C94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19572" y="1284227"/>
            <a:ext cx="1652682" cy="1557942"/>
          </a:xfrm>
          <a:prstGeom prst="rect">
            <a:avLst/>
          </a:prstGeom>
        </p:spPr>
      </p:pic>
    </p:spTree>
    <p:extLst>
      <p:ext uri="{BB962C8B-B14F-4D97-AF65-F5344CB8AC3E}">
        <p14:creationId xmlns:p14="http://schemas.microsoft.com/office/powerpoint/2010/main" val="367788419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FA7FFFB0-6263-4F3F-A4C3-13C91699F6F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28938" y="1284738"/>
            <a:ext cx="1672839" cy="1576944"/>
          </a:xfrm>
          <a:prstGeom prst="rect">
            <a:avLst/>
          </a:prstGeom>
        </p:spPr>
      </p:pic>
    </p:spTree>
    <p:extLst>
      <p:ext uri="{BB962C8B-B14F-4D97-AF65-F5344CB8AC3E}">
        <p14:creationId xmlns:p14="http://schemas.microsoft.com/office/powerpoint/2010/main" val="184713213"/>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20776455-CD60-419A-BD8E-CFBE3074E1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60779" y="1062661"/>
            <a:ext cx="1658149" cy="1552535"/>
          </a:xfrm>
          <a:prstGeom prst="rect">
            <a:avLst/>
          </a:prstGeom>
        </p:spPr>
      </p:pic>
    </p:spTree>
    <p:extLst>
      <p:ext uri="{BB962C8B-B14F-4D97-AF65-F5344CB8AC3E}">
        <p14:creationId xmlns:p14="http://schemas.microsoft.com/office/powerpoint/2010/main" val="1732400405"/>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B62EEC23-A153-4AFF-9A17-7C8A5C6C90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5322" y="1037686"/>
            <a:ext cx="1662097" cy="1566818"/>
          </a:xfrm>
          <a:prstGeom prst="rect">
            <a:avLst/>
          </a:prstGeom>
        </p:spPr>
      </p:pic>
    </p:spTree>
    <p:extLst>
      <p:ext uri="{BB962C8B-B14F-4D97-AF65-F5344CB8AC3E}">
        <p14:creationId xmlns:p14="http://schemas.microsoft.com/office/powerpoint/2010/main" val="323891594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9A646EC7-047D-4D94-933B-4D26BB43F6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75322" y="1065578"/>
            <a:ext cx="1663144" cy="1567804"/>
          </a:xfrm>
          <a:prstGeom prst="rect">
            <a:avLst/>
          </a:prstGeom>
        </p:spPr>
      </p:pic>
    </p:spTree>
    <p:extLst>
      <p:ext uri="{BB962C8B-B14F-4D97-AF65-F5344CB8AC3E}">
        <p14:creationId xmlns:p14="http://schemas.microsoft.com/office/powerpoint/2010/main" val="149005095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5843587"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0" name="Picture 9">
            <a:extLst>
              <a:ext uri="{FF2B5EF4-FFF2-40B4-BE49-F238E27FC236}">
                <a16:creationId xmlns:a16="http://schemas.microsoft.com/office/drawing/2014/main" id="{A888B8D7-CDED-4A0E-A06E-5DEBE87A1E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4243" y="1066232"/>
            <a:ext cx="1637706" cy="1543825"/>
          </a:xfrm>
          <a:prstGeom prst="rect">
            <a:avLst/>
          </a:prstGeom>
        </p:spPr>
      </p:pic>
    </p:spTree>
    <p:extLst>
      <p:ext uri="{BB962C8B-B14F-4D97-AF65-F5344CB8AC3E}">
        <p14:creationId xmlns:p14="http://schemas.microsoft.com/office/powerpoint/2010/main" val="33218790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a16="http://schemas.microsoft.com/office/drawing/2014/main" id="{C8340D24-6747-432B-A597-B74ED89CC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5497" y="1404382"/>
            <a:ext cx="1379086" cy="1274213"/>
          </a:xfrm>
          <a:prstGeom prst="rect">
            <a:avLst/>
          </a:prstGeom>
        </p:spPr>
      </p:pic>
    </p:spTree>
    <p:extLst>
      <p:ext uri="{BB962C8B-B14F-4D97-AF65-F5344CB8AC3E}">
        <p14:creationId xmlns:p14="http://schemas.microsoft.com/office/powerpoint/2010/main" val="3071027676"/>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8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35244556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 Center copy 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2240484"/>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610464202"/>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1751518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7499178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42625425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0986563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8328303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6099313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472631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BAA5A9FB-FC4C-418D-9282-CA36F7ECD945}"/>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a16="http://schemas.microsoft.com/office/drawing/2014/main" id="{95BF533D-8872-4A4C-8DB2-AEEB1CC8B9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1082" y="1400806"/>
            <a:ext cx="1379086" cy="1274214"/>
          </a:xfrm>
          <a:prstGeom prst="rect">
            <a:avLst/>
          </a:prstGeom>
        </p:spPr>
      </p:pic>
    </p:spTree>
    <p:extLst>
      <p:ext uri="{BB962C8B-B14F-4D97-AF65-F5344CB8AC3E}">
        <p14:creationId xmlns:p14="http://schemas.microsoft.com/office/powerpoint/2010/main" val="164451242"/>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9828841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755519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7/4/2025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5808248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le - Center copy 2">
    <p:spTree>
      <p:nvGrpSpPr>
        <p:cNvPr id="1" name=""/>
        <p:cNvGrpSpPr/>
        <p:nvPr/>
      </p:nvGrpSpPr>
      <p:grpSpPr>
        <a:xfrm>
          <a:off x="0" y="0"/>
          <a:ext cx="0" cy="0"/>
          <a:chOff x="0" y="0"/>
          <a:chExt cx="0" cy="0"/>
        </a:xfrm>
      </p:grpSpPr>
      <p:sp>
        <p:nvSpPr>
          <p:cNvPr id="132" name="Shape 13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1569326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7" name="Shape 120">
            <a:extLst>
              <a:ext uri="{FF2B5EF4-FFF2-40B4-BE49-F238E27FC236}">
                <a16:creationId xmlns:a16="http://schemas.microsoft.com/office/drawing/2014/main" id="{00458E86-9274-4486-BEB4-154DDD8A9C30}"/>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a16="http://schemas.microsoft.com/office/drawing/2014/main" id="{181946FC-DCC7-4F1F-A8A2-EA191D29F1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6692" y="1118087"/>
            <a:ext cx="1110743" cy="1274214"/>
          </a:xfrm>
          <a:prstGeom prst="rect">
            <a:avLst/>
          </a:prstGeom>
        </p:spPr>
      </p:pic>
    </p:spTree>
    <p:extLst>
      <p:ext uri="{BB962C8B-B14F-4D97-AF65-F5344CB8AC3E}">
        <p14:creationId xmlns:p14="http://schemas.microsoft.com/office/powerpoint/2010/main" val="140846151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a16="http://schemas.microsoft.com/office/drawing/2014/main" id="{36AA063A-509F-4B8A-B5B7-4D392B2DFF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199" y="1124371"/>
            <a:ext cx="1658149" cy="1552535"/>
          </a:xfrm>
          <a:prstGeom prst="rect">
            <a:avLst/>
          </a:prstGeom>
        </p:spPr>
      </p:pic>
    </p:spTree>
    <p:extLst>
      <p:ext uri="{BB962C8B-B14F-4D97-AF65-F5344CB8AC3E}">
        <p14:creationId xmlns:p14="http://schemas.microsoft.com/office/powerpoint/2010/main" val="403173412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a16="http://schemas.microsoft.com/office/drawing/2014/main" id="{F133A076-CF52-4239-BE8B-411FAD9484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242" y="1102518"/>
            <a:ext cx="1662097" cy="1566818"/>
          </a:xfrm>
          <a:prstGeom prst="rect">
            <a:avLst/>
          </a:prstGeom>
        </p:spPr>
      </p:pic>
    </p:spTree>
    <p:extLst>
      <p:ext uri="{BB962C8B-B14F-4D97-AF65-F5344CB8AC3E}">
        <p14:creationId xmlns:p14="http://schemas.microsoft.com/office/powerpoint/2010/main" val="182428236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a16="http://schemas.microsoft.com/office/drawing/2014/main" id="{29178D2D-BBE9-4E1B-BFF4-0DCED0FCA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4819" y="1121833"/>
            <a:ext cx="1672839" cy="1576944"/>
          </a:xfrm>
          <a:prstGeom prst="rect">
            <a:avLst/>
          </a:prstGeom>
        </p:spPr>
      </p:pic>
    </p:spTree>
    <p:extLst>
      <p:ext uri="{BB962C8B-B14F-4D97-AF65-F5344CB8AC3E}">
        <p14:creationId xmlns:p14="http://schemas.microsoft.com/office/powerpoint/2010/main" val="187486374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a16="http://schemas.microsoft.com/office/drawing/2014/main" id="{B3D4A5EE-DF47-445B-AEB5-266225F17C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0897" y="1103859"/>
            <a:ext cx="1672839" cy="1576943"/>
          </a:xfrm>
          <a:prstGeom prst="rect">
            <a:avLst/>
          </a:prstGeom>
        </p:spPr>
      </p:pic>
    </p:spTree>
    <p:extLst>
      <p:ext uri="{BB962C8B-B14F-4D97-AF65-F5344CB8AC3E}">
        <p14:creationId xmlns:p14="http://schemas.microsoft.com/office/powerpoint/2010/main" val="5100369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marL="0" indent="0">
              <a:buNone/>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0" name="Picture 9">
            <a:extLst>
              <a:ext uri="{FF2B5EF4-FFF2-40B4-BE49-F238E27FC236}">
                <a16:creationId xmlns:a16="http://schemas.microsoft.com/office/drawing/2014/main" id="{E52C272E-B9E8-4629-9745-15237B857A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2522" y="1111876"/>
            <a:ext cx="1663144" cy="1567804"/>
          </a:xfrm>
          <a:prstGeom prst="rect">
            <a:avLst/>
          </a:prstGeom>
        </p:spPr>
      </p:pic>
    </p:spTree>
    <p:extLst>
      <p:ext uri="{BB962C8B-B14F-4D97-AF65-F5344CB8AC3E}">
        <p14:creationId xmlns:p14="http://schemas.microsoft.com/office/powerpoint/2010/main" val="138686697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image2.png"/>
          <p:cNvPicPr>
            <a:picLocks noChangeAspect="1"/>
          </p:cNvPicPr>
          <p:nvPr userDrawn="1"/>
        </p:nvPicPr>
        <p:blipFill>
          <a:blip r:embed="rId35"/>
          <a:stretch>
            <a:fillRect/>
          </a:stretch>
        </p:blipFill>
        <p:spPr>
          <a:xfrm>
            <a:off x="8320149" y="6411195"/>
            <a:ext cx="733302" cy="344334"/>
          </a:xfrm>
          <a:prstGeom prst="rect">
            <a:avLst/>
          </a:prstGeom>
          <a:ln w="12700">
            <a:miter lim="400000"/>
          </a:ln>
        </p:spPr>
      </p:pic>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36"/>
          <a:stretch>
            <a:fillRect/>
          </a:stretch>
        </p:blipFill>
        <p:spPr>
          <a:xfrm>
            <a:off x="142801" y="6521600"/>
            <a:ext cx="696007" cy="245260"/>
          </a:xfrm>
          <a:prstGeom prst="rect">
            <a:avLst/>
          </a:prstGeom>
          <a:ln w="12700">
            <a:miter lim="400000"/>
          </a:ln>
        </p:spPr>
      </p:pic>
    </p:spTree>
    <p:extLst>
      <p:ext uri="{BB962C8B-B14F-4D97-AF65-F5344CB8AC3E}">
        <p14:creationId xmlns:p14="http://schemas.microsoft.com/office/powerpoint/2010/main" val="4970306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8.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3.xml"/><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image" Target="../media/image36.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notesSlide" Target="../notesSlides/notesSlide31.xml"/><Relationship Id="rId16" Type="http://schemas.openxmlformats.org/officeDocument/2006/relationships/image" Target="../media/image52.png"/><Relationship Id="rId1" Type="http://schemas.openxmlformats.org/officeDocument/2006/relationships/slideLayout" Target="../slideLayouts/slideLayout33.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23.xml"/><Relationship Id="rId5" Type="http://schemas.openxmlformats.org/officeDocument/2006/relationships/image" Target="../media/image57.png"/><Relationship Id="rId4" Type="http://schemas.openxmlformats.org/officeDocument/2006/relationships/image" Target="../media/image62.png"/></Relationships>
</file>

<file path=ppt/slides/_rels/slide4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2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8.xml"/><Relationship Id="rId1" Type="http://schemas.openxmlformats.org/officeDocument/2006/relationships/slideLayout" Target="../slideLayouts/slideLayout23.xml"/><Relationship Id="rId6" Type="http://schemas.openxmlformats.org/officeDocument/2006/relationships/image" Target="../media/image68.png"/><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2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69.png"/><Relationship Id="rId7"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23.xml"/><Relationship Id="rId6"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82.png"/><Relationship Id="rId4" Type="http://schemas.openxmlformats.org/officeDocument/2006/relationships/image" Target="../media/image70.png"/><Relationship Id="rId9"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notesSlide" Target="../notesSlides/notesSlide46.xml"/><Relationship Id="rId1" Type="http://schemas.openxmlformats.org/officeDocument/2006/relationships/slideLayout" Target="../slideLayouts/slideLayout28.xml"/><Relationship Id="rId6" Type="http://schemas.openxmlformats.org/officeDocument/2006/relationships/image" Target="../media/image76.png"/><Relationship Id="rId5" Type="http://schemas.openxmlformats.org/officeDocument/2006/relationships/image" Target="../media/image83.png"/><Relationship Id="rId4" Type="http://schemas.openxmlformats.org/officeDocument/2006/relationships/image" Target="../media/image85.png"/></Relationships>
</file>

<file path=ppt/slides/_rels/slide5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23.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77.png"/></Relationships>
</file>

<file path=ppt/slides/_rels/slide5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8.xml"/><Relationship Id="rId1" Type="http://schemas.openxmlformats.org/officeDocument/2006/relationships/slideLayout" Target="../slideLayouts/slideLayout23.xml"/><Relationship Id="rId4" Type="http://schemas.openxmlformats.org/officeDocument/2006/relationships/image" Target="../media/image89.png"/></Relationships>
</file>

<file path=ppt/slides/_rels/slide5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0.xml"/><Relationship Id="rId1" Type="http://schemas.openxmlformats.org/officeDocument/2006/relationships/slideLayout" Target="../slideLayouts/slideLayout23.xml"/><Relationship Id="rId4" Type="http://schemas.openxmlformats.org/officeDocument/2006/relationships/image" Target="../media/image9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9.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2.xml"/><Relationship Id="rId1" Type="http://schemas.openxmlformats.org/officeDocument/2006/relationships/slideLayout" Target="../slideLayouts/slideLayout23.xml"/><Relationship Id="rId4" Type="http://schemas.openxmlformats.org/officeDocument/2006/relationships/image" Target="../media/image97.png"/></Relationships>
</file>

<file path=ppt/slides/_rels/slide7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jpeg"/><Relationship Id="rId7" Type="http://schemas.openxmlformats.org/officeDocument/2006/relationships/image" Target="../media/image103.png"/><Relationship Id="rId2" Type="http://schemas.openxmlformats.org/officeDocument/2006/relationships/notesSlide" Target="../notesSlides/notesSlide70.xml"/><Relationship Id="rId1" Type="http://schemas.openxmlformats.org/officeDocument/2006/relationships/slideLayout" Target="../slideLayouts/slideLayout26.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4.xml"/><Relationship Id="rId1" Type="http://schemas.openxmlformats.org/officeDocument/2006/relationships/slideLayout" Target="../slideLayouts/slideLayout23.xml"/><Relationship Id="rId5" Type="http://schemas.openxmlformats.org/officeDocument/2006/relationships/image" Target="../media/image106.png"/><Relationship Id="rId4" Type="http://schemas.openxmlformats.org/officeDocument/2006/relationships/image" Target="../media/image58.png"/></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5.xml"/><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6.xml"/><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2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3F6EB3">
              <a:alpha val="49804"/>
            </a:srgbClr>
          </a:solidFill>
          <a:ln>
            <a:solidFill>
              <a:srgbClr val="3F6E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355601" y="1472703"/>
            <a:ext cx="8432798" cy="1470025"/>
          </a:xfrm>
        </p:spPr>
        <p:txBody>
          <a:bodyPr>
            <a:normAutofit/>
          </a:bodyPr>
          <a:lstStyle/>
          <a:p>
            <a:r>
              <a:rPr lang="en-US" sz="4000" dirty="0">
                <a:solidFill>
                  <a:srgbClr val="3A4A6A"/>
                </a:solidFill>
                <a:latin typeface="Arial" panose="020B0604020202020204" pitchFamily="34" charset="0"/>
                <a:cs typeface="Arial" panose="020B0604020202020204" pitchFamily="34" charset="0"/>
              </a:rPr>
              <a:t>Meiosis</a:t>
            </a:r>
            <a:br>
              <a:rPr lang="en-US" sz="4000" dirty="0">
                <a:solidFill>
                  <a:srgbClr val="3A4A6A"/>
                </a:solidFill>
                <a:latin typeface="Arial" panose="020B0604020202020204" pitchFamily="34" charset="0"/>
                <a:cs typeface="Arial" panose="020B0604020202020204" pitchFamily="34" charset="0"/>
              </a:rPr>
            </a:br>
            <a:r>
              <a:rPr lang="en-US" sz="2800" dirty="0">
                <a:solidFill>
                  <a:srgbClr val="3A4A6A"/>
                </a:solidFill>
                <a:latin typeface="Arial" panose="020B0604020202020204" pitchFamily="34" charset="0"/>
                <a:cs typeface="Arial" panose="020B0604020202020204" pitchFamily="34" charset="0"/>
              </a:rPr>
              <a:t>(Gamete Formation)</a:t>
            </a:r>
            <a:endParaRPr lang="en-US" sz="2000" dirty="0">
              <a:solidFill>
                <a:srgbClr val="3A4A6A"/>
              </a:solidFill>
              <a:latin typeface="Arial" panose="020B0604020202020204" pitchFamily="34" charset="0"/>
              <a:cs typeface="Arial" panose="020B0604020202020204" pitchFamily="34" charset="0"/>
            </a:endParaRPr>
          </a:p>
        </p:txBody>
      </p:sp>
      <p:sp>
        <p:nvSpPr>
          <p:cNvPr id="5" name="Subtitle 4"/>
          <p:cNvSpPr>
            <a:spLocks noGrp="1"/>
          </p:cNvSpPr>
          <p:nvPr>
            <p:ph type="subTitle" idx="1"/>
          </p:nvPr>
        </p:nvSpPr>
        <p:spPr>
          <a:xfrm>
            <a:off x="355600" y="3383158"/>
            <a:ext cx="8432799" cy="1752600"/>
          </a:xfrm>
        </p:spPr>
        <p:txBody>
          <a:bodyPr>
            <a:noAutofit/>
          </a:bodyPr>
          <a:lstStyle/>
          <a:p>
            <a:r>
              <a:rPr lang="en-US" sz="2800" dirty="0">
                <a:solidFill>
                  <a:srgbClr val="3A4A6A"/>
                </a:solidFill>
                <a:latin typeface="Arial" panose="020B0604020202020204" pitchFamily="34" charset="0"/>
                <a:cs typeface="Arial" panose="020B0604020202020204" pitchFamily="34" charset="0"/>
              </a:rPr>
              <a:t>Why are siblings sometimes so much alike and other times so different? </a:t>
            </a:r>
          </a:p>
          <a:p>
            <a:r>
              <a:rPr lang="en-US" sz="2800" dirty="0">
                <a:solidFill>
                  <a:srgbClr val="3A4A6A"/>
                </a:solidFill>
                <a:latin typeface="Arial" panose="020B0604020202020204" pitchFamily="34" charset="0"/>
                <a:cs typeface="Arial" panose="020B0604020202020204" pitchFamily="34" charset="0"/>
              </a:rPr>
              <a:t>How is the information from parents distributed to offspring?</a:t>
            </a:r>
          </a:p>
          <a:p>
            <a:endParaRPr lang="en-US" sz="2800" dirty="0">
              <a:solidFill>
                <a:srgbClr val="654D85"/>
              </a:solidFill>
              <a:latin typeface="Arial" panose="020B0604020202020204" pitchFamily="34" charset="0"/>
              <a:cs typeface="Arial" panose="020B0604020202020204" pitchFamily="34" charset="0"/>
            </a:endParaRPr>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3F6EB3"/>
                </a:solidFill>
                <a:latin typeface="Arial" panose="020B0604020202020204" pitchFamily="34" charset="0"/>
                <a:cs typeface="Arial" panose="020B0604020202020204" pitchFamily="34" charset="0"/>
              </a:rPr>
              <a:t>Version May 2021</a:t>
            </a:r>
          </a:p>
        </p:txBody>
      </p:sp>
    </p:spTree>
    <p:extLst>
      <p:ext uri="{BB962C8B-B14F-4D97-AF65-F5344CB8AC3E}">
        <p14:creationId xmlns:p14="http://schemas.microsoft.com/office/powerpoint/2010/main" val="184630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Because you asked</a:t>
            </a:r>
            <a:r>
              <a:rPr lang="is-IS" dirty="0"/>
              <a:t>…</a:t>
            </a:r>
            <a:endParaRPr lang="en-US" dirty="0"/>
          </a:p>
        </p:txBody>
      </p:sp>
      <p:sp>
        <p:nvSpPr>
          <p:cNvPr id="3" name="Content Placeholder 2"/>
          <p:cNvSpPr>
            <a:spLocks noGrp="1"/>
          </p:cNvSpPr>
          <p:nvPr>
            <p:ph idx="1"/>
          </p:nvPr>
        </p:nvSpPr>
        <p:spPr/>
        <p:txBody>
          <a:bodyPr/>
          <a:lstStyle/>
          <a:p>
            <a:r>
              <a:rPr lang="en-US" dirty="0"/>
              <a:t>Mom has ½ Jamaican, ½ European ancestry.</a:t>
            </a:r>
          </a:p>
          <a:p>
            <a:r>
              <a:rPr lang="en-US" dirty="0"/>
              <a:t>Dad has 100 % European ancestry.</a:t>
            </a:r>
          </a:p>
        </p:txBody>
      </p:sp>
    </p:spTree>
    <p:extLst>
      <p:ext uri="{BB962C8B-B14F-4D97-AF65-F5344CB8AC3E}">
        <p14:creationId xmlns:p14="http://schemas.microsoft.com/office/powerpoint/2010/main" val="4042287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200" y="518400"/>
            <a:ext cx="8006400" cy="6339600"/>
          </a:xfrm>
        </p:spPr>
        <p:txBody>
          <a:bodyPr>
            <a:normAutofit/>
          </a:bodyPr>
          <a:lstStyle/>
          <a:p>
            <a:pPr marL="0" indent="0">
              <a:buNone/>
              <a:defRPr/>
            </a:pPr>
            <a:r>
              <a:rPr lang="en-US" sz="2000" b="1" dirty="0"/>
              <a:t>Sample Initial Model Ideas</a:t>
            </a:r>
            <a:r>
              <a:rPr lang="en-US" sz="2000" dirty="0"/>
              <a:t>: Why are siblings sometimes so much alike and other times so different? How do parents give DNA to offspring?</a:t>
            </a:r>
          </a:p>
          <a:p>
            <a:pPr marL="0" indent="0">
              <a:buFontTx/>
              <a:buNone/>
              <a:defRPr/>
            </a:pPr>
            <a:r>
              <a:rPr lang="en-US" sz="2000" b="1" i="1" dirty="0">
                <a:solidFill>
                  <a:srgbClr val="FF0000"/>
                </a:solidFill>
              </a:rPr>
              <a:t>Sample data</a:t>
            </a:r>
          </a:p>
          <a:p>
            <a:pPr marL="457200" indent="-457200">
              <a:buFont typeface="+mj-lt"/>
              <a:buAutoNum type="arabicPeriod"/>
              <a:defRPr/>
            </a:pPr>
            <a:r>
              <a:rPr lang="en-US" sz="2400" dirty="0">
                <a:solidFill>
                  <a:srgbClr val="FF0000"/>
                </a:solidFill>
              </a:rPr>
              <a:t>Certain genes can skip generations. The genes are still there just not visibly present.**</a:t>
            </a:r>
          </a:p>
          <a:p>
            <a:pPr marL="457200" indent="-457200">
              <a:buFont typeface="+mj-lt"/>
              <a:buAutoNum type="arabicPeriod"/>
              <a:defRPr/>
            </a:pPr>
            <a:r>
              <a:rPr lang="en-US" sz="2400" dirty="0">
                <a:solidFill>
                  <a:srgbClr val="FF0000"/>
                </a:solidFill>
              </a:rPr>
              <a:t>A gene is a small part of the DNA so maybe they have a different part.</a:t>
            </a:r>
          </a:p>
          <a:p>
            <a:pPr marL="457200" indent="-457200">
              <a:buFont typeface="+mj-lt"/>
              <a:buAutoNum type="arabicPeriod"/>
              <a:defRPr/>
            </a:pPr>
            <a:r>
              <a:rPr lang="en-US" sz="2400" dirty="0">
                <a:solidFill>
                  <a:srgbClr val="FF0000"/>
                </a:solidFill>
              </a:rPr>
              <a:t>Sometimes don’t give the same DNA to each offspring.*</a:t>
            </a:r>
          </a:p>
          <a:p>
            <a:pPr marL="457200" indent="-457200">
              <a:buFont typeface="+mj-lt"/>
              <a:buAutoNum type="arabicPeriod"/>
              <a:defRPr/>
            </a:pPr>
            <a:r>
              <a:rPr lang="en-US" sz="2400" dirty="0">
                <a:solidFill>
                  <a:srgbClr val="FF0000"/>
                </a:solidFill>
              </a:rPr>
              <a:t>Some genes are dominant, and others are not.</a:t>
            </a:r>
          </a:p>
          <a:p>
            <a:pPr marL="457200" indent="-457200">
              <a:buFont typeface="+mj-lt"/>
              <a:buAutoNum type="arabicPeriod"/>
              <a:defRPr/>
            </a:pPr>
            <a:r>
              <a:rPr lang="en-US" sz="2400" dirty="0">
                <a:solidFill>
                  <a:srgbClr val="FF0000"/>
                </a:solidFill>
              </a:rPr>
              <a:t>For some traits both parents must have the gene.</a:t>
            </a:r>
          </a:p>
          <a:p>
            <a:pPr marL="457200" indent="-457200">
              <a:buFont typeface="+mj-lt"/>
              <a:buAutoNum type="arabicPeriod"/>
              <a:defRPr/>
            </a:pPr>
            <a:endParaRPr lang="en-US" sz="2400" dirty="0">
              <a:solidFill>
                <a:srgbClr val="FF0000"/>
              </a:solidFill>
            </a:endParaRPr>
          </a:p>
          <a:p>
            <a:pPr marL="457200" indent="-457200">
              <a:buFont typeface="+mj-lt"/>
              <a:buAutoNum type="arabicPeriod"/>
              <a:defRPr/>
            </a:pPr>
            <a:endParaRPr lang="en-US" sz="2400" dirty="0">
              <a:solidFill>
                <a:srgbClr val="FF0000"/>
              </a:solidFill>
            </a:endParaRPr>
          </a:p>
          <a:p>
            <a:pPr marL="457200" indent="-457200">
              <a:buFont typeface="+mj-lt"/>
              <a:buAutoNum type="alphaUcPeriod"/>
              <a:defRPr/>
            </a:pPr>
            <a:endParaRPr lang="en-US" sz="2400" dirty="0">
              <a:solidFill>
                <a:srgbClr val="FF0000"/>
              </a:solidFill>
            </a:endParaRPr>
          </a:p>
          <a:p>
            <a:pPr marL="457200" indent="-457200">
              <a:buFont typeface="+mj-lt"/>
              <a:buAutoNum type="alphaUcPeriod"/>
              <a:defRPr/>
            </a:pPr>
            <a:endParaRPr lang="en-US" sz="2400" dirty="0">
              <a:solidFill>
                <a:srgbClr val="FF0000"/>
              </a:solidFill>
            </a:endParaRPr>
          </a:p>
          <a:p>
            <a:pPr marL="0" indent="0">
              <a:buFontTx/>
              <a:buNone/>
              <a:defRPr/>
            </a:pPr>
            <a:endParaRPr lang="en-US" sz="2000" b="1" i="1" dirty="0"/>
          </a:p>
        </p:txBody>
      </p:sp>
    </p:spTree>
    <p:extLst>
      <p:ext uri="{BB962C8B-B14F-4D97-AF65-F5344CB8AC3E}">
        <p14:creationId xmlns:p14="http://schemas.microsoft.com/office/powerpoint/2010/main" val="105761576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1"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checkerboard(across)">
                                      <p:cBhvr>
                                        <p:cTn id="42" dur="500"/>
                                        <p:tgtEl>
                                          <p:spTgt spid="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1" nodeType="click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animEffect transition="in" filter="checkerboard(across)">
                                      <p:cBhvr>
                                        <p:cTn id="47" dur="500"/>
                                        <p:tgtEl>
                                          <p:spTgt spid="3">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1" nodeType="click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Effect transition="in" filter="checkerboard(across)">
                                      <p:cBhvr>
                                        <p:cTn id="52" dur="500"/>
                                        <p:tgtEl>
                                          <p:spTgt spid="3">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1" nodeType="clickEffect">
                                  <p:stCondLst>
                                    <p:cond delay="0"/>
                                  </p:stCondLst>
                                  <p:childTnLst>
                                    <p:set>
                                      <p:cBhvr>
                                        <p:cTn id="56" dur="1" fill="hold">
                                          <p:stCondLst>
                                            <p:cond delay="0"/>
                                          </p:stCondLst>
                                        </p:cTn>
                                        <p:tgtEl>
                                          <p:spTgt spid="3">
                                            <p:txEl>
                                              <p:pRg st="3" end="3"/>
                                            </p:txEl>
                                          </p:spTgt>
                                        </p:tgtEl>
                                        <p:attrNameLst>
                                          <p:attrName>style.visibility</p:attrName>
                                        </p:attrNameLst>
                                      </p:cBhvr>
                                      <p:to>
                                        <p:strVal val="visible"/>
                                      </p:to>
                                    </p:set>
                                    <p:animEffect transition="in" filter="checkerboard(across)">
                                      <p:cBhvr>
                                        <p:cTn id="57" dur="500"/>
                                        <p:tgtEl>
                                          <p:spTgt spid="3">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1" nodeType="clickEffect">
                                  <p:stCondLst>
                                    <p:cond delay="0"/>
                                  </p:stCondLst>
                                  <p:childTnLst>
                                    <p:set>
                                      <p:cBhvr>
                                        <p:cTn id="61" dur="1" fill="hold">
                                          <p:stCondLst>
                                            <p:cond delay="0"/>
                                          </p:stCondLst>
                                        </p:cTn>
                                        <p:tgtEl>
                                          <p:spTgt spid="3">
                                            <p:txEl>
                                              <p:pRg st="4" end="4"/>
                                            </p:txEl>
                                          </p:spTgt>
                                        </p:tgtEl>
                                        <p:attrNameLst>
                                          <p:attrName>style.visibility</p:attrName>
                                        </p:attrNameLst>
                                      </p:cBhvr>
                                      <p:to>
                                        <p:strVal val="visible"/>
                                      </p:to>
                                    </p:set>
                                    <p:animEffect transition="in" filter="checkerboard(across)">
                                      <p:cBhvr>
                                        <p:cTn id="62" dur="500"/>
                                        <p:tgtEl>
                                          <p:spTgt spid="3">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1" nodeType="clickEffect">
                                  <p:stCondLst>
                                    <p:cond delay="0"/>
                                  </p:stCondLst>
                                  <p:childTnLst>
                                    <p:set>
                                      <p:cBhvr>
                                        <p:cTn id="66" dur="1" fill="hold">
                                          <p:stCondLst>
                                            <p:cond delay="0"/>
                                          </p:stCondLst>
                                        </p:cTn>
                                        <p:tgtEl>
                                          <p:spTgt spid="3">
                                            <p:txEl>
                                              <p:pRg st="5" end="5"/>
                                            </p:txEl>
                                          </p:spTgt>
                                        </p:tgtEl>
                                        <p:attrNameLst>
                                          <p:attrName>style.visibility</p:attrName>
                                        </p:attrNameLst>
                                      </p:cBhvr>
                                      <p:to>
                                        <p:strVal val="visible"/>
                                      </p:to>
                                    </p:set>
                                    <p:animEffect transition="in" filter="checkerboard(across)">
                                      <p:cBhvr>
                                        <p:cTn id="67" dur="500"/>
                                        <p:tgtEl>
                                          <p:spTgt spid="3">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1" nodeType="clickEffect">
                                  <p:stCondLst>
                                    <p:cond delay="0"/>
                                  </p:stCondLst>
                                  <p:childTnLst>
                                    <p:set>
                                      <p:cBhvr>
                                        <p:cTn id="71" dur="1" fill="hold">
                                          <p:stCondLst>
                                            <p:cond delay="0"/>
                                          </p:stCondLst>
                                        </p:cTn>
                                        <p:tgtEl>
                                          <p:spTgt spid="3">
                                            <p:txEl>
                                              <p:pRg st="6" end="6"/>
                                            </p:txEl>
                                          </p:spTgt>
                                        </p:tgtEl>
                                        <p:attrNameLst>
                                          <p:attrName>style.visibility</p:attrName>
                                        </p:attrNameLst>
                                      </p:cBhvr>
                                      <p:to>
                                        <p:strVal val="visible"/>
                                      </p:to>
                                    </p:set>
                                    <p:animEffect transition="in" filter="checkerboard(across)">
                                      <p:cBhvr>
                                        <p:cTn id="7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7800"/>
            <a:ext cx="8229600" cy="4525963"/>
          </a:xfrm>
        </p:spPr>
        <p:txBody>
          <a:bodyPr/>
          <a:lstStyle/>
          <a:p>
            <a:pPr marL="0" indent="0">
              <a:buNone/>
            </a:pPr>
            <a:r>
              <a:rPr lang="en-US" dirty="0"/>
              <a:t>Since how Lucy and Maria turned out depends on the DNA they got from their parents, let’s first figure out how that works. </a:t>
            </a:r>
          </a:p>
          <a:p>
            <a:pPr marL="0" indent="0">
              <a:buNone/>
            </a:pPr>
            <a:endParaRPr lang="en-US" dirty="0"/>
          </a:p>
          <a:p>
            <a:pPr marL="0" indent="0">
              <a:buNone/>
            </a:pPr>
            <a:r>
              <a:rPr lang="en-US" dirty="0"/>
              <a:t>Question: </a:t>
            </a:r>
          </a:p>
          <a:p>
            <a:pPr marL="0" indent="0">
              <a:buNone/>
            </a:pPr>
            <a:r>
              <a:rPr lang="en-US" dirty="0"/>
              <a:t>How does DNA get to offspring from parents?</a:t>
            </a:r>
          </a:p>
          <a:p>
            <a:pPr marL="0" indent="0">
              <a:buNone/>
            </a:pPr>
            <a:endParaRPr lang="en-US" dirty="0"/>
          </a:p>
          <a:p>
            <a:pPr marL="0" indent="0">
              <a:buNone/>
            </a:pPr>
            <a:r>
              <a:rPr lang="en-US" dirty="0"/>
              <a:t>But first, some terms…</a:t>
            </a:r>
          </a:p>
          <a:p>
            <a:endParaRPr lang="en-US" dirty="0"/>
          </a:p>
          <a:p>
            <a:endParaRPr lang="en-US" dirty="0"/>
          </a:p>
        </p:txBody>
      </p:sp>
    </p:spTree>
    <p:extLst>
      <p:ext uri="{BB962C8B-B14F-4D97-AF65-F5344CB8AC3E}">
        <p14:creationId xmlns:p14="http://schemas.microsoft.com/office/powerpoint/2010/main" val="3942582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25" y="64319"/>
            <a:ext cx="9245601" cy="591471"/>
          </a:xfrm>
        </p:spPr>
        <p:txBody>
          <a:bodyPr>
            <a:noAutofit/>
          </a:bodyPr>
          <a:lstStyle/>
          <a:p>
            <a:pPr algn="l"/>
            <a:r>
              <a:rPr lang="en-US" sz="3200" dirty="0">
                <a:cs typeface="Cambria Math"/>
              </a:rPr>
              <a:t>For glossary</a:t>
            </a:r>
            <a:r>
              <a:rPr lang="en-US" sz="2400" dirty="0">
                <a:cs typeface="Cambria Math"/>
              </a:rPr>
              <a:t>:</a:t>
            </a:r>
          </a:p>
        </p:txBody>
      </p:sp>
      <p:sp>
        <p:nvSpPr>
          <p:cNvPr id="3" name="Content Placeholder 2"/>
          <p:cNvSpPr>
            <a:spLocks noGrp="1"/>
          </p:cNvSpPr>
          <p:nvPr>
            <p:ph idx="1"/>
          </p:nvPr>
        </p:nvSpPr>
        <p:spPr>
          <a:xfrm>
            <a:off x="156225" y="696938"/>
            <a:ext cx="8987775" cy="6465385"/>
          </a:xfrm>
        </p:spPr>
        <p:txBody>
          <a:bodyPr>
            <a:normAutofit/>
          </a:bodyPr>
          <a:lstStyle/>
          <a:p>
            <a:pPr marL="0" indent="0">
              <a:buNone/>
            </a:pPr>
            <a:r>
              <a:rPr lang="en-US" b="1" i="1" dirty="0">
                <a:latin typeface="Cambria" charset="0"/>
                <a:ea typeface="Cambria" charset="0"/>
                <a:cs typeface="Cambria" charset="0"/>
              </a:rPr>
              <a:t>What kind of cells carry parents’ DNA in sexual reproduction?</a:t>
            </a:r>
            <a:r>
              <a:rPr lang="en-US" sz="3600" dirty="0"/>
              <a:t>	</a:t>
            </a:r>
          </a:p>
          <a:p>
            <a:pPr marL="0" indent="0">
              <a:buNone/>
            </a:pPr>
            <a:endParaRPr lang="en-US" sz="4400" b="1" dirty="0">
              <a:solidFill>
                <a:srgbClr val="0000FF"/>
              </a:solidFill>
            </a:endParaRPr>
          </a:p>
          <a:p>
            <a:pPr marL="0" indent="0">
              <a:buNone/>
            </a:pPr>
            <a:r>
              <a:rPr lang="en-US" sz="4400" b="1" dirty="0">
                <a:solidFill>
                  <a:srgbClr val="0000FF"/>
                </a:solidFill>
              </a:rPr>
              <a:t>EGGS = female sex cell</a:t>
            </a:r>
            <a:endParaRPr lang="en-US" sz="4400" i="1" dirty="0">
              <a:latin typeface="Cambria Math"/>
              <a:cs typeface="Cambria Math"/>
            </a:endParaRPr>
          </a:p>
          <a:p>
            <a:pPr marL="0" indent="0">
              <a:buNone/>
            </a:pPr>
            <a:endParaRPr lang="en-US" sz="4400" b="1" dirty="0">
              <a:solidFill>
                <a:srgbClr val="0000FF"/>
              </a:solidFill>
            </a:endParaRPr>
          </a:p>
          <a:p>
            <a:pPr marL="0" indent="0">
              <a:buNone/>
            </a:pPr>
            <a:r>
              <a:rPr lang="en-US" sz="4400" b="1" dirty="0">
                <a:solidFill>
                  <a:srgbClr val="0000FF"/>
                </a:solidFill>
              </a:rPr>
              <a:t>SPERM = male sex cell</a:t>
            </a:r>
          </a:p>
          <a:p>
            <a:pPr marL="0" indent="0">
              <a:buNone/>
            </a:pPr>
            <a:endParaRPr lang="en-US" dirty="0"/>
          </a:p>
        </p:txBody>
      </p:sp>
      <p:sp>
        <p:nvSpPr>
          <p:cNvPr id="5" name="TextBox 4"/>
          <p:cNvSpPr txBox="1"/>
          <p:nvPr/>
        </p:nvSpPr>
        <p:spPr>
          <a:xfrm>
            <a:off x="156225" y="5849674"/>
            <a:ext cx="7557868" cy="707886"/>
          </a:xfrm>
          <a:prstGeom prst="rect">
            <a:avLst/>
          </a:prstGeom>
          <a:noFill/>
        </p:spPr>
        <p:txBody>
          <a:bodyPr wrap="square" rtlCol="0">
            <a:spAutoFit/>
          </a:bodyPr>
          <a:lstStyle/>
          <a:p>
            <a:r>
              <a:rPr lang="en-US" sz="4000" b="1" dirty="0">
                <a:solidFill>
                  <a:srgbClr val="FF0000"/>
                </a:solidFill>
              </a:rPr>
              <a:t>GAMETE</a:t>
            </a:r>
            <a:r>
              <a:rPr lang="en-US" sz="3600" b="1" dirty="0">
                <a:solidFill>
                  <a:srgbClr val="FF0000"/>
                </a:solidFill>
              </a:rPr>
              <a:t> = </a:t>
            </a:r>
            <a:r>
              <a:rPr lang="en-US" sz="3600" b="1" u="sng" dirty="0">
                <a:solidFill>
                  <a:srgbClr val="FF0000"/>
                </a:solidFill>
              </a:rPr>
              <a:t>any</a:t>
            </a:r>
            <a:r>
              <a:rPr lang="en-US" sz="3600" b="1" dirty="0">
                <a:solidFill>
                  <a:srgbClr val="FF0000"/>
                </a:solidFill>
              </a:rPr>
              <a:t> sex cell (egg or sperm)</a:t>
            </a:r>
          </a:p>
        </p:txBody>
      </p:sp>
      <p:pic>
        <p:nvPicPr>
          <p:cNvPr id="8" name="Picture 7" descr="HumanEgg-300x22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9504" y="1452009"/>
            <a:ext cx="2314376" cy="1712638"/>
          </a:xfrm>
          <a:prstGeom prst="rect">
            <a:avLst/>
          </a:prstGeom>
        </p:spPr>
      </p:pic>
      <p:pic>
        <p:nvPicPr>
          <p:cNvPr id="9" name="Picture 8" descr="sper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9504" y="3611184"/>
            <a:ext cx="2219537" cy="2197342"/>
          </a:xfrm>
          <a:prstGeom prst="rect">
            <a:avLst/>
          </a:prstGeom>
        </p:spPr>
      </p:pic>
    </p:spTree>
    <p:extLst>
      <p:ext uri="{BB962C8B-B14F-4D97-AF65-F5344CB8AC3E}">
        <p14:creationId xmlns:p14="http://schemas.microsoft.com/office/powerpoint/2010/main" val="152128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1" y="297180"/>
            <a:ext cx="8823959" cy="6560819"/>
          </a:xfrm>
        </p:spPr>
        <p:txBody>
          <a:bodyPr>
            <a:normAutofit/>
          </a:bodyPr>
          <a:lstStyle/>
          <a:p>
            <a:pPr marL="0" indent="0">
              <a:buNone/>
            </a:pPr>
            <a:r>
              <a:rPr lang="en-US" sz="2800" b="1" i="1" dirty="0">
                <a:latin typeface="Cambria" charset="0"/>
                <a:ea typeface="Cambria" charset="0"/>
                <a:cs typeface="Cambria" charset="0"/>
              </a:rPr>
              <a:t>What is it called when egg and sperm meet?</a:t>
            </a:r>
            <a:endParaRPr lang="en-US" sz="2800" b="1" i="1" dirty="0">
              <a:solidFill>
                <a:srgbClr val="0000FF"/>
              </a:solidFill>
              <a:latin typeface="Cambria" charset="0"/>
              <a:ea typeface="Cambria" charset="0"/>
              <a:cs typeface="Cambria" charset="0"/>
            </a:endParaRPr>
          </a:p>
          <a:p>
            <a:pPr marL="0" indent="0">
              <a:buNone/>
            </a:pPr>
            <a:r>
              <a:rPr lang="en-US" b="1" dirty="0">
                <a:solidFill>
                  <a:srgbClr val="0000FF"/>
                </a:solidFill>
              </a:rPr>
              <a:t>	</a:t>
            </a:r>
            <a:r>
              <a:rPr lang="en-US" sz="3600" b="1" dirty="0">
                <a:solidFill>
                  <a:srgbClr val="0000FF"/>
                </a:solidFill>
              </a:rPr>
              <a:t>FERTILIZATION</a:t>
            </a:r>
            <a:r>
              <a:rPr lang="en-US" sz="3600" dirty="0">
                <a:solidFill>
                  <a:srgbClr val="0000FF"/>
                </a:solidFill>
              </a:rPr>
              <a:t> = joining of sperm and egg.</a:t>
            </a:r>
          </a:p>
          <a:p>
            <a:pPr marL="0" indent="0">
              <a:buNone/>
            </a:pPr>
            <a:r>
              <a:rPr lang="en-US" sz="2800" b="1" i="1" dirty="0">
                <a:latin typeface="Cambria" charset="0"/>
                <a:ea typeface="Cambria" charset="0"/>
                <a:cs typeface="Cambria" charset="0"/>
              </a:rPr>
              <a:t>What is created when they meet?</a:t>
            </a:r>
          </a:p>
          <a:p>
            <a:pPr marL="0" indent="0">
              <a:buNone/>
            </a:pPr>
            <a:r>
              <a:rPr lang="en-US" dirty="0">
                <a:solidFill>
                  <a:srgbClr val="0000FF"/>
                </a:solidFill>
              </a:rPr>
              <a:t>	</a:t>
            </a:r>
            <a:r>
              <a:rPr lang="en-US" sz="3600" b="1" dirty="0">
                <a:solidFill>
                  <a:srgbClr val="0000FF"/>
                </a:solidFill>
              </a:rPr>
              <a:t>ZYGOTE  = </a:t>
            </a:r>
            <a:r>
              <a:rPr lang="en-US" sz="3600" dirty="0">
                <a:solidFill>
                  <a:srgbClr val="0000FF"/>
                </a:solidFill>
              </a:rPr>
              <a:t>a fertilized egg</a:t>
            </a:r>
            <a:endParaRPr lang="en-US" sz="3600" dirty="0"/>
          </a:p>
          <a:p>
            <a:pPr marL="0" indent="0">
              <a:buNone/>
            </a:pPr>
            <a:endParaRPr lang="en-US" sz="2800" dirty="0"/>
          </a:p>
          <a:p>
            <a:pPr marL="0" indent="0">
              <a:buNone/>
            </a:pPr>
            <a:endParaRPr lang="en-US" sz="2800" dirty="0"/>
          </a:p>
          <a:p>
            <a:pPr marL="0" indent="0">
              <a:buNone/>
            </a:pPr>
            <a:r>
              <a:rPr lang="en-US" sz="2800" b="1" i="1" dirty="0">
                <a:latin typeface="Cambria" charset="0"/>
                <a:ea typeface="Cambria" charset="0"/>
                <a:cs typeface="Cambria" charset="0"/>
              </a:rPr>
              <a:t>Zygotes are the first cell of a new organism and like all normal body cells, are DIPLOID CELLS.</a:t>
            </a:r>
          </a:p>
          <a:p>
            <a:endParaRPr lang="en-US" dirty="0"/>
          </a:p>
          <a:p>
            <a:r>
              <a:rPr lang="en-US" sz="3600" b="1" dirty="0">
                <a:solidFill>
                  <a:srgbClr val="2847E3"/>
                </a:solidFill>
              </a:rPr>
              <a:t>DIPLOID CELL = cell with the normal number of chromosomes for that species.</a:t>
            </a:r>
          </a:p>
          <a:p>
            <a:endParaRPr lang="en-US" sz="3600" dirty="0"/>
          </a:p>
        </p:txBody>
      </p:sp>
      <p:pic>
        <p:nvPicPr>
          <p:cNvPr id="4" name="Picture 3" descr="getty_rm_photo_of_sperm_fertilizing_eg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139" y="1640575"/>
            <a:ext cx="2703076" cy="1836776"/>
          </a:xfrm>
          <a:prstGeom prst="rect">
            <a:avLst/>
          </a:prstGeom>
        </p:spPr>
      </p:pic>
    </p:spTree>
    <p:extLst>
      <p:ext uri="{BB962C8B-B14F-4D97-AF65-F5344CB8AC3E}">
        <p14:creationId xmlns:p14="http://schemas.microsoft.com/office/powerpoint/2010/main" val="103345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black and white twins.jpg"/>
          <p:cNvPicPr>
            <a:picLocks noGrp="1" noChangeAspect="1"/>
          </p:cNvPicPr>
          <p:nvPr>
            <p:ph idx="1"/>
          </p:nvPr>
        </p:nvPicPr>
        <p:blipFill>
          <a:blip r:embed="rId3">
            <a:extLst>
              <a:ext uri="{28A0092B-C50C-407E-A947-70E740481C1C}">
                <a14:useLocalDpi xmlns:a14="http://schemas.microsoft.com/office/drawing/2010/main" val="0"/>
              </a:ext>
            </a:extLst>
          </a:blip>
          <a:srcRect t="1031" b="1031"/>
          <a:stretch>
            <a:fillRect/>
          </a:stretch>
        </p:blipFill>
        <p:spPr>
          <a:xfrm>
            <a:off x="1430214" y="832501"/>
            <a:ext cx="6214077" cy="3417502"/>
          </a:xfrm>
        </p:spPr>
      </p:pic>
      <p:sp>
        <p:nvSpPr>
          <p:cNvPr id="7" name="TextBox 6"/>
          <p:cNvSpPr txBox="1"/>
          <p:nvPr/>
        </p:nvSpPr>
        <p:spPr>
          <a:xfrm>
            <a:off x="428017" y="4645348"/>
            <a:ext cx="8715983" cy="1815882"/>
          </a:xfrm>
          <a:prstGeom prst="rect">
            <a:avLst/>
          </a:prstGeom>
          <a:noFill/>
        </p:spPr>
        <p:txBody>
          <a:bodyPr wrap="square" rtlCol="0">
            <a:spAutoFit/>
          </a:bodyPr>
          <a:lstStyle/>
          <a:p>
            <a:r>
              <a:rPr lang="en-US" sz="2800" dirty="0"/>
              <a:t>Back to the twins:</a:t>
            </a:r>
          </a:p>
          <a:p>
            <a:r>
              <a:rPr lang="en-US" sz="2800" dirty="0">
                <a:solidFill>
                  <a:srgbClr val="2847E3"/>
                </a:solidFill>
              </a:rPr>
              <a:t>What do you think?? Could they really be biological twins? Again, is there any additional information you would like to have?</a:t>
            </a:r>
          </a:p>
        </p:txBody>
      </p:sp>
      <p:sp>
        <p:nvSpPr>
          <p:cNvPr id="2" name="TextBox 1"/>
          <p:cNvSpPr txBox="1"/>
          <p:nvPr/>
        </p:nvSpPr>
        <p:spPr>
          <a:xfrm>
            <a:off x="1192852" y="242323"/>
            <a:ext cx="6688800" cy="461665"/>
          </a:xfrm>
          <a:prstGeom prst="rect">
            <a:avLst/>
          </a:prstGeom>
          <a:noFill/>
        </p:spPr>
        <p:txBody>
          <a:bodyPr wrap="square" rtlCol="0">
            <a:spAutoFit/>
          </a:bodyPr>
          <a:lstStyle/>
          <a:p>
            <a:r>
              <a:rPr lang="en-US" sz="2400" b="1" dirty="0"/>
              <a:t>18-year-old Lucy (left) and Maria (right) are twins.</a:t>
            </a:r>
          </a:p>
        </p:txBody>
      </p:sp>
    </p:spTree>
    <p:extLst>
      <p:ext uri="{BB962C8B-B14F-4D97-AF65-F5344CB8AC3E}">
        <p14:creationId xmlns:p14="http://schemas.microsoft.com/office/powerpoint/2010/main" val="147828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Y-Lucy-and-Maria-Aylmer-non-identical-twins (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8983" y="241869"/>
            <a:ext cx="1834344" cy="2369201"/>
          </a:xfrm>
          <a:prstGeom prst="rect">
            <a:avLst/>
          </a:prstGeom>
        </p:spPr>
      </p:pic>
      <p:pic>
        <p:nvPicPr>
          <p:cNvPr id="5" name="Picture 4" descr="PAY-Lucy-and-Maria-Aylmer-non-identical-twins (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7916" y="190859"/>
            <a:ext cx="2216534" cy="1945413"/>
          </a:xfrm>
          <a:prstGeom prst="rect">
            <a:avLst/>
          </a:prstGeom>
        </p:spPr>
      </p:pic>
      <p:pic>
        <p:nvPicPr>
          <p:cNvPr id="6" name="Picture 5" descr="PAY-Lucy-and-Maria-Aylmer-non-identical-twins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8845" y="190859"/>
            <a:ext cx="1652924" cy="2420211"/>
          </a:xfrm>
          <a:prstGeom prst="rect">
            <a:avLst/>
          </a:prstGeom>
        </p:spPr>
      </p:pic>
      <p:pic>
        <p:nvPicPr>
          <p:cNvPr id="7" name="Picture 6" descr="PAY-Lucy-and-Maria-Aylmer-non-identical-twins (1).jpg"/>
          <p:cNvPicPr>
            <a:picLocks noChangeAspect="1"/>
          </p:cNvPicPr>
          <p:nvPr/>
        </p:nvPicPr>
        <p:blipFill rotWithShape="1">
          <a:blip r:embed="rId5">
            <a:extLst>
              <a:ext uri="{28A0092B-C50C-407E-A947-70E740481C1C}">
                <a14:useLocalDpi xmlns:a14="http://schemas.microsoft.com/office/drawing/2010/main" val="0"/>
              </a:ext>
            </a:extLst>
          </a:blip>
          <a:srcRect t="9317"/>
          <a:stretch/>
        </p:blipFill>
        <p:spPr>
          <a:xfrm>
            <a:off x="589662" y="2865599"/>
            <a:ext cx="4787330" cy="3553525"/>
          </a:xfrm>
          <a:prstGeom prst="rect">
            <a:avLst/>
          </a:prstGeom>
        </p:spPr>
      </p:pic>
      <p:pic>
        <p:nvPicPr>
          <p:cNvPr id="9" name="Picture 8" descr="PAY-Lucy-and-Maria-Aylmer-non-identical-twins (5).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4160" y="2277602"/>
            <a:ext cx="2761015" cy="4141522"/>
          </a:xfrm>
          <a:prstGeom prst="rect">
            <a:avLst/>
          </a:prstGeom>
        </p:spPr>
      </p:pic>
    </p:spTree>
    <p:extLst>
      <p:ext uri="{BB962C8B-B14F-4D97-AF65-F5344CB8AC3E}">
        <p14:creationId xmlns:p14="http://schemas.microsoft.com/office/powerpoint/2010/main" val="39343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4462"/>
            <a:ext cx="8229600" cy="1723292"/>
          </a:xfrm>
        </p:spPr>
        <p:txBody>
          <a:bodyPr>
            <a:noAutofit/>
          </a:bodyPr>
          <a:lstStyle/>
          <a:p>
            <a:r>
              <a:rPr lang="en-US" sz="3200" dirty="0">
                <a:solidFill>
                  <a:srgbClr val="FF0000"/>
                </a:solidFill>
              </a:rPr>
              <a:t>A</a:t>
            </a:r>
            <a:r>
              <a:rPr lang="en-US" sz="3200" dirty="0">
                <a:solidFill>
                  <a:srgbClr val="2847E3"/>
                </a:solidFill>
              </a:rPr>
              <a:t>. Explain your position. Why do you think it is possible for Lucy and Maria to be biological twins - or why do you think it is NOT possible?</a:t>
            </a:r>
            <a:br>
              <a:rPr lang="en-US" sz="3200" dirty="0">
                <a:solidFill>
                  <a:srgbClr val="2847E3"/>
                </a:solidFill>
              </a:rPr>
            </a:br>
            <a:endParaRPr lang="en-US" sz="3200" dirty="0"/>
          </a:p>
        </p:txBody>
      </p:sp>
      <p:sp>
        <p:nvSpPr>
          <p:cNvPr id="4" name="Content Placeholder 3"/>
          <p:cNvSpPr>
            <a:spLocks noGrp="1"/>
          </p:cNvSpPr>
          <p:nvPr>
            <p:ph sz="half" idx="1"/>
          </p:nvPr>
        </p:nvSpPr>
        <p:spPr/>
        <p:txBody>
          <a:bodyPr/>
          <a:lstStyle/>
          <a:p>
            <a:r>
              <a:rPr lang="en-US" dirty="0"/>
              <a:t>POSSIBLE	</a:t>
            </a:r>
          </a:p>
        </p:txBody>
      </p:sp>
      <p:sp>
        <p:nvSpPr>
          <p:cNvPr id="5" name="Content Placeholder 4"/>
          <p:cNvSpPr>
            <a:spLocks noGrp="1"/>
          </p:cNvSpPr>
          <p:nvPr>
            <p:ph sz="half" idx="2"/>
          </p:nvPr>
        </p:nvSpPr>
        <p:spPr/>
        <p:txBody>
          <a:bodyPr/>
          <a:lstStyle/>
          <a:p>
            <a:r>
              <a:rPr lang="en-US" dirty="0"/>
              <a:t>NOT POSSIBLE</a:t>
            </a:r>
          </a:p>
        </p:txBody>
      </p:sp>
    </p:spTree>
    <p:extLst>
      <p:ext uri="{BB962C8B-B14F-4D97-AF65-F5344CB8AC3E}">
        <p14:creationId xmlns:p14="http://schemas.microsoft.com/office/powerpoint/2010/main" val="972064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02-27 at 11.44.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814" y="685140"/>
            <a:ext cx="5133200" cy="4993435"/>
          </a:xfrm>
          <a:prstGeom prst="rect">
            <a:avLst/>
          </a:prstGeom>
        </p:spPr>
      </p:pic>
      <p:sp>
        <p:nvSpPr>
          <p:cNvPr id="6" name="TextBox 5"/>
          <p:cNvSpPr txBox="1"/>
          <p:nvPr/>
        </p:nvSpPr>
        <p:spPr>
          <a:xfrm>
            <a:off x="0" y="5717384"/>
            <a:ext cx="5251759" cy="707886"/>
          </a:xfrm>
          <a:prstGeom prst="rect">
            <a:avLst/>
          </a:prstGeom>
          <a:noFill/>
        </p:spPr>
        <p:txBody>
          <a:bodyPr wrap="none" rtlCol="0">
            <a:spAutoFit/>
          </a:bodyPr>
          <a:lstStyle/>
          <a:p>
            <a:r>
              <a:rPr lang="en-US" sz="4000" b="1" dirty="0">
                <a:solidFill>
                  <a:srgbClr val="FF0000"/>
                </a:solidFill>
              </a:rPr>
              <a:t>B. </a:t>
            </a:r>
            <a:r>
              <a:rPr lang="en-US" sz="4000" b="1" dirty="0">
                <a:solidFill>
                  <a:srgbClr val="0000FF"/>
                </a:solidFill>
              </a:rPr>
              <a:t>Notice any patterns? </a:t>
            </a:r>
          </a:p>
        </p:txBody>
      </p:sp>
      <p:sp>
        <p:nvSpPr>
          <p:cNvPr id="3" name="TextBox 2"/>
          <p:cNvSpPr txBox="1"/>
          <p:nvPr/>
        </p:nvSpPr>
        <p:spPr>
          <a:xfrm>
            <a:off x="5559670" y="5675971"/>
            <a:ext cx="3759031" cy="769441"/>
          </a:xfrm>
          <a:prstGeom prst="rect">
            <a:avLst/>
          </a:prstGeom>
          <a:noFill/>
        </p:spPr>
        <p:txBody>
          <a:bodyPr wrap="square" rtlCol="0">
            <a:spAutoFit/>
          </a:bodyPr>
          <a:lstStyle/>
          <a:p>
            <a:r>
              <a:rPr lang="en-US" sz="4400" b="1" dirty="0">
                <a:solidFill>
                  <a:srgbClr val="FF0000"/>
                </a:solidFill>
              </a:rPr>
              <a:t>C. </a:t>
            </a:r>
            <a:r>
              <a:rPr lang="en-US" sz="3600" b="1" dirty="0">
                <a:solidFill>
                  <a:srgbClr val="2847E3"/>
                </a:solidFill>
              </a:rPr>
              <a:t>Why? Explain.</a:t>
            </a:r>
          </a:p>
        </p:txBody>
      </p:sp>
      <p:sp>
        <p:nvSpPr>
          <p:cNvPr id="4" name="TextBox 3"/>
          <p:cNvSpPr txBox="1"/>
          <p:nvPr/>
        </p:nvSpPr>
        <p:spPr>
          <a:xfrm>
            <a:off x="320040" y="0"/>
            <a:ext cx="8435340" cy="646331"/>
          </a:xfrm>
          <a:prstGeom prst="rect">
            <a:avLst/>
          </a:prstGeom>
          <a:noFill/>
        </p:spPr>
        <p:txBody>
          <a:bodyPr wrap="square" rtlCol="0">
            <a:spAutoFit/>
          </a:bodyPr>
          <a:lstStyle/>
          <a:p>
            <a:r>
              <a:rPr lang="en-US" sz="3600" b="1" dirty="0">
                <a:solidFill>
                  <a:srgbClr val="2847E3"/>
                </a:solidFill>
              </a:rPr>
              <a:t>Diploid numbers of various species.</a:t>
            </a:r>
          </a:p>
        </p:txBody>
      </p:sp>
    </p:spTree>
    <p:extLst>
      <p:ext uri="{BB962C8B-B14F-4D97-AF65-F5344CB8AC3E}">
        <p14:creationId xmlns:p14="http://schemas.microsoft.com/office/powerpoint/2010/main" val="24273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48D79-8836-4ED3-B43C-8CB1A730A0E5}"/>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LS01 Teacher Resource: What did we figure out?</a:t>
            </a:r>
            <a:endParaRPr lang="en-US" dirty="0"/>
          </a:p>
        </p:txBody>
      </p:sp>
      <p:sp>
        <p:nvSpPr>
          <p:cNvPr id="3" name="Text Placeholder 2">
            <a:extLst>
              <a:ext uri="{FF2B5EF4-FFF2-40B4-BE49-F238E27FC236}">
                <a16:creationId xmlns:a16="http://schemas.microsoft.com/office/drawing/2014/main" id="{0ED5EC59-7626-4E8D-BDD4-C401D5039486}"/>
              </a:ext>
            </a:extLst>
          </p:cNvPr>
          <p:cNvSpPr>
            <a:spLocks noGrp="1"/>
          </p:cNvSpPr>
          <p:nvPr>
            <p:ph type="body" sz="quarter" idx="10"/>
          </p:nvPr>
        </p:nvSpPr>
        <p:spPr/>
        <p:txBody>
          <a:body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2000" dirty="0">
                <a:solidFill>
                  <a:srgbClr val="583F34"/>
                </a:solidFill>
              </a:rPr>
              <a:t>We observed a phenomenon of twin sisters who look nothing alike and reviewed some glossary terms.</a:t>
            </a:r>
            <a:endParaRPr lang="en-US" sz="2000" i="1" dirty="0">
              <a:solidFill>
                <a:srgbClr val="583F34"/>
              </a:solidFill>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73074CEB-46CE-4225-8374-9BE46DAAF63E}"/>
              </a:ext>
            </a:extLst>
          </p:cNvPr>
          <p:cNvSpPr>
            <a:spLocks noGrp="1"/>
          </p:cNvSpPr>
          <p:nvPr>
            <p:ph type="body" sz="quarter" idx="11"/>
          </p:nvPr>
        </p:nvSpPr>
        <p:spPr/>
        <p:txBody>
          <a:bodyPr/>
          <a:lstStyle/>
          <a:p>
            <a:pPr marL="0" indent="0">
              <a:buNone/>
            </a:pPr>
            <a:r>
              <a:rPr lang="en-US" sz="1600" b="1" dirty="0">
                <a:solidFill>
                  <a:srgbClr val="583F34"/>
                </a:solidFill>
                <a:cs typeface="Arial" panose="020B0604020202020204" pitchFamily="34" charset="0"/>
              </a:rPr>
              <a:t>M LS01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89505273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002060"/>
                </a:solidFill>
              </a:rPr>
              <a:t>The following presentation </a:t>
            </a:r>
            <a:r>
              <a:rPr lang="en-US" sz="1300" dirty="0">
                <a:solidFill>
                  <a:srgbClr val="002060"/>
                </a:solidFill>
              </a:rPr>
              <a:t>was </a:t>
            </a:r>
            <a:r>
              <a:rPr sz="1300" dirty="0">
                <a:solidFill>
                  <a:srgbClr val="002060"/>
                </a:solidFill>
              </a:rPr>
              <a:t>designed to support the implementation of the MBER</a:t>
            </a:r>
            <a:r>
              <a:rPr lang="en-US" sz="1300" dirty="0">
                <a:solidFill>
                  <a:srgbClr val="002060"/>
                </a:solidFill>
              </a:rPr>
              <a:t>-Biology</a:t>
            </a:r>
            <a:r>
              <a:rPr sz="1300" dirty="0">
                <a:solidFill>
                  <a:srgbClr val="002060"/>
                </a:solidFill>
              </a:rPr>
              <a:t> curriculum—a student-centered sense-making classroom.</a:t>
            </a:r>
            <a:r>
              <a:rPr lang="en-US" sz="1300" dirty="0">
                <a:solidFill>
                  <a:srgbClr val="002060"/>
                </a:solidFill>
              </a:rPr>
              <a:t> It is </a:t>
            </a:r>
            <a:r>
              <a:rPr lang="en-US" sz="1300" u="sng" dirty="0">
                <a:solidFill>
                  <a:srgbClr val="002060"/>
                </a:solidFill>
              </a:rPr>
              <a:t>NOT</a:t>
            </a:r>
            <a:r>
              <a:rPr lang="en-US" sz="1300" dirty="0">
                <a:solidFill>
                  <a:srgbClr val="002060"/>
                </a:solidFill>
              </a:rPr>
              <a:t> ready to show to students in its current form.</a:t>
            </a:r>
            <a:r>
              <a:rPr sz="1300" dirty="0">
                <a:solidFill>
                  <a:srgbClr val="002060"/>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002060"/>
                </a:solidFill>
              </a:rPr>
              <a:t>(1) </a:t>
            </a:r>
            <a:r>
              <a:rPr sz="1300" b="1" dirty="0">
                <a:solidFill>
                  <a:srgbClr val="002060"/>
                </a:solidFill>
              </a:rPr>
              <a:t>Teacher Notes slides </a:t>
            </a:r>
            <a:r>
              <a:rPr sz="1300" dirty="0">
                <a:solidFill>
                  <a:srgbClr val="002060"/>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002060"/>
                </a:solidFill>
              </a:rPr>
              <a:t>(2) </a:t>
            </a:r>
            <a:r>
              <a:rPr sz="1300" b="1" dirty="0">
                <a:solidFill>
                  <a:srgbClr val="002060"/>
                </a:solidFill>
              </a:rPr>
              <a:t>Student slides </a:t>
            </a:r>
            <a:r>
              <a:rPr sz="1300" dirty="0">
                <a:solidFill>
                  <a:srgbClr val="002060"/>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002060"/>
              </a:solidFill>
            </a:endParaRPr>
          </a:p>
          <a:p>
            <a:pPr algn="l" defTabSz="457200">
              <a:spcBef>
                <a:spcPts val="800"/>
              </a:spcBef>
              <a:defRPr sz="2100">
                <a:solidFill>
                  <a:srgbClr val="573F34"/>
                </a:solidFill>
                <a:latin typeface="Arial"/>
                <a:ea typeface="Arial"/>
                <a:cs typeface="Arial"/>
                <a:sym typeface="Arial"/>
              </a:defRPr>
            </a:pPr>
            <a:r>
              <a:rPr sz="1300" dirty="0">
                <a:solidFill>
                  <a:srgbClr val="002060"/>
                </a:solidFill>
              </a:rPr>
              <a:t>We have combined teacher slides and </a:t>
            </a:r>
            <a:r>
              <a:rPr sz="1300" dirty="0">
                <a:solidFill>
                  <a:srgbClr val="3A4A6A"/>
                </a:solidFill>
              </a:rPr>
              <a:t>student slides </a:t>
            </a:r>
            <a:r>
              <a:rPr sz="1300" dirty="0">
                <a:solidFill>
                  <a:srgbClr val="002060"/>
                </a:solidFill>
              </a:rPr>
              <a:t>so you can have </a:t>
            </a:r>
            <a:r>
              <a:rPr lang="en-US" sz="1300" dirty="0">
                <a:solidFill>
                  <a:srgbClr val="002060"/>
                </a:solidFill>
              </a:rPr>
              <a:t>almost </a:t>
            </a:r>
            <a:r>
              <a:rPr sz="1300" dirty="0">
                <a:solidFill>
                  <a:srgbClr val="002060"/>
                </a:solidFill>
              </a:rPr>
              <a:t>everything you need in one place as you explore the flow of each triangle. You will need to either hide</a:t>
            </a:r>
            <a:r>
              <a:rPr lang="en-US" sz="1300" dirty="0">
                <a:solidFill>
                  <a:srgbClr val="002060"/>
                </a:solidFill>
              </a:rPr>
              <a:t> (see note below)</a:t>
            </a:r>
            <a:r>
              <a:rPr sz="1300" dirty="0">
                <a:solidFill>
                  <a:srgbClr val="002060"/>
                </a:solidFill>
              </a:rPr>
              <a:t> or delete the </a:t>
            </a:r>
            <a:r>
              <a:rPr sz="1300" b="1" dirty="0">
                <a:solidFill>
                  <a:srgbClr val="002060"/>
                </a:solidFill>
              </a:rPr>
              <a:t>Teacher Notes </a:t>
            </a:r>
            <a:r>
              <a:rPr sz="1300" dirty="0">
                <a:solidFill>
                  <a:srgbClr val="002060"/>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002060"/>
                </a:solidFill>
              </a:rPr>
              <a:t>This presentation </a:t>
            </a:r>
            <a:r>
              <a:rPr sz="1300" b="1" dirty="0">
                <a:solidFill>
                  <a:srgbClr val="002060"/>
                </a:solidFill>
              </a:rPr>
              <a:t>is not meant to stand alone</a:t>
            </a:r>
            <a:r>
              <a:rPr lang="en-US" sz="1300" b="1" dirty="0">
                <a:solidFill>
                  <a:srgbClr val="002060"/>
                </a:solidFill>
              </a:rPr>
              <a:t>,</a:t>
            </a:r>
            <a:r>
              <a:rPr lang="en-US" sz="1300" dirty="0">
                <a:solidFill>
                  <a:srgbClr val="002060"/>
                </a:solidFill>
              </a:rPr>
              <a:t> however</a:t>
            </a:r>
            <a:r>
              <a:rPr sz="1300" dirty="0">
                <a:solidFill>
                  <a:srgbClr val="002060"/>
                </a:solidFill>
              </a:rPr>
              <a:t>. </a:t>
            </a:r>
            <a:r>
              <a:rPr lang="en-US" sz="1300" dirty="0">
                <a:solidFill>
                  <a:srgbClr val="002060"/>
                </a:solidFill>
              </a:rPr>
              <a:t>Instead,</a:t>
            </a:r>
            <a:r>
              <a:rPr sz="1300" dirty="0">
                <a:solidFill>
                  <a:srgbClr val="002060"/>
                </a:solidFill>
              </a:rPr>
              <a:t> we hope you use it in conjunction with the website. As you step through the slides, reference the table on the triangle webpage</a:t>
            </a:r>
            <a:r>
              <a:rPr lang="en-US" sz="1300" dirty="0">
                <a:solidFill>
                  <a:srgbClr val="002060"/>
                </a:solidFill>
              </a:rPr>
              <a:t> (https://www.modelbasedbiology.com/content/research-team/model-3-chemical-reactions-burning-ethanol)</a:t>
            </a:r>
            <a:r>
              <a:rPr sz="1300" dirty="0">
                <a:solidFill>
                  <a:srgbClr val="002060"/>
                </a:solidFill>
              </a:rPr>
              <a:t>. The Learning Segments and associated resources outlined in the PowerPoint directly correspond to the Learning Segments described in the table featured on the webpage. </a:t>
            </a:r>
            <a:r>
              <a:rPr lang="en-US" sz="1300" dirty="0">
                <a:solidFill>
                  <a:srgbClr val="002060"/>
                </a:solidFill>
              </a:rPr>
              <a:t>It may also help you to print out and have the student Doodle Sheet in front of you. </a:t>
            </a:r>
            <a:r>
              <a:rPr sz="1300" dirty="0">
                <a:solidFill>
                  <a:srgbClr val="002060"/>
                </a:solidFill>
              </a:rPr>
              <a:t>Looking over the table as you preview the slides will help you stay oriented to the overall flow, track which resources go with the segment and access additional supports all while keeping in mind the </a:t>
            </a:r>
            <a:r>
              <a:rPr lang="en-US" sz="1300" dirty="0">
                <a:solidFill>
                  <a:srgbClr val="002060"/>
                </a:solidFill>
              </a:rPr>
              <a:t>high-level</a:t>
            </a:r>
            <a:r>
              <a:rPr sz="1300" dirty="0">
                <a:solidFill>
                  <a:srgbClr val="002060"/>
                </a:solidFill>
              </a:rPr>
              <a:t>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002060"/>
                </a:solidFill>
              </a:rPr>
              <a:t>We expect (and hope) you will modify this presentation</a:t>
            </a:r>
            <a:r>
              <a:rPr sz="1300" dirty="0">
                <a:solidFill>
                  <a:srgbClr val="002060"/>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002060"/>
                </a:solidFill>
              </a:rPr>
              <a:t>Thanks!</a:t>
            </a:r>
            <a:endParaRPr lang="en-US" sz="1300" dirty="0">
              <a:solidFill>
                <a:srgbClr val="002060"/>
              </a:solidFill>
            </a:endParaRPr>
          </a:p>
          <a:p>
            <a:pPr algn="l" defTabSz="457200">
              <a:spcBef>
                <a:spcPts val="800"/>
              </a:spcBef>
              <a:defRPr sz="2100">
                <a:solidFill>
                  <a:srgbClr val="573F34"/>
                </a:solidFill>
                <a:latin typeface="Arial"/>
                <a:ea typeface="Arial"/>
                <a:cs typeface="Arial"/>
                <a:sym typeface="Arial"/>
              </a:defRPr>
            </a:pPr>
            <a:r>
              <a:rPr sz="1300" dirty="0">
                <a:solidFill>
                  <a:srgbClr val="002060"/>
                </a:solidFill>
              </a:rPr>
              <a:t>The MBER team </a:t>
            </a:r>
          </a:p>
        </p:txBody>
      </p:sp>
    </p:spTree>
    <p:extLst>
      <p:ext uri="{BB962C8B-B14F-4D97-AF65-F5344CB8AC3E}">
        <p14:creationId xmlns:p14="http://schemas.microsoft.com/office/powerpoint/2010/main" val="299827096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7B14A-C205-4DF6-BC25-751A11BD275E}"/>
              </a:ext>
            </a:extLst>
          </p:cNvPr>
          <p:cNvSpPr>
            <a:spLocks noGrp="1"/>
          </p:cNvSpPr>
          <p:nvPr>
            <p:ph type="title"/>
          </p:nvPr>
        </p:nvSpPr>
        <p:spPr/>
        <p:txBody>
          <a:bodyPr/>
          <a:lstStyle/>
          <a:p>
            <a:r>
              <a:rPr lang="en-US" sz="2400" dirty="0">
                <a:solidFill>
                  <a:schemeClr val="bg1"/>
                </a:solidFill>
                <a:latin typeface="Arial" panose="020B0604020202020204" pitchFamily="34" charset="0"/>
                <a:cs typeface="Arial" panose="020B0604020202020204" pitchFamily="34" charset="0"/>
              </a:rPr>
              <a:t>LS02 Teacher Resource: Learning Segment Overview</a:t>
            </a:r>
            <a:endParaRPr lang="en-US" dirty="0"/>
          </a:p>
        </p:txBody>
      </p:sp>
      <p:sp>
        <p:nvSpPr>
          <p:cNvPr id="3" name="Text Placeholder 2">
            <a:extLst>
              <a:ext uri="{FF2B5EF4-FFF2-40B4-BE49-F238E27FC236}">
                <a16:creationId xmlns:a16="http://schemas.microsoft.com/office/drawing/2014/main" id="{124B7627-D665-4CD6-8040-EBF5808E4BEC}"/>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QM</a:t>
            </a:r>
            <a:r>
              <a:rPr lang="en-US" sz="2000" b="1" dirty="0">
                <a:solidFill>
                  <a:srgbClr val="002060"/>
                </a:solidFill>
              </a:rPr>
              <a:t>: To help us make sense of this this curious phenomenon of fraternal twins looking nothing alike , we ask: </a:t>
            </a:r>
            <a:r>
              <a:rPr lang="en-US" sz="2000" b="1" dirty="0">
                <a:solidFill>
                  <a:srgbClr val="002060"/>
                </a:solidFill>
                <a:cs typeface="Arial" panose="020B0604020202020204" pitchFamily="34" charset="0"/>
              </a:rPr>
              <a:t>How exactly does the hereditable information get from the parents to the offspring? We then collect initial model ideas.</a:t>
            </a:r>
          </a:p>
          <a:p>
            <a:endParaRPr lang="en-US" dirty="0"/>
          </a:p>
        </p:txBody>
      </p:sp>
      <p:sp>
        <p:nvSpPr>
          <p:cNvPr id="4" name="Text Placeholder 3">
            <a:extLst>
              <a:ext uri="{FF2B5EF4-FFF2-40B4-BE49-F238E27FC236}">
                <a16:creationId xmlns:a16="http://schemas.microsoft.com/office/drawing/2014/main" id="{E456F049-B9EB-4C1D-BC37-C1890B2E3AA0}"/>
              </a:ext>
            </a:extLst>
          </p:cNvPr>
          <p:cNvSpPr>
            <a:spLocks noGrp="1"/>
          </p:cNvSpPr>
          <p:nvPr>
            <p:ph type="body" sz="quarter" idx="11"/>
          </p:nvPr>
        </p:nvSpPr>
        <p:spPr/>
        <p:txBody>
          <a:bodyPr/>
          <a:lstStyle/>
          <a:p>
            <a:r>
              <a:rPr lang="en-US" dirty="0">
                <a:solidFill>
                  <a:srgbClr val="583F34"/>
                </a:solidFill>
              </a:rPr>
              <a:t>Time: 10 minutes</a:t>
            </a:r>
          </a:p>
          <a:p>
            <a:endParaRPr lang="en-US" dirty="0"/>
          </a:p>
        </p:txBody>
      </p:sp>
      <p:sp>
        <p:nvSpPr>
          <p:cNvPr id="5" name="Text Placeholder 4">
            <a:extLst>
              <a:ext uri="{FF2B5EF4-FFF2-40B4-BE49-F238E27FC236}">
                <a16:creationId xmlns:a16="http://schemas.microsoft.com/office/drawing/2014/main" id="{5DC98544-54CA-4342-B3B1-F06EEB8C30BF}"/>
              </a:ext>
            </a:extLst>
          </p:cNvPr>
          <p:cNvSpPr>
            <a:spLocks noGrp="1"/>
          </p:cNvSpPr>
          <p:nvPr>
            <p:ph type="body" sz="quarter" idx="12"/>
          </p:nvPr>
        </p:nvSpPr>
        <p:spPr>
          <a:xfrm>
            <a:off x="282575" y="3360738"/>
            <a:ext cx="8737600" cy="2871787"/>
          </a:xfrm>
        </p:spPr>
        <p:txBody>
          <a:bodyPr>
            <a:normAutofit/>
          </a:bodyPr>
          <a:lstStyle/>
          <a:p>
            <a:r>
              <a:rPr lang="en-US" sz="1600" i="1" u="sng" dirty="0">
                <a:solidFill>
                  <a:srgbClr val="002060"/>
                </a:solidFill>
              </a:rPr>
              <a:t>Resources you will need:</a:t>
            </a:r>
          </a:p>
          <a:p>
            <a:r>
              <a:rPr lang="en-US" sz="1600" dirty="0">
                <a:solidFill>
                  <a:srgbClr val="002060"/>
                </a:solidFill>
              </a:rPr>
              <a:t>M Doodle Sheet</a:t>
            </a:r>
          </a:p>
          <a:p>
            <a:endParaRPr lang="en-US" sz="1600" i="1" u="sng"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r>
              <a:rPr lang="en-US" sz="1600" dirty="0">
                <a:solidFill>
                  <a:srgbClr val="002060"/>
                </a:solidFill>
              </a:rPr>
              <a:t>Whiteboards</a:t>
            </a:r>
          </a:p>
          <a:p>
            <a:r>
              <a:rPr lang="en-US" sz="1600" dirty="0">
                <a:solidFill>
                  <a:srgbClr val="002060"/>
                </a:solidFill>
              </a:rPr>
              <a:t>Norms of Conversation</a:t>
            </a:r>
          </a:p>
          <a:p>
            <a:endParaRPr lang="en-US" dirty="0"/>
          </a:p>
        </p:txBody>
      </p:sp>
    </p:spTree>
    <p:extLst>
      <p:ext uri="{BB962C8B-B14F-4D97-AF65-F5344CB8AC3E}">
        <p14:creationId xmlns:p14="http://schemas.microsoft.com/office/powerpoint/2010/main" val="4672825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21E9-78B6-474E-B56D-64C432E51012}"/>
              </a:ext>
            </a:extLst>
          </p:cNvPr>
          <p:cNvSpPr>
            <a:spLocks noGrp="1"/>
          </p:cNvSpPr>
          <p:nvPr>
            <p:ph type="title"/>
          </p:nvPr>
        </p:nvSpPr>
        <p:spPr/>
        <p:txBody>
          <a:bodyPr>
            <a:normAutofit fontScale="90000"/>
          </a:bodyPr>
          <a:lstStyle/>
          <a:p>
            <a:r>
              <a:rPr lang="en-US" sz="2800" dirty="0">
                <a:solidFill>
                  <a:schemeClr val="bg1"/>
                </a:solidFill>
              </a:rPr>
              <a:t>LS02 Overview Continued</a:t>
            </a:r>
            <a:endParaRPr lang="en-US" dirty="0"/>
          </a:p>
        </p:txBody>
      </p:sp>
      <p:sp>
        <p:nvSpPr>
          <p:cNvPr id="3" name="Text Placeholder 2">
            <a:extLst>
              <a:ext uri="{FF2B5EF4-FFF2-40B4-BE49-F238E27FC236}">
                <a16:creationId xmlns:a16="http://schemas.microsoft.com/office/drawing/2014/main" id="{933711E0-7CDC-47B8-9CFC-40480A441CCA}"/>
              </a:ext>
            </a:extLst>
          </p:cNvPr>
          <p:cNvSpPr>
            <a:spLocks noGrp="1"/>
          </p:cNvSpPr>
          <p:nvPr>
            <p:ph type="body" sz="quarter" idx="10"/>
          </p:nvPr>
        </p:nvSpPr>
        <p:spPr/>
        <p:txBody>
          <a:bodyPr/>
          <a:lstStyle/>
          <a:p>
            <a:r>
              <a:rPr lang="en-US" sz="2000" dirty="0">
                <a:solidFill>
                  <a:srgbClr val="002060"/>
                </a:solidFill>
              </a:rPr>
              <a:t>We ask for individual ideas for how parents pass hereditary information to offspring. Then we share out and post the initial model ideas. </a:t>
            </a:r>
          </a:p>
          <a:p>
            <a:endParaRPr lang="en-US" dirty="0"/>
          </a:p>
        </p:txBody>
      </p:sp>
      <p:sp>
        <p:nvSpPr>
          <p:cNvPr id="4" name="Text Placeholder 3">
            <a:extLst>
              <a:ext uri="{FF2B5EF4-FFF2-40B4-BE49-F238E27FC236}">
                <a16:creationId xmlns:a16="http://schemas.microsoft.com/office/drawing/2014/main" id="{8ABE4F3A-4C26-404D-95BC-7AADBE1D33C1}"/>
              </a:ext>
            </a:extLst>
          </p:cNvPr>
          <p:cNvSpPr>
            <a:spLocks noGrp="1"/>
          </p:cNvSpPr>
          <p:nvPr>
            <p:ph type="body" sz="quarter" idx="11"/>
          </p:nvPr>
        </p:nvSpPr>
        <p:spPr/>
        <p:txBody>
          <a:bodyPr/>
          <a:lstStyle/>
          <a:p>
            <a:r>
              <a:rPr lang="en-US" dirty="0"/>
              <a:t>Time: 10 minutes</a:t>
            </a:r>
          </a:p>
        </p:txBody>
      </p:sp>
    </p:spTree>
    <p:extLst>
      <p:ext uri="{BB962C8B-B14F-4D97-AF65-F5344CB8AC3E}">
        <p14:creationId xmlns:p14="http://schemas.microsoft.com/office/powerpoint/2010/main" val="122508203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7C19B1-D9EE-4265-A873-BB910F5E6A54}"/>
              </a:ext>
            </a:extLst>
          </p:cNvPr>
          <p:cNvPicPr>
            <a:picLocks noChangeAspect="1"/>
          </p:cNvPicPr>
          <p:nvPr/>
        </p:nvPicPr>
        <p:blipFill>
          <a:blip r:embed="rId3"/>
          <a:stretch>
            <a:fillRect/>
          </a:stretch>
        </p:blipFill>
        <p:spPr>
          <a:xfrm>
            <a:off x="2519738" y="135460"/>
            <a:ext cx="4104523" cy="3372959"/>
          </a:xfrm>
          <a:prstGeom prst="rect">
            <a:avLst/>
          </a:prstGeom>
        </p:spPr>
      </p:pic>
      <p:sp>
        <p:nvSpPr>
          <p:cNvPr id="3" name="Content Placeholder 2"/>
          <p:cNvSpPr>
            <a:spLocks noGrp="1"/>
          </p:cNvSpPr>
          <p:nvPr>
            <p:ph idx="1"/>
          </p:nvPr>
        </p:nvSpPr>
        <p:spPr>
          <a:xfrm>
            <a:off x="1758462" y="3596323"/>
            <a:ext cx="7287063" cy="2987039"/>
          </a:xfrm>
        </p:spPr>
        <p:txBody>
          <a:bodyPr>
            <a:normAutofit/>
          </a:bodyPr>
          <a:lstStyle/>
          <a:p>
            <a:pPr marL="0" indent="0">
              <a:buNone/>
            </a:pPr>
            <a:r>
              <a:rPr lang="en-US" dirty="0">
                <a:solidFill>
                  <a:srgbClr val="002060"/>
                </a:solidFill>
                <a:latin typeface="Arial" panose="020B0604020202020204" pitchFamily="34" charset="0"/>
                <a:cs typeface="Arial" panose="020B0604020202020204" pitchFamily="34" charset="0"/>
              </a:rPr>
              <a:t>How does the hereditable information get from the parents to the offspring? </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solidFill>
                  <a:srgbClr val="3F6EB3"/>
                </a:solidFill>
                <a:latin typeface="Arial" panose="020B0604020202020204" pitchFamily="34" charset="0"/>
                <a:cs typeface="Arial" panose="020B0604020202020204" pitchFamily="34" charset="0"/>
              </a:rPr>
              <a:t>Record your ideas in </a:t>
            </a:r>
            <a:r>
              <a:rPr lang="en-US" b="1" dirty="0">
                <a:solidFill>
                  <a:srgbClr val="3F6EB3"/>
                </a:solidFill>
                <a:latin typeface="Arial" panose="020B0604020202020204" pitchFamily="34" charset="0"/>
                <a:cs typeface="Arial" panose="020B0604020202020204" pitchFamily="34" charset="0"/>
              </a:rPr>
              <a:t>Doodle Box B.</a:t>
            </a:r>
          </a:p>
        </p:txBody>
      </p:sp>
      <p:pic>
        <p:nvPicPr>
          <p:cNvPr id="2" name="Picture 1">
            <a:extLst>
              <a:ext uri="{FF2B5EF4-FFF2-40B4-BE49-F238E27FC236}">
                <a16:creationId xmlns:a16="http://schemas.microsoft.com/office/drawing/2014/main" id="{02610AE0-97CC-448F-9D7A-30BF0D20E227}"/>
              </a:ext>
            </a:extLst>
          </p:cNvPr>
          <p:cNvPicPr>
            <a:picLocks noChangeAspect="1"/>
          </p:cNvPicPr>
          <p:nvPr/>
        </p:nvPicPr>
        <p:blipFill>
          <a:blip r:embed="rId4"/>
          <a:stretch>
            <a:fillRect/>
          </a:stretch>
        </p:blipFill>
        <p:spPr>
          <a:xfrm>
            <a:off x="765465" y="3604591"/>
            <a:ext cx="792549" cy="877607"/>
          </a:xfrm>
          <a:prstGeom prst="rect">
            <a:avLst/>
          </a:prstGeom>
        </p:spPr>
      </p:pic>
      <p:pic>
        <p:nvPicPr>
          <p:cNvPr id="6" name="Picture 5">
            <a:extLst>
              <a:ext uri="{FF2B5EF4-FFF2-40B4-BE49-F238E27FC236}">
                <a16:creationId xmlns:a16="http://schemas.microsoft.com/office/drawing/2014/main" id="{DCC569C6-CBC5-4E9F-8812-0118CF4717EB}"/>
              </a:ext>
            </a:extLst>
          </p:cNvPr>
          <p:cNvPicPr>
            <a:picLocks noChangeAspect="1"/>
          </p:cNvPicPr>
          <p:nvPr/>
        </p:nvPicPr>
        <p:blipFill>
          <a:blip r:embed="rId5"/>
          <a:stretch>
            <a:fillRect/>
          </a:stretch>
        </p:blipFill>
        <p:spPr>
          <a:xfrm>
            <a:off x="765465" y="5089842"/>
            <a:ext cx="798645" cy="798645"/>
          </a:xfrm>
          <a:prstGeom prst="rect">
            <a:avLst/>
          </a:prstGeom>
        </p:spPr>
      </p:pic>
    </p:spTree>
    <p:extLst>
      <p:ext uri="{BB962C8B-B14F-4D97-AF65-F5344CB8AC3E}">
        <p14:creationId xmlns:p14="http://schemas.microsoft.com/office/powerpoint/2010/main" val="222399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388DA-F997-4585-8638-550704890009}"/>
              </a:ext>
            </a:extLst>
          </p:cNvPr>
          <p:cNvSpPr>
            <a:spLocks noGrp="1"/>
          </p:cNvSpPr>
          <p:nvPr>
            <p:ph type="title"/>
          </p:nvPr>
        </p:nvSpPr>
        <p:spPr>
          <a:xfrm>
            <a:off x="457200" y="337625"/>
            <a:ext cx="8229600" cy="1603716"/>
          </a:xfrm>
        </p:spPr>
        <p:txBody>
          <a:bodyPr>
            <a:normAutofit/>
          </a:bodyPr>
          <a:lstStyle/>
          <a:p>
            <a:r>
              <a:rPr lang="en-US" sz="3100" b="1" dirty="0">
                <a:latin typeface="Arial" panose="020B0604020202020204" pitchFamily="34" charset="0"/>
                <a:cs typeface="Arial" panose="020B0604020202020204" pitchFamily="34" charset="0"/>
              </a:rPr>
              <a:t>How does the hereditable information get from the parents to the offspring?</a:t>
            </a:r>
            <a:endParaRPr lang="en-US" dirty="0"/>
          </a:p>
        </p:txBody>
      </p:sp>
      <p:sp>
        <p:nvSpPr>
          <p:cNvPr id="3" name="Content Placeholder 2">
            <a:extLst>
              <a:ext uri="{FF2B5EF4-FFF2-40B4-BE49-F238E27FC236}">
                <a16:creationId xmlns:a16="http://schemas.microsoft.com/office/drawing/2014/main" id="{F803890F-7EBF-45F3-8E81-F2230BC0326D}"/>
              </a:ext>
            </a:extLst>
          </p:cNvPr>
          <p:cNvSpPr>
            <a:spLocks noGrp="1"/>
          </p:cNvSpPr>
          <p:nvPr>
            <p:ph idx="1"/>
          </p:nvPr>
        </p:nvSpPr>
        <p:spPr>
          <a:xfrm>
            <a:off x="457200" y="1941341"/>
            <a:ext cx="8229600" cy="4184822"/>
          </a:xfrm>
        </p:spPr>
        <p:txBody>
          <a:bodyPr/>
          <a:lstStyle/>
          <a:p>
            <a:r>
              <a:rPr lang="en-US" dirty="0">
                <a:solidFill>
                  <a:srgbClr val="00B0F0"/>
                </a:solidFill>
              </a:rPr>
              <a:t>[class initial model ideas]</a:t>
            </a:r>
          </a:p>
        </p:txBody>
      </p:sp>
    </p:spTree>
    <p:extLst>
      <p:ext uri="{BB962C8B-B14F-4D97-AF65-F5344CB8AC3E}">
        <p14:creationId xmlns:p14="http://schemas.microsoft.com/office/powerpoint/2010/main" val="1275961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FE50F-516C-4646-9593-F06964BD1A41}"/>
              </a:ext>
            </a:extLst>
          </p:cNvPr>
          <p:cNvSpPr>
            <a:spLocks noGrp="1"/>
          </p:cNvSpPr>
          <p:nvPr>
            <p:ph type="title"/>
          </p:nvPr>
        </p:nvSpPr>
        <p:spPr/>
        <p:txBody>
          <a:bodyPr/>
          <a:lstStyle/>
          <a:p>
            <a:r>
              <a:rPr lang="en-US" sz="2400" dirty="0">
                <a:solidFill>
                  <a:schemeClr val="bg1"/>
                </a:solidFill>
                <a:latin typeface="Arial" panose="020B0604020202020204" pitchFamily="34" charset="0"/>
                <a:cs typeface="Arial" panose="020B0604020202020204" pitchFamily="34" charset="0"/>
              </a:rPr>
              <a:t>LS02 Teacher Resource: What did we figure out?</a:t>
            </a:r>
            <a:endParaRPr lang="en-US" dirty="0"/>
          </a:p>
        </p:txBody>
      </p:sp>
      <p:sp>
        <p:nvSpPr>
          <p:cNvPr id="3" name="Text Placeholder 2">
            <a:extLst>
              <a:ext uri="{FF2B5EF4-FFF2-40B4-BE49-F238E27FC236}">
                <a16:creationId xmlns:a16="http://schemas.microsoft.com/office/drawing/2014/main" id="{FDE4C107-2A87-401E-9AFF-ED894D04B208}"/>
              </a:ext>
            </a:extLst>
          </p:cNvPr>
          <p:cNvSpPr>
            <a:spLocks noGrp="1"/>
          </p:cNvSpPr>
          <p:nvPr>
            <p:ph type="body" sz="quarter" idx="10"/>
          </p:nvPr>
        </p:nvSpPr>
        <p:spPr/>
        <p:txBody>
          <a:bodyPr/>
          <a:lstStyle/>
          <a:p>
            <a:pPr marL="0" indent="0">
              <a:buNone/>
            </a:pPr>
            <a:r>
              <a:rPr lang="en-US" sz="2000" b="1" dirty="0">
                <a:solidFill>
                  <a:srgbClr val="002060"/>
                </a:solidFill>
                <a:cs typeface="Arial" panose="020B0604020202020204" pitchFamily="34" charset="0"/>
              </a:rPr>
              <a:t>What did we figure out? </a:t>
            </a:r>
          </a:p>
          <a:p>
            <a:pPr marL="0" indent="0">
              <a:buNone/>
            </a:pPr>
            <a:r>
              <a:rPr lang="en-US" sz="2000" dirty="0">
                <a:solidFill>
                  <a:srgbClr val="002060"/>
                </a:solidFill>
              </a:rPr>
              <a:t>We posted our initial ideas for how hereditary material is passed form parents to offspring.</a:t>
            </a:r>
            <a:endParaRPr lang="en-US" sz="2000" i="1" dirty="0">
              <a:solidFill>
                <a:srgbClr val="002060"/>
              </a:solidFill>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CF03AA6D-44FF-4592-83B8-DF25AE76CD2D}"/>
              </a:ext>
            </a:extLst>
          </p:cNvPr>
          <p:cNvSpPr>
            <a:spLocks noGrp="1"/>
          </p:cNvSpPr>
          <p:nvPr>
            <p:ph type="body" sz="quarter" idx="11"/>
          </p:nvPr>
        </p:nvSpPr>
        <p:spPr/>
        <p:txBody>
          <a:bodyPr/>
          <a:lstStyle/>
          <a:p>
            <a:pPr marL="0" indent="0">
              <a:buNone/>
            </a:pPr>
            <a:r>
              <a:rPr lang="en-US" sz="1600" b="1" dirty="0">
                <a:solidFill>
                  <a:srgbClr val="002060"/>
                </a:solidFill>
                <a:cs typeface="Arial" panose="020B0604020202020204" pitchFamily="34" charset="0"/>
              </a:rPr>
              <a:t>GD LS02 Teacher Reflection Notes:</a:t>
            </a:r>
          </a:p>
          <a:p>
            <a:pPr marL="0" indent="0">
              <a:buNone/>
            </a:pPr>
            <a:endParaRPr lang="en-US" sz="1600" dirty="0">
              <a:solidFill>
                <a:srgbClr val="002060"/>
              </a:solidFill>
              <a:cs typeface="Arial" panose="020B0604020202020204" pitchFamily="34" charset="0"/>
            </a:endParaRPr>
          </a:p>
          <a:p>
            <a:pPr marL="0" indent="0">
              <a:buNone/>
            </a:pPr>
            <a:r>
              <a:rPr lang="en-US" sz="1600" i="1" dirty="0">
                <a:solidFill>
                  <a:srgbClr val="002060"/>
                </a:solidFill>
                <a:cs typeface="Arial" panose="020B0604020202020204" pitchFamily="34" charset="0"/>
              </a:rPr>
              <a:t>Things that went well…</a:t>
            </a:r>
          </a:p>
          <a:p>
            <a:pPr marL="0" indent="0">
              <a:buNone/>
            </a:pPr>
            <a:endParaRPr lang="en-US" sz="1600" i="1" dirty="0">
              <a:solidFill>
                <a:srgbClr val="002060"/>
              </a:solidFill>
              <a:cs typeface="Arial" panose="020B0604020202020204" pitchFamily="34" charset="0"/>
            </a:endParaRPr>
          </a:p>
          <a:p>
            <a:pPr marL="0" indent="0">
              <a:buNone/>
            </a:pPr>
            <a:r>
              <a:rPr lang="en-US" sz="1600" i="1" dirty="0">
                <a:solidFill>
                  <a:srgbClr val="002060"/>
                </a:solidFill>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06396409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34E5F-DCD0-4869-96FF-7754037033B8}"/>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LS03 Teacher Resource: Learning Segment Overview</a:t>
            </a:r>
            <a:endParaRPr lang="en-US" dirty="0"/>
          </a:p>
        </p:txBody>
      </p:sp>
      <p:sp>
        <p:nvSpPr>
          <p:cNvPr id="3" name="Text Placeholder 2">
            <a:extLst>
              <a:ext uri="{FF2B5EF4-FFF2-40B4-BE49-F238E27FC236}">
                <a16:creationId xmlns:a16="http://schemas.microsoft.com/office/drawing/2014/main" id="{8F6F745F-A459-41AC-92FD-7404E4C09F97}"/>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QM</a:t>
            </a:r>
            <a:r>
              <a:rPr lang="en-US" sz="2000" b="1" dirty="0">
                <a:solidFill>
                  <a:srgbClr val="002060"/>
                </a:solidFill>
              </a:rPr>
              <a:t>: Now that we have some idea that DNA (chromosomes) are involved with helping to pass on information, we use a pipe cleaner activity to figure out how to make gametes and a viable baby.</a:t>
            </a:r>
          </a:p>
          <a:p>
            <a:endParaRPr lang="en-US" dirty="0"/>
          </a:p>
        </p:txBody>
      </p:sp>
      <p:sp>
        <p:nvSpPr>
          <p:cNvPr id="4" name="Text Placeholder 3">
            <a:extLst>
              <a:ext uri="{FF2B5EF4-FFF2-40B4-BE49-F238E27FC236}">
                <a16:creationId xmlns:a16="http://schemas.microsoft.com/office/drawing/2014/main" id="{22663F1F-878B-4DD4-9F6C-E1CD25F2A197}"/>
              </a:ext>
            </a:extLst>
          </p:cNvPr>
          <p:cNvSpPr>
            <a:spLocks noGrp="1"/>
          </p:cNvSpPr>
          <p:nvPr>
            <p:ph type="body" sz="quarter" idx="11"/>
          </p:nvPr>
        </p:nvSpPr>
        <p:spPr/>
        <p:txBody>
          <a:bodyPr/>
          <a:lstStyle/>
          <a:p>
            <a:r>
              <a:rPr lang="en-US" dirty="0"/>
              <a:t>Time: 80 minutes</a:t>
            </a:r>
          </a:p>
        </p:txBody>
      </p:sp>
      <p:sp>
        <p:nvSpPr>
          <p:cNvPr id="5" name="Text Placeholder 4">
            <a:extLst>
              <a:ext uri="{FF2B5EF4-FFF2-40B4-BE49-F238E27FC236}">
                <a16:creationId xmlns:a16="http://schemas.microsoft.com/office/drawing/2014/main" id="{90FDD3C7-7DC0-4F5F-958A-21D87CA0567F}"/>
              </a:ext>
            </a:extLst>
          </p:cNvPr>
          <p:cNvSpPr>
            <a:spLocks noGrp="1"/>
          </p:cNvSpPr>
          <p:nvPr>
            <p:ph type="body" sz="quarter" idx="12"/>
          </p:nvPr>
        </p:nvSpPr>
        <p:spPr>
          <a:xfrm>
            <a:off x="282575" y="3360738"/>
            <a:ext cx="8737600" cy="2871787"/>
          </a:xfrm>
        </p:spPr>
        <p:txBody>
          <a:bodyPr>
            <a:noAutofit/>
          </a:bodyPr>
          <a:lstStyle/>
          <a:p>
            <a:r>
              <a:rPr lang="en-US" sz="1400" i="1" u="sng" dirty="0">
                <a:solidFill>
                  <a:srgbClr val="002060"/>
                </a:solidFill>
              </a:rPr>
              <a:t>Resources you will need:</a:t>
            </a:r>
          </a:p>
          <a:p>
            <a:r>
              <a:rPr lang="en-US" sz="1400" dirty="0">
                <a:solidFill>
                  <a:srgbClr val="002060"/>
                </a:solidFill>
              </a:rPr>
              <a:t>M Doodle Sheet</a:t>
            </a:r>
          </a:p>
          <a:p>
            <a:r>
              <a:rPr lang="en-US" sz="1400" dirty="0">
                <a:solidFill>
                  <a:srgbClr val="002060"/>
                </a:solidFill>
              </a:rPr>
              <a:t>M 03 Heredity Kits</a:t>
            </a:r>
          </a:p>
          <a:p>
            <a:r>
              <a:rPr lang="en-US" sz="1400" dirty="0">
                <a:solidFill>
                  <a:srgbClr val="002060"/>
                </a:solidFill>
              </a:rPr>
              <a:t>M 03 Making Babies Template</a:t>
            </a:r>
          </a:p>
          <a:p>
            <a:endParaRPr lang="en-US" sz="1400" dirty="0">
              <a:solidFill>
                <a:srgbClr val="002060"/>
              </a:solidFill>
            </a:endParaRPr>
          </a:p>
          <a:p>
            <a:r>
              <a:rPr lang="en-US" sz="1400" i="1" u="sng" dirty="0">
                <a:solidFill>
                  <a:srgbClr val="002060"/>
                </a:solidFill>
              </a:rPr>
              <a:t>Websites of interest:</a:t>
            </a:r>
          </a:p>
          <a:p>
            <a:r>
              <a:rPr lang="en-US" sz="1400" dirty="0">
                <a:solidFill>
                  <a:srgbClr val="002060"/>
                </a:solidFill>
              </a:rPr>
              <a:t>Check individual slides for resources. </a:t>
            </a:r>
          </a:p>
          <a:p>
            <a:endParaRPr lang="en-US" sz="1400" dirty="0">
              <a:solidFill>
                <a:srgbClr val="002060"/>
              </a:solidFill>
            </a:endParaRPr>
          </a:p>
          <a:p>
            <a:r>
              <a:rPr lang="en-US" sz="1400" i="1" u="sng" dirty="0">
                <a:solidFill>
                  <a:srgbClr val="002060"/>
                </a:solidFill>
              </a:rPr>
              <a:t>MBER Essentials:</a:t>
            </a:r>
          </a:p>
          <a:p>
            <a:r>
              <a:rPr lang="en-US" sz="1400" dirty="0">
                <a:solidFill>
                  <a:srgbClr val="002060"/>
                </a:solidFill>
              </a:rPr>
              <a:t>Whiteboards</a:t>
            </a:r>
          </a:p>
          <a:p>
            <a:r>
              <a:rPr lang="en-US" sz="1400" dirty="0">
                <a:solidFill>
                  <a:srgbClr val="002060"/>
                </a:solidFill>
              </a:rPr>
              <a:t>Norms of Conversation</a:t>
            </a:r>
            <a:endParaRPr lang="en-US" sz="1400" dirty="0"/>
          </a:p>
        </p:txBody>
      </p:sp>
    </p:spTree>
    <p:extLst>
      <p:ext uri="{BB962C8B-B14F-4D97-AF65-F5344CB8AC3E}">
        <p14:creationId xmlns:p14="http://schemas.microsoft.com/office/powerpoint/2010/main" val="195412872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6E4D0-CC66-43F6-9000-7F9883F131BB}"/>
              </a:ext>
            </a:extLst>
          </p:cNvPr>
          <p:cNvSpPr>
            <a:spLocks noGrp="1"/>
          </p:cNvSpPr>
          <p:nvPr>
            <p:ph type="title"/>
          </p:nvPr>
        </p:nvSpPr>
        <p:spPr/>
        <p:txBody>
          <a:bodyPr>
            <a:normAutofit fontScale="90000"/>
          </a:bodyPr>
          <a:lstStyle/>
          <a:p>
            <a:r>
              <a:rPr lang="en-US" dirty="0"/>
              <a:t>LS03 Overview Continued</a:t>
            </a:r>
          </a:p>
        </p:txBody>
      </p:sp>
      <p:sp>
        <p:nvSpPr>
          <p:cNvPr id="3" name="Text Placeholder 2">
            <a:extLst>
              <a:ext uri="{FF2B5EF4-FFF2-40B4-BE49-F238E27FC236}">
                <a16:creationId xmlns:a16="http://schemas.microsoft.com/office/drawing/2014/main" id="{57429101-A32B-47F2-A0A0-8A9BFEF9C25D}"/>
              </a:ext>
            </a:extLst>
          </p:cNvPr>
          <p:cNvSpPr>
            <a:spLocks noGrp="1"/>
          </p:cNvSpPr>
          <p:nvPr>
            <p:ph type="body" sz="quarter" idx="10"/>
          </p:nvPr>
        </p:nvSpPr>
        <p:spPr>
          <a:xfrm>
            <a:off x="2742012" y="978849"/>
            <a:ext cx="6078538" cy="3191369"/>
          </a:xfrm>
        </p:spPr>
        <p:txBody>
          <a:bodyPr>
            <a:normAutofit/>
          </a:bodyPr>
          <a:lstStyle/>
          <a:p>
            <a:r>
              <a:rPr lang="en-US" dirty="0">
                <a:solidFill>
                  <a:srgbClr val="002060"/>
                </a:solidFill>
              </a:rPr>
              <a:t>In order to help us figure out how hereditable information gets from parents to offspring we first address the idea of DNA as part of this process. We note that chromosomes are tightly coiled DNA. To help us figure out how parents pass on their chromosomes we will work with pipe cleaners. The Heredity Kits  contain 3 pairs of different size pipe cleaners. We will use these to represent the chromosomes of a mother and a father and then to figure out how to make a viable baby. </a:t>
            </a:r>
          </a:p>
          <a:p>
            <a:endParaRPr lang="en-US" dirty="0"/>
          </a:p>
        </p:txBody>
      </p:sp>
      <p:sp>
        <p:nvSpPr>
          <p:cNvPr id="4" name="Text Placeholder 3">
            <a:extLst>
              <a:ext uri="{FF2B5EF4-FFF2-40B4-BE49-F238E27FC236}">
                <a16:creationId xmlns:a16="http://schemas.microsoft.com/office/drawing/2014/main" id="{CCBA25BE-F51D-49C4-88D4-4EF48292F750}"/>
              </a:ext>
            </a:extLst>
          </p:cNvPr>
          <p:cNvSpPr>
            <a:spLocks noGrp="1"/>
          </p:cNvSpPr>
          <p:nvPr>
            <p:ph type="body" sz="quarter" idx="11"/>
          </p:nvPr>
        </p:nvSpPr>
        <p:spPr/>
        <p:txBody>
          <a:bodyPr/>
          <a:lstStyle/>
          <a:p>
            <a:r>
              <a:rPr lang="en-US" dirty="0"/>
              <a:t>Time: 80 minutes</a:t>
            </a:r>
          </a:p>
          <a:p>
            <a:endParaRPr lang="en-US" dirty="0"/>
          </a:p>
        </p:txBody>
      </p:sp>
      <p:sp>
        <p:nvSpPr>
          <p:cNvPr id="10" name="TextBox 9">
            <a:extLst>
              <a:ext uri="{FF2B5EF4-FFF2-40B4-BE49-F238E27FC236}">
                <a16:creationId xmlns:a16="http://schemas.microsoft.com/office/drawing/2014/main" id="{14AE63C9-24A5-4C7E-8DBA-D179D0FD8C00}"/>
              </a:ext>
            </a:extLst>
          </p:cNvPr>
          <p:cNvSpPr txBox="1"/>
          <p:nvPr/>
        </p:nvSpPr>
        <p:spPr>
          <a:xfrm>
            <a:off x="301337" y="3731793"/>
            <a:ext cx="8260772" cy="2246769"/>
          </a:xfrm>
          <a:prstGeom prst="rect">
            <a:avLst/>
          </a:prstGeom>
          <a:noFill/>
        </p:spPr>
        <p:txBody>
          <a:bodyPr wrap="square">
            <a:spAutoFit/>
          </a:bodyPr>
          <a:lstStyle/>
          <a:p>
            <a:r>
              <a:rPr lang="en-US" sz="2000" dirty="0">
                <a:solidFill>
                  <a:srgbClr val="002060"/>
                </a:solidFill>
              </a:rPr>
              <a:t>Once we all have made a viable baby, we think about the steps that we took, or the rules we had to follow to make this happen. We record these “rules.” and then ask about the number of chromosomes for organisms. Does everyone have the same number of chromosomes? Is there anything similar about the number of chromosomes organisms have? We then go back and think about the scientific terminology that goes with the process of gamete formation. </a:t>
            </a:r>
            <a:endParaRPr lang="en-US" sz="2000" dirty="0"/>
          </a:p>
        </p:txBody>
      </p:sp>
    </p:spTree>
    <p:extLst>
      <p:ext uri="{BB962C8B-B14F-4D97-AF65-F5344CB8AC3E}">
        <p14:creationId xmlns:p14="http://schemas.microsoft.com/office/powerpoint/2010/main" val="323804735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6E4D0-CC66-43F6-9000-7F9883F131BB}"/>
              </a:ext>
            </a:extLst>
          </p:cNvPr>
          <p:cNvSpPr>
            <a:spLocks noGrp="1"/>
          </p:cNvSpPr>
          <p:nvPr>
            <p:ph type="title"/>
          </p:nvPr>
        </p:nvSpPr>
        <p:spPr/>
        <p:txBody>
          <a:bodyPr>
            <a:normAutofit fontScale="90000"/>
          </a:bodyPr>
          <a:lstStyle/>
          <a:p>
            <a:r>
              <a:rPr lang="en-US" dirty="0"/>
              <a:t>LS03 Overview Continued</a:t>
            </a:r>
          </a:p>
        </p:txBody>
      </p:sp>
      <p:sp>
        <p:nvSpPr>
          <p:cNvPr id="3" name="Text Placeholder 2">
            <a:extLst>
              <a:ext uri="{FF2B5EF4-FFF2-40B4-BE49-F238E27FC236}">
                <a16:creationId xmlns:a16="http://schemas.microsoft.com/office/drawing/2014/main" id="{57429101-A32B-47F2-A0A0-8A9BFEF9C25D}"/>
              </a:ext>
            </a:extLst>
          </p:cNvPr>
          <p:cNvSpPr>
            <a:spLocks noGrp="1"/>
          </p:cNvSpPr>
          <p:nvPr>
            <p:ph type="body" sz="quarter" idx="10"/>
          </p:nvPr>
        </p:nvSpPr>
        <p:spPr>
          <a:xfrm>
            <a:off x="2742012" y="978850"/>
            <a:ext cx="6078538" cy="2595624"/>
          </a:xfrm>
        </p:spPr>
        <p:txBody>
          <a:bodyPr>
            <a:normAutofit/>
          </a:bodyPr>
          <a:lstStyle/>
          <a:p>
            <a:r>
              <a:rPr lang="en-US" sz="2000" dirty="0">
                <a:solidFill>
                  <a:srgbClr val="002060"/>
                </a:solidFill>
              </a:rPr>
              <a:t>Students rethink the process of “making a baby” but we break it down and ask some new questions: what in fact carries the chromosomes? How many chromosomes are in the egg compared to the parent? We also introduce the term haploid now that we understand the concept of having ½ the number of chromosomes. We introduce this term so we can use it distinguish between the sex cells and somatic (body) cells.</a:t>
            </a:r>
          </a:p>
          <a:p>
            <a:endParaRPr lang="en-US" dirty="0"/>
          </a:p>
        </p:txBody>
      </p:sp>
      <p:sp>
        <p:nvSpPr>
          <p:cNvPr id="4" name="Text Placeholder 3">
            <a:extLst>
              <a:ext uri="{FF2B5EF4-FFF2-40B4-BE49-F238E27FC236}">
                <a16:creationId xmlns:a16="http://schemas.microsoft.com/office/drawing/2014/main" id="{CCBA25BE-F51D-49C4-88D4-4EF48292F750}"/>
              </a:ext>
            </a:extLst>
          </p:cNvPr>
          <p:cNvSpPr>
            <a:spLocks noGrp="1"/>
          </p:cNvSpPr>
          <p:nvPr>
            <p:ph type="body" sz="quarter" idx="11"/>
          </p:nvPr>
        </p:nvSpPr>
        <p:spPr/>
        <p:txBody>
          <a:bodyPr/>
          <a:lstStyle/>
          <a:p>
            <a:r>
              <a:rPr lang="en-US" dirty="0"/>
              <a:t>Time: 80 minutes</a:t>
            </a:r>
          </a:p>
          <a:p>
            <a:endParaRPr lang="en-US" dirty="0"/>
          </a:p>
        </p:txBody>
      </p:sp>
      <p:sp>
        <p:nvSpPr>
          <p:cNvPr id="7" name="TextBox 6">
            <a:extLst>
              <a:ext uri="{FF2B5EF4-FFF2-40B4-BE49-F238E27FC236}">
                <a16:creationId xmlns:a16="http://schemas.microsoft.com/office/drawing/2014/main" id="{66906AFB-4CD3-41DE-91CB-EB0768D0291E}"/>
              </a:ext>
            </a:extLst>
          </p:cNvPr>
          <p:cNvSpPr txBox="1"/>
          <p:nvPr/>
        </p:nvSpPr>
        <p:spPr>
          <a:xfrm>
            <a:off x="301336" y="3516191"/>
            <a:ext cx="8519213" cy="1323439"/>
          </a:xfrm>
          <a:prstGeom prst="rect">
            <a:avLst/>
          </a:prstGeom>
          <a:noFill/>
        </p:spPr>
        <p:txBody>
          <a:bodyPr wrap="square">
            <a:spAutoFit/>
          </a:bodyPr>
          <a:lstStyle/>
          <a:p>
            <a:pPr marL="0" indent="0">
              <a:buNone/>
            </a:pPr>
            <a:r>
              <a:rPr lang="en-US" sz="2000" dirty="0">
                <a:solidFill>
                  <a:srgbClr val="002060"/>
                </a:solidFill>
              </a:rPr>
              <a:t>There are a couple of slides that prompt a model revision at the end of this learning segment. If it makes more sense for your students to revise and add ideas after each or some of the slides, then do what is best for your students. Each time a revised idea is introduced it will be noted in the teacher notes. </a:t>
            </a:r>
          </a:p>
        </p:txBody>
      </p:sp>
    </p:spTree>
    <p:extLst>
      <p:ext uri="{BB962C8B-B14F-4D97-AF65-F5344CB8AC3E}">
        <p14:creationId xmlns:p14="http://schemas.microsoft.com/office/powerpoint/2010/main" val="353911364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EBB4B-366B-432F-89AD-86AFAD17D1AD}"/>
              </a:ext>
            </a:extLst>
          </p:cNvPr>
          <p:cNvSpPr>
            <a:spLocks noGrp="1"/>
          </p:cNvSpPr>
          <p:nvPr>
            <p:ph type="title"/>
          </p:nvPr>
        </p:nvSpPr>
        <p:spPr>
          <a:xfrm>
            <a:off x="457200" y="65554"/>
            <a:ext cx="8229600" cy="1143000"/>
          </a:xfrm>
        </p:spPr>
        <p:txBody>
          <a:bodyPr/>
          <a:lstStyle/>
          <a:p>
            <a:r>
              <a:rPr lang="en-US" dirty="0">
                <a:latin typeface="Arial" panose="020B0604020202020204" pitchFamily="34" charset="0"/>
                <a:cs typeface="Arial" panose="020B0604020202020204" pitchFamily="34" charset="0"/>
              </a:rPr>
              <a:t>DNA! </a:t>
            </a:r>
          </a:p>
        </p:txBody>
      </p:sp>
      <p:sp>
        <p:nvSpPr>
          <p:cNvPr id="3" name="Content Placeholder 2">
            <a:extLst>
              <a:ext uri="{FF2B5EF4-FFF2-40B4-BE49-F238E27FC236}">
                <a16:creationId xmlns:a16="http://schemas.microsoft.com/office/drawing/2014/main" id="{DAADB888-CDE4-4E5E-82C3-6B4DE6B12511}"/>
              </a:ext>
            </a:extLst>
          </p:cNvPr>
          <p:cNvSpPr>
            <a:spLocks noGrp="1"/>
          </p:cNvSpPr>
          <p:nvPr>
            <p:ph idx="1"/>
          </p:nvPr>
        </p:nvSpPr>
        <p:spPr>
          <a:xfrm>
            <a:off x="457200" y="1056746"/>
            <a:ext cx="8331958" cy="5268849"/>
          </a:xfrm>
          <a:effectLst/>
        </p:spPr>
        <p:txBody>
          <a:bodyPr/>
          <a:lstStyle/>
          <a:p>
            <a:pPr marL="0" indent="0">
              <a:buNone/>
            </a:pPr>
            <a:r>
              <a:rPr lang="en-US" sz="3600" dirty="0">
                <a:solidFill>
                  <a:srgbClr val="0070C0"/>
                </a:solidFill>
                <a:latin typeface="Arial" panose="020B0604020202020204" pitchFamily="34" charset="0"/>
                <a:cs typeface="Arial" panose="020B0604020202020204" pitchFamily="34" charset="0"/>
              </a:rPr>
              <a:t>To help us figure out how DNA is passed from parents to offspring we will think of DNA in its tightly coiled form.</a:t>
            </a:r>
          </a:p>
          <a:p>
            <a:pPr marL="0" indent="0" algn="ctr">
              <a:buNone/>
            </a:pPr>
            <a:r>
              <a:rPr lang="en-US" dirty="0">
                <a:solidFill>
                  <a:srgbClr val="002060"/>
                </a:solidFill>
                <a:latin typeface="Arial" panose="020B0604020202020204" pitchFamily="34" charset="0"/>
                <a:cs typeface="Arial" panose="020B0604020202020204" pitchFamily="34" charset="0"/>
              </a:rPr>
              <a:t>The Chromosome</a:t>
            </a:r>
          </a:p>
        </p:txBody>
      </p:sp>
      <p:pic>
        <p:nvPicPr>
          <p:cNvPr id="12" name="Picture 11">
            <a:extLst>
              <a:ext uri="{FF2B5EF4-FFF2-40B4-BE49-F238E27FC236}">
                <a16:creationId xmlns:a16="http://schemas.microsoft.com/office/drawing/2014/main" id="{F847E45E-6CA2-493C-BC98-04BD3931DD57}"/>
              </a:ext>
            </a:extLst>
          </p:cNvPr>
          <p:cNvPicPr>
            <a:picLocks noChangeAspect="1"/>
          </p:cNvPicPr>
          <p:nvPr/>
        </p:nvPicPr>
        <p:blipFill>
          <a:blip r:embed="rId3"/>
          <a:stretch>
            <a:fillRect/>
          </a:stretch>
        </p:blipFill>
        <p:spPr>
          <a:xfrm>
            <a:off x="4416918" y="3388056"/>
            <a:ext cx="318307" cy="3363446"/>
          </a:xfrm>
          <a:prstGeom prst="rect">
            <a:avLst/>
          </a:prstGeom>
        </p:spPr>
      </p:pic>
    </p:spTree>
    <p:extLst>
      <p:ext uri="{BB962C8B-B14F-4D97-AF65-F5344CB8AC3E}">
        <p14:creationId xmlns:p14="http://schemas.microsoft.com/office/powerpoint/2010/main" val="306143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F915-EB0C-4B77-AD34-BD14E90145A2}"/>
              </a:ext>
            </a:extLst>
          </p:cNvPr>
          <p:cNvSpPr>
            <a:spLocks noGrp="1"/>
          </p:cNvSpPr>
          <p:nvPr>
            <p:ph type="title"/>
          </p:nvPr>
        </p:nvSpPr>
        <p:spPr>
          <a:xfrm>
            <a:off x="457200" y="274638"/>
            <a:ext cx="8229600" cy="1179024"/>
          </a:xfrm>
        </p:spPr>
        <p:txBody>
          <a:bodyPr>
            <a:noAutofit/>
          </a:bodyPr>
          <a:lstStyle/>
          <a:p>
            <a:r>
              <a:rPr lang="en-US" sz="3600" dirty="0">
                <a:latin typeface="Arial" panose="020B0604020202020204" pitchFamily="34" charset="0"/>
                <a:cs typeface="Arial" panose="020B0604020202020204" pitchFamily="34" charset="0"/>
              </a:rPr>
              <a:t>How do parents pass on their Chromosomes (DNA)?</a:t>
            </a:r>
          </a:p>
        </p:txBody>
      </p:sp>
      <p:sp>
        <p:nvSpPr>
          <p:cNvPr id="3" name="Content Placeholder 2">
            <a:extLst>
              <a:ext uri="{FF2B5EF4-FFF2-40B4-BE49-F238E27FC236}">
                <a16:creationId xmlns:a16="http://schemas.microsoft.com/office/drawing/2014/main" id="{28C09229-DCBE-4E82-AE05-45A73DB1D05D}"/>
              </a:ext>
            </a:extLst>
          </p:cNvPr>
          <p:cNvSpPr>
            <a:spLocks noGrp="1"/>
          </p:cNvSpPr>
          <p:nvPr>
            <p:ph idx="1"/>
          </p:nvPr>
        </p:nvSpPr>
        <p:spPr>
          <a:xfrm>
            <a:off x="914400" y="1559169"/>
            <a:ext cx="8147538" cy="5298831"/>
          </a:xfrm>
        </p:spPr>
        <p:txBody>
          <a:bodyPr>
            <a:normAutofit/>
          </a:bodyPr>
          <a:lstStyle/>
          <a:p>
            <a:pPr marL="0" indent="0">
              <a:buNone/>
            </a:pPr>
            <a:r>
              <a:rPr lang="en-US" dirty="0">
                <a:latin typeface="Arial" panose="020B0604020202020204" pitchFamily="34" charset="0"/>
                <a:cs typeface="Arial" panose="020B0604020202020204" pitchFamily="34" charset="0"/>
              </a:rPr>
              <a:t>The pipe cleaners in the bag represent the chromosomes of two normal, healthy parents of a species. </a:t>
            </a:r>
          </a:p>
          <a:p>
            <a:pPr lvl="1"/>
            <a:r>
              <a:rPr lang="en-US" sz="3200" dirty="0">
                <a:solidFill>
                  <a:srgbClr val="216BFF"/>
                </a:solidFill>
                <a:latin typeface="Arial" panose="020B0604020202020204" pitchFamily="34" charset="0"/>
                <a:cs typeface="Arial" panose="020B0604020202020204" pitchFamily="34" charset="0"/>
              </a:rPr>
              <a:t>Separate the chromosomes (tightly Coiled DNA) into the two parents.</a:t>
            </a:r>
          </a:p>
          <a:p>
            <a:pPr marL="457200" lvl="1" indent="0">
              <a:buNone/>
            </a:pPr>
            <a:endParaRPr lang="en-US" sz="3200" dirty="0">
              <a:solidFill>
                <a:srgbClr val="216BFF"/>
              </a:solidFill>
              <a:latin typeface="Arial" panose="020B0604020202020204" pitchFamily="34" charset="0"/>
              <a:cs typeface="Arial" panose="020B0604020202020204" pitchFamily="34" charset="0"/>
            </a:endParaRPr>
          </a:p>
          <a:p>
            <a:pPr lvl="1"/>
            <a:r>
              <a:rPr lang="en-US" sz="3200" dirty="0">
                <a:solidFill>
                  <a:srgbClr val="002060"/>
                </a:solidFill>
                <a:latin typeface="Arial" panose="020B0604020202020204" pitchFamily="34" charset="0"/>
                <a:cs typeface="Arial" panose="020B0604020202020204" pitchFamily="34" charset="0"/>
              </a:rPr>
              <a:t>Line up the chromosomes of each parent in an organized way inside two circles on your whiteboard.</a:t>
            </a:r>
          </a:p>
          <a:p>
            <a:pPr marL="457200" lvl="1" indent="0">
              <a:buNone/>
            </a:pPr>
            <a:endParaRPr lang="en-US" sz="3100" dirty="0">
              <a:solidFill>
                <a:srgbClr val="0000FF"/>
              </a:solidFill>
              <a:latin typeface="Arial" panose="020B0604020202020204" pitchFamily="34" charset="0"/>
              <a:cs typeface="Arial" panose="020B0604020202020204" pitchFamily="34" charset="0"/>
            </a:endParaRPr>
          </a:p>
          <a:p>
            <a:pPr lvl="1"/>
            <a:endParaRPr lang="en-US" dirty="0">
              <a:solidFill>
                <a:srgbClr val="0000FF"/>
              </a:solidFill>
              <a:latin typeface="Arial" panose="020B0604020202020204" pitchFamily="34" charset="0"/>
              <a:cs typeface="Arial" panose="020B0604020202020204" pitchFamily="34" charset="0"/>
            </a:endParaRPr>
          </a:p>
          <a:p>
            <a:pPr marL="0" indent="0">
              <a:buNone/>
            </a:pPr>
            <a:endParaRPr lang="en-US" sz="31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0980090-DCC9-4E21-94B1-F2D66875377C}"/>
              </a:ext>
            </a:extLst>
          </p:cNvPr>
          <p:cNvPicPr>
            <a:picLocks noChangeAspect="1"/>
          </p:cNvPicPr>
          <p:nvPr/>
        </p:nvPicPr>
        <p:blipFill>
          <a:blip r:embed="rId3"/>
          <a:stretch>
            <a:fillRect/>
          </a:stretch>
        </p:blipFill>
        <p:spPr>
          <a:xfrm>
            <a:off x="417452" y="2906291"/>
            <a:ext cx="739242" cy="739242"/>
          </a:xfrm>
          <a:prstGeom prst="rect">
            <a:avLst/>
          </a:prstGeom>
        </p:spPr>
      </p:pic>
    </p:spTree>
    <p:extLst>
      <p:ext uri="{BB962C8B-B14F-4D97-AF65-F5344CB8AC3E}">
        <p14:creationId xmlns:p14="http://schemas.microsoft.com/office/powerpoint/2010/main" val="163224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86E72-0107-4729-B9F9-C8D62DF02DC5}"/>
              </a:ext>
            </a:extLst>
          </p:cNvPr>
          <p:cNvSpPr>
            <a:spLocks noGrp="1"/>
          </p:cNvSpPr>
          <p:nvPr>
            <p:ph type="title"/>
          </p:nvPr>
        </p:nvSpPr>
        <p:spPr/>
        <p:txBody>
          <a:bodyPr>
            <a:normAutofit fontScale="90000"/>
          </a:bodyPr>
          <a:lstStyle/>
          <a:p>
            <a:r>
              <a:rPr lang="en-US" dirty="0"/>
              <a:t>Important!</a:t>
            </a:r>
          </a:p>
        </p:txBody>
      </p:sp>
      <p:sp>
        <p:nvSpPr>
          <p:cNvPr id="3" name="TextBox 2">
            <a:extLst>
              <a:ext uri="{FF2B5EF4-FFF2-40B4-BE49-F238E27FC236}">
                <a16:creationId xmlns:a16="http://schemas.microsoft.com/office/drawing/2014/main" id="{193B0F21-8385-40BD-B4C5-829B870CB81B}"/>
              </a:ext>
            </a:extLst>
          </p:cNvPr>
          <p:cNvSpPr txBox="1"/>
          <p:nvPr/>
        </p:nvSpPr>
        <p:spPr>
          <a:xfrm>
            <a:off x="681445" y="1006321"/>
            <a:ext cx="7781109" cy="3785652"/>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Please remember that these slides </a:t>
            </a:r>
            <a:r>
              <a:rPr lang="en-US" sz="2000" b="1" dirty="0">
                <a:solidFill>
                  <a:srgbClr val="002060"/>
                </a:solidFill>
                <a:latin typeface="Arial" panose="020B0604020202020204" pitchFamily="34" charset="0"/>
                <a:cs typeface="Arial" panose="020B0604020202020204" pitchFamily="34" charset="0"/>
              </a:rPr>
              <a:t>are not</a:t>
            </a:r>
            <a:r>
              <a:rPr lang="en-US" sz="2000" dirty="0">
                <a:solidFill>
                  <a:srgbClr val="002060"/>
                </a:solidFill>
                <a:latin typeface="Arial" panose="020B0604020202020204" pitchFamily="34" charset="0"/>
                <a:cs typeface="Arial" panose="020B0604020202020204" pitchFamily="34" charset="0"/>
              </a:rPr>
              <a:t> for taking “Notes.” Most of the slides are animated to allow for think time, time to write out ideas (doodle) and share with a partner or the class. The slides are meant to be interactive.  When it is time to make student thinking public, we have provided a slide to type in their ideas.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p:txBody>
      </p:sp>
    </p:spTree>
    <p:extLst>
      <p:ext uri="{BB962C8B-B14F-4D97-AF65-F5344CB8AC3E}">
        <p14:creationId xmlns:p14="http://schemas.microsoft.com/office/powerpoint/2010/main" val="274875779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C09229-DCBE-4E82-AE05-45A73DB1D05D}"/>
              </a:ext>
            </a:extLst>
          </p:cNvPr>
          <p:cNvSpPr>
            <a:spLocks noGrp="1"/>
          </p:cNvSpPr>
          <p:nvPr>
            <p:ph idx="1"/>
          </p:nvPr>
        </p:nvSpPr>
        <p:spPr>
          <a:xfrm>
            <a:off x="1550870" y="508000"/>
            <a:ext cx="7415709" cy="5834185"/>
          </a:xfrm>
        </p:spPr>
        <p:txBody>
          <a:bodyPr>
            <a:normAutofit/>
          </a:bodyPr>
          <a:lstStyle/>
          <a:p>
            <a:pPr marL="457200" lvl="1" indent="0">
              <a:buNone/>
            </a:pPr>
            <a:endParaRPr lang="en-US" dirty="0">
              <a:solidFill>
                <a:srgbClr val="0000FF"/>
              </a:solidFill>
              <a:latin typeface="Arial" panose="020B0604020202020204" pitchFamily="34" charset="0"/>
              <a:cs typeface="Arial" panose="020B0604020202020204" pitchFamily="34" charset="0"/>
            </a:endParaRPr>
          </a:p>
          <a:p>
            <a:pPr marL="0" indent="0">
              <a:buNone/>
            </a:pPr>
            <a:r>
              <a:rPr lang="en-US" sz="3600" dirty="0">
                <a:solidFill>
                  <a:srgbClr val="002060"/>
                </a:solidFill>
                <a:latin typeface="Arial" panose="020B0604020202020204" pitchFamily="34" charset="0"/>
                <a:cs typeface="Arial" panose="020B0604020202020204" pitchFamily="34" charset="0"/>
              </a:rPr>
              <a:t>Which parent is the father and which is the mother? </a:t>
            </a:r>
          </a:p>
          <a:p>
            <a:pPr marL="457200" lvl="1" indent="0">
              <a:buNone/>
            </a:pPr>
            <a:endParaRPr lang="en-US" sz="3600" dirty="0">
              <a:solidFill>
                <a:srgbClr val="0070C0"/>
              </a:solidFill>
              <a:latin typeface="Arial" panose="020B0604020202020204" pitchFamily="34" charset="0"/>
              <a:cs typeface="Arial" panose="020B0604020202020204" pitchFamily="34" charset="0"/>
            </a:endParaRPr>
          </a:p>
          <a:p>
            <a:pPr marL="457200" lvl="1" indent="0">
              <a:buNone/>
            </a:pPr>
            <a:r>
              <a:rPr lang="en-US" sz="3600" dirty="0">
                <a:solidFill>
                  <a:srgbClr val="0070C0"/>
                </a:solidFill>
                <a:latin typeface="Arial" panose="020B0604020202020204" pitchFamily="34" charset="0"/>
                <a:cs typeface="Arial" panose="020B0604020202020204" pitchFamily="34" charset="0"/>
              </a:rPr>
              <a:t>How do you know?</a:t>
            </a:r>
          </a:p>
          <a:p>
            <a:pPr marL="457200" lvl="1" indent="0">
              <a:buNone/>
            </a:pPr>
            <a:r>
              <a:rPr lang="en-US" sz="3600" dirty="0">
                <a:solidFill>
                  <a:srgbClr val="3F6EB3"/>
                </a:solidFill>
                <a:latin typeface="Arial" panose="020B0604020202020204" pitchFamily="34" charset="0"/>
                <a:cs typeface="Arial" panose="020B0604020202020204" pitchFamily="34" charset="0"/>
              </a:rPr>
              <a:t>Label the circles on your white board.</a:t>
            </a:r>
          </a:p>
          <a:p>
            <a:pPr marL="0" indent="0">
              <a:buNone/>
            </a:pPr>
            <a:r>
              <a:rPr lang="en-US" sz="3600" dirty="0">
                <a:solidFill>
                  <a:srgbClr val="3F6EB3"/>
                </a:solidFill>
                <a:latin typeface="Arial" panose="020B0604020202020204" pitchFamily="34" charset="0"/>
                <a:cs typeface="Arial" panose="020B0604020202020204" pitchFamily="34" charset="0"/>
              </a:rPr>
              <a:t> </a:t>
            </a:r>
          </a:p>
        </p:txBody>
      </p:sp>
      <p:pic>
        <p:nvPicPr>
          <p:cNvPr id="6" name="Picture 5">
            <a:extLst>
              <a:ext uri="{FF2B5EF4-FFF2-40B4-BE49-F238E27FC236}">
                <a16:creationId xmlns:a16="http://schemas.microsoft.com/office/drawing/2014/main" id="{BF7C6200-2136-45D6-823D-BF0F6D070A0B}"/>
              </a:ext>
            </a:extLst>
          </p:cNvPr>
          <p:cNvPicPr>
            <a:picLocks noChangeAspect="1"/>
          </p:cNvPicPr>
          <p:nvPr/>
        </p:nvPicPr>
        <p:blipFill>
          <a:blip r:embed="rId3"/>
          <a:stretch>
            <a:fillRect/>
          </a:stretch>
        </p:blipFill>
        <p:spPr>
          <a:xfrm>
            <a:off x="504940" y="2201818"/>
            <a:ext cx="1045930" cy="1062020"/>
          </a:xfrm>
          <a:prstGeom prst="rect">
            <a:avLst/>
          </a:prstGeom>
        </p:spPr>
      </p:pic>
    </p:spTree>
    <p:extLst>
      <p:ext uri="{BB962C8B-B14F-4D97-AF65-F5344CB8AC3E}">
        <p14:creationId xmlns:p14="http://schemas.microsoft.com/office/powerpoint/2010/main" val="2168872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p:nvPr>
        </p:nvSpPr>
        <p:spPr>
          <a:xfrm>
            <a:off x="515815" y="276487"/>
            <a:ext cx="8211959" cy="1378797"/>
          </a:xfrm>
        </p:spPr>
        <p:txBody>
          <a:bodyPr>
            <a:noAutofit/>
          </a:bodyPr>
          <a:lstStyle/>
          <a:p>
            <a:pPr algn="l"/>
            <a:r>
              <a:rPr lang="en-US" sz="3200" dirty="0">
                <a:latin typeface="Arial" panose="020B0604020202020204" pitchFamily="34" charset="0"/>
                <a:cs typeface="Arial" panose="020B0604020202020204" pitchFamily="34" charset="0"/>
              </a:rPr>
              <a:t>Now that you have the parents, figure out how to make a viable (healthy, normal) baby. </a:t>
            </a: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1"/>
          </p:nvPr>
        </p:nvSpPr>
        <p:spPr>
          <a:xfrm>
            <a:off x="1664677" y="1770186"/>
            <a:ext cx="6934706" cy="4595446"/>
          </a:xfrm>
        </p:spPr>
        <p:txBody>
          <a:bodyPr>
            <a:normAutofit/>
          </a:bodyPr>
          <a:lstStyle/>
          <a:p>
            <a:pPr lvl="1"/>
            <a:r>
              <a:rPr lang="en-US" sz="3600" dirty="0">
                <a:solidFill>
                  <a:srgbClr val="002060"/>
                </a:solidFill>
                <a:latin typeface="Arial" panose="020B0604020202020204" pitchFamily="34" charset="0"/>
                <a:cs typeface="Arial" panose="020B0604020202020204" pitchFamily="34" charset="0"/>
              </a:rPr>
              <a:t>Make another circle on the whiteboard and label it as “BABY”</a:t>
            </a:r>
          </a:p>
          <a:p>
            <a:pPr marL="457200" lvl="1" indent="0">
              <a:buNone/>
            </a:pPr>
            <a:endParaRPr lang="en-US" sz="3600" dirty="0">
              <a:solidFill>
                <a:srgbClr val="002060"/>
              </a:solidFill>
              <a:latin typeface="Arial" panose="020B0604020202020204" pitchFamily="34" charset="0"/>
              <a:cs typeface="Arial" panose="020B0604020202020204" pitchFamily="34" charset="0"/>
            </a:endParaRPr>
          </a:p>
          <a:p>
            <a:pPr lvl="1"/>
            <a:r>
              <a:rPr lang="en-US" sz="3600" dirty="0">
                <a:solidFill>
                  <a:srgbClr val="002060"/>
                </a:solidFill>
                <a:latin typeface="Arial" panose="020B0604020202020204" pitchFamily="34" charset="0"/>
                <a:cs typeface="Arial" panose="020B0604020202020204" pitchFamily="34" charset="0"/>
              </a:rPr>
              <a:t>Decide what chromosomes the parents give the baby and place them in the circle. </a:t>
            </a:r>
          </a:p>
          <a:p>
            <a:pPr marL="457200" lvl="1" indent="0">
              <a:buNone/>
            </a:pPr>
            <a:endParaRPr lang="en-US" sz="3300" b="1" dirty="0">
              <a:solidFill>
                <a:srgbClr val="0000FF"/>
              </a:solidFill>
              <a:latin typeface="Arial" panose="020B060402020202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6494FC1B-3ECC-407C-9FFF-9BB2733AA36D}"/>
              </a:ext>
            </a:extLst>
          </p:cNvPr>
          <p:cNvPicPr>
            <a:picLocks noChangeAspect="1"/>
          </p:cNvPicPr>
          <p:nvPr/>
        </p:nvPicPr>
        <p:blipFill>
          <a:blip r:embed="rId3"/>
          <a:stretch>
            <a:fillRect/>
          </a:stretch>
        </p:blipFill>
        <p:spPr>
          <a:xfrm>
            <a:off x="544617" y="3887380"/>
            <a:ext cx="1046958" cy="1063065"/>
          </a:xfrm>
          <a:prstGeom prst="rect">
            <a:avLst/>
          </a:prstGeom>
        </p:spPr>
      </p:pic>
      <p:pic>
        <p:nvPicPr>
          <p:cNvPr id="6" name="Picture 5">
            <a:extLst>
              <a:ext uri="{FF2B5EF4-FFF2-40B4-BE49-F238E27FC236}">
                <a16:creationId xmlns:a16="http://schemas.microsoft.com/office/drawing/2014/main" id="{AA9FA499-C349-40CD-86DC-6A986B2AF442}"/>
              </a:ext>
            </a:extLst>
          </p:cNvPr>
          <p:cNvPicPr>
            <a:picLocks noChangeAspect="1"/>
          </p:cNvPicPr>
          <p:nvPr/>
        </p:nvPicPr>
        <p:blipFill>
          <a:blip r:embed="rId4"/>
          <a:stretch>
            <a:fillRect/>
          </a:stretch>
        </p:blipFill>
        <p:spPr>
          <a:xfrm>
            <a:off x="1034881" y="1728417"/>
            <a:ext cx="743776" cy="743776"/>
          </a:xfrm>
          <a:prstGeom prst="rect">
            <a:avLst/>
          </a:prstGeom>
        </p:spPr>
      </p:pic>
    </p:spTree>
    <p:extLst>
      <p:ext uri="{BB962C8B-B14F-4D97-AF65-F5344CB8AC3E}">
        <p14:creationId xmlns:p14="http://schemas.microsoft.com/office/powerpoint/2010/main" val="231311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p:nvPr>
        </p:nvSpPr>
        <p:spPr>
          <a:xfrm>
            <a:off x="515815" y="29600"/>
            <a:ext cx="8211959" cy="812397"/>
          </a:xfrm>
        </p:spPr>
        <p:txBody>
          <a:bodyPr>
            <a:noAutofit/>
          </a:bodyPr>
          <a:lstStyle/>
          <a:p>
            <a:r>
              <a:rPr lang="en-US" sz="3600" dirty="0">
                <a:latin typeface="Arial" panose="020B0604020202020204" pitchFamily="34" charset="0"/>
                <a:cs typeface="Arial" panose="020B0604020202020204" pitchFamily="34" charset="0"/>
              </a:rPr>
              <a:t>Lets do this again, but with a twist</a:t>
            </a: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1"/>
          </p:nvPr>
        </p:nvSpPr>
        <p:spPr>
          <a:xfrm>
            <a:off x="1664677" y="841997"/>
            <a:ext cx="6934706" cy="5856977"/>
          </a:xfrm>
        </p:spPr>
        <p:txBody>
          <a:bodyPr>
            <a:normAutofit lnSpcReduction="10000"/>
          </a:bodyPr>
          <a:lstStyle/>
          <a:p>
            <a:pPr lvl="1"/>
            <a:r>
              <a:rPr lang="en-US" dirty="0">
                <a:solidFill>
                  <a:srgbClr val="0000FF"/>
                </a:solidFill>
                <a:latin typeface="Arial" panose="020B0604020202020204" pitchFamily="34" charset="0"/>
                <a:cs typeface="Arial" panose="020B0604020202020204" pitchFamily="34" charset="0"/>
              </a:rPr>
              <a:t>Remove the baby chromosomes and put them back into the appropriate parent circles.</a:t>
            </a:r>
          </a:p>
          <a:p>
            <a:pPr lvl="1"/>
            <a:endParaRPr lang="en-US" dirty="0">
              <a:solidFill>
                <a:srgbClr val="0000FF"/>
              </a:solidFill>
              <a:latin typeface="Arial" panose="020B0604020202020204" pitchFamily="34" charset="0"/>
              <a:cs typeface="Arial" panose="020B0604020202020204" pitchFamily="34" charset="0"/>
            </a:endParaRPr>
          </a:p>
          <a:p>
            <a:pPr lvl="1"/>
            <a:r>
              <a:rPr lang="en-US" dirty="0">
                <a:solidFill>
                  <a:srgbClr val="0000FF"/>
                </a:solidFill>
                <a:latin typeface="Arial" panose="020B0604020202020204" pitchFamily="34" charset="0"/>
                <a:cs typeface="Arial" panose="020B0604020202020204" pitchFamily="34" charset="0"/>
              </a:rPr>
              <a:t>This time, use the poker chips to decide which of the Fathers long chromosomes will go to the baby. Use the other poker chip to decide which of the Mother’s long chromosomes will go to the baby. Repeat for the other 2 pairs of chromosomes.</a:t>
            </a:r>
          </a:p>
          <a:p>
            <a:pPr marL="457200" lvl="1" indent="0">
              <a:buNone/>
            </a:pPr>
            <a:r>
              <a:rPr lang="en-US" dirty="0">
                <a:solidFill>
                  <a:srgbClr val="0000FF"/>
                </a:solidFill>
                <a:latin typeface="Arial" panose="020B0604020202020204" pitchFamily="34" charset="0"/>
                <a:cs typeface="Arial" panose="020B0604020202020204" pitchFamily="34" charset="0"/>
              </a:rPr>
              <a:t>  </a:t>
            </a:r>
          </a:p>
          <a:p>
            <a:pPr lvl="1"/>
            <a:r>
              <a:rPr lang="en-US" dirty="0">
                <a:solidFill>
                  <a:srgbClr val="0000FF"/>
                </a:solidFill>
                <a:latin typeface="Arial" panose="020B0604020202020204" pitchFamily="34" charset="0"/>
                <a:cs typeface="Arial" panose="020B0604020202020204" pitchFamily="34" charset="0"/>
              </a:rPr>
              <a:t>Look around at other babies. Do they look the same? Why or Why not?</a:t>
            </a:r>
            <a:endParaRPr lang="en-US" b="1" dirty="0">
              <a:solidFill>
                <a:srgbClr val="0000FF"/>
              </a:solidFill>
              <a:latin typeface="Arial" panose="020B0604020202020204" pitchFamily="34" charset="0"/>
              <a:cs typeface="Arial" panose="020B0604020202020204" pitchFamily="34" charset="0"/>
            </a:endParaRPr>
          </a:p>
          <a:p>
            <a:pPr marL="457200" lvl="1" indent="0">
              <a:buNone/>
            </a:pPr>
            <a:endParaRPr lang="en-US" b="1" dirty="0">
              <a:solidFill>
                <a:srgbClr val="0000FF"/>
              </a:solidFill>
              <a:latin typeface="Arial" panose="020B060402020202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6494FC1B-3ECC-407C-9FFF-9BB2733AA36D}"/>
              </a:ext>
            </a:extLst>
          </p:cNvPr>
          <p:cNvPicPr>
            <a:picLocks noChangeAspect="1"/>
          </p:cNvPicPr>
          <p:nvPr/>
        </p:nvPicPr>
        <p:blipFill>
          <a:blip r:embed="rId3"/>
          <a:stretch>
            <a:fillRect/>
          </a:stretch>
        </p:blipFill>
        <p:spPr>
          <a:xfrm>
            <a:off x="531973" y="5399656"/>
            <a:ext cx="1046958" cy="1063065"/>
          </a:xfrm>
          <a:prstGeom prst="rect">
            <a:avLst/>
          </a:prstGeom>
        </p:spPr>
      </p:pic>
      <p:pic>
        <p:nvPicPr>
          <p:cNvPr id="6" name="Picture 5">
            <a:extLst>
              <a:ext uri="{FF2B5EF4-FFF2-40B4-BE49-F238E27FC236}">
                <a16:creationId xmlns:a16="http://schemas.microsoft.com/office/drawing/2014/main" id="{AA9FA499-C349-40CD-86DC-6A986B2AF442}"/>
              </a:ext>
            </a:extLst>
          </p:cNvPr>
          <p:cNvPicPr>
            <a:picLocks noChangeAspect="1"/>
          </p:cNvPicPr>
          <p:nvPr/>
        </p:nvPicPr>
        <p:blipFill>
          <a:blip r:embed="rId4"/>
          <a:stretch>
            <a:fillRect/>
          </a:stretch>
        </p:blipFill>
        <p:spPr>
          <a:xfrm>
            <a:off x="522311" y="2472192"/>
            <a:ext cx="940607" cy="940607"/>
          </a:xfrm>
          <a:prstGeom prst="rect">
            <a:avLst/>
          </a:prstGeom>
        </p:spPr>
      </p:pic>
    </p:spTree>
    <p:extLst>
      <p:ext uri="{BB962C8B-B14F-4D97-AF65-F5344CB8AC3E}">
        <p14:creationId xmlns:p14="http://schemas.microsoft.com/office/powerpoint/2010/main" val="24736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p:nvPr>
        </p:nvSpPr>
        <p:spPr>
          <a:xfrm>
            <a:off x="532224" y="242858"/>
            <a:ext cx="8229600" cy="1606062"/>
          </a:xfrm>
        </p:spPr>
        <p:txBody>
          <a:bodyPr>
            <a:noAutofit/>
          </a:bodyPr>
          <a:lstStyle/>
          <a:p>
            <a:r>
              <a:rPr lang="en-US" sz="4800" dirty="0">
                <a:latin typeface="Arial" panose="020B0604020202020204" pitchFamily="34" charset="0"/>
                <a:cs typeface="Arial" panose="020B0604020202020204" pitchFamily="34" charset="0"/>
              </a:rPr>
              <a:t>How did you do it ?</a:t>
            </a:r>
            <a:br>
              <a:rPr lang="en-US" sz="3200" dirty="0">
                <a:solidFill>
                  <a:srgbClr val="0643E3"/>
                </a:solidFill>
                <a:latin typeface="Arial" panose="020B0604020202020204" pitchFamily="34" charset="0"/>
                <a:cs typeface="Arial" panose="020B0604020202020204" pitchFamily="34" charset="0"/>
              </a:rPr>
            </a:br>
            <a:endParaRPr lang="en-US" sz="32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1"/>
          </p:nvPr>
        </p:nvSpPr>
        <p:spPr>
          <a:xfrm>
            <a:off x="928047" y="1732546"/>
            <a:ext cx="8215953" cy="4882595"/>
          </a:xfrm>
        </p:spPr>
        <p:txBody>
          <a:bodyPr>
            <a:normAutofit/>
          </a:bodyPr>
          <a:lstStyle/>
          <a:p>
            <a:pPr marL="914400" lvl="2" indent="0">
              <a:buNone/>
            </a:pPr>
            <a:r>
              <a:rPr lang="en-US" sz="3300" dirty="0">
                <a:solidFill>
                  <a:srgbClr val="002060"/>
                </a:solidFill>
                <a:latin typeface="Arial" panose="020B0604020202020204" pitchFamily="34" charset="0"/>
                <a:cs typeface="Arial" panose="020B0604020202020204" pitchFamily="34" charset="0"/>
              </a:rPr>
              <a:t>What criteria or rules did you use to decide how to make a viable baby?</a:t>
            </a:r>
          </a:p>
          <a:p>
            <a:pPr marL="914400" lvl="2" indent="0">
              <a:buNone/>
            </a:pPr>
            <a:endParaRPr lang="en-US" sz="3300" dirty="0">
              <a:solidFill>
                <a:srgbClr val="0643E3"/>
              </a:solidFill>
              <a:latin typeface="Arial" panose="020B0604020202020204" pitchFamily="34" charset="0"/>
              <a:cs typeface="Arial" panose="020B0604020202020204" pitchFamily="34" charset="0"/>
            </a:endParaRPr>
          </a:p>
          <a:p>
            <a:pPr marL="914400" lvl="2" indent="0">
              <a:buNone/>
            </a:pPr>
            <a:r>
              <a:rPr lang="en-US" sz="3300" dirty="0">
                <a:solidFill>
                  <a:srgbClr val="3F6EB3"/>
                </a:solidFill>
                <a:latin typeface="Arial" panose="020B0604020202020204" pitchFamily="34" charset="0"/>
                <a:cs typeface="Arial" panose="020B0604020202020204" pitchFamily="34" charset="0"/>
              </a:rPr>
              <a:t>Record your ideas in </a:t>
            </a:r>
            <a:r>
              <a:rPr lang="en-US" sz="3300" b="1" dirty="0">
                <a:solidFill>
                  <a:srgbClr val="3F6EB3"/>
                </a:solidFill>
                <a:latin typeface="Arial" panose="020B0604020202020204" pitchFamily="34" charset="0"/>
                <a:cs typeface="Arial" panose="020B0604020202020204" pitchFamily="34" charset="0"/>
              </a:rPr>
              <a:t>Doodle Box C</a:t>
            </a:r>
          </a:p>
          <a:p>
            <a:pPr marL="914400" lvl="2" indent="0">
              <a:buNone/>
            </a:pPr>
            <a:endParaRPr lang="en-US" sz="3300" b="1" dirty="0">
              <a:solidFill>
                <a:srgbClr val="3F6EB3"/>
              </a:solidFill>
              <a:latin typeface="Arial" panose="020B0604020202020204" pitchFamily="34" charset="0"/>
              <a:cs typeface="Arial" panose="020B0604020202020204" pitchFamily="34" charset="0"/>
            </a:endParaRPr>
          </a:p>
          <a:p>
            <a:pPr marL="914400" lvl="2" indent="0">
              <a:buNone/>
            </a:pPr>
            <a:r>
              <a:rPr lang="en-US" sz="3300" dirty="0">
                <a:solidFill>
                  <a:srgbClr val="002060"/>
                </a:solidFill>
                <a:latin typeface="Arial" panose="020B0604020202020204" pitchFamily="34" charset="0"/>
                <a:cs typeface="Arial" panose="020B0604020202020204" pitchFamily="34" charset="0"/>
              </a:rPr>
              <a:t>Work in your groups to consolidate your ideas and prepare to share out.</a:t>
            </a:r>
          </a:p>
          <a:p>
            <a:pPr marL="0" indent="0">
              <a:buNone/>
            </a:pPr>
            <a:endParaRPr lang="en-US" dirty="0"/>
          </a:p>
        </p:txBody>
      </p:sp>
      <p:pic>
        <p:nvPicPr>
          <p:cNvPr id="4" name="Picture 3">
            <a:extLst>
              <a:ext uri="{FF2B5EF4-FFF2-40B4-BE49-F238E27FC236}">
                <a16:creationId xmlns:a16="http://schemas.microsoft.com/office/drawing/2014/main" id="{6494FC1B-3ECC-407C-9FFF-9BB2733AA36D}"/>
              </a:ext>
            </a:extLst>
          </p:cNvPr>
          <p:cNvPicPr>
            <a:picLocks noChangeAspect="1"/>
          </p:cNvPicPr>
          <p:nvPr/>
        </p:nvPicPr>
        <p:blipFill>
          <a:blip r:embed="rId3"/>
          <a:stretch>
            <a:fillRect/>
          </a:stretch>
        </p:blipFill>
        <p:spPr>
          <a:xfrm>
            <a:off x="532224" y="1677255"/>
            <a:ext cx="1046958" cy="1063065"/>
          </a:xfrm>
          <a:prstGeom prst="rect">
            <a:avLst/>
          </a:prstGeom>
        </p:spPr>
      </p:pic>
      <p:pic>
        <p:nvPicPr>
          <p:cNvPr id="7" name="Picture 6">
            <a:extLst>
              <a:ext uri="{FF2B5EF4-FFF2-40B4-BE49-F238E27FC236}">
                <a16:creationId xmlns:a16="http://schemas.microsoft.com/office/drawing/2014/main" id="{59A21676-41E0-4B74-BB85-9A33FC294BF6}"/>
              </a:ext>
            </a:extLst>
          </p:cNvPr>
          <p:cNvPicPr>
            <a:picLocks noChangeAspect="1"/>
          </p:cNvPicPr>
          <p:nvPr/>
        </p:nvPicPr>
        <p:blipFill>
          <a:blip r:embed="rId4"/>
          <a:stretch>
            <a:fillRect/>
          </a:stretch>
        </p:blipFill>
        <p:spPr>
          <a:xfrm>
            <a:off x="606504" y="3427057"/>
            <a:ext cx="701101" cy="779695"/>
          </a:xfrm>
          <a:prstGeom prst="rect">
            <a:avLst/>
          </a:prstGeom>
        </p:spPr>
      </p:pic>
      <p:pic>
        <p:nvPicPr>
          <p:cNvPr id="5" name="Picture 4">
            <a:extLst>
              <a:ext uri="{FF2B5EF4-FFF2-40B4-BE49-F238E27FC236}">
                <a16:creationId xmlns:a16="http://schemas.microsoft.com/office/drawing/2014/main" id="{70AA341C-3D23-428B-B80B-F028D058F877}"/>
              </a:ext>
            </a:extLst>
          </p:cNvPr>
          <p:cNvPicPr>
            <a:picLocks noChangeAspect="1"/>
          </p:cNvPicPr>
          <p:nvPr/>
        </p:nvPicPr>
        <p:blipFill>
          <a:blip r:embed="rId5"/>
          <a:stretch>
            <a:fillRect/>
          </a:stretch>
        </p:blipFill>
        <p:spPr>
          <a:xfrm>
            <a:off x="606504" y="4963263"/>
            <a:ext cx="895367" cy="895367"/>
          </a:xfrm>
          <a:prstGeom prst="rect">
            <a:avLst/>
          </a:prstGeom>
        </p:spPr>
      </p:pic>
    </p:spTree>
    <p:extLst>
      <p:ext uri="{BB962C8B-B14F-4D97-AF65-F5344CB8AC3E}">
        <p14:creationId xmlns:p14="http://schemas.microsoft.com/office/powerpoint/2010/main" val="213130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22E1C-6E20-45F1-9B50-710B5DBDA2D4}"/>
              </a:ext>
            </a:extLst>
          </p:cNvPr>
          <p:cNvSpPr>
            <a:spLocks noGrp="1"/>
          </p:cNvSpPr>
          <p:nvPr>
            <p:ph idx="1"/>
          </p:nvPr>
        </p:nvSpPr>
        <p:spPr>
          <a:xfrm>
            <a:off x="399600" y="245759"/>
            <a:ext cx="8229600" cy="6011041"/>
          </a:xfrm>
        </p:spPr>
        <p:txBody>
          <a:bodyPr/>
          <a:lstStyle/>
          <a:p>
            <a:pPr marL="0" indent="0">
              <a:spcBef>
                <a:spcPts val="0"/>
              </a:spcBef>
              <a:spcAft>
                <a:spcPts val="1200"/>
              </a:spcAft>
              <a:buNone/>
            </a:pPr>
            <a:r>
              <a:rPr lang="en-US" sz="2400" b="1" dirty="0">
                <a:latin typeface="Arial" panose="020B0604020202020204" pitchFamily="34" charset="0"/>
                <a:cs typeface="Arial" panose="020B0604020202020204" pitchFamily="34" charset="0"/>
              </a:rPr>
              <a:t>How does the hereditable information get from the parents to the offspring?</a:t>
            </a:r>
            <a:endParaRPr lang="en-US" sz="2400" dirty="0">
              <a:latin typeface="Arial" panose="020B0604020202020204" pitchFamily="34" charset="0"/>
              <a:cs typeface="Arial" panose="020B0604020202020204" pitchFamily="34" charset="0"/>
            </a:endParaRPr>
          </a:p>
          <a:p>
            <a:pPr marL="0" indent="0">
              <a:spcBef>
                <a:spcPts val="0"/>
              </a:spcBef>
              <a:spcAft>
                <a:spcPts val="1200"/>
              </a:spcAft>
              <a:buNone/>
            </a:pPr>
            <a:r>
              <a:rPr lang="en-US" sz="2400" dirty="0">
                <a:latin typeface="Arial" panose="020B0604020202020204" pitchFamily="34" charset="0"/>
                <a:cs typeface="Arial" panose="020B0604020202020204" pitchFamily="34" charset="0"/>
              </a:rPr>
              <a:t>In other words what criteria or rules did you use to make a viable baby? </a:t>
            </a:r>
            <a:r>
              <a:rPr lang="en-US" sz="2400" i="1" dirty="0">
                <a:latin typeface="Arial" panose="020B0604020202020204" pitchFamily="34" charset="0"/>
                <a:cs typeface="Arial" panose="020B0604020202020204" pitchFamily="34" charset="0"/>
              </a:rPr>
              <a:t>These are your model ideas.</a:t>
            </a:r>
          </a:p>
          <a:p>
            <a:pPr marL="0" indent="0">
              <a:spcBef>
                <a:spcPts val="0"/>
              </a:spcBef>
              <a:spcAft>
                <a:spcPts val="1200"/>
              </a:spcAft>
              <a:buNone/>
            </a:pPr>
            <a:r>
              <a:rPr lang="en-US" dirty="0">
                <a:solidFill>
                  <a:srgbClr val="00B0F0"/>
                </a:solidFill>
              </a:rPr>
              <a:t>[List class ideas here]</a:t>
            </a:r>
          </a:p>
        </p:txBody>
      </p:sp>
    </p:spTree>
    <p:extLst>
      <p:ext uri="{BB962C8B-B14F-4D97-AF65-F5344CB8AC3E}">
        <p14:creationId xmlns:p14="http://schemas.microsoft.com/office/powerpoint/2010/main" val="3579655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EC617-1361-4B22-B478-A3C69162070A}"/>
              </a:ext>
            </a:extLst>
          </p:cNvPr>
          <p:cNvSpPr>
            <a:spLocks noGrp="1"/>
          </p:cNvSpPr>
          <p:nvPr>
            <p:ph type="title"/>
          </p:nvPr>
        </p:nvSpPr>
        <p:spPr/>
        <p:txBody>
          <a:bodyPr>
            <a:normAutofit fontScale="90000"/>
          </a:bodyPr>
          <a:lstStyle/>
          <a:p>
            <a:r>
              <a:rPr lang="en-US" dirty="0">
                <a:solidFill>
                  <a:srgbClr val="002060"/>
                </a:solidFill>
                <a:latin typeface="Arial" panose="020B0604020202020204" pitchFamily="34" charset="0"/>
                <a:cs typeface="Arial" panose="020B0604020202020204" pitchFamily="34" charset="0"/>
              </a:rPr>
              <a:t>Back to the Pipe Cleaner Chromosomes</a:t>
            </a:r>
          </a:p>
        </p:txBody>
      </p:sp>
      <p:sp>
        <p:nvSpPr>
          <p:cNvPr id="3" name="Content Placeholder 2">
            <a:extLst>
              <a:ext uri="{FF2B5EF4-FFF2-40B4-BE49-F238E27FC236}">
                <a16:creationId xmlns:a16="http://schemas.microsoft.com/office/drawing/2014/main" id="{2AF5B229-E4BC-45F9-974E-83962DDF50FE}"/>
              </a:ext>
            </a:extLst>
          </p:cNvPr>
          <p:cNvSpPr>
            <a:spLocks noGrp="1"/>
          </p:cNvSpPr>
          <p:nvPr>
            <p:ph idx="1"/>
          </p:nvPr>
        </p:nvSpPr>
        <p:spPr>
          <a:xfrm>
            <a:off x="457200" y="1807200"/>
            <a:ext cx="8229600" cy="4318963"/>
          </a:xfrm>
        </p:spPr>
        <p:txBody>
          <a:bodyPr>
            <a:normAutofit/>
          </a:bodyPr>
          <a:lstStyle/>
          <a:p>
            <a:pPr marL="0" indent="0">
              <a:buNone/>
            </a:pPr>
            <a:r>
              <a:rPr lang="en-US" dirty="0">
                <a:latin typeface="Arial" panose="020B0604020202020204" pitchFamily="34" charset="0"/>
                <a:cs typeface="Arial" panose="020B0604020202020204" pitchFamily="34" charset="0"/>
              </a:rPr>
              <a:t>Use your “rules” to make a baby.</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Do we need a revision?</a:t>
            </a:r>
          </a:p>
          <a:p>
            <a:pPr marL="0" indent="0">
              <a:buNone/>
            </a:pPr>
            <a:endParaRPr lang="en-US" sz="4400" dirty="0">
              <a:latin typeface="Arial" panose="020B0604020202020204" pitchFamily="34" charset="0"/>
              <a:cs typeface="Arial" panose="020B0604020202020204" pitchFamily="34" charset="0"/>
            </a:endParaRPr>
          </a:p>
          <a:p>
            <a:pPr marL="0" indent="0">
              <a:buNone/>
            </a:pP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2734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EA02A1-A84C-4F43-B6AE-421F48C7750F}"/>
              </a:ext>
            </a:extLst>
          </p:cNvPr>
          <p:cNvSpPr>
            <a:spLocks noGrp="1"/>
          </p:cNvSpPr>
          <p:nvPr>
            <p:ph idx="1"/>
          </p:nvPr>
        </p:nvSpPr>
        <p:spPr>
          <a:xfrm>
            <a:off x="457200" y="338400"/>
            <a:ext cx="8229600" cy="6027231"/>
          </a:xfrm>
        </p:spPr>
        <p:txBody>
          <a:bodyPr>
            <a:normAutofit/>
          </a:bodyPr>
          <a:lstStyle/>
          <a:p>
            <a:pPr marL="0" indent="0">
              <a:buNone/>
            </a:pPr>
            <a:r>
              <a:rPr lang="en-US" sz="2400" b="1" dirty="0">
                <a:solidFill>
                  <a:prstClr val="black"/>
                </a:solidFill>
                <a:latin typeface="Arial" panose="020B0604020202020204" pitchFamily="34" charset="0"/>
                <a:cs typeface="Arial" panose="020B0604020202020204" pitchFamily="34" charset="0"/>
              </a:rPr>
              <a:t>How does the hereditable information get from the parents to the offspring?</a:t>
            </a:r>
            <a:endParaRPr lang="en-US" sz="2400" dirty="0">
              <a:solidFill>
                <a:prstClr val="black"/>
              </a:solidFill>
              <a:latin typeface="Arial" panose="020B0604020202020204" pitchFamily="34" charset="0"/>
              <a:cs typeface="Arial" panose="020B0604020202020204" pitchFamily="34" charset="0"/>
            </a:endParaRPr>
          </a:p>
          <a:p>
            <a:pPr marL="0" indent="0">
              <a:buNone/>
            </a:pPr>
            <a:r>
              <a:rPr lang="en-US" sz="2400" dirty="0">
                <a:solidFill>
                  <a:prstClr val="black"/>
                </a:solidFill>
                <a:latin typeface="Arial" panose="020B0604020202020204" pitchFamily="34" charset="0"/>
                <a:cs typeface="Arial" panose="020B0604020202020204" pitchFamily="34" charset="0"/>
              </a:rPr>
              <a:t>How do our initial ideas compare with our rules?</a:t>
            </a:r>
            <a:br>
              <a:rPr lang="en-US" sz="2400" dirty="0">
                <a:solidFill>
                  <a:prstClr val="black"/>
                </a:solidFill>
                <a:latin typeface="Arial" panose="020B0604020202020204" pitchFamily="34" charset="0"/>
                <a:cs typeface="Arial" panose="020B0604020202020204" pitchFamily="34" charset="0"/>
              </a:rPr>
            </a:br>
            <a:r>
              <a:rPr lang="en-US" sz="2400" dirty="0">
                <a:solidFill>
                  <a:prstClr val="black"/>
                </a:solidFill>
                <a:latin typeface="Arial" panose="020B0604020202020204" pitchFamily="34" charset="0"/>
                <a:cs typeface="Arial" panose="020B0604020202020204" pitchFamily="34" charset="0"/>
              </a:rPr>
              <a:t>Can we consolidate some ideas?</a:t>
            </a:r>
            <a:endParaRPr lang="en-US" sz="2400" dirty="0"/>
          </a:p>
        </p:txBody>
      </p:sp>
    </p:spTree>
    <p:extLst>
      <p:ext uri="{BB962C8B-B14F-4D97-AF65-F5344CB8AC3E}">
        <p14:creationId xmlns:p14="http://schemas.microsoft.com/office/powerpoint/2010/main" val="38684368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A8C92-D84B-4D4D-90A4-E839043D6FAF}"/>
              </a:ext>
            </a:extLst>
          </p:cNvPr>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Let's think about the chromosomes</a:t>
            </a:r>
          </a:p>
        </p:txBody>
      </p:sp>
      <p:sp>
        <p:nvSpPr>
          <p:cNvPr id="3" name="Content Placeholder 2">
            <a:extLst>
              <a:ext uri="{FF2B5EF4-FFF2-40B4-BE49-F238E27FC236}">
                <a16:creationId xmlns:a16="http://schemas.microsoft.com/office/drawing/2014/main" id="{47B780EC-BEA6-4CED-9D36-B25ECCDC9886}"/>
              </a:ext>
            </a:extLst>
          </p:cNvPr>
          <p:cNvSpPr>
            <a:spLocks noGrp="1"/>
          </p:cNvSpPr>
          <p:nvPr>
            <p:ph idx="1"/>
          </p:nvPr>
        </p:nvSpPr>
        <p:spPr>
          <a:xfrm>
            <a:off x="2067951" y="1600200"/>
            <a:ext cx="6618848" cy="4683369"/>
          </a:xfrm>
        </p:spPr>
        <p:txBody>
          <a:bodyPr/>
          <a:lstStyle/>
          <a:p>
            <a:pPr marL="0" indent="0">
              <a:buNone/>
            </a:pPr>
            <a:r>
              <a:rPr lang="en-US" dirty="0">
                <a:latin typeface="Arial" panose="020B0604020202020204" pitchFamily="34" charset="0"/>
                <a:cs typeface="Arial" panose="020B0604020202020204" pitchFamily="34" charset="0"/>
              </a:rPr>
              <a:t>Do you think it matters how many chromosomes an organism has?</a:t>
            </a:r>
            <a:endParaRPr lang="en-US" dirty="0"/>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Share your ideas with your partner.</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Would you like more information?</a:t>
            </a:r>
          </a:p>
        </p:txBody>
      </p:sp>
      <p:pic>
        <p:nvPicPr>
          <p:cNvPr id="4" name="Picture 3">
            <a:extLst>
              <a:ext uri="{FF2B5EF4-FFF2-40B4-BE49-F238E27FC236}">
                <a16:creationId xmlns:a16="http://schemas.microsoft.com/office/drawing/2014/main" id="{1857FDD1-B692-4A5E-81B4-D7A6762C49E0}"/>
              </a:ext>
            </a:extLst>
          </p:cNvPr>
          <p:cNvPicPr>
            <a:picLocks noChangeAspect="1"/>
          </p:cNvPicPr>
          <p:nvPr/>
        </p:nvPicPr>
        <p:blipFill>
          <a:blip r:embed="rId3"/>
          <a:stretch>
            <a:fillRect/>
          </a:stretch>
        </p:blipFill>
        <p:spPr>
          <a:xfrm>
            <a:off x="364262" y="1600200"/>
            <a:ext cx="1042506" cy="1060796"/>
          </a:xfrm>
          <a:prstGeom prst="rect">
            <a:avLst/>
          </a:prstGeom>
        </p:spPr>
      </p:pic>
      <p:pic>
        <p:nvPicPr>
          <p:cNvPr id="5" name="Picture 4">
            <a:extLst>
              <a:ext uri="{FF2B5EF4-FFF2-40B4-BE49-F238E27FC236}">
                <a16:creationId xmlns:a16="http://schemas.microsoft.com/office/drawing/2014/main" id="{7DA0C1E5-15D5-4B5A-80FA-26FF901A8246}"/>
              </a:ext>
            </a:extLst>
          </p:cNvPr>
          <p:cNvPicPr>
            <a:picLocks noChangeAspect="1"/>
          </p:cNvPicPr>
          <p:nvPr/>
        </p:nvPicPr>
        <p:blipFill>
          <a:blip r:embed="rId4"/>
          <a:stretch>
            <a:fillRect/>
          </a:stretch>
        </p:blipFill>
        <p:spPr>
          <a:xfrm>
            <a:off x="522665" y="3275999"/>
            <a:ext cx="721210" cy="921005"/>
          </a:xfrm>
          <a:prstGeom prst="rect">
            <a:avLst/>
          </a:prstGeom>
        </p:spPr>
      </p:pic>
    </p:spTree>
    <p:extLst>
      <p:ext uri="{BB962C8B-B14F-4D97-AF65-F5344CB8AC3E}">
        <p14:creationId xmlns:p14="http://schemas.microsoft.com/office/powerpoint/2010/main" val="250428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p:nvPr/>
        </p:nvSpPr>
        <p:spPr>
          <a:xfrm>
            <a:off x="1121732" y="-6171"/>
            <a:ext cx="7362593" cy="50488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spcBef>
                <a:spcPts val="1200"/>
              </a:spcBef>
              <a:defRPr sz="4000" b="1">
                <a:solidFill>
                  <a:srgbClr val="583F34"/>
                </a:solidFill>
                <a:latin typeface="Arial"/>
                <a:ea typeface="Arial"/>
                <a:cs typeface="Arial"/>
                <a:sym typeface="Arial"/>
              </a:defRPr>
            </a:lvl1pPr>
          </a:lstStyle>
          <a:p>
            <a:r>
              <a:rPr sz="2812" dirty="0"/>
              <a:t>Chromosome count in different organisms</a:t>
            </a:r>
          </a:p>
        </p:txBody>
      </p:sp>
      <p:graphicFrame>
        <p:nvGraphicFramePr>
          <p:cNvPr id="465" name="Table 465"/>
          <p:cNvGraphicFramePr/>
          <p:nvPr/>
        </p:nvGraphicFramePr>
        <p:xfrm>
          <a:off x="2299904" y="492467"/>
          <a:ext cx="5644602" cy="6082302"/>
        </p:xfrm>
        <a:graphic>
          <a:graphicData uri="http://schemas.openxmlformats.org/drawingml/2006/table">
            <a:tbl>
              <a:tblPr/>
              <a:tblGrid>
                <a:gridCol w="2988517">
                  <a:extLst>
                    <a:ext uri="{9D8B030D-6E8A-4147-A177-3AD203B41FA5}">
                      <a16:colId xmlns:a16="http://schemas.microsoft.com/office/drawing/2014/main" val="20000"/>
                    </a:ext>
                  </a:extLst>
                </a:gridCol>
                <a:gridCol w="2656085">
                  <a:extLst>
                    <a:ext uri="{9D8B030D-6E8A-4147-A177-3AD203B41FA5}">
                      <a16:colId xmlns:a16="http://schemas.microsoft.com/office/drawing/2014/main" val="20001"/>
                    </a:ext>
                  </a:extLst>
                </a:gridCol>
              </a:tblGrid>
              <a:tr h="642938">
                <a:tc>
                  <a:txBody>
                    <a:bodyPr/>
                    <a:lstStyle/>
                    <a:p>
                      <a:pPr marR="457200" defTabSz="914400"/>
                      <a:r>
                        <a:rPr sz="2100" b="1">
                          <a:latin typeface="Arial"/>
                          <a:ea typeface="Arial"/>
                          <a:cs typeface="Arial"/>
                          <a:sym typeface="Arial"/>
                        </a:rPr>
                        <a:t>Organism</a:t>
                      </a:r>
                    </a:p>
                  </a:txBody>
                  <a:tcPr marL="44648" marR="44648" marT="0" marB="0" anchor="ctr"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b="1">
                          <a:latin typeface="Arial"/>
                          <a:ea typeface="Arial"/>
                          <a:cs typeface="Arial"/>
                          <a:sym typeface="Arial"/>
                        </a:rPr>
                        <a:t>Total number of chromosomes</a:t>
                      </a:r>
                    </a:p>
                  </a:txBody>
                  <a:tcPr marL="44648" marR="44648" marT="0" marB="0" anchor="ctr"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0"/>
                  </a:ext>
                </a:extLst>
              </a:tr>
              <a:tr h="342806">
                <a:tc>
                  <a:txBody>
                    <a:bodyPr/>
                    <a:lstStyle/>
                    <a:p>
                      <a:pPr marR="457200" algn="l" defTabSz="914400"/>
                      <a:r>
                        <a:rPr sz="2100">
                          <a:latin typeface="Arial"/>
                          <a:ea typeface="Arial"/>
                          <a:cs typeface="Arial"/>
                          <a:sym typeface="Arial"/>
                        </a:rPr>
                        <a:t>Human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46</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1"/>
                  </a:ext>
                </a:extLst>
              </a:tr>
              <a:tr h="342806">
                <a:tc>
                  <a:txBody>
                    <a:bodyPr/>
                    <a:lstStyle/>
                    <a:p>
                      <a:pPr marR="457200" algn="l" defTabSz="914400"/>
                      <a:r>
                        <a:rPr sz="2100">
                          <a:latin typeface="Arial"/>
                          <a:ea typeface="Arial"/>
                          <a:cs typeface="Arial"/>
                          <a:sym typeface="Arial"/>
                        </a:rPr>
                        <a:t>Dog</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2"/>
                  </a:ext>
                </a:extLst>
              </a:tr>
              <a:tr h="342806">
                <a:tc>
                  <a:txBody>
                    <a:bodyPr/>
                    <a:lstStyle/>
                    <a:p>
                      <a:pPr marR="457200" algn="l" defTabSz="914400"/>
                      <a:r>
                        <a:rPr sz="2100">
                          <a:latin typeface="Arial"/>
                          <a:ea typeface="Arial"/>
                          <a:cs typeface="Arial"/>
                          <a:sym typeface="Arial"/>
                        </a:rPr>
                        <a:t>Goat</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60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3"/>
                  </a:ext>
                </a:extLst>
              </a:tr>
              <a:tr h="342806">
                <a:tc>
                  <a:txBody>
                    <a:bodyPr/>
                    <a:lstStyle/>
                    <a:p>
                      <a:pPr marR="457200" algn="l" defTabSz="914400"/>
                      <a:r>
                        <a:rPr sz="2100">
                          <a:latin typeface="Arial"/>
                          <a:ea typeface="Arial"/>
                          <a:cs typeface="Arial"/>
                          <a:sym typeface="Arial"/>
                        </a:rPr>
                        <a:t>Yellowfever mosquito</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6</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4"/>
                  </a:ext>
                </a:extLst>
              </a:tr>
              <a:tr h="342806">
                <a:tc>
                  <a:txBody>
                    <a:bodyPr/>
                    <a:lstStyle/>
                    <a:p>
                      <a:pPr marR="457200" algn="l" defTabSz="914400"/>
                      <a:r>
                        <a:rPr sz="2100">
                          <a:latin typeface="Arial"/>
                          <a:ea typeface="Arial"/>
                          <a:cs typeface="Arial"/>
                          <a:sym typeface="Arial"/>
                        </a:rPr>
                        <a:t>Rice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5"/>
                  </a:ext>
                </a:extLst>
              </a:tr>
              <a:tr h="342806">
                <a:tc>
                  <a:txBody>
                    <a:bodyPr/>
                    <a:lstStyle/>
                    <a:p>
                      <a:pPr marR="457200" algn="l" defTabSz="914400"/>
                      <a:r>
                        <a:rPr sz="2100">
                          <a:latin typeface="Arial"/>
                          <a:ea typeface="Arial"/>
                          <a:cs typeface="Arial"/>
                          <a:sym typeface="Arial"/>
                        </a:rPr>
                        <a:t>Snail</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6"/>
                  </a:ext>
                </a:extLst>
              </a:tr>
              <a:tr h="342806">
                <a:tc>
                  <a:txBody>
                    <a:bodyPr/>
                    <a:lstStyle/>
                    <a:p>
                      <a:pPr marR="457200" algn="l" defTabSz="914400"/>
                      <a:r>
                        <a:rPr sz="2100">
                          <a:latin typeface="Arial"/>
                          <a:ea typeface="Arial"/>
                          <a:cs typeface="Arial"/>
                          <a:sym typeface="Arial"/>
                        </a:rPr>
                        <a:t>Artichoke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34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7"/>
                  </a:ext>
                </a:extLst>
              </a:tr>
              <a:tr h="342806">
                <a:tc>
                  <a:txBody>
                    <a:bodyPr/>
                    <a:lstStyle/>
                    <a:p>
                      <a:pPr marR="457200" algn="l" defTabSz="914400"/>
                      <a:r>
                        <a:rPr sz="2100">
                          <a:latin typeface="Arial"/>
                          <a:ea typeface="Arial"/>
                          <a:cs typeface="Arial"/>
                          <a:sym typeface="Arial"/>
                        </a:rPr>
                        <a:t>King crab</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208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8"/>
                  </a:ext>
                </a:extLst>
              </a:tr>
              <a:tr h="342806">
                <a:tc>
                  <a:txBody>
                    <a:bodyPr/>
                    <a:lstStyle/>
                    <a:p>
                      <a:pPr marR="457200" algn="l" defTabSz="914400"/>
                      <a:r>
                        <a:rPr sz="2100">
                          <a:latin typeface="Arial"/>
                          <a:ea typeface="Arial"/>
                          <a:cs typeface="Arial"/>
                          <a:sym typeface="Arial"/>
                        </a:rPr>
                        <a:t>Coton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50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9"/>
                  </a:ext>
                </a:extLst>
              </a:tr>
              <a:tr h="342806">
                <a:tc>
                  <a:txBody>
                    <a:bodyPr/>
                    <a:lstStyle/>
                    <a:p>
                      <a:pPr marR="457200" algn="l" defTabSz="914400"/>
                      <a:r>
                        <a:rPr sz="2100">
                          <a:latin typeface="Arial"/>
                          <a:ea typeface="Arial"/>
                          <a:cs typeface="Arial"/>
                          <a:sym typeface="Arial"/>
                        </a:rPr>
                        <a:t>Mouse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40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0"/>
                  </a:ext>
                </a:extLst>
              </a:tr>
              <a:tr h="342806">
                <a:tc>
                  <a:txBody>
                    <a:bodyPr/>
                    <a:lstStyle/>
                    <a:p>
                      <a:pPr marR="457200" algn="l" defTabSz="914400"/>
                      <a:r>
                        <a:rPr sz="2100">
                          <a:latin typeface="Arial"/>
                          <a:ea typeface="Arial"/>
                          <a:cs typeface="Arial"/>
                          <a:sym typeface="Arial"/>
                        </a:rPr>
                        <a:t>Pinapple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50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1"/>
                  </a:ext>
                </a:extLst>
              </a:tr>
              <a:tr h="342806">
                <a:tc>
                  <a:txBody>
                    <a:bodyPr/>
                    <a:lstStyle/>
                    <a:p>
                      <a:pPr marR="457200" algn="l" defTabSz="914400"/>
                      <a:r>
                        <a:rPr sz="2100">
                          <a:latin typeface="Arial"/>
                          <a:ea typeface="Arial"/>
                          <a:cs typeface="Arial"/>
                          <a:sym typeface="Arial"/>
                        </a:rPr>
                        <a:t>Tasmanian devil</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14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2"/>
                  </a:ext>
                </a:extLst>
              </a:tr>
              <a:tr h="342806">
                <a:tc>
                  <a:txBody>
                    <a:bodyPr/>
                    <a:lstStyle/>
                    <a:p>
                      <a:pPr marR="457200" algn="l" defTabSz="914400"/>
                      <a:r>
                        <a:rPr sz="2100">
                          <a:latin typeface="Arial"/>
                          <a:ea typeface="Arial"/>
                          <a:cs typeface="Arial"/>
                          <a:sym typeface="Arial"/>
                        </a:rPr>
                        <a:t>Chicken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3"/>
                  </a:ext>
                </a:extLst>
              </a:tr>
              <a:tr h="342806">
                <a:tc>
                  <a:txBody>
                    <a:bodyPr/>
                    <a:lstStyle/>
                    <a:p>
                      <a:pPr marR="457200" algn="l" defTabSz="914400"/>
                      <a:r>
                        <a:rPr sz="2100">
                          <a:latin typeface="Arial"/>
                          <a:ea typeface="Arial"/>
                          <a:cs typeface="Arial"/>
                          <a:sym typeface="Arial"/>
                        </a:rPr>
                        <a:t>Honey bee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32</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4"/>
                  </a:ext>
                </a:extLst>
              </a:tr>
              <a:tr h="342806">
                <a:tc>
                  <a:txBody>
                    <a:bodyPr/>
                    <a:lstStyle/>
                    <a:p>
                      <a:pPr marR="457200" algn="l" defTabSz="914400"/>
                      <a:r>
                        <a:rPr sz="2100">
                          <a:latin typeface="Arial"/>
                          <a:ea typeface="Arial"/>
                          <a:cs typeface="Arial"/>
                          <a:sym typeface="Arial"/>
                        </a:rPr>
                        <a:t>Grey wolf</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dirty="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5"/>
                  </a:ext>
                </a:extLst>
              </a:tr>
            </a:tbl>
          </a:graphicData>
        </a:graphic>
      </p:graphicFrame>
      <p:pic>
        <p:nvPicPr>
          <p:cNvPr id="466" name="pasted-image.png"/>
          <p:cNvPicPr>
            <a:picLocks noChangeAspect="1"/>
          </p:cNvPicPr>
          <p:nvPr/>
        </p:nvPicPr>
        <p:blipFill>
          <a:blip r:embed="rId3"/>
          <a:stretch>
            <a:fillRect/>
          </a:stretch>
        </p:blipFill>
        <p:spPr>
          <a:xfrm>
            <a:off x="325610" y="1767953"/>
            <a:ext cx="892969" cy="598290"/>
          </a:xfrm>
          <a:prstGeom prst="rect">
            <a:avLst/>
          </a:prstGeom>
          <a:ln w="12700">
            <a:miter lim="400000"/>
          </a:ln>
        </p:spPr>
      </p:pic>
      <p:pic>
        <p:nvPicPr>
          <p:cNvPr id="467" name="pasted-image.png"/>
          <p:cNvPicPr>
            <a:picLocks noChangeAspect="1"/>
          </p:cNvPicPr>
          <p:nvPr/>
        </p:nvPicPr>
        <p:blipFill>
          <a:blip r:embed="rId4"/>
          <a:stretch>
            <a:fillRect/>
          </a:stretch>
        </p:blipFill>
        <p:spPr>
          <a:xfrm>
            <a:off x="325610" y="4707503"/>
            <a:ext cx="892969" cy="1187649"/>
          </a:xfrm>
          <a:prstGeom prst="rect">
            <a:avLst/>
          </a:prstGeom>
          <a:ln w="12700">
            <a:miter lim="400000"/>
          </a:ln>
        </p:spPr>
      </p:pic>
      <p:pic>
        <p:nvPicPr>
          <p:cNvPr id="468" name="pasted-image.png"/>
          <p:cNvPicPr>
            <a:picLocks noChangeAspect="1"/>
          </p:cNvPicPr>
          <p:nvPr/>
        </p:nvPicPr>
        <p:blipFill>
          <a:blip r:embed="rId5"/>
          <a:stretch>
            <a:fillRect/>
          </a:stretch>
        </p:blipFill>
        <p:spPr>
          <a:xfrm>
            <a:off x="7195295" y="3178969"/>
            <a:ext cx="892969" cy="500063"/>
          </a:xfrm>
          <a:prstGeom prst="rect">
            <a:avLst/>
          </a:prstGeom>
          <a:ln w="12700">
            <a:miter lim="400000"/>
          </a:ln>
        </p:spPr>
      </p:pic>
      <p:pic>
        <p:nvPicPr>
          <p:cNvPr id="469" name="pasted-image.png"/>
          <p:cNvPicPr>
            <a:picLocks noChangeAspect="1"/>
          </p:cNvPicPr>
          <p:nvPr/>
        </p:nvPicPr>
        <p:blipFill>
          <a:blip r:embed="rId6"/>
          <a:stretch>
            <a:fillRect/>
          </a:stretch>
        </p:blipFill>
        <p:spPr>
          <a:xfrm>
            <a:off x="8094887" y="979696"/>
            <a:ext cx="892969" cy="1339454"/>
          </a:xfrm>
          <a:prstGeom prst="rect">
            <a:avLst/>
          </a:prstGeom>
          <a:ln w="12700">
            <a:miter lim="400000"/>
          </a:ln>
        </p:spPr>
      </p:pic>
      <p:pic>
        <p:nvPicPr>
          <p:cNvPr id="470" name="pasted-image.png"/>
          <p:cNvPicPr>
            <a:picLocks noChangeAspect="1"/>
          </p:cNvPicPr>
          <p:nvPr/>
        </p:nvPicPr>
        <p:blipFill>
          <a:blip r:embed="rId7"/>
          <a:stretch>
            <a:fillRect/>
          </a:stretch>
        </p:blipFill>
        <p:spPr>
          <a:xfrm>
            <a:off x="7384612" y="5428940"/>
            <a:ext cx="892969" cy="669727"/>
          </a:xfrm>
          <a:prstGeom prst="rect">
            <a:avLst/>
          </a:prstGeom>
          <a:ln w="12700">
            <a:miter lim="400000"/>
          </a:ln>
        </p:spPr>
      </p:pic>
      <p:pic>
        <p:nvPicPr>
          <p:cNvPr id="471" name="pasted-image.png"/>
          <p:cNvPicPr>
            <a:picLocks noChangeAspect="1"/>
          </p:cNvPicPr>
          <p:nvPr/>
        </p:nvPicPr>
        <p:blipFill>
          <a:blip r:embed="rId8"/>
          <a:stretch>
            <a:fillRect/>
          </a:stretch>
        </p:blipFill>
        <p:spPr>
          <a:xfrm>
            <a:off x="1345853" y="1202938"/>
            <a:ext cx="892969" cy="892969"/>
          </a:xfrm>
          <a:prstGeom prst="rect">
            <a:avLst/>
          </a:prstGeom>
          <a:ln w="12700">
            <a:miter lim="400000"/>
          </a:ln>
        </p:spPr>
      </p:pic>
      <p:pic>
        <p:nvPicPr>
          <p:cNvPr id="472" name="pasted-image.png"/>
          <p:cNvPicPr>
            <a:picLocks noChangeAspect="1"/>
          </p:cNvPicPr>
          <p:nvPr/>
        </p:nvPicPr>
        <p:blipFill>
          <a:blip r:embed="rId9"/>
          <a:stretch>
            <a:fillRect/>
          </a:stretch>
        </p:blipFill>
        <p:spPr>
          <a:xfrm>
            <a:off x="1345853" y="2330949"/>
            <a:ext cx="892969" cy="1169790"/>
          </a:xfrm>
          <a:prstGeom prst="rect">
            <a:avLst/>
          </a:prstGeom>
          <a:ln w="12700">
            <a:miter lim="400000"/>
          </a:ln>
        </p:spPr>
      </p:pic>
      <p:pic>
        <p:nvPicPr>
          <p:cNvPr id="473" name="pasted-image.png"/>
          <p:cNvPicPr>
            <a:picLocks noChangeAspect="1"/>
          </p:cNvPicPr>
          <p:nvPr/>
        </p:nvPicPr>
        <p:blipFill>
          <a:blip r:embed="rId10"/>
          <a:stretch>
            <a:fillRect/>
          </a:stretch>
        </p:blipFill>
        <p:spPr>
          <a:xfrm>
            <a:off x="7048055" y="2313649"/>
            <a:ext cx="892969" cy="526852"/>
          </a:xfrm>
          <a:prstGeom prst="rect">
            <a:avLst/>
          </a:prstGeom>
          <a:ln w="12700">
            <a:miter lim="400000"/>
          </a:ln>
        </p:spPr>
      </p:pic>
      <p:pic>
        <p:nvPicPr>
          <p:cNvPr id="474" name="pasted-image.png"/>
          <p:cNvPicPr>
            <a:picLocks noChangeAspect="1"/>
          </p:cNvPicPr>
          <p:nvPr/>
        </p:nvPicPr>
        <p:blipFill>
          <a:blip r:embed="rId11"/>
          <a:stretch>
            <a:fillRect/>
          </a:stretch>
        </p:blipFill>
        <p:spPr>
          <a:xfrm>
            <a:off x="8094886" y="2821781"/>
            <a:ext cx="892969" cy="1214438"/>
          </a:xfrm>
          <a:prstGeom prst="rect">
            <a:avLst/>
          </a:prstGeom>
          <a:ln w="12700">
            <a:miter lim="400000"/>
          </a:ln>
        </p:spPr>
      </p:pic>
      <p:pic>
        <p:nvPicPr>
          <p:cNvPr id="475" name="pasted-image.png"/>
          <p:cNvPicPr>
            <a:picLocks noChangeAspect="1"/>
          </p:cNvPicPr>
          <p:nvPr/>
        </p:nvPicPr>
        <p:blipFill>
          <a:blip r:embed="rId12"/>
          <a:stretch>
            <a:fillRect/>
          </a:stretch>
        </p:blipFill>
        <p:spPr>
          <a:xfrm>
            <a:off x="7195295" y="3898084"/>
            <a:ext cx="892969" cy="473274"/>
          </a:xfrm>
          <a:prstGeom prst="rect">
            <a:avLst/>
          </a:prstGeom>
          <a:ln w="12700">
            <a:miter lim="400000"/>
          </a:ln>
        </p:spPr>
      </p:pic>
      <p:pic>
        <p:nvPicPr>
          <p:cNvPr id="476" name="pasted-image.png"/>
          <p:cNvPicPr>
            <a:picLocks noChangeAspect="1"/>
          </p:cNvPicPr>
          <p:nvPr/>
        </p:nvPicPr>
        <p:blipFill>
          <a:blip r:embed="rId13"/>
          <a:stretch>
            <a:fillRect/>
          </a:stretch>
        </p:blipFill>
        <p:spPr>
          <a:xfrm>
            <a:off x="7195295" y="4538851"/>
            <a:ext cx="892969" cy="580430"/>
          </a:xfrm>
          <a:prstGeom prst="rect">
            <a:avLst/>
          </a:prstGeom>
          <a:ln w="12700">
            <a:miter lim="400000"/>
          </a:ln>
        </p:spPr>
      </p:pic>
      <p:pic>
        <p:nvPicPr>
          <p:cNvPr id="477" name="pasted-image.png"/>
          <p:cNvPicPr>
            <a:picLocks noChangeAspect="1"/>
          </p:cNvPicPr>
          <p:nvPr/>
        </p:nvPicPr>
        <p:blipFill>
          <a:blip r:embed="rId14"/>
          <a:stretch>
            <a:fillRect/>
          </a:stretch>
        </p:blipFill>
        <p:spPr>
          <a:xfrm>
            <a:off x="325610" y="3527931"/>
            <a:ext cx="892969" cy="1098352"/>
          </a:xfrm>
          <a:prstGeom prst="rect">
            <a:avLst/>
          </a:prstGeom>
          <a:ln w="12700">
            <a:miter lim="400000"/>
          </a:ln>
        </p:spPr>
      </p:pic>
      <p:pic>
        <p:nvPicPr>
          <p:cNvPr id="478" name="pasted-image.png"/>
          <p:cNvPicPr>
            <a:picLocks noChangeAspect="1"/>
          </p:cNvPicPr>
          <p:nvPr/>
        </p:nvPicPr>
        <p:blipFill>
          <a:blip r:embed="rId15"/>
          <a:stretch>
            <a:fillRect/>
          </a:stretch>
        </p:blipFill>
        <p:spPr>
          <a:xfrm>
            <a:off x="1345853" y="5225425"/>
            <a:ext cx="892969" cy="669727"/>
          </a:xfrm>
          <a:prstGeom prst="rect">
            <a:avLst/>
          </a:prstGeom>
          <a:ln w="12700">
            <a:miter lim="400000"/>
          </a:ln>
        </p:spPr>
      </p:pic>
      <p:pic>
        <p:nvPicPr>
          <p:cNvPr id="479" name="pasted-image.png"/>
          <p:cNvPicPr>
            <a:picLocks noChangeAspect="1"/>
          </p:cNvPicPr>
          <p:nvPr/>
        </p:nvPicPr>
        <p:blipFill>
          <a:blip r:embed="rId16"/>
          <a:stretch>
            <a:fillRect/>
          </a:stretch>
        </p:blipFill>
        <p:spPr>
          <a:xfrm>
            <a:off x="1345853" y="3528493"/>
            <a:ext cx="892969" cy="634009"/>
          </a:xfrm>
          <a:prstGeom prst="rect">
            <a:avLst/>
          </a:prstGeom>
          <a:ln w="12700">
            <a:miter lim="400000"/>
          </a:ln>
        </p:spPr>
      </p:pic>
      <p:pic>
        <p:nvPicPr>
          <p:cNvPr id="480" name="pasted-image.png"/>
          <p:cNvPicPr>
            <a:picLocks noChangeAspect="1"/>
          </p:cNvPicPr>
          <p:nvPr/>
        </p:nvPicPr>
        <p:blipFill>
          <a:blip r:embed="rId17"/>
          <a:stretch>
            <a:fillRect/>
          </a:stretch>
        </p:blipFill>
        <p:spPr>
          <a:xfrm>
            <a:off x="190797" y="440142"/>
            <a:ext cx="733302" cy="1224613"/>
          </a:xfrm>
          <a:prstGeom prst="rect">
            <a:avLst/>
          </a:prstGeom>
          <a:ln w="12700">
            <a:miter lim="400000"/>
          </a:ln>
        </p:spPr>
      </p:pic>
    </p:spTree>
    <p:extLst>
      <p:ext uri="{BB962C8B-B14F-4D97-AF65-F5344CB8AC3E}">
        <p14:creationId xmlns:p14="http://schemas.microsoft.com/office/powerpoint/2010/main" val="20377298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95EEB8-5429-4EDE-96FD-B95F49AF2E5B}"/>
              </a:ext>
            </a:extLst>
          </p:cNvPr>
          <p:cNvSpPr>
            <a:spLocks noGrp="1"/>
          </p:cNvSpPr>
          <p:nvPr>
            <p:ph type="title"/>
          </p:nvPr>
        </p:nvSpPr>
        <p:spPr>
          <a:xfrm>
            <a:off x="234462" y="274638"/>
            <a:ext cx="8710246" cy="1143000"/>
          </a:xfrm>
        </p:spPr>
        <p:txBody>
          <a:bodyPr>
            <a:noAutofit/>
          </a:bodyPr>
          <a:lstStyle/>
          <a:p>
            <a:r>
              <a:rPr lang="en-US" sz="3600" dirty="0">
                <a:latin typeface="Arial" panose="020B0604020202020204" pitchFamily="34" charset="0"/>
                <a:cs typeface="Arial" panose="020B0604020202020204" pitchFamily="34" charset="0"/>
              </a:rPr>
              <a:t>Chromosome count in different organisms</a:t>
            </a:r>
          </a:p>
        </p:txBody>
      </p:sp>
      <p:sp>
        <p:nvSpPr>
          <p:cNvPr id="4" name="Content Placeholder 3">
            <a:extLst>
              <a:ext uri="{FF2B5EF4-FFF2-40B4-BE49-F238E27FC236}">
                <a16:creationId xmlns:a16="http://schemas.microsoft.com/office/drawing/2014/main" id="{60199362-0D1E-4AD8-B349-B392A4626B58}"/>
              </a:ext>
            </a:extLst>
          </p:cNvPr>
          <p:cNvSpPr>
            <a:spLocks noGrp="1"/>
          </p:cNvSpPr>
          <p:nvPr>
            <p:ph idx="1"/>
          </p:nvPr>
        </p:nvSpPr>
        <p:spPr>
          <a:xfrm>
            <a:off x="1559170" y="1417638"/>
            <a:ext cx="7385538" cy="5165724"/>
          </a:xfrm>
        </p:spPr>
        <p:txBody>
          <a:bodyPr>
            <a:normAutofit/>
          </a:bodyPr>
          <a:lstStyle/>
          <a:p>
            <a:pPr marL="0" indent="0">
              <a:buNone/>
            </a:pPr>
            <a:r>
              <a:rPr lang="en-US" dirty="0">
                <a:solidFill>
                  <a:srgbClr val="002060"/>
                </a:solidFill>
                <a:latin typeface="Arial" panose="020B0604020202020204" pitchFamily="34" charset="0"/>
                <a:cs typeface="Arial" panose="020B0604020202020204" pitchFamily="34" charset="0"/>
              </a:rPr>
              <a:t>What pattern do you notice?</a:t>
            </a:r>
          </a:p>
          <a:p>
            <a:pPr marL="0" indent="0">
              <a:buNone/>
            </a:pPr>
            <a:endParaRPr lang="en-US" dirty="0">
              <a:solidFill>
                <a:srgbClr val="002060"/>
              </a:solidFill>
              <a:latin typeface="Arial" panose="020B0604020202020204" pitchFamily="34" charset="0"/>
              <a:cs typeface="Arial" panose="020B0604020202020204" pitchFamily="34" charset="0"/>
            </a:endParaRPr>
          </a:p>
          <a:p>
            <a:pPr marL="0" indent="0">
              <a:buNone/>
            </a:pPr>
            <a:r>
              <a:rPr lang="en-US" dirty="0">
                <a:solidFill>
                  <a:srgbClr val="0070C0"/>
                </a:solidFill>
                <a:latin typeface="Arial" panose="020B0604020202020204" pitchFamily="34" charset="0"/>
                <a:cs typeface="Arial" panose="020B0604020202020204" pitchFamily="34" charset="0"/>
              </a:rPr>
              <a:t>What do they all have in common?</a:t>
            </a:r>
          </a:p>
          <a:p>
            <a:pPr marL="0" indent="0">
              <a:buNone/>
            </a:pPr>
            <a:endParaRPr lang="en-US" dirty="0">
              <a:solidFill>
                <a:srgbClr val="FF0000"/>
              </a:solidFill>
              <a:latin typeface="Arial" panose="020B0604020202020204" pitchFamily="34" charset="0"/>
              <a:cs typeface="Arial" panose="020B0604020202020204" pitchFamily="34" charset="0"/>
            </a:endParaRPr>
          </a:p>
          <a:p>
            <a:pPr marL="0" indent="0">
              <a:buNone/>
            </a:pPr>
            <a:r>
              <a:rPr lang="en-US" dirty="0">
                <a:solidFill>
                  <a:srgbClr val="FF0000"/>
                </a:solidFill>
                <a:latin typeface="Arial" panose="020B0604020202020204" pitchFamily="34" charset="0"/>
                <a:cs typeface="Arial" panose="020B0604020202020204" pitchFamily="34" charset="0"/>
              </a:rPr>
              <a:t>They all have an even number of chromosomes, they in come in pairs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solidFill>
                  <a:srgbClr val="002060"/>
                </a:solidFill>
                <a:latin typeface="Arial" panose="020B0604020202020204" pitchFamily="34" charset="0"/>
                <a:cs typeface="Arial" panose="020B0604020202020204" pitchFamily="34" charset="0"/>
              </a:rPr>
              <a:t>Model Revision?</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328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t>Teacher notes</a:t>
            </a:r>
          </a:p>
        </p:txBody>
      </p:sp>
      <p:pic>
        <p:nvPicPr>
          <p:cNvPr id="159" name="pasted-image.pdf"/>
          <p:cNvPicPr>
            <a:picLocks noChangeAspect="1"/>
          </p:cNvPicPr>
          <p:nvPr/>
        </p:nvPicPr>
        <p:blipFill>
          <a:blip r:embed="rId3"/>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ma14="http://schemas.microsoft.com/office/mac/drawingml/2011/main" xmlns=""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symbols</a:t>
            </a:r>
            <a:r>
              <a:rPr lang="en-US" dirty="0"/>
              <a:t> on student slides</a:t>
            </a:r>
            <a:r>
              <a:rPr dirty="0"/>
              <a:t> to communicate to </a:t>
            </a:r>
            <a:r>
              <a:rPr lang="en-US" dirty="0"/>
              <a:t>them</a:t>
            </a:r>
            <a:r>
              <a:rPr dirty="0"/>
              <a:t> the following actions:</a:t>
            </a:r>
          </a:p>
        </p:txBody>
      </p:sp>
      <p:pic>
        <p:nvPicPr>
          <p:cNvPr id="161" name="pasted-image.pdf"/>
          <p:cNvPicPr>
            <a:picLocks noChangeAspect="1"/>
          </p:cNvPicPr>
          <p:nvPr/>
        </p:nvPicPr>
        <p:blipFill>
          <a:blip r:embed="rId4"/>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ma14="http://schemas.microsoft.com/office/mac/drawingml/2011/main" xmlns=""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a:p>
        </p:txBody>
      </p:sp>
      <p:pic>
        <p:nvPicPr>
          <p:cNvPr id="22" name="pasted-image.pdf"/>
          <p:cNvPicPr>
            <a:picLocks noChangeAspect="1"/>
          </p:cNvPicPr>
          <p:nvPr/>
        </p:nvPicPr>
        <p:blipFill>
          <a:blip r:embed="rId5"/>
          <a:stretch>
            <a:fillRect/>
          </a:stretch>
        </p:blipFill>
        <p:spPr>
          <a:xfrm>
            <a:off x="2717667" y="2921865"/>
            <a:ext cx="901772" cy="1147765"/>
          </a:xfrm>
          <a:prstGeom prst="rect">
            <a:avLst/>
          </a:prstGeom>
          <a:ln w="12700">
            <a:miter lim="400000"/>
          </a:ln>
        </p:spPr>
      </p:pic>
      <p:pic>
        <p:nvPicPr>
          <p:cNvPr id="23" name="pasted-image.pdf"/>
          <p:cNvPicPr>
            <a:picLocks noChangeAspect="1"/>
          </p:cNvPicPr>
          <p:nvPr/>
        </p:nvPicPr>
        <p:blipFill>
          <a:blip r:embed="rId6"/>
          <a:stretch>
            <a:fillRect/>
          </a:stretch>
        </p:blipFill>
        <p:spPr>
          <a:xfrm>
            <a:off x="4591632" y="2933308"/>
            <a:ext cx="1065375" cy="1071463"/>
          </a:xfrm>
          <a:prstGeom prst="rect">
            <a:avLst/>
          </a:prstGeom>
          <a:ln w="12700">
            <a:miter lim="400000"/>
          </a:ln>
        </p:spPr>
      </p:pic>
      <p:pic>
        <p:nvPicPr>
          <p:cNvPr id="24" name="pasted-image.pdf"/>
          <p:cNvPicPr>
            <a:picLocks noChangeAspect="1"/>
          </p:cNvPicPr>
          <p:nvPr/>
        </p:nvPicPr>
        <p:blipFill>
          <a:blip r:embed="rId7"/>
          <a:stretch>
            <a:fillRect/>
          </a:stretch>
        </p:blipFill>
        <p:spPr>
          <a:xfrm flipH="1">
            <a:off x="783181" y="2915922"/>
            <a:ext cx="1243889" cy="1260043"/>
          </a:xfrm>
          <a:prstGeom prst="rect">
            <a:avLst/>
          </a:prstGeom>
          <a:ln w="12700">
            <a:miter lim="400000"/>
          </a:ln>
        </p:spPr>
      </p:pic>
    </p:spTree>
    <p:extLst>
      <p:ext uri="{BB962C8B-B14F-4D97-AF65-F5344CB8AC3E}">
        <p14:creationId xmlns:p14="http://schemas.microsoft.com/office/powerpoint/2010/main" val="38889848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22E1C-6E20-45F1-9B50-710B5DBDA2D4}"/>
              </a:ext>
            </a:extLst>
          </p:cNvPr>
          <p:cNvSpPr>
            <a:spLocks noGrp="1"/>
          </p:cNvSpPr>
          <p:nvPr>
            <p:ph idx="1"/>
          </p:nvPr>
        </p:nvSpPr>
        <p:spPr>
          <a:xfrm>
            <a:off x="457200" y="279342"/>
            <a:ext cx="8229600" cy="6135857"/>
          </a:xfrm>
        </p:spPr>
        <p:txBody>
          <a:bodyPr/>
          <a:lstStyle/>
          <a:p>
            <a:pPr marL="0" indent="0">
              <a:spcBef>
                <a:spcPts val="0"/>
              </a:spcBef>
              <a:spcAft>
                <a:spcPts val="1200"/>
              </a:spcAft>
              <a:buNone/>
            </a:pPr>
            <a:r>
              <a:rPr lang="en-US" sz="2400" b="1" dirty="0">
                <a:latin typeface="Arial" panose="020B0604020202020204" pitchFamily="34" charset="0"/>
                <a:cs typeface="Arial" panose="020B0604020202020204" pitchFamily="34" charset="0"/>
              </a:rPr>
              <a:t>How does the hereditable information get from the parents to the offspring?</a:t>
            </a:r>
            <a:endParaRPr lang="en-US" sz="2400" dirty="0">
              <a:latin typeface="Arial" panose="020B0604020202020204" pitchFamily="34" charset="0"/>
              <a:cs typeface="Arial" panose="020B0604020202020204" pitchFamily="34" charset="0"/>
            </a:endParaRPr>
          </a:p>
          <a:p>
            <a:pPr marL="0" indent="0">
              <a:spcBef>
                <a:spcPts val="0"/>
              </a:spcBef>
              <a:spcAft>
                <a:spcPts val="1200"/>
              </a:spcAft>
              <a:buNone/>
            </a:pPr>
            <a:r>
              <a:rPr lang="en-US" sz="2400" dirty="0">
                <a:latin typeface="Arial" panose="020B0604020202020204" pitchFamily="34" charset="0"/>
                <a:cs typeface="Arial" panose="020B0604020202020204" pitchFamily="34" charset="0"/>
              </a:rPr>
              <a:t>In other words what criteria or rules did you use to make a viable baby?</a:t>
            </a:r>
          </a:p>
          <a:p>
            <a:pPr marL="0" indent="0">
              <a:spcBef>
                <a:spcPts val="0"/>
              </a:spcBef>
              <a:spcAft>
                <a:spcPts val="1200"/>
              </a:spcAft>
              <a:buNone/>
            </a:pPr>
            <a:r>
              <a:rPr lang="en-US" dirty="0">
                <a:solidFill>
                  <a:srgbClr val="00B0F0"/>
                </a:solidFill>
              </a:rPr>
              <a:t>[List class ideas here]</a:t>
            </a:r>
          </a:p>
        </p:txBody>
      </p:sp>
    </p:spTree>
    <p:extLst>
      <p:ext uri="{BB962C8B-B14F-4D97-AF65-F5344CB8AC3E}">
        <p14:creationId xmlns:p14="http://schemas.microsoft.com/office/powerpoint/2010/main" val="39196114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79">
            <a:extLst>
              <a:ext uri="{FF2B5EF4-FFF2-40B4-BE49-F238E27FC236}">
                <a16:creationId xmlns:a16="http://schemas.microsoft.com/office/drawing/2014/main" id="{DA0E38FD-5DB0-4DCD-8805-E9F99D8F5195}"/>
              </a:ext>
            </a:extLst>
          </p:cNvPr>
          <p:cNvSpPr txBox="1">
            <a:spLocks noGrp="1"/>
          </p:cNvSpPr>
          <p:nvPr>
            <p:ph type="title"/>
          </p:nvPr>
        </p:nvSpPr>
        <p:spPr>
          <a:xfrm>
            <a:off x="457200" y="274638"/>
            <a:ext cx="8229600" cy="126422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2"/>
              </a:buClr>
              <a:buSzPct val="25000"/>
              <a:buFont typeface="Arial"/>
              <a:buNone/>
            </a:pPr>
            <a:r>
              <a:rPr lang="en-US" sz="4000" b="0" i="0" u="none" strike="noStrike" cap="none" baseline="0" dirty="0">
                <a:solidFill>
                  <a:schemeClr val="tx1"/>
                </a:solidFill>
                <a:latin typeface="Arial"/>
                <a:ea typeface="Arial"/>
                <a:cs typeface="Arial"/>
                <a:sym typeface="Arial"/>
              </a:rPr>
              <a:t>Now, go back to the pipe cleaners and re-build Mom &amp; Dad.</a:t>
            </a:r>
          </a:p>
        </p:txBody>
      </p:sp>
      <p:pic>
        <p:nvPicPr>
          <p:cNvPr id="6" name="Content Placeholder 5">
            <a:extLst>
              <a:ext uri="{FF2B5EF4-FFF2-40B4-BE49-F238E27FC236}">
                <a16:creationId xmlns:a16="http://schemas.microsoft.com/office/drawing/2014/main" id="{8F5569F3-753E-4FB6-8518-2CE93A424256}"/>
              </a:ext>
            </a:extLst>
          </p:cNvPr>
          <p:cNvPicPr>
            <a:picLocks noGrp="1" noChangeAspect="1"/>
          </p:cNvPicPr>
          <p:nvPr>
            <p:ph idx="1"/>
          </p:nvPr>
        </p:nvPicPr>
        <p:blipFill>
          <a:blip r:embed="rId3"/>
          <a:stretch>
            <a:fillRect/>
          </a:stretch>
        </p:blipFill>
        <p:spPr>
          <a:xfrm>
            <a:off x="736540" y="2363443"/>
            <a:ext cx="1993565" cy="2659500"/>
          </a:xfrm>
          <a:prstGeom prst="rect">
            <a:avLst/>
          </a:prstGeom>
        </p:spPr>
      </p:pic>
      <p:pic>
        <p:nvPicPr>
          <p:cNvPr id="8" name="Picture 7">
            <a:extLst>
              <a:ext uri="{FF2B5EF4-FFF2-40B4-BE49-F238E27FC236}">
                <a16:creationId xmlns:a16="http://schemas.microsoft.com/office/drawing/2014/main" id="{36F3876A-5BB3-4FE6-9A68-7EEB27EAF63F}"/>
              </a:ext>
            </a:extLst>
          </p:cNvPr>
          <p:cNvPicPr>
            <a:picLocks noChangeAspect="1"/>
          </p:cNvPicPr>
          <p:nvPr/>
        </p:nvPicPr>
        <p:blipFill>
          <a:blip r:embed="rId4"/>
          <a:stretch>
            <a:fillRect/>
          </a:stretch>
        </p:blipFill>
        <p:spPr>
          <a:xfrm>
            <a:off x="6632826" y="2364856"/>
            <a:ext cx="1993565" cy="2658087"/>
          </a:xfrm>
          <a:prstGeom prst="rect">
            <a:avLst/>
          </a:prstGeom>
        </p:spPr>
      </p:pic>
      <p:pic>
        <p:nvPicPr>
          <p:cNvPr id="11" name="Picture 10">
            <a:extLst>
              <a:ext uri="{FF2B5EF4-FFF2-40B4-BE49-F238E27FC236}">
                <a16:creationId xmlns:a16="http://schemas.microsoft.com/office/drawing/2014/main" id="{3CD802ED-D6F2-4F27-9739-5561A13613BF}"/>
              </a:ext>
            </a:extLst>
          </p:cNvPr>
          <p:cNvPicPr>
            <a:picLocks noChangeAspect="1"/>
          </p:cNvPicPr>
          <p:nvPr/>
        </p:nvPicPr>
        <p:blipFill>
          <a:blip r:embed="rId5"/>
          <a:stretch>
            <a:fillRect/>
          </a:stretch>
        </p:blipFill>
        <p:spPr>
          <a:xfrm>
            <a:off x="3641837" y="1975098"/>
            <a:ext cx="1993565" cy="1158340"/>
          </a:xfrm>
          <a:prstGeom prst="rect">
            <a:avLst/>
          </a:prstGeom>
        </p:spPr>
      </p:pic>
      <p:sp>
        <p:nvSpPr>
          <p:cNvPr id="10" name="Shape 281">
            <a:extLst>
              <a:ext uri="{FF2B5EF4-FFF2-40B4-BE49-F238E27FC236}">
                <a16:creationId xmlns:a16="http://schemas.microsoft.com/office/drawing/2014/main" id="{1B418779-551C-4DD1-93F8-404C552665A7}"/>
              </a:ext>
            </a:extLst>
          </p:cNvPr>
          <p:cNvSpPr txBox="1"/>
          <p:nvPr/>
        </p:nvSpPr>
        <p:spPr>
          <a:xfrm>
            <a:off x="3684751" y="2049279"/>
            <a:ext cx="1828800" cy="915899"/>
          </a:xfrm>
          <a:prstGeom prst="rect">
            <a:avLst/>
          </a:prstGeom>
          <a:noFill/>
          <a:ln>
            <a:noFill/>
          </a:ln>
        </p:spPr>
        <p:txBody>
          <a:bodyPr lIns="91425" tIns="45700" rIns="91425" bIns="45700" anchor="t" anchorCtr="0">
            <a:noAutofit/>
          </a:bodyPr>
          <a:lstStyle/>
          <a:p>
            <a:pPr marL="0" marR="0" lvl="0" indent="0" algn="ctr" rtl="0">
              <a:spcBef>
                <a:spcPts val="900"/>
              </a:spcBef>
              <a:buClr>
                <a:schemeClr val="lt1"/>
              </a:buClr>
              <a:buSzPct val="25000"/>
              <a:buFont typeface="Arial"/>
              <a:buNone/>
            </a:pPr>
            <a:r>
              <a:rPr lang="en-US" sz="1800" b="0" i="0" u="none" strike="noStrike" cap="none" baseline="0" dirty="0">
                <a:latin typeface="Arial"/>
                <a:ea typeface="Arial"/>
                <a:cs typeface="Arial"/>
                <a:sym typeface="Arial"/>
              </a:rPr>
              <a:t>Notice the pairs of chromosomes</a:t>
            </a:r>
          </a:p>
        </p:txBody>
      </p:sp>
      <p:sp>
        <p:nvSpPr>
          <p:cNvPr id="9" name="Shape 281">
            <a:extLst>
              <a:ext uri="{FF2B5EF4-FFF2-40B4-BE49-F238E27FC236}">
                <a16:creationId xmlns:a16="http://schemas.microsoft.com/office/drawing/2014/main" id="{C7EADF67-661B-4161-A344-5FA7C38D8242}"/>
              </a:ext>
            </a:extLst>
          </p:cNvPr>
          <p:cNvSpPr txBox="1"/>
          <p:nvPr/>
        </p:nvSpPr>
        <p:spPr>
          <a:xfrm>
            <a:off x="1426464" y="5312620"/>
            <a:ext cx="7260336" cy="1392980"/>
          </a:xfrm>
          <a:prstGeom prst="rect">
            <a:avLst/>
          </a:prstGeom>
          <a:noFill/>
          <a:ln>
            <a:noFill/>
          </a:ln>
        </p:spPr>
        <p:txBody>
          <a:bodyPr lIns="91425" tIns="45700" rIns="91425" bIns="45700" anchor="t" anchorCtr="0">
            <a:noAutofit/>
          </a:bodyPr>
          <a:lstStyle/>
          <a:p>
            <a:pPr marL="0" marR="0" lvl="0" indent="0" rtl="0">
              <a:spcBef>
                <a:spcPts val="900"/>
              </a:spcBef>
              <a:buClr>
                <a:schemeClr val="lt1"/>
              </a:buClr>
              <a:buSzPct val="25000"/>
              <a:buFont typeface="Arial"/>
              <a:buNone/>
            </a:pPr>
            <a:r>
              <a:rPr lang="en-US" sz="2400" b="0" i="0" u="none" strike="noStrike" cap="none" baseline="0" dirty="0">
                <a:solidFill>
                  <a:srgbClr val="002060"/>
                </a:solidFill>
                <a:latin typeface="Arial"/>
                <a:ea typeface="Arial"/>
                <a:cs typeface="Arial"/>
                <a:sym typeface="Arial"/>
              </a:rPr>
              <a:t>Draw the chromosomes (color, size, letter,) for both the mother and the father in the appropriate circles on your Making Babies Template and LABEL.</a:t>
            </a:r>
          </a:p>
        </p:txBody>
      </p:sp>
      <p:pic>
        <p:nvPicPr>
          <p:cNvPr id="2" name="Picture 1">
            <a:extLst>
              <a:ext uri="{FF2B5EF4-FFF2-40B4-BE49-F238E27FC236}">
                <a16:creationId xmlns:a16="http://schemas.microsoft.com/office/drawing/2014/main" id="{91D96BDA-36F6-4FA4-A605-0404EF00BE6F}"/>
              </a:ext>
            </a:extLst>
          </p:cNvPr>
          <p:cNvPicPr>
            <a:picLocks noChangeAspect="1"/>
          </p:cNvPicPr>
          <p:nvPr/>
        </p:nvPicPr>
        <p:blipFill>
          <a:blip r:embed="rId6"/>
          <a:stretch>
            <a:fillRect/>
          </a:stretch>
        </p:blipFill>
        <p:spPr>
          <a:xfrm>
            <a:off x="457201" y="5618932"/>
            <a:ext cx="868710" cy="780356"/>
          </a:xfrm>
          <a:prstGeom prst="rect">
            <a:avLst/>
          </a:prstGeom>
        </p:spPr>
      </p:pic>
      <p:cxnSp>
        <p:nvCxnSpPr>
          <p:cNvPr id="5" name="Straight Arrow Connector 4">
            <a:extLst>
              <a:ext uri="{FF2B5EF4-FFF2-40B4-BE49-F238E27FC236}">
                <a16:creationId xmlns:a16="http://schemas.microsoft.com/office/drawing/2014/main" id="{DC38DBA6-1E09-46EF-956C-0B81E938D024}"/>
              </a:ext>
            </a:extLst>
          </p:cNvPr>
          <p:cNvCxnSpPr>
            <a:cxnSpLocks/>
          </p:cNvCxnSpPr>
          <p:nvPr/>
        </p:nvCxnSpPr>
        <p:spPr>
          <a:xfrm flipH="1">
            <a:off x="2364723" y="1538858"/>
            <a:ext cx="2072640" cy="693525"/>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380A8E6-34F4-45B7-889D-F76272ACECF0}"/>
              </a:ext>
            </a:extLst>
          </p:cNvPr>
          <p:cNvCxnSpPr/>
          <p:nvPr/>
        </p:nvCxnSpPr>
        <p:spPr>
          <a:xfrm>
            <a:off x="6833443" y="1577192"/>
            <a:ext cx="631400" cy="61204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E4D5CBDE-61C0-4821-988A-5A935C2229C3}"/>
              </a:ext>
            </a:extLst>
          </p:cNvPr>
          <p:cNvPicPr>
            <a:picLocks noChangeAspect="1"/>
          </p:cNvPicPr>
          <p:nvPr/>
        </p:nvPicPr>
        <p:blipFill>
          <a:blip r:embed="rId7"/>
          <a:stretch>
            <a:fillRect/>
          </a:stretch>
        </p:blipFill>
        <p:spPr>
          <a:xfrm>
            <a:off x="283210" y="1001961"/>
            <a:ext cx="896190" cy="896190"/>
          </a:xfrm>
          <a:prstGeom prst="rect">
            <a:avLst/>
          </a:prstGeom>
        </p:spPr>
      </p:pic>
    </p:spTree>
    <p:extLst>
      <p:ext uri="{BB962C8B-B14F-4D97-AF65-F5344CB8AC3E}">
        <p14:creationId xmlns:p14="http://schemas.microsoft.com/office/powerpoint/2010/main" val="137045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p:txBody>
          <a:bodyPr/>
          <a:lstStyle/>
          <a:p>
            <a:r>
              <a:rPr lang="en-US" dirty="0">
                <a:latin typeface="Arial"/>
                <a:ea typeface="Arial"/>
                <a:cs typeface="Arial"/>
                <a:sym typeface="Arial"/>
              </a:rPr>
              <a:t>Back to the pipe cleaners….</a:t>
            </a:r>
            <a:endParaRPr lang="en-US" dirty="0"/>
          </a:p>
        </p:txBody>
      </p:sp>
      <p:sp>
        <p:nvSpPr>
          <p:cNvPr id="3" name="Content Placeholder 2">
            <a:extLst>
              <a:ext uri="{FF2B5EF4-FFF2-40B4-BE49-F238E27FC236}">
                <a16:creationId xmlns:a16="http://schemas.microsoft.com/office/drawing/2014/main" id="{7E07B912-4114-4BE3-98CF-10384B95B6B9}"/>
              </a:ext>
            </a:extLst>
          </p:cNvPr>
          <p:cNvSpPr>
            <a:spLocks noGrp="1"/>
          </p:cNvSpPr>
          <p:nvPr>
            <p:ph idx="1"/>
          </p:nvPr>
        </p:nvSpPr>
        <p:spPr>
          <a:xfrm>
            <a:off x="1499706" y="1600200"/>
            <a:ext cx="7455108" cy="4525963"/>
          </a:xfrm>
        </p:spPr>
        <p:txBody>
          <a:bodyPr/>
          <a:lstStyle/>
          <a:p>
            <a:pPr marL="0" lvl="0" indent="0">
              <a:spcBef>
                <a:spcPts val="640"/>
              </a:spcBef>
              <a:buClr>
                <a:schemeClr val="hlink"/>
              </a:buClr>
              <a:buSzPct val="80729"/>
              <a:buNone/>
            </a:pPr>
            <a:r>
              <a:rPr lang="en-US" sz="3600" dirty="0">
                <a:solidFill>
                  <a:srgbClr val="002060"/>
                </a:solidFill>
                <a:latin typeface="Arial" panose="020B0604020202020204" pitchFamily="34" charset="0"/>
                <a:ea typeface="Arial"/>
                <a:cs typeface="Arial" panose="020B0604020202020204" pitchFamily="34" charset="0"/>
                <a:sym typeface="Arial"/>
              </a:rPr>
              <a:t>What actually carries the chromosomes to the baby? </a:t>
            </a:r>
            <a:endParaRPr lang="en-US" sz="3600" dirty="0">
              <a:solidFill>
                <a:srgbClr val="002060"/>
              </a:solidFill>
              <a:latin typeface="Arial" panose="020B0604020202020204" pitchFamily="34" charset="0"/>
              <a:cs typeface="Arial" panose="020B0604020202020204" pitchFamily="34" charset="0"/>
            </a:endParaRPr>
          </a:p>
          <a:p>
            <a:pPr marL="0" lvl="0" indent="0">
              <a:spcBef>
                <a:spcPts val="640"/>
              </a:spcBef>
              <a:buClr>
                <a:schemeClr val="hlink"/>
              </a:buClr>
              <a:buSzPct val="80729"/>
              <a:buNone/>
            </a:pPr>
            <a:endParaRPr lang="en-US" sz="3600" dirty="0">
              <a:latin typeface="Arial" panose="020B0604020202020204" pitchFamily="34" charset="0"/>
              <a:cs typeface="Arial" panose="020B0604020202020204" pitchFamily="34" charset="0"/>
            </a:endParaRPr>
          </a:p>
          <a:p>
            <a:pPr marL="0" lvl="0" indent="0">
              <a:spcBef>
                <a:spcPts val="640"/>
              </a:spcBef>
              <a:buClr>
                <a:schemeClr val="hlink"/>
              </a:buClr>
              <a:buSzPct val="80729"/>
              <a:buNone/>
            </a:pPr>
            <a:r>
              <a:rPr lang="en-US" sz="3600" dirty="0">
                <a:solidFill>
                  <a:srgbClr val="3F6EB3"/>
                </a:solidFill>
                <a:latin typeface="Arial" panose="020B0604020202020204" pitchFamily="34" charset="0"/>
                <a:cs typeface="Arial" panose="020B0604020202020204" pitchFamily="34" charset="0"/>
              </a:rPr>
              <a:t>Record your idea in </a:t>
            </a:r>
            <a:r>
              <a:rPr lang="en-US" sz="3600" b="1" dirty="0">
                <a:solidFill>
                  <a:srgbClr val="3F6EB3"/>
                </a:solidFill>
                <a:latin typeface="Arial" panose="020B0604020202020204" pitchFamily="34" charset="0"/>
                <a:cs typeface="Arial" panose="020B0604020202020204" pitchFamily="34" charset="0"/>
              </a:rPr>
              <a:t>Doodle Box D </a:t>
            </a:r>
          </a:p>
          <a:p>
            <a:pPr marL="0" lvl="0" indent="0">
              <a:spcBef>
                <a:spcPts val="640"/>
              </a:spcBef>
              <a:buClr>
                <a:schemeClr val="hlink"/>
              </a:buClr>
              <a:buSzPct val="80729"/>
              <a:buNone/>
            </a:pPr>
            <a:endParaRPr lang="en-US" sz="3600" b="1" dirty="0">
              <a:latin typeface="Arial" panose="020B0604020202020204" pitchFamily="34" charset="0"/>
              <a:ea typeface="Arial"/>
              <a:cs typeface="Arial" panose="020B0604020202020204" pitchFamily="34" charset="0"/>
              <a:sym typeface="Arial"/>
            </a:endParaRPr>
          </a:p>
          <a:p>
            <a:pPr marL="0" lvl="0" indent="0">
              <a:spcBef>
                <a:spcPts val="640"/>
              </a:spcBef>
              <a:buClr>
                <a:schemeClr val="hlink"/>
              </a:buClr>
              <a:buSzPct val="80729"/>
              <a:buNone/>
            </a:pPr>
            <a:r>
              <a:rPr lang="en-US" sz="3600" b="1" dirty="0">
                <a:solidFill>
                  <a:srgbClr val="FF0000"/>
                </a:solidFill>
                <a:latin typeface="Arial" panose="020B0604020202020204" pitchFamily="34" charset="0"/>
                <a:cs typeface="Arial" panose="020B0604020202020204" pitchFamily="34" charset="0"/>
              </a:rPr>
              <a:t>The sex cell</a:t>
            </a:r>
          </a:p>
          <a:p>
            <a:pPr marL="0" lvl="0" indent="0">
              <a:spcBef>
                <a:spcPts val="640"/>
              </a:spcBef>
              <a:buClr>
                <a:schemeClr val="hlink"/>
              </a:buClr>
              <a:buSzPct val="80729"/>
              <a:buNone/>
            </a:pPr>
            <a:r>
              <a:rPr lang="en-US" sz="3600" dirty="0">
                <a:solidFill>
                  <a:srgbClr val="0070C0"/>
                </a:solidFill>
                <a:latin typeface="Arial" panose="020B0604020202020204" pitchFamily="34" charset="0"/>
                <a:ea typeface="Arial"/>
                <a:cs typeface="Arial" panose="020B0604020202020204" pitchFamily="34" charset="0"/>
                <a:sym typeface="Arial"/>
              </a:rPr>
              <a:t>Also known as </a:t>
            </a:r>
            <a:r>
              <a:rPr lang="en-US" sz="3600" dirty="0">
                <a:solidFill>
                  <a:srgbClr val="0070C0"/>
                </a:solidFill>
                <a:latin typeface="Arial" panose="020B0604020202020204" pitchFamily="34" charset="0"/>
                <a:cs typeface="Arial" panose="020B0604020202020204" pitchFamily="34" charset="0"/>
              </a:rPr>
              <a:t>the </a:t>
            </a:r>
            <a:r>
              <a:rPr lang="en-US" sz="3600" b="1" dirty="0">
                <a:solidFill>
                  <a:srgbClr val="FF0000"/>
                </a:solidFill>
                <a:latin typeface="Arial" panose="020B0604020202020204" pitchFamily="34" charset="0"/>
                <a:cs typeface="Arial" panose="020B0604020202020204" pitchFamily="34" charset="0"/>
              </a:rPr>
              <a:t>gamete</a:t>
            </a:r>
          </a:p>
          <a:p>
            <a:pPr marL="0" indent="0">
              <a:buNone/>
            </a:pPr>
            <a:endParaRPr lang="en-US" dirty="0"/>
          </a:p>
        </p:txBody>
      </p:sp>
      <p:pic>
        <p:nvPicPr>
          <p:cNvPr id="4" name="Picture 3">
            <a:extLst>
              <a:ext uri="{FF2B5EF4-FFF2-40B4-BE49-F238E27FC236}">
                <a16:creationId xmlns:a16="http://schemas.microsoft.com/office/drawing/2014/main" id="{C6B4BD9A-8125-434E-8F2E-6399C334DE47}"/>
              </a:ext>
            </a:extLst>
          </p:cNvPr>
          <p:cNvPicPr>
            <a:picLocks noChangeAspect="1"/>
          </p:cNvPicPr>
          <p:nvPr/>
        </p:nvPicPr>
        <p:blipFill>
          <a:blip r:embed="rId3"/>
          <a:stretch>
            <a:fillRect/>
          </a:stretch>
        </p:blipFill>
        <p:spPr>
          <a:xfrm>
            <a:off x="409902" y="1600200"/>
            <a:ext cx="1042506" cy="1060796"/>
          </a:xfrm>
          <a:prstGeom prst="rect">
            <a:avLst/>
          </a:prstGeom>
        </p:spPr>
      </p:pic>
      <p:pic>
        <p:nvPicPr>
          <p:cNvPr id="5" name="Picture 4">
            <a:extLst>
              <a:ext uri="{FF2B5EF4-FFF2-40B4-BE49-F238E27FC236}">
                <a16:creationId xmlns:a16="http://schemas.microsoft.com/office/drawing/2014/main" id="{D998E3B7-157F-4B0E-B185-D81775E1E04F}"/>
              </a:ext>
            </a:extLst>
          </p:cNvPr>
          <p:cNvPicPr>
            <a:picLocks noChangeAspect="1"/>
          </p:cNvPicPr>
          <p:nvPr/>
        </p:nvPicPr>
        <p:blipFill>
          <a:blip r:embed="rId4"/>
          <a:stretch>
            <a:fillRect/>
          </a:stretch>
        </p:blipFill>
        <p:spPr>
          <a:xfrm>
            <a:off x="627902" y="3223045"/>
            <a:ext cx="701101" cy="780356"/>
          </a:xfrm>
          <a:prstGeom prst="rect">
            <a:avLst/>
          </a:prstGeom>
        </p:spPr>
      </p:pic>
    </p:spTree>
    <p:extLst>
      <p:ext uri="{BB962C8B-B14F-4D97-AF65-F5344CB8AC3E}">
        <p14:creationId xmlns:p14="http://schemas.microsoft.com/office/powerpoint/2010/main" val="366773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5B292C05-DBA0-402E-91F2-CBECBD5E9668}"/>
              </a:ext>
            </a:extLst>
          </p:cNvPr>
          <p:cNvSpPr/>
          <p:nvPr/>
        </p:nvSpPr>
        <p:spPr>
          <a:xfrm>
            <a:off x="6595874" y="2273005"/>
            <a:ext cx="2048254" cy="3293594"/>
          </a:xfrm>
          <a:prstGeom prst="ellipse">
            <a:avLst/>
          </a:prstGeom>
          <a:solidFill>
            <a:schemeClr val="tx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a:xfrm>
            <a:off x="1533378" y="238847"/>
            <a:ext cx="7258930" cy="1143000"/>
          </a:xfrm>
        </p:spPr>
        <p:txBody>
          <a:bodyPr>
            <a:noAutofit/>
          </a:bodyPr>
          <a:lstStyle/>
          <a:p>
            <a:pPr algn="l"/>
            <a:r>
              <a:rPr lang="en-US" sz="3600" dirty="0">
                <a:solidFill>
                  <a:srgbClr val="002060"/>
                </a:solidFill>
                <a:latin typeface="Arial"/>
                <a:ea typeface="Arial"/>
                <a:cs typeface="Arial"/>
                <a:sym typeface="Arial"/>
              </a:rPr>
              <a:t>What carries the chromosomes from the female to the offspring?</a:t>
            </a:r>
            <a:endParaRPr lang="en-US" sz="3600" dirty="0">
              <a:solidFill>
                <a:srgbClr val="002060"/>
              </a:solidFill>
            </a:endParaRPr>
          </a:p>
        </p:txBody>
      </p:sp>
      <p:pic>
        <p:nvPicPr>
          <p:cNvPr id="5" name="Picture 4">
            <a:extLst>
              <a:ext uri="{FF2B5EF4-FFF2-40B4-BE49-F238E27FC236}">
                <a16:creationId xmlns:a16="http://schemas.microsoft.com/office/drawing/2014/main" id="{B98D8F48-D61C-4976-B8DB-4B2BDED39A1E}"/>
              </a:ext>
            </a:extLst>
          </p:cNvPr>
          <p:cNvPicPr>
            <a:picLocks noChangeAspect="1"/>
          </p:cNvPicPr>
          <p:nvPr/>
        </p:nvPicPr>
        <p:blipFill>
          <a:blip r:embed="rId3"/>
          <a:stretch>
            <a:fillRect/>
          </a:stretch>
        </p:blipFill>
        <p:spPr>
          <a:xfrm>
            <a:off x="6893105" y="3211271"/>
            <a:ext cx="1488012" cy="1200330"/>
          </a:xfrm>
          <a:prstGeom prst="rect">
            <a:avLst/>
          </a:prstGeom>
        </p:spPr>
      </p:pic>
      <p:sp>
        <p:nvSpPr>
          <p:cNvPr id="7" name="Rectangle 6">
            <a:extLst>
              <a:ext uri="{FF2B5EF4-FFF2-40B4-BE49-F238E27FC236}">
                <a16:creationId xmlns:a16="http://schemas.microsoft.com/office/drawing/2014/main" id="{48D20B8B-52C5-4788-8B0A-0B7DDC115FDA}"/>
              </a:ext>
            </a:extLst>
          </p:cNvPr>
          <p:cNvSpPr/>
          <p:nvPr/>
        </p:nvSpPr>
        <p:spPr>
          <a:xfrm>
            <a:off x="845901" y="2357192"/>
            <a:ext cx="4572000" cy="2908489"/>
          </a:xfrm>
          <a:prstGeom prst="rect">
            <a:avLst/>
          </a:prstGeom>
        </p:spPr>
        <p:txBody>
          <a:bodyPr>
            <a:spAutoFit/>
          </a:bodyPr>
          <a:lstStyle/>
          <a:p>
            <a:pPr lvl="0">
              <a:spcBef>
                <a:spcPts val="560"/>
              </a:spcBef>
              <a:buClr>
                <a:srgbClr val="0000FF"/>
              </a:buClr>
              <a:buSzPct val="80357"/>
            </a:pPr>
            <a:r>
              <a:rPr lang="en-US" sz="2400" dirty="0">
                <a:solidFill>
                  <a:srgbClr val="FF0000"/>
                </a:solidFill>
                <a:latin typeface="Arial"/>
                <a:ea typeface="Arial"/>
                <a:cs typeface="Arial"/>
                <a:sym typeface="Arial"/>
              </a:rPr>
              <a:t>Egg</a:t>
            </a:r>
          </a:p>
          <a:p>
            <a:pPr lvl="0">
              <a:spcBef>
                <a:spcPts val="560"/>
              </a:spcBef>
              <a:buClr>
                <a:srgbClr val="0000FF"/>
              </a:buClr>
              <a:buSzPct val="80357"/>
            </a:pPr>
            <a:r>
              <a:rPr lang="en-US" sz="2400" dirty="0">
                <a:solidFill>
                  <a:srgbClr val="002060"/>
                </a:solidFill>
                <a:latin typeface="Arial"/>
                <a:ea typeface="Arial"/>
                <a:cs typeface="Arial"/>
                <a:sym typeface="Arial"/>
              </a:rPr>
              <a:t>How many chromosomes are in an egg compared to the parent cell?</a:t>
            </a:r>
          </a:p>
          <a:p>
            <a:pPr lvl="0">
              <a:spcBef>
                <a:spcPts val="560"/>
              </a:spcBef>
              <a:buClr>
                <a:srgbClr val="0000FF"/>
              </a:buClr>
              <a:buSzPct val="80357"/>
            </a:pPr>
            <a:r>
              <a:rPr lang="en-US" sz="2400" dirty="0">
                <a:solidFill>
                  <a:srgbClr val="FF0000"/>
                </a:solidFill>
                <a:latin typeface="Arial"/>
                <a:ea typeface="Arial"/>
                <a:cs typeface="Arial"/>
                <a:sym typeface="Arial"/>
              </a:rPr>
              <a:t>½ </a:t>
            </a:r>
          </a:p>
          <a:p>
            <a:pPr lvl="0">
              <a:spcBef>
                <a:spcPts val="560"/>
              </a:spcBef>
              <a:buClr>
                <a:srgbClr val="0000FF"/>
              </a:buClr>
              <a:buSzPct val="80357"/>
            </a:pPr>
            <a:r>
              <a:rPr lang="en-US" sz="2400" dirty="0">
                <a:solidFill>
                  <a:srgbClr val="FF0000"/>
                </a:solidFill>
                <a:latin typeface="Arial"/>
                <a:ea typeface="Arial"/>
                <a:cs typeface="Arial"/>
                <a:sym typeface="Arial"/>
              </a:rPr>
              <a:t>Haploid</a:t>
            </a:r>
            <a:r>
              <a:rPr lang="en-US" sz="2400" dirty="0">
                <a:solidFill>
                  <a:srgbClr val="002060"/>
                </a:solidFill>
                <a:latin typeface="Arial"/>
                <a:ea typeface="Arial"/>
                <a:cs typeface="Arial"/>
                <a:sym typeface="Arial"/>
              </a:rPr>
              <a:t> </a:t>
            </a:r>
            <a:r>
              <a:rPr lang="en-US" sz="2400" dirty="0">
                <a:solidFill>
                  <a:srgbClr val="0070C0"/>
                </a:solidFill>
                <a:latin typeface="Arial"/>
                <a:ea typeface="Arial"/>
                <a:cs typeface="Arial"/>
                <a:sym typeface="Arial"/>
              </a:rPr>
              <a:t>(1 from each pair…1 long, 1 </a:t>
            </a:r>
            <a:r>
              <a:rPr lang="en-US" sz="2400" dirty="0">
                <a:solidFill>
                  <a:srgbClr val="0070C0"/>
                </a:solidFill>
                <a:latin typeface="Arial"/>
                <a:cs typeface="Arial"/>
                <a:sym typeface="Arial"/>
              </a:rPr>
              <a:t>medium</a:t>
            </a:r>
            <a:r>
              <a:rPr lang="en-US" sz="2400" dirty="0">
                <a:solidFill>
                  <a:srgbClr val="0070C0"/>
                </a:solidFill>
                <a:latin typeface="Arial"/>
                <a:ea typeface="Arial"/>
                <a:cs typeface="Arial"/>
                <a:sym typeface="Arial"/>
              </a:rPr>
              <a:t> &amp; 1 short</a:t>
            </a:r>
          </a:p>
        </p:txBody>
      </p:sp>
      <p:sp>
        <p:nvSpPr>
          <p:cNvPr id="8" name="Rectangle 7">
            <a:extLst>
              <a:ext uri="{FF2B5EF4-FFF2-40B4-BE49-F238E27FC236}">
                <a16:creationId xmlns:a16="http://schemas.microsoft.com/office/drawing/2014/main" id="{48F7CF0F-48E9-4C56-B7E9-B8BF1F333B5E}"/>
              </a:ext>
            </a:extLst>
          </p:cNvPr>
          <p:cNvSpPr/>
          <p:nvPr/>
        </p:nvSpPr>
        <p:spPr>
          <a:xfrm>
            <a:off x="1430216" y="1551269"/>
            <a:ext cx="6771405" cy="646331"/>
          </a:xfrm>
          <a:prstGeom prst="rect">
            <a:avLst/>
          </a:prstGeom>
        </p:spPr>
        <p:txBody>
          <a:bodyPr wrap="none">
            <a:spAutoFit/>
          </a:bodyPr>
          <a:lstStyle/>
          <a:p>
            <a:pPr lvl="0">
              <a:spcBef>
                <a:spcPts val="640"/>
              </a:spcBef>
              <a:buClr>
                <a:schemeClr val="hlink"/>
              </a:buClr>
              <a:buSzPct val="80729"/>
            </a:pPr>
            <a:r>
              <a:rPr lang="en-US" sz="3600" dirty="0">
                <a:solidFill>
                  <a:srgbClr val="3F6EB3"/>
                </a:solidFill>
                <a:latin typeface="Arial" panose="020B0604020202020204" pitchFamily="34" charset="0"/>
                <a:cs typeface="Arial" panose="020B0604020202020204" pitchFamily="34" charset="0"/>
              </a:rPr>
              <a:t>Record</a:t>
            </a:r>
            <a:r>
              <a:rPr lang="en-US" sz="3200" dirty="0">
                <a:solidFill>
                  <a:srgbClr val="3F6EB3"/>
                </a:solidFill>
                <a:latin typeface="Arial" panose="020B0604020202020204" pitchFamily="34" charset="0"/>
                <a:cs typeface="Arial" panose="020B0604020202020204" pitchFamily="34" charset="0"/>
              </a:rPr>
              <a:t> your idea in </a:t>
            </a:r>
            <a:r>
              <a:rPr lang="en-US" sz="3200" b="1" dirty="0">
                <a:solidFill>
                  <a:srgbClr val="3F6EB3"/>
                </a:solidFill>
                <a:latin typeface="Arial" panose="020B0604020202020204" pitchFamily="34" charset="0"/>
                <a:cs typeface="Arial" panose="020B0604020202020204" pitchFamily="34" charset="0"/>
              </a:rPr>
              <a:t>Doodle Box E </a:t>
            </a:r>
          </a:p>
        </p:txBody>
      </p:sp>
      <p:pic>
        <p:nvPicPr>
          <p:cNvPr id="9" name="Picture 8">
            <a:extLst>
              <a:ext uri="{FF2B5EF4-FFF2-40B4-BE49-F238E27FC236}">
                <a16:creationId xmlns:a16="http://schemas.microsoft.com/office/drawing/2014/main" id="{4B94A379-9062-4274-98DA-D4E67B54FFDA}"/>
              </a:ext>
            </a:extLst>
          </p:cNvPr>
          <p:cNvPicPr>
            <a:picLocks noChangeAspect="1"/>
          </p:cNvPicPr>
          <p:nvPr/>
        </p:nvPicPr>
        <p:blipFill>
          <a:blip r:embed="rId4"/>
          <a:stretch>
            <a:fillRect/>
          </a:stretch>
        </p:blipFill>
        <p:spPr>
          <a:xfrm>
            <a:off x="515269" y="399643"/>
            <a:ext cx="832885" cy="847497"/>
          </a:xfrm>
          <a:prstGeom prst="rect">
            <a:avLst/>
          </a:prstGeom>
        </p:spPr>
      </p:pic>
      <p:pic>
        <p:nvPicPr>
          <p:cNvPr id="10" name="Picture 9">
            <a:extLst>
              <a:ext uri="{FF2B5EF4-FFF2-40B4-BE49-F238E27FC236}">
                <a16:creationId xmlns:a16="http://schemas.microsoft.com/office/drawing/2014/main" id="{227CE9B1-6258-42DE-B7B0-F579C0377C14}"/>
              </a:ext>
            </a:extLst>
          </p:cNvPr>
          <p:cNvPicPr>
            <a:picLocks noChangeAspect="1"/>
          </p:cNvPicPr>
          <p:nvPr/>
        </p:nvPicPr>
        <p:blipFill>
          <a:blip r:embed="rId5"/>
          <a:stretch>
            <a:fillRect/>
          </a:stretch>
        </p:blipFill>
        <p:spPr>
          <a:xfrm>
            <a:off x="869347" y="1577229"/>
            <a:ext cx="478807" cy="532933"/>
          </a:xfrm>
          <a:prstGeom prst="rect">
            <a:avLst/>
          </a:prstGeom>
        </p:spPr>
      </p:pic>
      <p:sp>
        <p:nvSpPr>
          <p:cNvPr id="6" name="TextBox 5">
            <a:extLst>
              <a:ext uri="{FF2B5EF4-FFF2-40B4-BE49-F238E27FC236}">
                <a16:creationId xmlns:a16="http://schemas.microsoft.com/office/drawing/2014/main" id="{D42C5D0D-40B2-4D1E-B5B1-CC2B90A2FCD9}"/>
              </a:ext>
            </a:extLst>
          </p:cNvPr>
          <p:cNvSpPr txBox="1"/>
          <p:nvPr/>
        </p:nvSpPr>
        <p:spPr>
          <a:xfrm>
            <a:off x="987552" y="5563173"/>
            <a:ext cx="7804756" cy="1200329"/>
          </a:xfrm>
          <a:prstGeom prst="rect">
            <a:avLst/>
          </a:prstGeom>
          <a:noFill/>
        </p:spPr>
        <p:txBody>
          <a:bodyPr wrap="square" rtlCol="0">
            <a:spAutoFit/>
          </a:bodyPr>
          <a:lstStyle/>
          <a:p>
            <a:pPr lvl="0">
              <a:spcBef>
                <a:spcPts val="900"/>
              </a:spcBef>
              <a:buClr>
                <a:schemeClr val="lt1"/>
              </a:buClr>
              <a:buSzPct val="25000"/>
            </a:pPr>
            <a:r>
              <a:rPr lang="en-US" sz="2400" dirty="0">
                <a:solidFill>
                  <a:srgbClr val="002060"/>
                </a:solidFill>
                <a:latin typeface="Arial"/>
                <a:ea typeface="Arial"/>
                <a:cs typeface="Arial"/>
                <a:sym typeface="Arial"/>
              </a:rPr>
              <a:t>Draw the chromosomes (color, size, letter,) for the female gamete in the appropriate circle on your Making Babies Template and LABEL.</a:t>
            </a:r>
          </a:p>
        </p:txBody>
      </p:sp>
      <p:pic>
        <p:nvPicPr>
          <p:cNvPr id="11" name="Picture 10">
            <a:extLst>
              <a:ext uri="{FF2B5EF4-FFF2-40B4-BE49-F238E27FC236}">
                <a16:creationId xmlns:a16="http://schemas.microsoft.com/office/drawing/2014/main" id="{79CF3C12-BD11-43D4-8FC7-8C786BCCB859}"/>
              </a:ext>
            </a:extLst>
          </p:cNvPr>
          <p:cNvPicPr>
            <a:picLocks noChangeAspect="1"/>
          </p:cNvPicPr>
          <p:nvPr/>
        </p:nvPicPr>
        <p:blipFill>
          <a:blip r:embed="rId5"/>
          <a:stretch>
            <a:fillRect/>
          </a:stretch>
        </p:blipFill>
        <p:spPr>
          <a:xfrm>
            <a:off x="347395" y="5576599"/>
            <a:ext cx="584315" cy="586738"/>
          </a:xfrm>
          <a:prstGeom prst="rect">
            <a:avLst/>
          </a:prstGeom>
        </p:spPr>
      </p:pic>
    </p:spTree>
    <p:extLst>
      <p:ext uri="{BB962C8B-B14F-4D97-AF65-F5344CB8AC3E}">
        <p14:creationId xmlns:p14="http://schemas.microsoft.com/office/powerpoint/2010/main" val="18188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16A7AB-F9C7-468F-AEE8-7FD477622E93}"/>
              </a:ext>
            </a:extLst>
          </p:cNvPr>
          <p:cNvPicPr>
            <a:picLocks noChangeAspect="1"/>
          </p:cNvPicPr>
          <p:nvPr/>
        </p:nvPicPr>
        <p:blipFill>
          <a:blip r:embed="rId3"/>
          <a:stretch>
            <a:fillRect/>
          </a:stretch>
        </p:blipFill>
        <p:spPr>
          <a:xfrm>
            <a:off x="6318738" y="1994482"/>
            <a:ext cx="2473570" cy="3501288"/>
          </a:xfrm>
          <a:prstGeom prst="rect">
            <a:avLst/>
          </a:prstGeom>
        </p:spPr>
      </p:pic>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a:xfrm>
            <a:off x="1499308" y="274638"/>
            <a:ext cx="7494359" cy="1143000"/>
          </a:xfrm>
        </p:spPr>
        <p:txBody>
          <a:bodyPr>
            <a:normAutofit fontScale="90000"/>
          </a:bodyPr>
          <a:lstStyle/>
          <a:p>
            <a:pPr algn="l"/>
            <a:r>
              <a:rPr lang="en-US" dirty="0">
                <a:solidFill>
                  <a:srgbClr val="002060"/>
                </a:solidFill>
                <a:latin typeface="Arial"/>
                <a:ea typeface="Arial"/>
                <a:cs typeface="Arial"/>
                <a:sym typeface="Arial"/>
              </a:rPr>
              <a:t>What carries the chromosomes from the male to the offspring?</a:t>
            </a:r>
            <a:endParaRPr lang="en-US" dirty="0">
              <a:solidFill>
                <a:srgbClr val="002060"/>
              </a:solidFill>
            </a:endParaRPr>
          </a:p>
        </p:txBody>
      </p:sp>
      <p:pic>
        <p:nvPicPr>
          <p:cNvPr id="4" name="Content Placeholder 3">
            <a:extLst>
              <a:ext uri="{FF2B5EF4-FFF2-40B4-BE49-F238E27FC236}">
                <a16:creationId xmlns:a16="http://schemas.microsoft.com/office/drawing/2014/main" id="{87F1A82E-E4FA-49B6-BB7E-4D657B0A988C}"/>
              </a:ext>
            </a:extLst>
          </p:cNvPr>
          <p:cNvPicPr>
            <a:picLocks noGrp="1" noChangeAspect="1"/>
          </p:cNvPicPr>
          <p:nvPr>
            <p:ph idx="1"/>
          </p:nvPr>
        </p:nvPicPr>
        <p:blipFill>
          <a:blip r:embed="rId4"/>
          <a:stretch>
            <a:fillRect/>
          </a:stretch>
        </p:blipFill>
        <p:spPr>
          <a:xfrm>
            <a:off x="6681234" y="2539895"/>
            <a:ext cx="1748577" cy="2332789"/>
          </a:xfrm>
          <a:prstGeom prst="rect">
            <a:avLst/>
          </a:prstGeom>
        </p:spPr>
      </p:pic>
      <p:pic>
        <p:nvPicPr>
          <p:cNvPr id="5" name="Picture 4">
            <a:extLst>
              <a:ext uri="{FF2B5EF4-FFF2-40B4-BE49-F238E27FC236}">
                <a16:creationId xmlns:a16="http://schemas.microsoft.com/office/drawing/2014/main" id="{CFB49966-A252-4231-B31A-90EC75AAA507}"/>
              </a:ext>
            </a:extLst>
          </p:cNvPr>
          <p:cNvPicPr>
            <a:picLocks noChangeAspect="1"/>
          </p:cNvPicPr>
          <p:nvPr/>
        </p:nvPicPr>
        <p:blipFill>
          <a:blip r:embed="rId5"/>
          <a:stretch>
            <a:fillRect/>
          </a:stretch>
        </p:blipFill>
        <p:spPr>
          <a:xfrm>
            <a:off x="6627795" y="3031552"/>
            <a:ext cx="1802016" cy="1349473"/>
          </a:xfrm>
          <a:prstGeom prst="rect">
            <a:avLst/>
          </a:prstGeom>
        </p:spPr>
      </p:pic>
      <p:sp>
        <p:nvSpPr>
          <p:cNvPr id="6" name="Rectangle 5">
            <a:extLst>
              <a:ext uri="{FF2B5EF4-FFF2-40B4-BE49-F238E27FC236}">
                <a16:creationId xmlns:a16="http://schemas.microsoft.com/office/drawing/2014/main" id="{C9FEF2C1-2EBC-4F37-9A2D-05FF55AFD9A9}"/>
              </a:ext>
            </a:extLst>
          </p:cNvPr>
          <p:cNvSpPr/>
          <p:nvPr/>
        </p:nvSpPr>
        <p:spPr>
          <a:xfrm>
            <a:off x="926123" y="2479917"/>
            <a:ext cx="4572000" cy="2908489"/>
          </a:xfrm>
          <a:prstGeom prst="rect">
            <a:avLst/>
          </a:prstGeom>
        </p:spPr>
        <p:txBody>
          <a:bodyPr>
            <a:spAutoFit/>
          </a:bodyPr>
          <a:lstStyle/>
          <a:p>
            <a:pPr lvl="0">
              <a:spcBef>
                <a:spcPts val="560"/>
              </a:spcBef>
              <a:buClr>
                <a:srgbClr val="0000FF"/>
              </a:buClr>
              <a:buSzPct val="80357"/>
            </a:pPr>
            <a:r>
              <a:rPr lang="en-US" sz="2400" dirty="0">
                <a:solidFill>
                  <a:srgbClr val="FF0000"/>
                </a:solidFill>
                <a:latin typeface="Arial"/>
                <a:ea typeface="Arial"/>
                <a:cs typeface="Arial"/>
                <a:sym typeface="Arial"/>
              </a:rPr>
              <a:t>Sperm</a:t>
            </a:r>
          </a:p>
          <a:p>
            <a:pPr lvl="0">
              <a:spcBef>
                <a:spcPts val="560"/>
              </a:spcBef>
              <a:buClr>
                <a:srgbClr val="0000FF"/>
              </a:buClr>
              <a:buSzPct val="80357"/>
            </a:pPr>
            <a:r>
              <a:rPr lang="en-US" sz="2400" dirty="0">
                <a:solidFill>
                  <a:srgbClr val="002060"/>
                </a:solidFill>
                <a:latin typeface="Arial"/>
                <a:ea typeface="Arial"/>
                <a:cs typeface="Arial"/>
                <a:sym typeface="Arial"/>
              </a:rPr>
              <a:t>How many chromosomes are in a sperm compared to the parent cell?</a:t>
            </a:r>
          </a:p>
          <a:p>
            <a:pPr lvl="0">
              <a:spcBef>
                <a:spcPts val="560"/>
              </a:spcBef>
              <a:buClr>
                <a:srgbClr val="0000FF"/>
              </a:buClr>
              <a:buSzPct val="80357"/>
            </a:pPr>
            <a:r>
              <a:rPr lang="en-US" sz="2400" dirty="0">
                <a:solidFill>
                  <a:srgbClr val="FF0000"/>
                </a:solidFill>
                <a:latin typeface="Arial"/>
                <a:ea typeface="Arial"/>
                <a:cs typeface="Arial"/>
                <a:sym typeface="Arial"/>
              </a:rPr>
              <a:t>½ </a:t>
            </a:r>
          </a:p>
          <a:p>
            <a:pPr lvl="0">
              <a:spcBef>
                <a:spcPts val="560"/>
              </a:spcBef>
              <a:buClr>
                <a:srgbClr val="0000FF"/>
              </a:buClr>
              <a:buSzPct val="80357"/>
            </a:pPr>
            <a:r>
              <a:rPr lang="en-US" sz="2400" dirty="0">
                <a:solidFill>
                  <a:srgbClr val="FF0000"/>
                </a:solidFill>
                <a:latin typeface="Arial"/>
                <a:ea typeface="Arial"/>
                <a:cs typeface="Arial"/>
                <a:sym typeface="Arial"/>
              </a:rPr>
              <a:t>Haploid </a:t>
            </a:r>
            <a:r>
              <a:rPr lang="en-US" sz="2400" dirty="0">
                <a:solidFill>
                  <a:srgbClr val="0070C0"/>
                </a:solidFill>
                <a:latin typeface="Arial"/>
                <a:ea typeface="Arial"/>
                <a:cs typeface="Arial"/>
                <a:sym typeface="Arial"/>
              </a:rPr>
              <a:t>(1 from each pair…1 long, 1 </a:t>
            </a:r>
            <a:r>
              <a:rPr lang="en-US" sz="2400" dirty="0">
                <a:solidFill>
                  <a:srgbClr val="0070C0"/>
                </a:solidFill>
                <a:latin typeface="Arial"/>
                <a:cs typeface="Arial"/>
                <a:sym typeface="Arial"/>
              </a:rPr>
              <a:t>medium</a:t>
            </a:r>
            <a:r>
              <a:rPr lang="en-US" sz="2400" dirty="0">
                <a:solidFill>
                  <a:srgbClr val="0070C0"/>
                </a:solidFill>
                <a:latin typeface="Arial"/>
                <a:ea typeface="Arial"/>
                <a:cs typeface="Arial"/>
                <a:sym typeface="Arial"/>
              </a:rPr>
              <a:t> &amp; 1 short</a:t>
            </a:r>
          </a:p>
        </p:txBody>
      </p:sp>
      <p:pic>
        <p:nvPicPr>
          <p:cNvPr id="8" name="Picture 7">
            <a:extLst>
              <a:ext uri="{FF2B5EF4-FFF2-40B4-BE49-F238E27FC236}">
                <a16:creationId xmlns:a16="http://schemas.microsoft.com/office/drawing/2014/main" id="{960FF64A-671E-4267-850A-9F9F63E93B4E}"/>
              </a:ext>
            </a:extLst>
          </p:cNvPr>
          <p:cNvPicPr>
            <a:picLocks noChangeAspect="1"/>
          </p:cNvPicPr>
          <p:nvPr/>
        </p:nvPicPr>
        <p:blipFill>
          <a:blip r:embed="rId6"/>
          <a:stretch>
            <a:fillRect/>
          </a:stretch>
        </p:blipFill>
        <p:spPr>
          <a:xfrm>
            <a:off x="323990" y="422429"/>
            <a:ext cx="829128" cy="847417"/>
          </a:xfrm>
          <a:prstGeom prst="rect">
            <a:avLst/>
          </a:prstGeom>
        </p:spPr>
      </p:pic>
      <p:pic>
        <p:nvPicPr>
          <p:cNvPr id="9" name="Picture 8">
            <a:extLst>
              <a:ext uri="{FF2B5EF4-FFF2-40B4-BE49-F238E27FC236}">
                <a16:creationId xmlns:a16="http://schemas.microsoft.com/office/drawing/2014/main" id="{0D82B9B9-426C-4CEB-B6FB-4C774B147916}"/>
              </a:ext>
            </a:extLst>
          </p:cNvPr>
          <p:cNvPicPr>
            <a:picLocks noChangeAspect="1"/>
          </p:cNvPicPr>
          <p:nvPr/>
        </p:nvPicPr>
        <p:blipFill>
          <a:blip r:embed="rId7"/>
          <a:stretch>
            <a:fillRect/>
          </a:stretch>
        </p:blipFill>
        <p:spPr>
          <a:xfrm>
            <a:off x="552147" y="1496896"/>
            <a:ext cx="670065" cy="755970"/>
          </a:xfrm>
          <a:prstGeom prst="rect">
            <a:avLst/>
          </a:prstGeom>
        </p:spPr>
      </p:pic>
      <p:sp>
        <p:nvSpPr>
          <p:cNvPr id="10" name="Rectangle 9">
            <a:extLst>
              <a:ext uri="{FF2B5EF4-FFF2-40B4-BE49-F238E27FC236}">
                <a16:creationId xmlns:a16="http://schemas.microsoft.com/office/drawing/2014/main" id="{139C7232-1B2F-4F16-A0CA-0DB5A290A80A}"/>
              </a:ext>
            </a:extLst>
          </p:cNvPr>
          <p:cNvSpPr/>
          <p:nvPr/>
        </p:nvSpPr>
        <p:spPr>
          <a:xfrm>
            <a:off x="1499308" y="1396895"/>
            <a:ext cx="7545655" cy="646331"/>
          </a:xfrm>
          <a:prstGeom prst="rect">
            <a:avLst/>
          </a:prstGeom>
        </p:spPr>
        <p:txBody>
          <a:bodyPr wrap="none">
            <a:spAutoFit/>
          </a:bodyPr>
          <a:lstStyle/>
          <a:p>
            <a:pPr lvl="0">
              <a:spcBef>
                <a:spcPts val="640"/>
              </a:spcBef>
              <a:buClr>
                <a:schemeClr val="hlink"/>
              </a:buClr>
              <a:buSzPct val="80729"/>
            </a:pPr>
            <a:r>
              <a:rPr lang="en-US" sz="3600" dirty="0">
                <a:solidFill>
                  <a:srgbClr val="3F6EB3"/>
                </a:solidFill>
                <a:latin typeface="Arial" panose="020B0604020202020204" pitchFamily="34" charset="0"/>
                <a:cs typeface="Arial" panose="020B0604020202020204" pitchFamily="34" charset="0"/>
              </a:rPr>
              <a:t>Record your idea in </a:t>
            </a:r>
            <a:r>
              <a:rPr lang="en-US" sz="3600" b="1" dirty="0">
                <a:solidFill>
                  <a:srgbClr val="3F6EB3"/>
                </a:solidFill>
                <a:latin typeface="Arial" panose="020B0604020202020204" pitchFamily="34" charset="0"/>
                <a:cs typeface="Arial" panose="020B0604020202020204" pitchFamily="34" charset="0"/>
              </a:rPr>
              <a:t>Doodle Box F  </a:t>
            </a:r>
          </a:p>
        </p:txBody>
      </p:sp>
      <p:sp>
        <p:nvSpPr>
          <p:cNvPr id="11" name="TextBox 10">
            <a:extLst>
              <a:ext uri="{FF2B5EF4-FFF2-40B4-BE49-F238E27FC236}">
                <a16:creationId xmlns:a16="http://schemas.microsoft.com/office/drawing/2014/main" id="{C5F92730-B12E-4BB8-A2DC-FA9A09C9C1B7}"/>
              </a:ext>
            </a:extLst>
          </p:cNvPr>
          <p:cNvSpPr txBox="1"/>
          <p:nvPr/>
        </p:nvSpPr>
        <p:spPr>
          <a:xfrm>
            <a:off x="1339244" y="5527662"/>
            <a:ext cx="7804756" cy="1200329"/>
          </a:xfrm>
          <a:prstGeom prst="rect">
            <a:avLst/>
          </a:prstGeom>
          <a:noFill/>
        </p:spPr>
        <p:txBody>
          <a:bodyPr wrap="square" rtlCol="0">
            <a:spAutoFit/>
          </a:bodyPr>
          <a:lstStyle/>
          <a:p>
            <a:pPr lvl="0">
              <a:spcBef>
                <a:spcPts val="900"/>
              </a:spcBef>
              <a:buClr>
                <a:schemeClr val="lt1"/>
              </a:buClr>
              <a:buSzPct val="25000"/>
            </a:pPr>
            <a:r>
              <a:rPr lang="en-US" sz="2400" dirty="0">
                <a:solidFill>
                  <a:srgbClr val="002060"/>
                </a:solidFill>
                <a:latin typeface="Arial"/>
                <a:ea typeface="Arial"/>
                <a:cs typeface="Arial"/>
                <a:sym typeface="Arial"/>
              </a:rPr>
              <a:t>Draw the chromosomes (color, size, letter,) for the male gamete in the appropriate circle on your Making Babies Template and LABEL.</a:t>
            </a:r>
          </a:p>
        </p:txBody>
      </p:sp>
      <p:pic>
        <p:nvPicPr>
          <p:cNvPr id="7" name="Picture 6">
            <a:extLst>
              <a:ext uri="{FF2B5EF4-FFF2-40B4-BE49-F238E27FC236}">
                <a16:creationId xmlns:a16="http://schemas.microsoft.com/office/drawing/2014/main" id="{BCF76B7F-7EE0-4300-B118-E74A9028D7EA}"/>
              </a:ext>
            </a:extLst>
          </p:cNvPr>
          <p:cNvPicPr>
            <a:picLocks noChangeAspect="1"/>
          </p:cNvPicPr>
          <p:nvPr/>
        </p:nvPicPr>
        <p:blipFill>
          <a:blip r:embed="rId8"/>
          <a:stretch>
            <a:fillRect/>
          </a:stretch>
        </p:blipFill>
        <p:spPr>
          <a:xfrm>
            <a:off x="488596" y="5632115"/>
            <a:ext cx="664522" cy="755970"/>
          </a:xfrm>
          <a:prstGeom prst="rect">
            <a:avLst/>
          </a:prstGeom>
        </p:spPr>
      </p:pic>
    </p:spTree>
    <p:extLst>
      <p:ext uri="{BB962C8B-B14F-4D97-AF65-F5344CB8AC3E}">
        <p14:creationId xmlns:p14="http://schemas.microsoft.com/office/powerpoint/2010/main" val="329788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E30AEF-3C9F-42C1-9F7B-B9C1E6D99DFB}"/>
              </a:ext>
            </a:extLst>
          </p:cNvPr>
          <p:cNvPicPr>
            <a:picLocks noChangeAspect="1"/>
          </p:cNvPicPr>
          <p:nvPr/>
        </p:nvPicPr>
        <p:blipFill>
          <a:blip r:embed="rId3"/>
          <a:stretch>
            <a:fillRect/>
          </a:stretch>
        </p:blipFill>
        <p:spPr>
          <a:xfrm>
            <a:off x="5811675" y="2152356"/>
            <a:ext cx="2875125" cy="4431005"/>
          </a:xfrm>
          <a:prstGeom prst="rect">
            <a:avLst/>
          </a:prstGeom>
        </p:spPr>
      </p:pic>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a:xfrm>
            <a:off x="2251580" y="338021"/>
            <a:ext cx="6196818" cy="1143000"/>
          </a:xfrm>
        </p:spPr>
        <p:txBody>
          <a:bodyPr>
            <a:normAutofit fontScale="90000"/>
          </a:bodyPr>
          <a:lstStyle/>
          <a:p>
            <a:pPr algn="l"/>
            <a:r>
              <a:rPr lang="en-US" dirty="0">
                <a:solidFill>
                  <a:srgbClr val="002060"/>
                </a:solidFill>
                <a:latin typeface="Arial"/>
                <a:ea typeface="Arial"/>
                <a:cs typeface="Arial"/>
                <a:sym typeface="Arial"/>
              </a:rPr>
              <a:t>What is it called when the egg and sperm meet?</a:t>
            </a:r>
            <a:endParaRPr lang="en-US" dirty="0"/>
          </a:p>
        </p:txBody>
      </p:sp>
      <p:pic>
        <p:nvPicPr>
          <p:cNvPr id="4" name="Content Placeholder 3">
            <a:extLst>
              <a:ext uri="{FF2B5EF4-FFF2-40B4-BE49-F238E27FC236}">
                <a16:creationId xmlns:a16="http://schemas.microsoft.com/office/drawing/2014/main" id="{805919C1-7DD1-464F-8A83-2CC736977633}"/>
              </a:ext>
            </a:extLst>
          </p:cNvPr>
          <p:cNvPicPr>
            <a:picLocks noGrp="1" noChangeAspect="1"/>
          </p:cNvPicPr>
          <p:nvPr>
            <p:ph idx="1"/>
          </p:nvPr>
        </p:nvPicPr>
        <p:blipFill>
          <a:blip r:embed="rId4"/>
          <a:stretch>
            <a:fillRect/>
          </a:stretch>
        </p:blipFill>
        <p:spPr>
          <a:xfrm>
            <a:off x="6231117" y="2932409"/>
            <a:ext cx="2036240" cy="2712955"/>
          </a:xfrm>
          <a:prstGeom prst="rect">
            <a:avLst/>
          </a:prstGeom>
        </p:spPr>
      </p:pic>
      <p:sp>
        <p:nvSpPr>
          <p:cNvPr id="6" name="Rectangle 5">
            <a:extLst>
              <a:ext uri="{FF2B5EF4-FFF2-40B4-BE49-F238E27FC236}">
                <a16:creationId xmlns:a16="http://schemas.microsoft.com/office/drawing/2014/main" id="{C547CAC2-EE8C-4C76-8CA6-4CADDAE0F3F9}"/>
              </a:ext>
            </a:extLst>
          </p:cNvPr>
          <p:cNvSpPr/>
          <p:nvPr/>
        </p:nvSpPr>
        <p:spPr>
          <a:xfrm>
            <a:off x="2251580" y="1567581"/>
            <a:ext cx="6787436" cy="584775"/>
          </a:xfrm>
          <a:prstGeom prst="rect">
            <a:avLst/>
          </a:prstGeom>
        </p:spPr>
        <p:txBody>
          <a:bodyPr wrap="none">
            <a:spAutoFit/>
          </a:bodyPr>
          <a:lstStyle/>
          <a:p>
            <a:pPr lvl="0">
              <a:spcBef>
                <a:spcPts val="640"/>
              </a:spcBef>
              <a:buClr>
                <a:schemeClr val="hlink"/>
              </a:buClr>
              <a:buSzPct val="80729"/>
            </a:pPr>
            <a:r>
              <a:rPr lang="en-US" sz="3200" dirty="0">
                <a:solidFill>
                  <a:srgbClr val="3F6EB3"/>
                </a:solidFill>
                <a:latin typeface="Arial" panose="020B0604020202020204" pitchFamily="34" charset="0"/>
                <a:cs typeface="Arial" panose="020B0604020202020204" pitchFamily="34" charset="0"/>
              </a:rPr>
              <a:t>Record your idea in </a:t>
            </a:r>
            <a:r>
              <a:rPr lang="en-US" sz="3200" b="1" dirty="0">
                <a:solidFill>
                  <a:srgbClr val="3F6EB3"/>
                </a:solidFill>
                <a:latin typeface="Arial" panose="020B0604020202020204" pitchFamily="34" charset="0"/>
                <a:cs typeface="Arial" panose="020B0604020202020204" pitchFamily="34" charset="0"/>
              </a:rPr>
              <a:t>Doodle Box G  </a:t>
            </a:r>
          </a:p>
        </p:txBody>
      </p:sp>
      <p:pic>
        <p:nvPicPr>
          <p:cNvPr id="7" name="Picture 6">
            <a:extLst>
              <a:ext uri="{FF2B5EF4-FFF2-40B4-BE49-F238E27FC236}">
                <a16:creationId xmlns:a16="http://schemas.microsoft.com/office/drawing/2014/main" id="{47EB8F87-B0AD-42CE-A8A0-245F79597232}"/>
              </a:ext>
            </a:extLst>
          </p:cNvPr>
          <p:cNvPicPr>
            <a:picLocks noChangeAspect="1"/>
          </p:cNvPicPr>
          <p:nvPr/>
        </p:nvPicPr>
        <p:blipFill>
          <a:blip r:embed="rId5"/>
          <a:stretch>
            <a:fillRect/>
          </a:stretch>
        </p:blipFill>
        <p:spPr>
          <a:xfrm>
            <a:off x="547597" y="338021"/>
            <a:ext cx="829128" cy="847417"/>
          </a:xfrm>
          <a:prstGeom prst="rect">
            <a:avLst/>
          </a:prstGeom>
        </p:spPr>
      </p:pic>
      <p:pic>
        <p:nvPicPr>
          <p:cNvPr id="8" name="Picture 7">
            <a:extLst>
              <a:ext uri="{FF2B5EF4-FFF2-40B4-BE49-F238E27FC236}">
                <a16:creationId xmlns:a16="http://schemas.microsoft.com/office/drawing/2014/main" id="{383EC80A-5240-4CF2-BFE8-2F6DAF580DAF}"/>
              </a:ext>
            </a:extLst>
          </p:cNvPr>
          <p:cNvPicPr>
            <a:picLocks noChangeAspect="1"/>
          </p:cNvPicPr>
          <p:nvPr/>
        </p:nvPicPr>
        <p:blipFill>
          <a:blip r:embed="rId6"/>
          <a:stretch>
            <a:fillRect/>
          </a:stretch>
        </p:blipFill>
        <p:spPr>
          <a:xfrm>
            <a:off x="698135" y="1567581"/>
            <a:ext cx="664522" cy="755970"/>
          </a:xfrm>
          <a:prstGeom prst="rect">
            <a:avLst/>
          </a:prstGeom>
        </p:spPr>
      </p:pic>
      <p:sp>
        <p:nvSpPr>
          <p:cNvPr id="10" name="Shape 333">
            <a:extLst>
              <a:ext uri="{FF2B5EF4-FFF2-40B4-BE49-F238E27FC236}">
                <a16:creationId xmlns:a16="http://schemas.microsoft.com/office/drawing/2014/main" id="{001345DF-2336-46A0-9DDB-E0691221E108}"/>
              </a:ext>
            </a:extLst>
          </p:cNvPr>
          <p:cNvSpPr txBox="1">
            <a:spLocks/>
          </p:cNvSpPr>
          <p:nvPr/>
        </p:nvSpPr>
        <p:spPr>
          <a:xfrm>
            <a:off x="457200" y="3429000"/>
            <a:ext cx="4648199" cy="1719774"/>
          </a:xfrm>
          <a:prstGeom prst="rect">
            <a:avLst/>
          </a:prstGeom>
          <a:noFill/>
          <a:ln>
            <a:noFill/>
          </a:ln>
        </p:spPr>
        <p:txBody>
          <a:bodyPr vert="horz"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560"/>
              </a:spcBef>
              <a:buClr>
                <a:schemeClr val="hlink"/>
              </a:buClr>
              <a:buSzPct val="80357"/>
              <a:buFont typeface="Arial"/>
              <a:buNone/>
            </a:pPr>
            <a:r>
              <a:rPr lang="en-US" sz="6000" dirty="0">
                <a:solidFill>
                  <a:srgbClr val="FF0000"/>
                </a:solidFill>
                <a:latin typeface="Arial"/>
                <a:ea typeface="Arial"/>
                <a:cs typeface="Arial"/>
                <a:sym typeface="Arial"/>
              </a:rPr>
              <a:t>Fertilization</a:t>
            </a:r>
          </a:p>
          <a:p>
            <a:pPr marL="0" indent="0">
              <a:spcBef>
                <a:spcPts val="560"/>
              </a:spcBef>
              <a:buClr>
                <a:schemeClr val="hlink"/>
              </a:buClr>
              <a:buSzPct val="80357"/>
              <a:buFont typeface="Arial"/>
              <a:buNone/>
            </a:pPr>
            <a:endParaRPr lang="en-US" sz="2800" dirty="0">
              <a:latin typeface="Arial"/>
              <a:ea typeface="Arial"/>
              <a:cs typeface="Arial"/>
              <a:sym typeface="Arial"/>
            </a:endParaRPr>
          </a:p>
        </p:txBody>
      </p:sp>
    </p:spTree>
    <p:extLst>
      <p:ext uri="{BB962C8B-B14F-4D97-AF65-F5344CB8AC3E}">
        <p14:creationId xmlns:p14="http://schemas.microsoft.com/office/powerpoint/2010/main" val="19002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B7F6B1-EC15-426C-9F3A-B0EE53557486}"/>
              </a:ext>
            </a:extLst>
          </p:cNvPr>
          <p:cNvPicPr>
            <a:picLocks noChangeAspect="1"/>
          </p:cNvPicPr>
          <p:nvPr/>
        </p:nvPicPr>
        <p:blipFill>
          <a:blip r:embed="rId3"/>
          <a:stretch>
            <a:fillRect/>
          </a:stretch>
        </p:blipFill>
        <p:spPr>
          <a:xfrm>
            <a:off x="6183808" y="2049154"/>
            <a:ext cx="2406152" cy="3170507"/>
          </a:xfrm>
          <a:prstGeom prst="rect">
            <a:avLst/>
          </a:prstGeom>
        </p:spPr>
      </p:pic>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a:xfrm>
            <a:off x="1659988" y="274638"/>
            <a:ext cx="7026812" cy="1143000"/>
          </a:xfrm>
        </p:spPr>
        <p:txBody>
          <a:bodyPr>
            <a:normAutofit fontScale="90000"/>
          </a:bodyPr>
          <a:lstStyle/>
          <a:p>
            <a:pPr algn="l"/>
            <a:r>
              <a:rPr lang="en-US" dirty="0">
                <a:solidFill>
                  <a:srgbClr val="002060"/>
                </a:solidFill>
                <a:latin typeface="Arial"/>
                <a:ea typeface="Arial"/>
                <a:cs typeface="Arial"/>
                <a:sym typeface="Arial"/>
              </a:rPr>
              <a:t>What is created when the egg and sperm meet?</a:t>
            </a:r>
            <a:endParaRPr lang="en-US" dirty="0">
              <a:solidFill>
                <a:srgbClr val="002060"/>
              </a:solidFill>
            </a:endParaRPr>
          </a:p>
        </p:txBody>
      </p:sp>
      <p:sp>
        <p:nvSpPr>
          <p:cNvPr id="4" name="Rectangle 3">
            <a:extLst>
              <a:ext uri="{FF2B5EF4-FFF2-40B4-BE49-F238E27FC236}">
                <a16:creationId xmlns:a16="http://schemas.microsoft.com/office/drawing/2014/main" id="{B102D042-672A-46D4-B3E2-61354313746A}"/>
              </a:ext>
            </a:extLst>
          </p:cNvPr>
          <p:cNvSpPr/>
          <p:nvPr/>
        </p:nvSpPr>
        <p:spPr>
          <a:xfrm>
            <a:off x="1659988" y="1525377"/>
            <a:ext cx="6764993" cy="584775"/>
          </a:xfrm>
          <a:prstGeom prst="rect">
            <a:avLst/>
          </a:prstGeom>
        </p:spPr>
        <p:txBody>
          <a:bodyPr wrap="none">
            <a:spAutoFit/>
          </a:bodyPr>
          <a:lstStyle/>
          <a:p>
            <a:pPr lvl="0">
              <a:spcBef>
                <a:spcPts val="640"/>
              </a:spcBef>
              <a:buClr>
                <a:schemeClr val="hlink"/>
              </a:buClr>
              <a:buSzPct val="80729"/>
            </a:pPr>
            <a:r>
              <a:rPr lang="en-US" sz="3200" dirty="0">
                <a:solidFill>
                  <a:srgbClr val="3F6EB3"/>
                </a:solidFill>
                <a:latin typeface="Arial" panose="020B0604020202020204" pitchFamily="34" charset="0"/>
                <a:cs typeface="Arial" panose="020B0604020202020204" pitchFamily="34" charset="0"/>
              </a:rPr>
              <a:t>Record your idea in </a:t>
            </a:r>
            <a:r>
              <a:rPr lang="en-US" sz="3200" b="1" dirty="0">
                <a:solidFill>
                  <a:srgbClr val="3F6EB3"/>
                </a:solidFill>
                <a:latin typeface="Arial" panose="020B0604020202020204" pitchFamily="34" charset="0"/>
                <a:cs typeface="Arial" panose="020B0604020202020204" pitchFamily="34" charset="0"/>
              </a:rPr>
              <a:t>Doodle Box H  </a:t>
            </a:r>
          </a:p>
        </p:txBody>
      </p:sp>
      <p:pic>
        <p:nvPicPr>
          <p:cNvPr id="5" name="Picture 4">
            <a:extLst>
              <a:ext uri="{FF2B5EF4-FFF2-40B4-BE49-F238E27FC236}">
                <a16:creationId xmlns:a16="http://schemas.microsoft.com/office/drawing/2014/main" id="{1CDD7A90-AC1A-44B7-90CC-6B62591B0AD0}"/>
              </a:ext>
            </a:extLst>
          </p:cNvPr>
          <p:cNvPicPr>
            <a:picLocks noChangeAspect="1"/>
          </p:cNvPicPr>
          <p:nvPr/>
        </p:nvPicPr>
        <p:blipFill>
          <a:blip r:embed="rId4"/>
          <a:stretch>
            <a:fillRect/>
          </a:stretch>
        </p:blipFill>
        <p:spPr>
          <a:xfrm>
            <a:off x="6591682" y="2572406"/>
            <a:ext cx="1590403" cy="2124002"/>
          </a:xfrm>
          <a:prstGeom prst="rect">
            <a:avLst/>
          </a:prstGeom>
        </p:spPr>
      </p:pic>
      <p:pic>
        <p:nvPicPr>
          <p:cNvPr id="6" name="Picture 5">
            <a:extLst>
              <a:ext uri="{FF2B5EF4-FFF2-40B4-BE49-F238E27FC236}">
                <a16:creationId xmlns:a16="http://schemas.microsoft.com/office/drawing/2014/main" id="{CCF54191-4C5E-4AE3-B9D6-A58A34D259CB}"/>
              </a:ext>
            </a:extLst>
          </p:cNvPr>
          <p:cNvPicPr>
            <a:picLocks noChangeAspect="1"/>
          </p:cNvPicPr>
          <p:nvPr/>
        </p:nvPicPr>
        <p:blipFill>
          <a:blip r:embed="rId5"/>
          <a:stretch>
            <a:fillRect/>
          </a:stretch>
        </p:blipFill>
        <p:spPr>
          <a:xfrm>
            <a:off x="6681011" y="2318837"/>
            <a:ext cx="1501074" cy="2531331"/>
          </a:xfrm>
          <a:prstGeom prst="rect">
            <a:avLst/>
          </a:prstGeom>
        </p:spPr>
      </p:pic>
      <p:sp>
        <p:nvSpPr>
          <p:cNvPr id="7" name="Shape 333">
            <a:extLst>
              <a:ext uri="{FF2B5EF4-FFF2-40B4-BE49-F238E27FC236}">
                <a16:creationId xmlns:a16="http://schemas.microsoft.com/office/drawing/2014/main" id="{B8784CF1-2D83-4DE8-BED3-3A755102C42E}"/>
              </a:ext>
            </a:extLst>
          </p:cNvPr>
          <p:cNvSpPr txBox="1">
            <a:spLocks/>
          </p:cNvSpPr>
          <p:nvPr/>
        </p:nvSpPr>
        <p:spPr>
          <a:xfrm>
            <a:off x="554040" y="2142979"/>
            <a:ext cx="4648199" cy="2906542"/>
          </a:xfrm>
          <a:prstGeom prst="rect">
            <a:avLst/>
          </a:prstGeom>
          <a:noFill/>
          <a:ln>
            <a:noFill/>
          </a:ln>
        </p:spPr>
        <p:txBody>
          <a:bodyPr vert="horz"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560"/>
              </a:spcBef>
              <a:buClr>
                <a:schemeClr val="hlink"/>
              </a:buClr>
              <a:buSzPct val="80357"/>
              <a:buFont typeface="Arial"/>
              <a:buNone/>
            </a:pPr>
            <a:r>
              <a:rPr lang="en-US" sz="2400" dirty="0">
                <a:solidFill>
                  <a:srgbClr val="FF0000"/>
                </a:solidFill>
                <a:latin typeface="Arial"/>
                <a:ea typeface="Arial"/>
                <a:cs typeface="Arial"/>
                <a:sym typeface="Arial"/>
              </a:rPr>
              <a:t>Zygote </a:t>
            </a:r>
            <a:r>
              <a:rPr lang="en-US" sz="2400" dirty="0">
                <a:latin typeface="Arial"/>
                <a:ea typeface="Arial"/>
                <a:cs typeface="Arial"/>
                <a:sym typeface="Arial"/>
              </a:rPr>
              <a:t>→ </a:t>
            </a:r>
            <a:r>
              <a:rPr lang="en-US" sz="2400" dirty="0">
                <a:solidFill>
                  <a:srgbClr val="002060"/>
                </a:solidFill>
                <a:latin typeface="Arial"/>
                <a:ea typeface="Arial"/>
                <a:cs typeface="Arial"/>
                <a:sym typeface="Arial"/>
              </a:rPr>
              <a:t>Baby</a:t>
            </a:r>
          </a:p>
          <a:p>
            <a:pPr marL="0" indent="0">
              <a:spcBef>
                <a:spcPts val="560"/>
              </a:spcBef>
              <a:buClr>
                <a:schemeClr val="hlink"/>
              </a:buClr>
              <a:buSzPct val="80357"/>
              <a:buFont typeface="Arial"/>
              <a:buNone/>
            </a:pPr>
            <a:r>
              <a:rPr lang="en-US" sz="2400" dirty="0">
                <a:solidFill>
                  <a:srgbClr val="002060"/>
                </a:solidFill>
                <a:latin typeface="Arial"/>
                <a:ea typeface="Arial"/>
                <a:cs typeface="Arial"/>
                <a:sym typeface="Arial"/>
              </a:rPr>
              <a:t>How many chromosomes are in a zygote compared to an egg or a sperm?</a:t>
            </a:r>
          </a:p>
          <a:p>
            <a:pPr marL="0" indent="0">
              <a:spcBef>
                <a:spcPts val="560"/>
              </a:spcBef>
              <a:buClr>
                <a:schemeClr val="hlink"/>
              </a:buClr>
              <a:buSzPct val="80357"/>
              <a:buFont typeface="Arial"/>
              <a:buNone/>
            </a:pPr>
            <a:r>
              <a:rPr lang="en-US" sz="2400" dirty="0">
                <a:solidFill>
                  <a:srgbClr val="FF0000"/>
                </a:solidFill>
                <a:latin typeface="Arial"/>
                <a:ea typeface="Arial"/>
                <a:cs typeface="Arial"/>
                <a:sym typeface="Arial"/>
              </a:rPr>
              <a:t>½ + ½ = 2/2 </a:t>
            </a:r>
          </a:p>
          <a:p>
            <a:pPr marL="0" indent="0">
              <a:spcBef>
                <a:spcPts val="560"/>
              </a:spcBef>
              <a:buClr>
                <a:schemeClr val="hlink"/>
              </a:buClr>
              <a:buSzPct val="80357"/>
              <a:buFont typeface="Arial"/>
              <a:buNone/>
            </a:pPr>
            <a:r>
              <a:rPr lang="en-US" sz="2400" dirty="0">
                <a:solidFill>
                  <a:srgbClr val="FF0000"/>
                </a:solidFill>
                <a:latin typeface="Arial"/>
                <a:ea typeface="Arial"/>
                <a:cs typeface="Arial"/>
                <a:sym typeface="Arial"/>
              </a:rPr>
              <a:t>Diploid </a:t>
            </a:r>
            <a:r>
              <a:rPr lang="en-US" sz="2400" dirty="0">
                <a:solidFill>
                  <a:srgbClr val="0070C0"/>
                </a:solidFill>
                <a:latin typeface="Arial"/>
                <a:ea typeface="Arial"/>
                <a:cs typeface="Arial"/>
                <a:sym typeface="Arial"/>
              </a:rPr>
              <a:t>(two for each pair..2 long, 2 medium &amp; 2 short)</a:t>
            </a:r>
          </a:p>
        </p:txBody>
      </p:sp>
      <p:pic>
        <p:nvPicPr>
          <p:cNvPr id="8" name="Picture 7">
            <a:extLst>
              <a:ext uri="{FF2B5EF4-FFF2-40B4-BE49-F238E27FC236}">
                <a16:creationId xmlns:a16="http://schemas.microsoft.com/office/drawing/2014/main" id="{951D63FB-4DFE-4D28-8A23-B1371D49CDE0}"/>
              </a:ext>
            </a:extLst>
          </p:cNvPr>
          <p:cNvPicPr>
            <a:picLocks noChangeAspect="1"/>
          </p:cNvPicPr>
          <p:nvPr/>
        </p:nvPicPr>
        <p:blipFill>
          <a:blip r:embed="rId6"/>
          <a:stretch>
            <a:fillRect/>
          </a:stretch>
        </p:blipFill>
        <p:spPr>
          <a:xfrm>
            <a:off x="457200" y="274638"/>
            <a:ext cx="829128" cy="847417"/>
          </a:xfrm>
          <a:prstGeom prst="rect">
            <a:avLst/>
          </a:prstGeom>
        </p:spPr>
      </p:pic>
      <p:pic>
        <p:nvPicPr>
          <p:cNvPr id="9" name="Picture 8">
            <a:extLst>
              <a:ext uri="{FF2B5EF4-FFF2-40B4-BE49-F238E27FC236}">
                <a16:creationId xmlns:a16="http://schemas.microsoft.com/office/drawing/2014/main" id="{CE10AA09-F70E-4901-82F2-1ED034FE4C1E}"/>
              </a:ext>
            </a:extLst>
          </p:cNvPr>
          <p:cNvPicPr>
            <a:picLocks noChangeAspect="1"/>
          </p:cNvPicPr>
          <p:nvPr/>
        </p:nvPicPr>
        <p:blipFill>
          <a:blip r:embed="rId7"/>
          <a:stretch>
            <a:fillRect/>
          </a:stretch>
        </p:blipFill>
        <p:spPr>
          <a:xfrm>
            <a:off x="663205" y="1354182"/>
            <a:ext cx="664522" cy="755970"/>
          </a:xfrm>
          <a:prstGeom prst="rect">
            <a:avLst/>
          </a:prstGeom>
        </p:spPr>
      </p:pic>
      <p:sp>
        <p:nvSpPr>
          <p:cNvPr id="10" name="Rectangle 9">
            <a:extLst>
              <a:ext uri="{FF2B5EF4-FFF2-40B4-BE49-F238E27FC236}">
                <a16:creationId xmlns:a16="http://schemas.microsoft.com/office/drawing/2014/main" id="{87B98CEC-57F6-4A61-9E5B-D178395A277A}"/>
              </a:ext>
            </a:extLst>
          </p:cNvPr>
          <p:cNvSpPr/>
          <p:nvPr/>
        </p:nvSpPr>
        <p:spPr>
          <a:xfrm>
            <a:off x="2109010" y="5327400"/>
            <a:ext cx="6852109" cy="1200329"/>
          </a:xfrm>
          <a:prstGeom prst="rect">
            <a:avLst/>
          </a:prstGeom>
        </p:spPr>
        <p:txBody>
          <a:bodyPr wrap="square">
            <a:spAutoFit/>
          </a:bodyPr>
          <a:lstStyle/>
          <a:p>
            <a:pPr lvl="0">
              <a:spcBef>
                <a:spcPts val="900"/>
              </a:spcBef>
              <a:buClr>
                <a:schemeClr val="lt1"/>
              </a:buClr>
              <a:buSzPct val="25000"/>
            </a:pPr>
            <a:r>
              <a:rPr lang="en-US" sz="2400" dirty="0">
                <a:solidFill>
                  <a:srgbClr val="002060"/>
                </a:solidFill>
                <a:latin typeface="Arial"/>
                <a:ea typeface="Arial"/>
                <a:cs typeface="Arial"/>
                <a:sym typeface="Arial"/>
              </a:rPr>
              <a:t>Draw the chromosomes (color, size, letter,) for the zygote in the appropriate circle on your Making Babies Template and LABEL.</a:t>
            </a:r>
          </a:p>
        </p:txBody>
      </p:sp>
      <p:pic>
        <p:nvPicPr>
          <p:cNvPr id="11" name="Picture 10">
            <a:extLst>
              <a:ext uri="{FF2B5EF4-FFF2-40B4-BE49-F238E27FC236}">
                <a16:creationId xmlns:a16="http://schemas.microsoft.com/office/drawing/2014/main" id="{52BFFC78-D688-45BD-8E7F-E123AF6E31E2}"/>
              </a:ext>
            </a:extLst>
          </p:cNvPr>
          <p:cNvPicPr>
            <a:picLocks noChangeAspect="1"/>
          </p:cNvPicPr>
          <p:nvPr/>
        </p:nvPicPr>
        <p:blipFill>
          <a:blip r:embed="rId8"/>
          <a:stretch>
            <a:fillRect/>
          </a:stretch>
        </p:blipFill>
        <p:spPr>
          <a:xfrm>
            <a:off x="871764" y="5408854"/>
            <a:ext cx="788224" cy="896695"/>
          </a:xfrm>
          <a:prstGeom prst="rect">
            <a:avLst/>
          </a:prstGeom>
        </p:spPr>
      </p:pic>
    </p:spTree>
    <p:extLst>
      <p:ext uri="{BB962C8B-B14F-4D97-AF65-F5344CB8AC3E}">
        <p14:creationId xmlns:p14="http://schemas.microsoft.com/office/powerpoint/2010/main" val="148993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7">
                                            <p:txEl>
                                              <p:pRg st="2" end="2"/>
                                            </p:txEl>
                                          </p:spTgt>
                                        </p:tgtEl>
                                        <p:attrNameLst>
                                          <p:attrName>style.visibility</p:attrName>
                                        </p:attrNameLst>
                                      </p:cBhvr>
                                      <p:to>
                                        <p:strVal val="visible"/>
                                      </p:to>
                                    </p:set>
                                    <p:anim calcmode="lin" valueType="num">
                                      <p:cBhvr>
                                        <p:cTn id="41"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E30AEF-3C9F-42C1-9F7B-B9C1E6D99DFB}"/>
              </a:ext>
            </a:extLst>
          </p:cNvPr>
          <p:cNvPicPr>
            <a:picLocks noChangeAspect="1"/>
          </p:cNvPicPr>
          <p:nvPr/>
        </p:nvPicPr>
        <p:blipFill>
          <a:blip r:embed="rId3"/>
          <a:stretch>
            <a:fillRect/>
          </a:stretch>
        </p:blipFill>
        <p:spPr>
          <a:xfrm>
            <a:off x="3777725" y="4862366"/>
            <a:ext cx="1713904" cy="1967232"/>
          </a:xfrm>
          <a:prstGeom prst="rect">
            <a:avLst/>
          </a:prstGeom>
        </p:spPr>
      </p:pic>
      <p:sp>
        <p:nvSpPr>
          <p:cNvPr id="2" name="Title 1">
            <a:extLst>
              <a:ext uri="{FF2B5EF4-FFF2-40B4-BE49-F238E27FC236}">
                <a16:creationId xmlns:a16="http://schemas.microsoft.com/office/drawing/2014/main" id="{115407C8-8E22-48B2-8DDE-F269FF9F6049}"/>
              </a:ext>
            </a:extLst>
          </p:cNvPr>
          <p:cNvSpPr>
            <a:spLocks noGrp="1"/>
          </p:cNvSpPr>
          <p:nvPr>
            <p:ph type="title"/>
          </p:nvPr>
        </p:nvSpPr>
        <p:spPr>
          <a:xfrm>
            <a:off x="2670225" y="130990"/>
            <a:ext cx="4064813" cy="1143000"/>
          </a:xfrm>
        </p:spPr>
        <p:txBody>
          <a:bodyPr>
            <a:normAutofit/>
          </a:bodyPr>
          <a:lstStyle/>
          <a:p>
            <a:r>
              <a:rPr lang="en-US" sz="3200" dirty="0">
                <a:solidFill>
                  <a:srgbClr val="002060"/>
                </a:solidFill>
                <a:latin typeface="Arial"/>
                <a:cs typeface="Arial"/>
                <a:sym typeface="Arial"/>
              </a:rPr>
              <a:t>Gamete and Zygote Formation</a:t>
            </a:r>
            <a:endParaRPr lang="en-US" sz="3200" dirty="0">
              <a:solidFill>
                <a:srgbClr val="002060"/>
              </a:solidFill>
            </a:endParaRPr>
          </a:p>
        </p:txBody>
      </p:sp>
      <p:pic>
        <p:nvPicPr>
          <p:cNvPr id="4" name="Content Placeholder 3">
            <a:extLst>
              <a:ext uri="{FF2B5EF4-FFF2-40B4-BE49-F238E27FC236}">
                <a16:creationId xmlns:a16="http://schemas.microsoft.com/office/drawing/2014/main" id="{805919C1-7DD1-464F-8A83-2CC736977633}"/>
              </a:ext>
            </a:extLst>
          </p:cNvPr>
          <p:cNvPicPr>
            <a:picLocks noGrp="1" noChangeAspect="1"/>
          </p:cNvPicPr>
          <p:nvPr>
            <p:ph idx="1"/>
          </p:nvPr>
        </p:nvPicPr>
        <p:blipFill>
          <a:blip r:embed="rId4"/>
          <a:stretch>
            <a:fillRect/>
          </a:stretch>
        </p:blipFill>
        <p:spPr>
          <a:xfrm>
            <a:off x="4109518" y="5106249"/>
            <a:ext cx="1060894" cy="1413467"/>
          </a:xfrm>
          <a:prstGeom prst="rect">
            <a:avLst/>
          </a:prstGeom>
        </p:spPr>
      </p:pic>
      <p:pic>
        <p:nvPicPr>
          <p:cNvPr id="3" name="Picture 2">
            <a:extLst>
              <a:ext uri="{FF2B5EF4-FFF2-40B4-BE49-F238E27FC236}">
                <a16:creationId xmlns:a16="http://schemas.microsoft.com/office/drawing/2014/main" id="{9813095E-C4AA-4C6C-90A8-87D7D1D8A7C3}"/>
              </a:ext>
            </a:extLst>
          </p:cNvPr>
          <p:cNvPicPr>
            <a:picLocks noChangeAspect="1"/>
          </p:cNvPicPr>
          <p:nvPr/>
        </p:nvPicPr>
        <p:blipFill>
          <a:blip r:embed="rId5"/>
          <a:stretch>
            <a:fillRect/>
          </a:stretch>
        </p:blipFill>
        <p:spPr>
          <a:xfrm>
            <a:off x="469451" y="838993"/>
            <a:ext cx="1935137" cy="1726035"/>
          </a:xfrm>
          <a:prstGeom prst="rect">
            <a:avLst/>
          </a:prstGeom>
        </p:spPr>
      </p:pic>
      <p:pic>
        <p:nvPicPr>
          <p:cNvPr id="9" name="Picture 8">
            <a:extLst>
              <a:ext uri="{FF2B5EF4-FFF2-40B4-BE49-F238E27FC236}">
                <a16:creationId xmlns:a16="http://schemas.microsoft.com/office/drawing/2014/main" id="{F004340C-2671-4935-97C7-A73C3C7CFA9A}"/>
              </a:ext>
            </a:extLst>
          </p:cNvPr>
          <p:cNvPicPr>
            <a:picLocks noChangeAspect="1"/>
          </p:cNvPicPr>
          <p:nvPr/>
        </p:nvPicPr>
        <p:blipFill>
          <a:blip r:embed="rId5"/>
          <a:stretch>
            <a:fillRect/>
          </a:stretch>
        </p:blipFill>
        <p:spPr>
          <a:xfrm>
            <a:off x="6735038" y="809042"/>
            <a:ext cx="1935138" cy="1726035"/>
          </a:xfrm>
          <a:prstGeom prst="rect">
            <a:avLst/>
          </a:prstGeom>
        </p:spPr>
      </p:pic>
      <p:pic>
        <p:nvPicPr>
          <p:cNvPr id="10" name="Picture 9">
            <a:extLst>
              <a:ext uri="{FF2B5EF4-FFF2-40B4-BE49-F238E27FC236}">
                <a16:creationId xmlns:a16="http://schemas.microsoft.com/office/drawing/2014/main" id="{73387701-01D6-42A5-A753-A23C4BE8CC14}"/>
              </a:ext>
            </a:extLst>
          </p:cNvPr>
          <p:cNvPicPr>
            <a:picLocks noChangeAspect="1"/>
          </p:cNvPicPr>
          <p:nvPr/>
        </p:nvPicPr>
        <p:blipFill>
          <a:blip r:embed="rId6"/>
          <a:stretch>
            <a:fillRect/>
          </a:stretch>
        </p:blipFill>
        <p:spPr>
          <a:xfrm>
            <a:off x="546957" y="3652146"/>
            <a:ext cx="1652159" cy="2542252"/>
          </a:xfrm>
          <a:prstGeom prst="rect">
            <a:avLst/>
          </a:prstGeom>
        </p:spPr>
      </p:pic>
      <p:pic>
        <p:nvPicPr>
          <p:cNvPr id="11" name="Picture 10">
            <a:extLst>
              <a:ext uri="{FF2B5EF4-FFF2-40B4-BE49-F238E27FC236}">
                <a16:creationId xmlns:a16="http://schemas.microsoft.com/office/drawing/2014/main" id="{64C92538-614B-4B85-9BB4-7DE35684B711}"/>
              </a:ext>
            </a:extLst>
          </p:cNvPr>
          <p:cNvPicPr>
            <a:picLocks noChangeAspect="1"/>
          </p:cNvPicPr>
          <p:nvPr/>
        </p:nvPicPr>
        <p:blipFill>
          <a:blip r:embed="rId7"/>
          <a:stretch>
            <a:fillRect/>
          </a:stretch>
        </p:blipFill>
        <p:spPr>
          <a:xfrm>
            <a:off x="824574" y="4083967"/>
            <a:ext cx="1113766" cy="1482657"/>
          </a:xfrm>
          <a:prstGeom prst="rect">
            <a:avLst/>
          </a:prstGeom>
        </p:spPr>
      </p:pic>
      <p:sp>
        <p:nvSpPr>
          <p:cNvPr id="14" name="TextBox 13">
            <a:extLst>
              <a:ext uri="{FF2B5EF4-FFF2-40B4-BE49-F238E27FC236}">
                <a16:creationId xmlns:a16="http://schemas.microsoft.com/office/drawing/2014/main" id="{FAB7AF10-4CFC-4AD8-884C-73D21C0FABB4}"/>
              </a:ext>
            </a:extLst>
          </p:cNvPr>
          <p:cNvSpPr txBox="1"/>
          <p:nvPr/>
        </p:nvSpPr>
        <p:spPr>
          <a:xfrm>
            <a:off x="891153" y="3071859"/>
            <a:ext cx="1022518" cy="584775"/>
          </a:xfrm>
          <a:prstGeom prst="rect">
            <a:avLst/>
          </a:prstGeom>
          <a:noFill/>
        </p:spPr>
        <p:txBody>
          <a:bodyPr wrap="square" rtlCol="0">
            <a:spAutoFit/>
          </a:bodyPr>
          <a:lstStyle/>
          <a:p>
            <a:r>
              <a:rPr lang="en-US" sz="3200" dirty="0">
                <a:solidFill>
                  <a:srgbClr val="002060"/>
                </a:solidFill>
                <a:latin typeface="Arial" panose="020B0604020202020204" pitchFamily="34" charset="0"/>
                <a:cs typeface="Arial" panose="020B0604020202020204" pitchFamily="34" charset="0"/>
              </a:rPr>
              <a:t>Egg</a:t>
            </a:r>
          </a:p>
        </p:txBody>
      </p:sp>
      <p:pic>
        <p:nvPicPr>
          <p:cNvPr id="7" name="Picture 6">
            <a:extLst>
              <a:ext uri="{FF2B5EF4-FFF2-40B4-BE49-F238E27FC236}">
                <a16:creationId xmlns:a16="http://schemas.microsoft.com/office/drawing/2014/main" id="{7E804ACE-9952-4203-9FAF-0E0DE73EC0D6}"/>
              </a:ext>
            </a:extLst>
          </p:cNvPr>
          <p:cNvPicPr>
            <a:picLocks noChangeAspect="1"/>
          </p:cNvPicPr>
          <p:nvPr/>
        </p:nvPicPr>
        <p:blipFill>
          <a:blip r:embed="rId6"/>
          <a:stretch>
            <a:fillRect/>
          </a:stretch>
        </p:blipFill>
        <p:spPr>
          <a:xfrm>
            <a:off x="6980033" y="3615335"/>
            <a:ext cx="1638671" cy="2542252"/>
          </a:xfrm>
          <a:prstGeom prst="rect">
            <a:avLst/>
          </a:prstGeom>
        </p:spPr>
      </p:pic>
      <p:sp>
        <p:nvSpPr>
          <p:cNvPr id="15" name="TextBox 14">
            <a:extLst>
              <a:ext uri="{FF2B5EF4-FFF2-40B4-BE49-F238E27FC236}">
                <a16:creationId xmlns:a16="http://schemas.microsoft.com/office/drawing/2014/main" id="{DCCC0497-69C7-42A8-A76F-D091D04FA7A8}"/>
              </a:ext>
            </a:extLst>
          </p:cNvPr>
          <p:cNvSpPr txBox="1"/>
          <p:nvPr/>
        </p:nvSpPr>
        <p:spPr>
          <a:xfrm>
            <a:off x="4109518" y="4335120"/>
            <a:ext cx="1542795" cy="523220"/>
          </a:xfrm>
          <a:prstGeom prst="rect">
            <a:avLst/>
          </a:prstGeom>
          <a:noFill/>
        </p:spPr>
        <p:txBody>
          <a:bodyPr wrap="square" rtlCol="0">
            <a:spAutoFit/>
          </a:bodyPr>
          <a:lstStyle/>
          <a:p>
            <a:r>
              <a:rPr lang="en-US" sz="2800" dirty="0">
                <a:solidFill>
                  <a:srgbClr val="0070C0"/>
                </a:solidFill>
                <a:latin typeface="Arial" panose="020B0604020202020204" pitchFamily="34" charset="0"/>
                <a:cs typeface="Arial" panose="020B0604020202020204" pitchFamily="34" charset="0"/>
              </a:rPr>
              <a:t>Zygote</a:t>
            </a:r>
          </a:p>
        </p:txBody>
      </p:sp>
      <p:sp>
        <p:nvSpPr>
          <p:cNvPr id="16" name="TextBox 15">
            <a:extLst>
              <a:ext uri="{FF2B5EF4-FFF2-40B4-BE49-F238E27FC236}">
                <a16:creationId xmlns:a16="http://schemas.microsoft.com/office/drawing/2014/main" id="{9B6096C4-489D-4AA3-A3D9-C290E9448228}"/>
              </a:ext>
            </a:extLst>
          </p:cNvPr>
          <p:cNvSpPr txBox="1"/>
          <p:nvPr/>
        </p:nvSpPr>
        <p:spPr>
          <a:xfrm>
            <a:off x="7083348" y="3096888"/>
            <a:ext cx="2044537" cy="584775"/>
          </a:xfrm>
          <a:prstGeom prst="rect">
            <a:avLst/>
          </a:prstGeom>
          <a:noFill/>
        </p:spPr>
        <p:txBody>
          <a:bodyPr wrap="square" rtlCol="0">
            <a:spAutoFit/>
          </a:bodyPr>
          <a:lstStyle/>
          <a:p>
            <a:r>
              <a:rPr lang="en-US" sz="3200" dirty="0">
                <a:solidFill>
                  <a:srgbClr val="216BFF"/>
                </a:solidFill>
                <a:latin typeface="Arial" panose="020B0604020202020204" pitchFamily="34" charset="0"/>
                <a:cs typeface="Arial" panose="020B0604020202020204" pitchFamily="34" charset="0"/>
              </a:rPr>
              <a:t>Sperm</a:t>
            </a:r>
          </a:p>
        </p:txBody>
      </p:sp>
      <p:pic>
        <p:nvPicPr>
          <p:cNvPr id="13" name="Picture 12">
            <a:extLst>
              <a:ext uri="{FF2B5EF4-FFF2-40B4-BE49-F238E27FC236}">
                <a16:creationId xmlns:a16="http://schemas.microsoft.com/office/drawing/2014/main" id="{D69F88EA-4F06-41F0-AC82-F785DEF310B7}"/>
              </a:ext>
            </a:extLst>
          </p:cNvPr>
          <p:cNvPicPr>
            <a:picLocks noChangeAspect="1"/>
          </p:cNvPicPr>
          <p:nvPr/>
        </p:nvPicPr>
        <p:blipFill>
          <a:blip r:embed="rId8"/>
          <a:stretch>
            <a:fillRect/>
          </a:stretch>
        </p:blipFill>
        <p:spPr>
          <a:xfrm>
            <a:off x="7238543" y="4061483"/>
            <a:ext cx="1130794" cy="1400876"/>
          </a:xfrm>
          <a:prstGeom prst="rect">
            <a:avLst/>
          </a:prstGeom>
        </p:spPr>
      </p:pic>
      <p:cxnSp>
        <p:nvCxnSpPr>
          <p:cNvPr id="18" name="Straight Arrow Connector 17">
            <a:extLst>
              <a:ext uri="{FF2B5EF4-FFF2-40B4-BE49-F238E27FC236}">
                <a16:creationId xmlns:a16="http://schemas.microsoft.com/office/drawing/2014/main" id="{A86F8E75-0264-4ADC-B973-E727D97E8918}"/>
              </a:ext>
            </a:extLst>
          </p:cNvPr>
          <p:cNvCxnSpPr>
            <a:cxnSpLocks/>
          </p:cNvCxnSpPr>
          <p:nvPr/>
        </p:nvCxnSpPr>
        <p:spPr>
          <a:xfrm flipV="1">
            <a:off x="1702222" y="3642796"/>
            <a:ext cx="1888941" cy="264927"/>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1DAE7E59-DACA-446F-BC1B-E54A965F4A81}"/>
              </a:ext>
            </a:extLst>
          </p:cNvPr>
          <p:cNvPicPr>
            <a:picLocks noChangeAspect="1"/>
          </p:cNvPicPr>
          <p:nvPr/>
        </p:nvPicPr>
        <p:blipFill>
          <a:blip r:embed="rId9"/>
          <a:stretch>
            <a:fillRect/>
          </a:stretch>
        </p:blipFill>
        <p:spPr>
          <a:xfrm>
            <a:off x="996570" y="1075977"/>
            <a:ext cx="880901" cy="1174534"/>
          </a:xfrm>
          <a:prstGeom prst="rect">
            <a:avLst/>
          </a:prstGeom>
        </p:spPr>
      </p:pic>
      <p:pic>
        <p:nvPicPr>
          <p:cNvPr id="17" name="Picture 16">
            <a:extLst>
              <a:ext uri="{FF2B5EF4-FFF2-40B4-BE49-F238E27FC236}">
                <a16:creationId xmlns:a16="http://schemas.microsoft.com/office/drawing/2014/main" id="{90F3592B-29C6-44AF-980E-99F06533B7AF}"/>
              </a:ext>
            </a:extLst>
          </p:cNvPr>
          <p:cNvPicPr>
            <a:picLocks noChangeAspect="1"/>
          </p:cNvPicPr>
          <p:nvPr/>
        </p:nvPicPr>
        <p:blipFill>
          <a:blip r:embed="rId10"/>
          <a:stretch>
            <a:fillRect/>
          </a:stretch>
        </p:blipFill>
        <p:spPr>
          <a:xfrm>
            <a:off x="7272989" y="914270"/>
            <a:ext cx="859236" cy="1145648"/>
          </a:xfrm>
          <a:prstGeom prst="rect">
            <a:avLst/>
          </a:prstGeom>
        </p:spPr>
      </p:pic>
      <p:sp>
        <p:nvSpPr>
          <p:cNvPr id="21" name="TextBox 20">
            <a:extLst>
              <a:ext uri="{FF2B5EF4-FFF2-40B4-BE49-F238E27FC236}">
                <a16:creationId xmlns:a16="http://schemas.microsoft.com/office/drawing/2014/main" id="{001069C8-9854-4352-8E70-01A0CF8DDB44}"/>
              </a:ext>
            </a:extLst>
          </p:cNvPr>
          <p:cNvSpPr txBox="1"/>
          <p:nvPr/>
        </p:nvSpPr>
        <p:spPr>
          <a:xfrm>
            <a:off x="763122" y="268626"/>
            <a:ext cx="1559578" cy="584775"/>
          </a:xfrm>
          <a:prstGeom prst="rect">
            <a:avLst/>
          </a:prstGeom>
          <a:noFill/>
        </p:spPr>
        <p:txBody>
          <a:bodyPr wrap="square" rtlCol="0">
            <a:spAutoFit/>
          </a:bodyPr>
          <a:lstStyle/>
          <a:p>
            <a:r>
              <a:rPr lang="en-US" sz="3200" dirty="0">
                <a:solidFill>
                  <a:srgbClr val="002060"/>
                </a:solidFill>
                <a:latin typeface="Arial" panose="020B0604020202020204" pitchFamily="34" charset="0"/>
                <a:cs typeface="Arial" panose="020B0604020202020204" pitchFamily="34" charset="0"/>
              </a:rPr>
              <a:t>Mother</a:t>
            </a:r>
          </a:p>
        </p:txBody>
      </p:sp>
      <p:sp>
        <p:nvSpPr>
          <p:cNvPr id="22" name="TextBox 21">
            <a:extLst>
              <a:ext uri="{FF2B5EF4-FFF2-40B4-BE49-F238E27FC236}">
                <a16:creationId xmlns:a16="http://schemas.microsoft.com/office/drawing/2014/main" id="{76F67CA1-C4B5-4AC7-8E83-9223716FAB1F}"/>
              </a:ext>
            </a:extLst>
          </p:cNvPr>
          <p:cNvSpPr txBox="1"/>
          <p:nvPr/>
        </p:nvSpPr>
        <p:spPr>
          <a:xfrm>
            <a:off x="7083348" y="224267"/>
            <a:ext cx="1432042" cy="584775"/>
          </a:xfrm>
          <a:prstGeom prst="rect">
            <a:avLst/>
          </a:prstGeom>
          <a:noFill/>
        </p:spPr>
        <p:txBody>
          <a:bodyPr wrap="square" rtlCol="0">
            <a:spAutoFit/>
          </a:bodyPr>
          <a:lstStyle/>
          <a:p>
            <a:r>
              <a:rPr lang="en-US" sz="3200" dirty="0">
                <a:solidFill>
                  <a:srgbClr val="216BFF"/>
                </a:solidFill>
                <a:latin typeface="Arial" panose="020B0604020202020204" pitchFamily="34" charset="0"/>
                <a:cs typeface="Arial" panose="020B0604020202020204" pitchFamily="34" charset="0"/>
              </a:rPr>
              <a:t>Father</a:t>
            </a:r>
          </a:p>
        </p:txBody>
      </p:sp>
      <p:cxnSp>
        <p:nvCxnSpPr>
          <p:cNvPr id="25" name="Straight Arrow Connector 24">
            <a:extLst>
              <a:ext uri="{FF2B5EF4-FFF2-40B4-BE49-F238E27FC236}">
                <a16:creationId xmlns:a16="http://schemas.microsoft.com/office/drawing/2014/main" id="{F183B657-A12B-46AC-8328-508CD9303DB7}"/>
              </a:ext>
            </a:extLst>
          </p:cNvPr>
          <p:cNvCxnSpPr>
            <a:cxnSpLocks/>
          </p:cNvCxnSpPr>
          <p:nvPr/>
        </p:nvCxnSpPr>
        <p:spPr>
          <a:xfrm flipH="1" flipV="1">
            <a:off x="5652314" y="3642796"/>
            <a:ext cx="1663098" cy="264927"/>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FC72C47B-9902-4D19-9D56-3A5D5F64BCBB}"/>
              </a:ext>
            </a:extLst>
          </p:cNvPr>
          <p:cNvSpPr txBox="1"/>
          <p:nvPr/>
        </p:nvSpPr>
        <p:spPr>
          <a:xfrm>
            <a:off x="3472082" y="3322948"/>
            <a:ext cx="2458609" cy="584775"/>
          </a:xfrm>
          <a:prstGeom prst="rect">
            <a:avLst/>
          </a:prstGeom>
          <a:noFill/>
        </p:spPr>
        <p:txBody>
          <a:bodyPr wrap="square" rtlCol="0">
            <a:spAutoFit/>
          </a:bodyPr>
          <a:lstStyle/>
          <a:p>
            <a:r>
              <a:rPr lang="en-US" sz="3200" dirty="0">
                <a:solidFill>
                  <a:srgbClr val="0070C0"/>
                </a:solidFill>
                <a:latin typeface="Arial" panose="020B0604020202020204" pitchFamily="34" charset="0"/>
                <a:cs typeface="Arial" panose="020B0604020202020204" pitchFamily="34" charset="0"/>
              </a:rPr>
              <a:t>Fertilization</a:t>
            </a:r>
          </a:p>
        </p:txBody>
      </p:sp>
      <p:cxnSp>
        <p:nvCxnSpPr>
          <p:cNvPr id="34" name="Straight Arrow Connector 33">
            <a:extLst>
              <a:ext uri="{FF2B5EF4-FFF2-40B4-BE49-F238E27FC236}">
                <a16:creationId xmlns:a16="http://schemas.microsoft.com/office/drawing/2014/main" id="{DB598FF5-36F7-46CD-A924-5291CEB80311}"/>
              </a:ext>
            </a:extLst>
          </p:cNvPr>
          <p:cNvCxnSpPr>
            <a:cxnSpLocks/>
          </p:cNvCxnSpPr>
          <p:nvPr/>
        </p:nvCxnSpPr>
        <p:spPr>
          <a:xfrm>
            <a:off x="1373866" y="2589919"/>
            <a:ext cx="0" cy="5749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6" name="Straight Arrow Connector 35">
            <a:extLst>
              <a:ext uri="{FF2B5EF4-FFF2-40B4-BE49-F238E27FC236}">
                <a16:creationId xmlns:a16="http://schemas.microsoft.com/office/drawing/2014/main" id="{51344433-8DF7-487C-B182-913BF866CD7C}"/>
              </a:ext>
            </a:extLst>
          </p:cNvPr>
          <p:cNvCxnSpPr>
            <a:cxnSpLocks/>
            <a:stCxn id="9" idx="2"/>
          </p:cNvCxnSpPr>
          <p:nvPr/>
        </p:nvCxnSpPr>
        <p:spPr>
          <a:xfrm flipH="1">
            <a:off x="7702606" y="2535077"/>
            <a:ext cx="1" cy="6780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4" name="Straight Arrow Connector 43">
            <a:extLst>
              <a:ext uri="{FF2B5EF4-FFF2-40B4-BE49-F238E27FC236}">
                <a16:creationId xmlns:a16="http://schemas.microsoft.com/office/drawing/2014/main" id="{34750605-46D3-4A60-9402-03C967139AE4}"/>
              </a:ext>
            </a:extLst>
          </p:cNvPr>
          <p:cNvCxnSpPr>
            <a:cxnSpLocks/>
          </p:cNvCxnSpPr>
          <p:nvPr/>
        </p:nvCxnSpPr>
        <p:spPr>
          <a:xfrm>
            <a:off x="4610903" y="3784510"/>
            <a:ext cx="0" cy="649728"/>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3043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1" grpId="0"/>
      <p:bldP spid="3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3B074-8A00-4D04-8277-F6257FC1D17B}"/>
              </a:ext>
            </a:extLst>
          </p:cNvPr>
          <p:cNvSpPr>
            <a:spLocks noGrp="1"/>
          </p:cNvSpPr>
          <p:nvPr>
            <p:ph type="title"/>
          </p:nvPr>
        </p:nvSpPr>
        <p:spPr>
          <a:xfrm>
            <a:off x="457200" y="0"/>
            <a:ext cx="8229600" cy="1143000"/>
          </a:xfrm>
        </p:spPr>
        <p:txBody>
          <a:bodyPr/>
          <a:lstStyle/>
          <a:p>
            <a:r>
              <a:rPr lang="en-US" dirty="0"/>
              <a:t>Model Revision</a:t>
            </a:r>
          </a:p>
        </p:txBody>
      </p:sp>
      <p:sp>
        <p:nvSpPr>
          <p:cNvPr id="3" name="Content Placeholder 2">
            <a:extLst>
              <a:ext uri="{FF2B5EF4-FFF2-40B4-BE49-F238E27FC236}">
                <a16:creationId xmlns:a16="http://schemas.microsoft.com/office/drawing/2014/main" id="{B28248EF-8021-4F22-B0CA-FBA0DC97DB72}"/>
              </a:ext>
            </a:extLst>
          </p:cNvPr>
          <p:cNvSpPr>
            <a:spLocks noGrp="1"/>
          </p:cNvSpPr>
          <p:nvPr>
            <p:ph idx="1"/>
          </p:nvPr>
        </p:nvSpPr>
        <p:spPr>
          <a:xfrm>
            <a:off x="457200" y="1460310"/>
            <a:ext cx="8229600" cy="5397690"/>
          </a:xfrm>
        </p:spPr>
        <p:txBody>
          <a:bodyPr>
            <a:normAutofit lnSpcReduction="10000"/>
          </a:bodyPr>
          <a:lstStyle/>
          <a:p>
            <a:pPr marL="0" indent="0">
              <a:buNone/>
            </a:pPr>
            <a:r>
              <a:rPr lang="en-US" dirty="0">
                <a:latin typeface="Arial" panose="020B0604020202020204" pitchFamily="34" charset="0"/>
                <a:cs typeface="Arial" panose="020B0604020202020204" pitchFamily="34" charset="0"/>
              </a:rPr>
              <a:t>What have we figure out?</a:t>
            </a:r>
          </a:p>
          <a:p>
            <a:pPr marL="0" indent="0">
              <a:buNone/>
            </a:pPr>
            <a:r>
              <a:rPr lang="en-US" dirty="0">
                <a:latin typeface="Arial" panose="020B0604020202020204" pitchFamily="34" charset="0"/>
                <a:cs typeface="Arial" panose="020B0604020202020204" pitchFamily="34" charset="0"/>
              </a:rPr>
              <a:t> What carries the hereditable information from parent to offspring?</a:t>
            </a:r>
          </a:p>
          <a:p>
            <a:pPr marL="0" indent="0" algn="ctr">
              <a:buNone/>
            </a:pPr>
            <a:r>
              <a:rPr lang="en-US" dirty="0">
                <a:solidFill>
                  <a:srgbClr val="FF0000"/>
                </a:solidFill>
                <a:latin typeface="Arial" panose="020B0604020202020204" pitchFamily="34" charset="0"/>
                <a:cs typeface="Arial" panose="020B0604020202020204" pitchFamily="34" charset="0"/>
              </a:rPr>
              <a:t>Gametes</a:t>
            </a: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The process of making gametes is called </a:t>
            </a:r>
            <a:r>
              <a:rPr lang="en-US" dirty="0">
                <a:solidFill>
                  <a:srgbClr val="FF0000"/>
                </a:solidFill>
                <a:latin typeface="Arial" panose="020B0604020202020204" pitchFamily="34" charset="0"/>
                <a:cs typeface="Arial" panose="020B0604020202020204" pitchFamily="34" charset="0"/>
              </a:rPr>
              <a:t>Meiosis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We have figure out some key details to making gametes. </a:t>
            </a:r>
          </a:p>
          <a:p>
            <a:pPr marL="0" indent="0">
              <a:buNone/>
            </a:pPr>
            <a:r>
              <a:rPr lang="en-US" dirty="0">
                <a:latin typeface="Arial" panose="020B0604020202020204" pitchFamily="34" charset="0"/>
                <a:cs typeface="Arial" panose="020B0604020202020204" pitchFamily="34" charset="0"/>
              </a:rPr>
              <a:t>What do we add/delete/ revise in our model?</a:t>
            </a:r>
          </a:p>
          <a:p>
            <a:pPr marL="0" indent="0">
              <a:buNone/>
            </a:pPr>
            <a:endParaRPr lang="en-US" dirty="0"/>
          </a:p>
        </p:txBody>
      </p:sp>
      <p:pic>
        <p:nvPicPr>
          <p:cNvPr id="4" name="Picture 3">
            <a:extLst>
              <a:ext uri="{FF2B5EF4-FFF2-40B4-BE49-F238E27FC236}">
                <a16:creationId xmlns:a16="http://schemas.microsoft.com/office/drawing/2014/main" id="{555EC330-1A72-4E96-99C9-ADFF80F614D3}"/>
              </a:ext>
            </a:extLst>
          </p:cNvPr>
          <p:cNvPicPr>
            <a:picLocks noChangeAspect="1"/>
          </p:cNvPicPr>
          <p:nvPr/>
        </p:nvPicPr>
        <p:blipFill>
          <a:blip r:embed="rId3"/>
          <a:stretch>
            <a:fillRect/>
          </a:stretch>
        </p:blipFill>
        <p:spPr>
          <a:xfrm>
            <a:off x="1189914" y="571499"/>
            <a:ext cx="829128" cy="847417"/>
          </a:xfrm>
          <a:prstGeom prst="rect">
            <a:avLst/>
          </a:prstGeom>
        </p:spPr>
      </p:pic>
    </p:spTree>
    <p:extLst>
      <p:ext uri="{BB962C8B-B14F-4D97-AF65-F5344CB8AC3E}">
        <p14:creationId xmlns:p14="http://schemas.microsoft.com/office/powerpoint/2010/main" val="113866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67B51-B1E1-48E0-8E88-F263B35D48D0}"/>
              </a:ext>
            </a:extLst>
          </p:cNvPr>
          <p:cNvSpPr>
            <a:spLocks noGrp="1"/>
          </p:cNvSpPr>
          <p:nvPr>
            <p:ph type="title"/>
          </p:nvPr>
        </p:nvSpPr>
        <p:spPr>
          <a:xfrm>
            <a:off x="457200" y="20638"/>
            <a:ext cx="8229600" cy="1411922"/>
          </a:xfrm>
        </p:spPr>
        <p:txBody>
          <a:bodyPr>
            <a:noAutofit/>
          </a:bodyPr>
          <a:lstStyle/>
          <a:p>
            <a:r>
              <a:rPr lang="en-US" sz="2400" dirty="0"/>
              <a:t>Model Revision</a:t>
            </a:r>
            <a:br>
              <a:rPr lang="en-US" sz="2400" dirty="0"/>
            </a:br>
            <a:r>
              <a:rPr lang="en-US" sz="2400" b="1" dirty="0">
                <a:solidFill>
                  <a:prstClr val="black"/>
                </a:solidFill>
                <a:latin typeface="Arial" panose="020B0604020202020204" pitchFamily="34" charset="0"/>
                <a:cs typeface="Arial" panose="020B0604020202020204" pitchFamily="34" charset="0"/>
              </a:rPr>
              <a:t>How does the hereditable information get from the parents to the offspring?</a:t>
            </a:r>
            <a:endParaRPr lang="en-US" sz="2400" dirty="0"/>
          </a:p>
        </p:txBody>
      </p:sp>
      <p:sp>
        <p:nvSpPr>
          <p:cNvPr id="3" name="Content Placeholder 2">
            <a:extLst>
              <a:ext uri="{FF2B5EF4-FFF2-40B4-BE49-F238E27FC236}">
                <a16:creationId xmlns:a16="http://schemas.microsoft.com/office/drawing/2014/main" id="{BCCA119C-DE72-46E5-A56A-2C644345E798}"/>
              </a:ext>
            </a:extLst>
          </p:cNvPr>
          <p:cNvSpPr>
            <a:spLocks noGrp="1"/>
          </p:cNvSpPr>
          <p:nvPr>
            <p:ph idx="1"/>
          </p:nvPr>
        </p:nvSpPr>
        <p:spPr>
          <a:xfrm>
            <a:off x="457200" y="1432560"/>
            <a:ext cx="8229600" cy="4693603"/>
          </a:xfrm>
        </p:spPr>
        <p:txBody>
          <a:bodyPr/>
          <a:lstStyle/>
          <a:p>
            <a:endParaRPr lang="en-US" dirty="0"/>
          </a:p>
        </p:txBody>
      </p:sp>
    </p:spTree>
    <p:extLst>
      <p:ext uri="{BB962C8B-B14F-4D97-AF65-F5344CB8AC3E}">
        <p14:creationId xmlns:p14="http://schemas.microsoft.com/office/powerpoint/2010/main" val="413539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787046"/>
            <a:ext cx="8229600" cy="572348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sz="1600" b="1" dirty="0">
                <a:solidFill>
                  <a:srgbClr val="002060"/>
                </a:solidFill>
              </a:rPr>
              <a:t>Phenomena</a:t>
            </a:r>
            <a:r>
              <a:rPr lang="en-US" sz="1600" dirty="0">
                <a:solidFill>
                  <a:srgbClr val="002060"/>
                </a:solidFill>
              </a:rPr>
              <a:t>: Sometimes family members resemble each other, sometimes they don’t: This is particularly interesting in the case of biological siblings who get information from the same two parents.</a:t>
            </a:r>
          </a:p>
          <a:p>
            <a:pPr marL="0" indent="0">
              <a:spcBef>
                <a:spcPts val="0"/>
              </a:spcBef>
              <a:spcAft>
                <a:spcPts val="1800"/>
              </a:spcAft>
              <a:buNone/>
            </a:pPr>
            <a:r>
              <a:rPr lang="en-US" sz="1600" b="1" dirty="0">
                <a:solidFill>
                  <a:srgbClr val="002060"/>
                </a:solidFill>
              </a:rPr>
              <a:t>Question: </a:t>
            </a:r>
            <a:r>
              <a:rPr lang="en-US" sz="1600" dirty="0">
                <a:solidFill>
                  <a:srgbClr val="002060"/>
                </a:solidFill>
              </a:rPr>
              <a:t>Why are siblings so much alike and other times so different? How is the information from parents distributed to offspring? </a:t>
            </a:r>
          </a:p>
          <a:p>
            <a:pPr marL="0" indent="0">
              <a:buNone/>
            </a:pPr>
            <a:r>
              <a:rPr lang="en-US" sz="1600" b="1" dirty="0">
                <a:solidFill>
                  <a:srgbClr val="002060"/>
                </a:solidFill>
              </a:rPr>
              <a:t>Model (exact wording may vary):</a:t>
            </a:r>
            <a:endParaRPr lang="en-US" sz="1600" dirty="0">
              <a:solidFill>
                <a:srgbClr val="002060"/>
              </a:solidFill>
            </a:endParaRPr>
          </a:p>
          <a:p>
            <a:pPr marL="0" indent="0">
              <a:buNone/>
            </a:pPr>
            <a:r>
              <a:rPr lang="en-US" sz="1600" dirty="0">
                <a:solidFill>
                  <a:srgbClr val="002060"/>
                </a:solidFill>
              </a:rPr>
              <a:t>•	Sexually reproducing organisms have pairs of chromosomes.</a:t>
            </a:r>
          </a:p>
          <a:p>
            <a:pPr marL="0" indent="0">
              <a:buNone/>
            </a:pPr>
            <a:r>
              <a:rPr lang="en-US" sz="1600" dirty="0">
                <a:solidFill>
                  <a:srgbClr val="002060"/>
                </a:solidFill>
              </a:rPr>
              <a:t>•	Each parent gives half of their chromosomes (gamete) to each offspring </a:t>
            </a:r>
          </a:p>
          <a:p>
            <a:pPr marL="0" indent="0">
              <a:buNone/>
            </a:pPr>
            <a:r>
              <a:rPr lang="en-US" sz="1600" dirty="0">
                <a:solidFill>
                  <a:srgbClr val="002060"/>
                </a:solidFill>
              </a:rPr>
              <a:t>		(Offspring has ½ of its chromosomes from the mother and ½ from the father.)</a:t>
            </a:r>
          </a:p>
          <a:p>
            <a:pPr marL="0" indent="0">
              <a:buNone/>
            </a:pPr>
            <a:r>
              <a:rPr lang="en-US" sz="1600" dirty="0">
                <a:solidFill>
                  <a:srgbClr val="002060"/>
                </a:solidFill>
              </a:rPr>
              <a:t>•	Gametes have ½ the chromosomes of the organisms </a:t>
            </a:r>
          </a:p>
          <a:p>
            <a:pPr marL="0" indent="0">
              <a:buNone/>
            </a:pPr>
            <a:r>
              <a:rPr lang="en-US" sz="1600" dirty="0">
                <a:solidFill>
                  <a:srgbClr val="002060"/>
                </a:solidFill>
              </a:rPr>
              <a:t>•	Each parent only contributes one chromosome per pair to each (gamete) offspring.</a:t>
            </a:r>
          </a:p>
          <a:p>
            <a:pPr marL="0" indent="0">
              <a:buNone/>
            </a:pPr>
            <a:r>
              <a:rPr lang="en-US" sz="1600" dirty="0">
                <a:solidFill>
                  <a:srgbClr val="002060"/>
                </a:solidFill>
              </a:rPr>
              <a:t>•	Which chromosome given from a pair is random.</a:t>
            </a:r>
          </a:p>
          <a:p>
            <a:pPr marL="0" indent="0">
              <a:buNone/>
            </a:pPr>
            <a:r>
              <a:rPr lang="en-US" sz="1600" dirty="0">
                <a:solidFill>
                  <a:srgbClr val="002060"/>
                </a:solidFill>
              </a:rPr>
              <a:t>•	Traits are usually inherited independently from one other (independent assortment)</a:t>
            </a:r>
          </a:p>
          <a:p>
            <a:pPr marL="0" indent="0">
              <a:buNone/>
            </a:pPr>
            <a:r>
              <a:rPr lang="en-US" sz="1600" dirty="0">
                <a:solidFill>
                  <a:srgbClr val="002060"/>
                </a:solidFill>
              </a:rPr>
              <a:t>•	Between a pair of chromosomes, sections can be swapped (Crossing Over)</a:t>
            </a:r>
          </a:p>
          <a:p>
            <a:pPr marL="0" indent="0">
              <a:buNone/>
            </a:pPr>
            <a:r>
              <a:rPr lang="en-US" sz="1600" dirty="0">
                <a:solidFill>
                  <a:srgbClr val="002060"/>
                </a:solidFill>
              </a:rPr>
              <a:t>•	Due to independent assortment and crossing over, essentially every gamete is unique</a:t>
            </a:r>
          </a:p>
          <a:p>
            <a:pPr marL="0" indent="0">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9EA4F-3BEA-462D-9848-6B64FA5A409A}"/>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LS03 Teacher Resource: What did we figure out?</a:t>
            </a:r>
            <a:endParaRPr lang="en-US" dirty="0"/>
          </a:p>
        </p:txBody>
      </p:sp>
      <p:sp>
        <p:nvSpPr>
          <p:cNvPr id="3" name="Text Placeholder 2">
            <a:extLst>
              <a:ext uri="{FF2B5EF4-FFF2-40B4-BE49-F238E27FC236}">
                <a16:creationId xmlns:a16="http://schemas.microsoft.com/office/drawing/2014/main" id="{8C7E9CFB-FB30-4B7C-B4A1-82D406384545}"/>
              </a:ext>
            </a:extLst>
          </p:cNvPr>
          <p:cNvSpPr>
            <a:spLocks noGrp="1"/>
          </p:cNvSpPr>
          <p:nvPr>
            <p:ph type="body" sz="quarter" idx="10"/>
          </p:nvPr>
        </p:nvSpPr>
        <p:spPr>
          <a:xfrm>
            <a:off x="434145" y="1159917"/>
            <a:ext cx="5843587" cy="1818061"/>
          </a:xfrm>
        </p:spPr>
        <p:txBody>
          <a:bodyPr>
            <a:normAutofit lnSpcReduction="10000"/>
          </a:bodyPr>
          <a:lstStyle/>
          <a:p>
            <a:pPr marL="0" indent="0">
              <a:buNone/>
            </a:pPr>
            <a:r>
              <a:rPr lang="en-US" sz="2000" b="1" dirty="0">
                <a:solidFill>
                  <a:srgbClr val="002060"/>
                </a:solidFill>
                <a:cs typeface="Arial" panose="020B0604020202020204" pitchFamily="34" charset="0"/>
              </a:rPr>
              <a:t>What did we figure out? </a:t>
            </a:r>
          </a:p>
          <a:p>
            <a:pPr marL="0" indent="0">
              <a:buNone/>
            </a:pPr>
            <a:r>
              <a:rPr lang="en-US" sz="2000" dirty="0">
                <a:solidFill>
                  <a:srgbClr val="002060"/>
                </a:solidFill>
                <a:cs typeface="Arial" panose="020B0604020202020204" pitchFamily="34" charset="0"/>
              </a:rPr>
              <a:t>We made a baby! We figured out how to make gametes and combine them to make a viable baby. We recorded our “rules” for making a baby and now have an almost complete working model for Gamete Formation.</a:t>
            </a:r>
          </a:p>
          <a:p>
            <a:endParaRPr lang="en-US" dirty="0"/>
          </a:p>
        </p:txBody>
      </p:sp>
      <p:sp>
        <p:nvSpPr>
          <p:cNvPr id="4" name="Text Placeholder 3">
            <a:extLst>
              <a:ext uri="{FF2B5EF4-FFF2-40B4-BE49-F238E27FC236}">
                <a16:creationId xmlns:a16="http://schemas.microsoft.com/office/drawing/2014/main" id="{7CF400B4-4FC4-40A8-A363-069AFB1C0C70}"/>
              </a:ext>
            </a:extLst>
          </p:cNvPr>
          <p:cNvSpPr>
            <a:spLocks noGrp="1"/>
          </p:cNvSpPr>
          <p:nvPr>
            <p:ph type="body" sz="quarter" idx="11"/>
          </p:nvPr>
        </p:nvSpPr>
        <p:spPr/>
        <p:txBody>
          <a:bodyPr/>
          <a:lstStyle/>
          <a:p>
            <a:pPr marL="0" indent="0">
              <a:buNone/>
            </a:pPr>
            <a:r>
              <a:rPr lang="en-US" sz="1600" b="1" dirty="0">
                <a:solidFill>
                  <a:srgbClr val="002060"/>
                </a:solidFill>
                <a:cs typeface="Arial" panose="020B0604020202020204" pitchFamily="34" charset="0"/>
              </a:rPr>
              <a:t>GD LS03 Teacher Reflection Notes:</a:t>
            </a: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that went well…</a:t>
            </a:r>
          </a:p>
          <a:p>
            <a:pPr marL="0" indent="0">
              <a:buNone/>
            </a:pPr>
            <a:endParaRPr lang="en-US" sz="1600" dirty="0">
              <a:solidFill>
                <a:srgbClr val="002060"/>
              </a:solidFill>
              <a:cs typeface="Arial" panose="020B0604020202020204" pitchFamily="34" charset="0"/>
            </a:endParaRP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2885475694"/>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78208-79D4-4DD7-ACBA-9DBF83F37A4D}"/>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LS04 Teacher Resource: Learning Segment Overview</a:t>
            </a:r>
            <a:endParaRPr lang="en-US" dirty="0"/>
          </a:p>
        </p:txBody>
      </p:sp>
      <p:sp>
        <p:nvSpPr>
          <p:cNvPr id="3" name="Text Placeholder 2">
            <a:extLst>
              <a:ext uri="{FF2B5EF4-FFF2-40B4-BE49-F238E27FC236}">
                <a16:creationId xmlns:a16="http://schemas.microsoft.com/office/drawing/2014/main" id="{90738F02-13F2-4A20-A35A-07E43A238786}"/>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MQ</a:t>
            </a:r>
            <a:r>
              <a:rPr lang="en-US" sz="2000" b="1" dirty="0">
                <a:solidFill>
                  <a:srgbClr val="002060"/>
                </a:solidFill>
              </a:rPr>
              <a:t>: We use our model to help us reason about why meiosis is so important.</a:t>
            </a:r>
          </a:p>
          <a:p>
            <a:endParaRPr lang="en-US" dirty="0"/>
          </a:p>
        </p:txBody>
      </p:sp>
      <p:sp>
        <p:nvSpPr>
          <p:cNvPr id="4" name="Text Placeholder 3">
            <a:extLst>
              <a:ext uri="{FF2B5EF4-FFF2-40B4-BE49-F238E27FC236}">
                <a16:creationId xmlns:a16="http://schemas.microsoft.com/office/drawing/2014/main" id="{E88C3077-0DD8-4AC2-AB28-0902306C3667}"/>
              </a:ext>
            </a:extLst>
          </p:cNvPr>
          <p:cNvSpPr>
            <a:spLocks noGrp="1"/>
          </p:cNvSpPr>
          <p:nvPr>
            <p:ph type="body" sz="quarter" idx="11"/>
          </p:nvPr>
        </p:nvSpPr>
        <p:spPr/>
        <p:txBody>
          <a:bodyPr>
            <a:normAutofit fontScale="92500" lnSpcReduction="10000"/>
          </a:bodyPr>
          <a:lstStyle/>
          <a:p>
            <a:endParaRPr lang="en-US" dirty="0"/>
          </a:p>
          <a:p>
            <a:r>
              <a:rPr lang="en-US" dirty="0"/>
              <a:t>Time: 15 minutes</a:t>
            </a:r>
          </a:p>
        </p:txBody>
      </p:sp>
      <p:sp>
        <p:nvSpPr>
          <p:cNvPr id="5" name="Text Placeholder 4">
            <a:extLst>
              <a:ext uri="{FF2B5EF4-FFF2-40B4-BE49-F238E27FC236}">
                <a16:creationId xmlns:a16="http://schemas.microsoft.com/office/drawing/2014/main" id="{D602107F-89FE-4268-9D9D-0485DF93D69F}"/>
              </a:ext>
            </a:extLst>
          </p:cNvPr>
          <p:cNvSpPr>
            <a:spLocks noGrp="1"/>
          </p:cNvSpPr>
          <p:nvPr>
            <p:ph type="body" sz="quarter" idx="12"/>
          </p:nvPr>
        </p:nvSpPr>
        <p:spPr/>
        <p:txBody>
          <a:bodyPr>
            <a:normAutofit fontScale="92500" lnSpcReduction="10000"/>
          </a:bodyPr>
          <a:lstStyle/>
          <a:p>
            <a:r>
              <a:rPr lang="en-US" sz="1600" i="1" u="sng" dirty="0">
                <a:solidFill>
                  <a:srgbClr val="002060"/>
                </a:solidFill>
              </a:rPr>
              <a:t>Resources you will need:</a:t>
            </a:r>
          </a:p>
          <a:p>
            <a:r>
              <a:rPr lang="en-US" sz="1600" dirty="0">
                <a:solidFill>
                  <a:srgbClr val="002060"/>
                </a:solidFill>
              </a:rPr>
              <a:t>M Doodle Sheet</a:t>
            </a:r>
          </a:p>
          <a:p>
            <a:endParaRPr lang="en-US" sz="1600"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r>
              <a:rPr lang="en-US" sz="1600" dirty="0">
                <a:solidFill>
                  <a:srgbClr val="002060"/>
                </a:solidFill>
              </a:rPr>
              <a:t>Whiteboards</a:t>
            </a:r>
          </a:p>
          <a:p>
            <a:r>
              <a:rPr lang="en-US" sz="1600" dirty="0">
                <a:solidFill>
                  <a:srgbClr val="002060"/>
                </a:solidFill>
              </a:rPr>
              <a:t>Norms of Conversation</a:t>
            </a:r>
          </a:p>
          <a:p>
            <a:endParaRPr lang="en-US" dirty="0"/>
          </a:p>
        </p:txBody>
      </p:sp>
    </p:spTree>
    <p:extLst>
      <p:ext uri="{BB962C8B-B14F-4D97-AF65-F5344CB8AC3E}">
        <p14:creationId xmlns:p14="http://schemas.microsoft.com/office/powerpoint/2010/main" val="3659150292"/>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78208-79D4-4DD7-ACBA-9DBF83F37A4D}"/>
              </a:ext>
            </a:extLst>
          </p:cNvPr>
          <p:cNvSpPr>
            <a:spLocks noGrp="1"/>
          </p:cNvSpPr>
          <p:nvPr>
            <p:ph type="title"/>
          </p:nvPr>
        </p:nvSpPr>
        <p:spPr/>
        <p:txBody>
          <a:bodyPr>
            <a:normAutofit fontScale="90000"/>
          </a:bodyPr>
          <a:lstStyle/>
          <a:p>
            <a:r>
              <a:rPr lang="en-US" dirty="0"/>
              <a:t>LS04 Overview Continued</a:t>
            </a:r>
          </a:p>
        </p:txBody>
      </p:sp>
      <p:sp>
        <p:nvSpPr>
          <p:cNvPr id="3" name="Text Placeholder 2">
            <a:extLst>
              <a:ext uri="{FF2B5EF4-FFF2-40B4-BE49-F238E27FC236}">
                <a16:creationId xmlns:a16="http://schemas.microsoft.com/office/drawing/2014/main" id="{90738F02-13F2-4A20-A35A-07E43A238786}"/>
              </a:ext>
            </a:extLst>
          </p:cNvPr>
          <p:cNvSpPr>
            <a:spLocks noGrp="1"/>
          </p:cNvSpPr>
          <p:nvPr>
            <p:ph type="body" sz="quarter" idx="10"/>
          </p:nvPr>
        </p:nvSpPr>
        <p:spPr/>
        <p:txBody>
          <a:bodyPr/>
          <a:lstStyle/>
          <a:p>
            <a:pPr marL="0" indent="0">
              <a:buNone/>
            </a:pPr>
            <a:r>
              <a:rPr lang="en-US" sz="2000" dirty="0">
                <a:solidFill>
                  <a:srgbClr val="002060"/>
                </a:solidFill>
              </a:rPr>
              <a:t>We first ask: Why do we need to make these special cells to make a baby?  And, what about Mom’s chromosomes, where did they come form? What about Dad’s? Do all organisms reproduce this way? These questions then lead us to a deeper understanding of variation.</a:t>
            </a:r>
          </a:p>
          <a:p>
            <a:endParaRPr lang="en-US" dirty="0"/>
          </a:p>
        </p:txBody>
      </p:sp>
      <p:sp>
        <p:nvSpPr>
          <p:cNvPr id="4" name="Text Placeholder 3">
            <a:extLst>
              <a:ext uri="{FF2B5EF4-FFF2-40B4-BE49-F238E27FC236}">
                <a16:creationId xmlns:a16="http://schemas.microsoft.com/office/drawing/2014/main" id="{E88C3077-0DD8-4AC2-AB28-0902306C3667}"/>
              </a:ext>
            </a:extLst>
          </p:cNvPr>
          <p:cNvSpPr>
            <a:spLocks noGrp="1"/>
          </p:cNvSpPr>
          <p:nvPr>
            <p:ph type="body" sz="quarter" idx="11"/>
          </p:nvPr>
        </p:nvSpPr>
        <p:spPr/>
        <p:txBody>
          <a:bodyPr>
            <a:normAutofit fontScale="92500" lnSpcReduction="10000"/>
          </a:bodyPr>
          <a:lstStyle/>
          <a:p>
            <a:endParaRPr lang="en-US" dirty="0"/>
          </a:p>
          <a:p>
            <a:r>
              <a:rPr lang="en-US" dirty="0"/>
              <a:t>Time: 15 minutes</a:t>
            </a:r>
          </a:p>
        </p:txBody>
      </p:sp>
    </p:spTree>
    <p:extLst>
      <p:ext uri="{BB962C8B-B14F-4D97-AF65-F5344CB8AC3E}">
        <p14:creationId xmlns:p14="http://schemas.microsoft.com/office/powerpoint/2010/main" val="479442227"/>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45837" y="1339121"/>
            <a:ext cx="7686861" cy="3108543"/>
          </a:xfrm>
          <a:prstGeom prst="rect">
            <a:avLst/>
          </a:prstGeom>
          <a:noFill/>
        </p:spPr>
        <p:txBody>
          <a:bodyPr wrap="square" rtlCol="0">
            <a:spAutoFit/>
          </a:bodyPr>
          <a:lstStyle/>
          <a:p>
            <a:r>
              <a:rPr lang="en-US" sz="2800" dirty="0">
                <a:solidFill>
                  <a:srgbClr val="002060"/>
                </a:solidFill>
                <a:latin typeface="Arial" panose="020B0604020202020204" pitchFamily="34" charset="0"/>
                <a:cs typeface="Arial" panose="020B0604020202020204" pitchFamily="34" charset="0"/>
              </a:rPr>
              <a:t>WHY do we need to make these special gamete cells?</a:t>
            </a:r>
          </a:p>
          <a:p>
            <a:endParaRPr lang="en-US" sz="2800" dirty="0">
              <a:solidFill>
                <a:srgbClr val="0070C0"/>
              </a:solidFill>
              <a:latin typeface="Arial" panose="020B0604020202020204" pitchFamily="34" charset="0"/>
              <a:cs typeface="Arial" panose="020B0604020202020204" pitchFamily="34" charset="0"/>
            </a:endParaRPr>
          </a:p>
          <a:p>
            <a:r>
              <a:rPr lang="en-US" sz="2800" dirty="0">
                <a:solidFill>
                  <a:srgbClr val="3F6EB3"/>
                </a:solidFill>
                <a:latin typeface="Arial" panose="020B0604020202020204" pitchFamily="34" charset="0"/>
                <a:cs typeface="Arial" panose="020B0604020202020204" pitchFamily="34" charset="0"/>
              </a:rPr>
              <a:t>Use our model and write your thoughts in </a:t>
            </a:r>
            <a:r>
              <a:rPr lang="en-US" sz="2800" b="1" dirty="0">
                <a:solidFill>
                  <a:srgbClr val="3F6EB3"/>
                </a:solidFill>
                <a:latin typeface="Arial" panose="020B0604020202020204" pitchFamily="34" charset="0"/>
                <a:cs typeface="Arial" panose="020B0604020202020204" pitchFamily="34" charset="0"/>
              </a:rPr>
              <a:t>Doodle Box I</a:t>
            </a:r>
          </a:p>
          <a:p>
            <a:endParaRPr lang="en-US" sz="2800" b="1" dirty="0">
              <a:solidFill>
                <a:srgbClr val="3F6EB3"/>
              </a:solidFill>
              <a:latin typeface="Arial" panose="020B0604020202020204" pitchFamily="34" charset="0"/>
              <a:cs typeface="Arial" panose="020B0604020202020204" pitchFamily="34" charset="0"/>
            </a:endParaRPr>
          </a:p>
          <a:p>
            <a:r>
              <a:rPr lang="en-US" sz="2800" b="1" dirty="0">
                <a:solidFill>
                  <a:srgbClr val="3F6EB3"/>
                </a:solidFill>
                <a:latin typeface="Arial" panose="020B0604020202020204" pitchFamily="34" charset="0"/>
                <a:cs typeface="Arial" panose="020B0604020202020204" pitchFamily="34" charset="0"/>
              </a:rPr>
              <a:t>Share your ideas with your partner</a:t>
            </a:r>
          </a:p>
        </p:txBody>
      </p:sp>
      <p:sp>
        <p:nvSpPr>
          <p:cNvPr id="2" name="Oval 1"/>
          <p:cNvSpPr/>
          <p:nvPr/>
        </p:nvSpPr>
        <p:spPr>
          <a:xfrm>
            <a:off x="2736437" y="4843703"/>
            <a:ext cx="2080260" cy="187452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388" y="5035278"/>
            <a:ext cx="1642364" cy="16423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604283" y="4446455"/>
            <a:ext cx="2193880" cy="2010611"/>
          </a:xfrm>
          <a:prstGeom prst="rect">
            <a:avLst/>
          </a:prstGeom>
        </p:spPr>
      </p:pic>
      <p:sp>
        <p:nvSpPr>
          <p:cNvPr id="7" name="TextBox 6"/>
          <p:cNvSpPr txBox="1"/>
          <p:nvPr/>
        </p:nvSpPr>
        <p:spPr>
          <a:xfrm>
            <a:off x="1243076" y="5035278"/>
            <a:ext cx="1124458" cy="584775"/>
          </a:xfrm>
          <a:prstGeom prst="rect">
            <a:avLst/>
          </a:prstGeom>
          <a:noFill/>
        </p:spPr>
        <p:txBody>
          <a:bodyPr wrap="square" rtlCol="0">
            <a:spAutoFit/>
          </a:bodyPr>
          <a:lstStyle/>
          <a:p>
            <a:r>
              <a:rPr lang="en-US" sz="3200" b="1" dirty="0">
                <a:solidFill>
                  <a:schemeClr val="bg1"/>
                </a:solidFill>
              </a:rPr>
              <a:t>46</a:t>
            </a:r>
          </a:p>
        </p:txBody>
      </p:sp>
      <p:sp>
        <p:nvSpPr>
          <p:cNvPr id="8" name="TextBox 7"/>
          <p:cNvSpPr txBox="1"/>
          <p:nvPr/>
        </p:nvSpPr>
        <p:spPr>
          <a:xfrm>
            <a:off x="3287522" y="5004501"/>
            <a:ext cx="765193" cy="646331"/>
          </a:xfrm>
          <a:prstGeom prst="rect">
            <a:avLst/>
          </a:prstGeom>
          <a:noFill/>
        </p:spPr>
        <p:txBody>
          <a:bodyPr wrap="square" rtlCol="0">
            <a:spAutoFit/>
          </a:bodyPr>
          <a:lstStyle/>
          <a:p>
            <a:r>
              <a:rPr lang="en-US" sz="3600" b="1" dirty="0"/>
              <a:t>46</a:t>
            </a:r>
          </a:p>
        </p:txBody>
      </p:sp>
      <p:sp>
        <p:nvSpPr>
          <p:cNvPr id="9" name="TextBox 8"/>
          <p:cNvSpPr txBox="1"/>
          <p:nvPr/>
        </p:nvSpPr>
        <p:spPr>
          <a:xfrm>
            <a:off x="2049195" y="4765300"/>
            <a:ext cx="640079" cy="1015663"/>
          </a:xfrm>
          <a:prstGeom prst="rect">
            <a:avLst/>
          </a:prstGeom>
          <a:noFill/>
        </p:spPr>
        <p:txBody>
          <a:bodyPr wrap="square" rtlCol="0">
            <a:spAutoFit/>
          </a:bodyPr>
          <a:lstStyle/>
          <a:p>
            <a:r>
              <a:rPr lang="en-US" sz="6000" b="1" dirty="0"/>
              <a:t>+</a:t>
            </a:r>
          </a:p>
        </p:txBody>
      </p:sp>
      <p:sp>
        <p:nvSpPr>
          <p:cNvPr id="10" name="TextBox 9"/>
          <p:cNvSpPr txBox="1"/>
          <p:nvPr/>
        </p:nvSpPr>
        <p:spPr>
          <a:xfrm>
            <a:off x="5162804" y="4943930"/>
            <a:ext cx="549227" cy="1015663"/>
          </a:xfrm>
          <a:prstGeom prst="rect">
            <a:avLst/>
          </a:prstGeom>
          <a:noFill/>
        </p:spPr>
        <p:txBody>
          <a:bodyPr wrap="square" rtlCol="0">
            <a:spAutoFit/>
          </a:bodyPr>
          <a:lstStyle/>
          <a:p>
            <a:r>
              <a:rPr lang="en-US" sz="6000" b="1" dirty="0"/>
              <a:t>=</a:t>
            </a:r>
          </a:p>
        </p:txBody>
      </p:sp>
      <p:sp>
        <p:nvSpPr>
          <p:cNvPr id="11" name="TextBox 10"/>
          <p:cNvSpPr txBox="1"/>
          <p:nvPr/>
        </p:nvSpPr>
        <p:spPr>
          <a:xfrm>
            <a:off x="5926023" y="5269309"/>
            <a:ext cx="859841" cy="646331"/>
          </a:xfrm>
          <a:prstGeom prst="rect">
            <a:avLst/>
          </a:prstGeom>
          <a:noFill/>
        </p:spPr>
        <p:txBody>
          <a:bodyPr wrap="square" rtlCol="0">
            <a:spAutoFit/>
          </a:bodyPr>
          <a:lstStyle/>
          <a:p>
            <a:r>
              <a:rPr lang="en-US" sz="3600" b="1" dirty="0"/>
              <a:t>92</a:t>
            </a:r>
          </a:p>
        </p:txBody>
      </p:sp>
      <p:sp>
        <p:nvSpPr>
          <p:cNvPr id="12" name="Multiply 11"/>
          <p:cNvSpPr/>
          <p:nvPr/>
        </p:nvSpPr>
        <p:spPr>
          <a:xfrm>
            <a:off x="5974334" y="4437762"/>
            <a:ext cx="2395801" cy="1779806"/>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12F0154-EFC5-4DE5-B8DB-E85B3A1A7FD2}"/>
              </a:ext>
            </a:extLst>
          </p:cNvPr>
          <p:cNvSpPr txBox="1"/>
          <p:nvPr/>
        </p:nvSpPr>
        <p:spPr>
          <a:xfrm>
            <a:off x="508288" y="140460"/>
            <a:ext cx="8265598" cy="1077218"/>
          </a:xfrm>
          <a:prstGeom prst="rect">
            <a:avLst/>
          </a:prstGeom>
          <a:noFill/>
        </p:spPr>
        <p:txBody>
          <a:bodyPr wrap="square" rtlCol="0">
            <a:spAutoFit/>
          </a:bodyPr>
          <a:lstStyle/>
          <a:p>
            <a:pPr algn="ctr"/>
            <a:r>
              <a:rPr lang="en-US" sz="3200" dirty="0">
                <a:solidFill>
                  <a:srgbClr val="002060"/>
                </a:solidFill>
                <a:latin typeface="Arial" panose="020B0604020202020204" pitchFamily="34" charset="0"/>
                <a:cs typeface="Arial" panose="020B0604020202020204" pitchFamily="34" charset="0"/>
              </a:rPr>
              <a:t>Let’s use our model to make sense </a:t>
            </a:r>
          </a:p>
          <a:p>
            <a:pPr algn="ctr"/>
            <a:r>
              <a:rPr lang="en-US" sz="3200" dirty="0">
                <a:solidFill>
                  <a:srgbClr val="002060"/>
                </a:solidFill>
                <a:latin typeface="Arial" panose="020B0604020202020204" pitchFamily="34" charset="0"/>
                <a:cs typeface="Arial" panose="020B0604020202020204" pitchFamily="34" charset="0"/>
              </a:rPr>
              <a:t>of a few more things</a:t>
            </a:r>
          </a:p>
        </p:txBody>
      </p:sp>
      <p:pic>
        <p:nvPicPr>
          <p:cNvPr id="14" name="Picture 13">
            <a:extLst>
              <a:ext uri="{FF2B5EF4-FFF2-40B4-BE49-F238E27FC236}">
                <a16:creationId xmlns:a16="http://schemas.microsoft.com/office/drawing/2014/main" id="{95050CB0-A0C1-40A6-A6D4-93DBB4889634}"/>
              </a:ext>
            </a:extLst>
          </p:cNvPr>
          <p:cNvPicPr>
            <a:picLocks noChangeAspect="1"/>
          </p:cNvPicPr>
          <p:nvPr/>
        </p:nvPicPr>
        <p:blipFill>
          <a:blip r:embed="rId5"/>
          <a:stretch>
            <a:fillRect/>
          </a:stretch>
        </p:blipFill>
        <p:spPr>
          <a:xfrm>
            <a:off x="464698" y="1006190"/>
            <a:ext cx="829128" cy="847417"/>
          </a:xfrm>
          <a:prstGeom prst="rect">
            <a:avLst/>
          </a:prstGeom>
        </p:spPr>
      </p:pic>
      <p:pic>
        <p:nvPicPr>
          <p:cNvPr id="15" name="Picture 14">
            <a:extLst>
              <a:ext uri="{FF2B5EF4-FFF2-40B4-BE49-F238E27FC236}">
                <a16:creationId xmlns:a16="http://schemas.microsoft.com/office/drawing/2014/main" id="{5962EF90-5C94-43B0-A4C4-EF9F4A69CABD}"/>
              </a:ext>
            </a:extLst>
          </p:cNvPr>
          <p:cNvPicPr>
            <a:picLocks noChangeAspect="1"/>
          </p:cNvPicPr>
          <p:nvPr/>
        </p:nvPicPr>
        <p:blipFill>
          <a:blip r:embed="rId6"/>
          <a:stretch>
            <a:fillRect/>
          </a:stretch>
        </p:blipFill>
        <p:spPr>
          <a:xfrm>
            <a:off x="577292" y="2325861"/>
            <a:ext cx="664522" cy="755970"/>
          </a:xfrm>
          <a:prstGeom prst="rect">
            <a:avLst/>
          </a:prstGeom>
        </p:spPr>
      </p:pic>
      <p:pic>
        <p:nvPicPr>
          <p:cNvPr id="16" name="Picture 15">
            <a:extLst>
              <a:ext uri="{FF2B5EF4-FFF2-40B4-BE49-F238E27FC236}">
                <a16:creationId xmlns:a16="http://schemas.microsoft.com/office/drawing/2014/main" id="{74683D4E-BB1C-4F9F-9D21-27A72850316D}"/>
              </a:ext>
            </a:extLst>
          </p:cNvPr>
          <p:cNvPicPr>
            <a:picLocks noChangeAspect="1"/>
          </p:cNvPicPr>
          <p:nvPr/>
        </p:nvPicPr>
        <p:blipFill>
          <a:blip r:embed="rId7"/>
          <a:stretch>
            <a:fillRect/>
          </a:stretch>
        </p:blipFill>
        <p:spPr>
          <a:xfrm>
            <a:off x="577292" y="3565416"/>
            <a:ext cx="618793" cy="790216"/>
          </a:xfrm>
          <a:prstGeom prst="rect">
            <a:avLst/>
          </a:prstGeom>
        </p:spPr>
      </p:pic>
    </p:spTree>
    <p:extLst>
      <p:ext uri="{BB962C8B-B14F-4D97-AF65-F5344CB8AC3E}">
        <p14:creationId xmlns:p14="http://schemas.microsoft.com/office/powerpoint/2010/main" val="81771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836661" y="2119106"/>
            <a:ext cx="3153996" cy="2649781"/>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195748" y="2147518"/>
            <a:ext cx="3186771" cy="2644478"/>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242269" y="163286"/>
            <a:ext cx="7929936" cy="3233625"/>
          </a:xfrm>
        </p:spPr>
        <p:txBody>
          <a:bodyPr>
            <a:normAutofit/>
          </a:bodyPr>
          <a:lstStyle/>
          <a:p>
            <a:pPr marL="0" indent="0">
              <a:buNone/>
            </a:pPr>
            <a:r>
              <a:rPr lang="en-US" sz="2800" b="1" dirty="0">
                <a:solidFill>
                  <a:srgbClr val="002060"/>
                </a:solidFill>
                <a:latin typeface="Arial" panose="020B0604020202020204" pitchFamily="34" charset="0"/>
                <a:cs typeface="Arial" panose="020B0604020202020204" pitchFamily="34" charset="0"/>
              </a:rPr>
              <a:t>WHY does each person have two of each kind of chromosome? </a:t>
            </a:r>
            <a:r>
              <a:rPr lang="en-US" sz="2400" b="1" dirty="0">
                <a:solidFill>
                  <a:srgbClr val="002060"/>
                </a:solidFill>
                <a:latin typeface="Arial" panose="020B0604020202020204" pitchFamily="34" charset="0"/>
                <a:cs typeface="Arial" panose="020B0604020202020204" pitchFamily="34" charset="0"/>
              </a:rPr>
              <a:t>(2 long, 2 medium, 2 short)</a:t>
            </a:r>
            <a:endParaRPr lang="en-US" sz="2800" b="1" dirty="0">
              <a:latin typeface="Arial" panose="020B0604020202020204" pitchFamily="34" charset="0"/>
              <a:cs typeface="Arial" panose="020B0604020202020204" pitchFamily="34" charset="0"/>
            </a:endParaRPr>
          </a:p>
          <a:p>
            <a:pPr marL="0" indent="0">
              <a:buNone/>
            </a:pPr>
            <a:r>
              <a:rPr lang="en-US" sz="2800" dirty="0">
                <a:solidFill>
                  <a:srgbClr val="3F6EB3"/>
                </a:solidFill>
                <a:latin typeface="Arial" panose="020B0604020202020204" pitchFamily="34" charset="0"/>
                <a:cs typeface="Arial" panose="020B0604020202020204" pitchFamily="34" charset="0"/>
              </a:rPr>
              <a:t>Write your ideas in </a:t>
            </a:r>
            <a:r>
              <a:rPr lang="en-US" sz="2800" b="1" dirty="0">
                <a:solidFill>
                  <a:srgbClr val="3F6EB3"/>
                </a:solidFill>
                <a:latin typeface="Arial" panose="020B0604020202020204" pitchFamily="34" charset="0"/>
                <a:cs typeface="Arial" panose="020B0604020202020204" pitchFamily="34" charset="0"/>
              </a:rPr>
              <a:t>Doodle Box J</a:t>
            </a:r>
          </a:p>
        </p:txBody>
      </p:sp>
      <p:cxnSp>
        <p:nvCxnSpPr>
          <p:cNvPr id="5" name="Straight Connector 4"/>
          <p:cNvCxnSpPr>
            <a:cxnSpLocks/>
          </p:cNvCxnSpPr>
          <p:nvPr/>
        </p:nvCxnSpPr>
        <p:spPr>
          <a:xfrm>
            <a:off x="410140" y="2338770"/>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a:cxnSpLocks/>
          </p:cNvCxnSpPr>
          <p:nvPr/>
        </p:nvCxnSpPr>
        <p:spPr>
          <a:xfrm>
            <a:off x="790976" y="2327118"/>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a:cxnSpLocks/>
          </p:cNvCxnSpPr>
          <p:nvPr/>
        </p:nvCxnSpPr>
        <p:spPr>
          <a:xfrm>
            <a:off x="1359882" y="268263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a:cxnSpLocks/>
          </p:cNvCxnSpPr>
          <p:nvPr/>
        </p:nvCxnSpPr>
        <p:spPr>
          <a:xfrm>
            <a:off x="1730341" y="267084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a:cxnSpLocks/>
          </p:cNvCxnSpPr>
          <p:nvPr/>
        </p:nvCxnSpPr>
        <p:spPr>
          <a:xfrm>
            <a:off x="2287372" y="3160292"/>
            <a:ext cx="0" cy="123160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a:cxnSpLocks/>
          </p:cNvCxnSpPr>
          <p:nvPr/>
        </p:nvCxnSpPr>
        <p:spPr>
          <a:xfrm>
            <a:off x="2662474" y="3891555"/>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182831" y="2364408"/>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46615" y="2372023"/>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099073" y="2737655"/>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488111" y="2697550"/>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109725" y="3155417"/>
            <a:ext cx="0" cy="1250845"/>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489978" y="3195668"/>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911025" y="4426365"/>
            <a:ext cx="962020" cy="646331"/>
          </a:xfrm>
          <a:prstGeom prst="rect">
            <a:avLst/>
          </a:prstGeom>
          <a:noFill/>
        </p:spPr>
        <p:txBody>
          <a:bodyPr wrap="square" rtlCol="0">
            <a:spAutoFit/>
          </a:bodyPr>
          <a:lstStyle/>
          <a:p>
            <a:r>
              <a:rPr lang="en-US" b="1" dirty="0"/>
              <a:t>A’     B’</a:t>
            </a:r>
          </a:p>
          <a:p>
            <a:endParaRPr lang="en-US" dirty="0"/>
          </a:p>
        </p:txBody>
      </p:sp>
      <p:sp>
        <p:nvSpPr>
          <p:cNvPr id="42" name="TextBox 41"/>
          <p:cNvSpPr txBox="1"/>
          <p:nvPr/>
        </p:nvSpPr>
        <p:spPr>
          <a:xfrm>
            <a:off x="4307269" y="2094042"/>
            <a:ext cx="679894" cy="923330"/>
          </a:xfrm>
          <a:prstGeom prst="rect">
            <a:avLst/>
          </a:prstGeom>
          <a:noFill/>
        </p:spPr>
        <p:txBody>
          <a:bodyPr wrap="square" rtlCol="0">
            <a:spAutoFit/>
          </a:bodyPr>
          <a:lstStyle/>
          <a:p>
            <a:r>
              <a:rPr lang="en-US" sz="5400" dirty="0"/>
              <a:t>x</a:t>
            </a:r>
            <a:r>
              <a:rPr lang="en-US" dirty="0"/>
              <a:t> </a:t>
            </a:r>
            <a:endParaRPr lang="en-US" sz="9600" dirty="0"/>
          </a:p>
        </p:txBody>
      </p:sp>
      <p:sp>
        <p:nvSpPr>
          <p:cNvPr id="2" name="TextBox 1"/>
          <p:cNvSpPr txBox="1"/>
          <p:nvPr/>
        </p:nvSpPr>
        <p:spPr>
          <a:xfrm>
            <a:off x="4696702" y="4106713"/>
            <a:ext cx="2197701" cy="584775"/>
          </a:xfrm>
          <a:prstGeom prst="rect">
            <a:avLst/>
          </a:prstGeom>
          <a:noFill/>
        </p:spPr>
        <p:txBody>
          <a:bodyPr wrap="square" rtlCol="0">
            <a:spAutoFit/>
          </a:bodyPr>
          <a:lstStyle/>
          <a:p>
            <a:r>
              <a:rPr lang="en-US" sz="3200" b="1" dirty="0"/>
              <a:t>BABY</a:t>
            </a:r>
          </a:p>
        </p:txBody>
      </p:sp>
      <p:sp>
        <p:nvSpPr>
          <p:cNvPr id="4" name="TextBox 3"/>
          <p:cNvSpPr txBox="1"/>
          <p:nvPr/>
        </p:nvSpPr>
        <p:spPr>
          <a:xfrm>
            <a:off x="7825285" y="2196234"/>
            <a:ext cx="1078829" cy="523220"/>
          </a:xfrm>
          <a:prstGeom prst="rect">
            <a:avLst/>
          </a:prstGeom>
          <a:noFill/>
        </p:spPr>
        <p:txBody>
          <a:bodyPr wrap="square" rtlCol="0">
            <a:spAutoFit/>
          </a:bodyPr>
          <a:lstStyle/>
          <a:p>
            <a:r>
              <a:rPr lang="en-US" sz="2800" b="1" dirty="0"/>
              <a:t>MOM</a:t>
            </a:r>
          </a:p>
        </p:txBody>
      </p:sp>
      <p:sp>
        <p:nvSpPr>
          <p:cNvPr id="40" name="TextBox 39">
            <a:extLst>
              <a:ext uri="{FF2B5EF4-FFF2-40B4-BE49-F238E27FC236}">
                <a16:creationId xmlns:a16="http://schemas.microsoft.com/office/drawing/2014/main" id="{3074EAF3-3C0B-4522-8D19-03485D6F2ABD}"/>
              </a:ext>
            </a:extLst>
          </p:cNvPr>
          <p:cNvSpPr txBox="1"/>
          <p:nvPr/>
        </p:nvSpPr>
        <p:spPr>
          <a:xfrm>
            <a:off x="6903097" y="4421020"/>
            <a:ext cx="962020" cy="646331"/>
          </a:xfrm>
          <a:prstGeom prst="rect">
            <a:avLst/>
          </a:prstGeom>
          <a:noFill/>
        </p:spPr>
        <p:txBody>
          <a:bodyPr wrap="square" rtlCol="0">
            <a:spAutoFit/>
          </a:bodyPr>
          <a:lstStyle/>
          <a:p>
            <a:r>
              <a:rPr lang="en-US" b="1" dirty="0"/>
              <a:t>A’     B’</a:t>
            </a:r>
          </a:p>
          <a:p>
            <a:endParaRPr lang="en-US" dirty="0"/>
          </a:p>
        </p:txBody>
      </p:sp>
      <p:sp>
        <p:nvSpPr>
          <p:cNvPr id="41" name="TextBox 40">
            <a:extLst>
              <a:ext uri="{FF2B5EF4-FFF2-40B4-BE49-F238E27FC236}">
                <a16:creationId xmlns:a16="http://schemas.microsoft.com/office/drawing/2014/main" id="{E4AFCA6F-8D03-438B-A0A8-7BC3CADFF448}"/>
              </a:ext>
            </a:extLst>
          </p:cNvPr>
          <p:cNvSpPr txBox="1"/>
          <p:nvPr/>
        </p:nvSpPr>
        <p:spPr>
          <a:xfrm>
            <a:off x="6018986" y="4437389"/>
            <a:ext cx="962020" cy="646331"/>
          </a:xfrm>
          <a:prstGeom prst="rect">
            <a:avLst/>
          </a:prstGeom>
          <a:noFill/>
        </p:spPr>
        <p:txBody>
          <a:bodyPr wrap="square" rtlCol="0">
            <a:spAutoFit/>
          </a:bodyPr>
          <a:lstStyle/>
          <a:p>
            <a:r>
              <a:rPr lang="en-US" b="1" dirty="0"/>
              <a:t>A’    B’</a:t>
            </a:r>
          </a:p>
          <a:p>
            <a:endParaRPr lang="en-US" dirty="0"/>
          </a:p>
        </p:txBody>
      </p:sp>
      <p:sp>
        <p:nvSpPr>
          <p:cNvPr id="43" name="TextBox 42">
            <a:extLst>
              <a:ext uri="{FF2B5EF4-FFF2-40B4-BE49-F238E27FC236}">
                <a16:creationId xmlns:a16="http://schemas.microsoft.com/office/drawing/2014/main" id="{4A332164-6C79-46A8-AFD8-F3BBD9EB0312}"/>
              </a:ext>
            </a:extLst>
          </p:cNvPr>
          <p:cNvSpPr txBox="1"/>
          <p:nvPr/>
        </p:nvSpPr>
        <p:spPr>
          <a:xfrm>
            <a:off x="203180" y="4385541"/>
            <a:ext cx="1051759" cy="646331"/>
          </a:xfrm>
          <a:prstGeom prst="rect">
            <a:avLst/>
          </a:prstGeom>
          <a:noFill/>
        </p:spPr>
        <p:txBody>
          <a:bodyPr wrap="square" rtlCol="0">
            <a:spAutoFit/>
          </a:bodyPr>
          <a:lstStyle/>
          <a:p>
            <a:r>
              <a:rPr lang="en-US" b="1" dirty="0"/>
              <a:t> A     B</a:t>
            </a:r>
          </a:p>
          <a:p>
            <a:endParaRPr lang="en-US" dirty="0"/>
          </a:p>
        </p:txBody>
      </p:sp>
      <p:sp>
        <p:nvSpPr>
          <p:cNvPr id="44" name="TextBox 43">
            <a:extLst>
              <a:ext uri="{FF2B5EF4-FFF2-40B4-BE49-F238E27FC236}">
                <a16:creationId xmlns:a16="http://schemas.microsoft.com/office/drawing/2014/main" id="{B73DAF7D-4A74-40E1-A0AC-8ECAF9DACE63}"/>
              </a:ext>
            </a:extLst>
          </p:cNvPr>
          <p:cNvSpPr txBox="1"/>
          <p:nvPr/>
        </p:nvSpPr>
        <p:spPr>
          <a:xfrm>
            <a:off x="2099824" y="4365369"/>
            <a:ext cx="962020" cy="646331"/>
          </a:xfrm>
          <a:prstGeom prst="rect">
            <a:avLst/>
          </a:prstGeom>
          <a:noFill/>
        </p:spPr>
        <p:txBody>
          <a:bodyPr wrap="square" rtlCol="0">
            <a:spAutoFit/>
          </a:bodyPr>
          <a:lstStyle/>
          <a:p>
            <a:r>
              <a:rPr lang="en-US" b="1" dirty="0"/>
              <a:t> A    B</a:t>
            </a:r>
          </a:p>
          <a:p>
            <a:endParaRPr lang="en-US" dirty="0"/>
          </a:p>
        </p:txBody>
      </p:sp>
      <p:sp>
        <p:nvSpPr>
          <p:cNvPr id="45" name="TextBox 44">
            <a:extLst>
              <a:ext uri="{FF2B5EF4-FFF2-40B4-BE49-F238E27FC236}">
                <a16:creationId xmlns:a16="http://schemas.microsoft.com/office/drawing/2014/main" id="{49268911-E93C-4BE0-BBED-FD642A7B6D5C}"/>
              </a:ext>
            </a:extLst>
          </p:cNvPr>
          <p:cNvSpPr txBox="1"/>
          <p:nvPr/>
        </p:nvSpPr>
        <p:spPr>
          <a:xfrm>
            <a:off x="1136994" y="4375488"/>
            <a:ext cx="1051759" cy="646331"/>
          </a:xfrm>
          <a:prstGeom prst="rect">
            <a:avLst/>
          </a:prstGeom>
          <a:noFill/>
        </p:spPr>
        <p:txBody>
          <a:bodyPr wrap="square" rtlCol="0">
            <a:spAutoFit/>
          </a:bodyPr>
          <a:lstStyle/>
          <a:p>
            <a:r>
              <a:rPr lang="en-US" b="1" dirty="0"/>
              <a:t> A     B</a:t>
            </a:r>
          </a:p>
          <a:p>
            <a:endParaRPr lang="en-US" dirty="0"/>
          </a:p>
        </p:txBody>
      </p:sp>
      <p:sp>
        <p:nvSpPr>
          <p:cNvPr id="11" name="Rectangle 10">
            <a:extLst>
              <a:ext uri="{FF2B5EF4-FFF2-40B4-BE49-F238E27FC236}">
                <a16:creationId xmlns:a16="http://schemas.microsoft.com/office/drawing/2014/main" id="{658C47C6-3075-4C79-9B96-65AAB8548231}"/>
              </a:ext>
            </a:extLst>
          </p:cNvPr>
          <p:cNvSpPr/>
          <p:nvPr/>
        </p:nvSpPr>
        <p:spPr>
          <a:xfrm>
            <a:off x="1280912" y="1582437"/>
            <a:ext cx="5684569" cy="523220"/>
          </a:xfrm>
          <a:prstGeom prst="rect">
            <a:avLst/>
          </a:prstGeom>
        </p:spPr>
        <p:txBody>
          <a:bodyPr wrap="none">
            <a:spAutoFit/>
          </a:bodyPr>
          <a:lstStyle/>
          <a:p>
            <a:r>
              <a:rPr lang="en-US" sz="2800" dirty="0">
                <a:solidFill>
                  <a:srgbClr val="3F6EB3"/>
                </a:solidFill>
                <a:latin typeface="Arial" panose="020B0604020202020204" pitchFamily="34" charset="0"/>
                <a:cs typeface="Arial" panose="020B0604020202020204" pitchFamily="34" charset="0"/>
              </a:rPr>
              <a:t>Share your ideas with your partner</a:t>
            </a:r>
          </a:p>
        </p:txBody>
      </p:sp>
      <p:pic>
        <p:nvPicPr>
          <p:cNvPr id="12" name="Picture 11">
            <a:extLst>
              <a:ext uri="{FF2B5EF4-FFF2-40B4-BE49-F238E27FC236}">
                <a16:creationId xmlns:a16="http://schemas.microsoft.com/office/drawing/2014/main" id="{9D3E3865-ABD5-487D-A777-523F06505233}"/>
              </a:ext>
            </a:extLst>
          </p:cNvPr>
          <p:cNvPicPr>
            <a:picLocks noChangeAspect="1"/>
          </p:cNvPicPr>
          <p:nvPr/>
        </p:nvPicPr>
        <p:blipFill>
          <a:blip r:embed="rId3"/>
          <a:stretch>
            <a:fillRect/>
          </a:stretch>
        </p:blipFill>
        <p:spPr>
          <a:xfrm>
            <a:off x="322189" y="239738"/>
            <a:ext cx="615749" cy="629331"/>
          </a:xfrm>
          <a:prstGeom prst="rect">
            <a:avLst/>
          </a:prstGeom>
        </p:spPr>
      </p:pic>
      <p:pic>
        <p:nvPicPr>
          <p:cNvPr id="13" name="Picture 12">
            <a:extLst>
              <a:ext uri="{FF2B5EF4-FFF2-40B4-BE49-F238E27FC236}">
                <a16:creationId xmlns:a16="http://schemas.microsoft.com/office/drawing/2014/main" id="{25C4092B-90B0-429F-9117-0B1785FCD028}"/>
              </a:ext>
            </a:extLst>
          </p:cNvPr>
          <p:cNvPicPr>
            <a:picLocks noChangeAspect="1"/>
          </p:cNvPicPr>
          <p:nvPr/>
        </p:nvPicPr>
        <p:blipFill>
          <a:blip r:embed="rId4"/>
          <a:stretch>
            <a:fillRect/>
          </a:stretch>
        </p:blipFill>
        <p:spPr>
          <a:xfrm>
            <a:off x="558836" y="1012662"/>
            <a:ext cx="411653" cy="468303"/>
          </a:xfrm>
          <a:prstGeom prst="rect">
            <a:avLst/>
          </a:prstGeom>
        </p:spPr>
      </p:pic>
      <p:pic>
        <p:nvPicPr>
          <p:cNvPr id="15" name="Picture 14">
            <a:extLst>
              <a:ext uri="{FF2B5EF4-FFF2-40B4-BE49-F238E27FC236}">
                <a16:creationId xmlns:a16="http://schemas.microsoft.com/office/drawing/2014/main" id="{8C85BACF-D4CF-4062-A47A-E108818734B4}"/>
              </a:ext>
            </a:extLst>
          </p:cNvPr>
          <p:cNvPicPr>
            <a:picLocks noChangeAspect="1"/>
          </p:cNvPicPr>
          <p:nvPr/>
        </p:nvPicPr>
        <p:blipFill>
          <a:blip r:embed="rId5"/>
          <a:stretch>
            <a:fillRect/>
          </a:stretch>
        </p:blipFill>
        <p:spPr>
          <a:xfrm>
            <a:off x="520191" y="1465432"/>
            <a:ext cx="488941" cy="629331"/>
          </a:xfrm>
          <a:prstGeom prst="rect">
            <a:avLst/>
          </a:prstGeom>
        </p:spPr>
      </p:pic>
      <p:sp>
        <p:nvSpPr>
          <p:cNvPr id="33" name="Rectangle 32">
            <a:extLst>
              <a:ext uri="{FF2B5EF4-FFF2-40B4-BE49-F238E27FC236}">
                <a16:creationId xmlns:a16="http://schemas.microsoft.com/office/drawing/2014/main" id="{EA25DFFF-4AEF-40BB-BBA5-073870985BC8}"/>
              </a:ext>
            </a:extLst>
          </p:cNvPr>
          <p:cNvSpPr/>
          <p:nvPr/>
        </p:nvSpPr>
        <p:spPr>
          <a:xfrm>
            <a:off x="3267420" y="4104242"/>
            <a:ext cx="2661350" cy="2702802"/>
          </a:xfrm>
          <a:prstGeom prst="rect">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84D3C0CE-19EC-448B-8F1E-BE16D85D5ECB}"/>
              </a:ext>
            </a:extLst>
          </p:cNvPr>
          <p:cNvPicPr>
            <a:picLocks noChangeAspect="1"/>
          </p:cNvPicPr>
          <p:nvPr/>
        </p:nvPicPr>
        <p:blipFill>
          <a:blip r:embed="rId6"/>
          <a:stretch>
            <a:fillRect/>
          </a:stretch>
        </p:blipFill>
        <p:spPr>
          <a:xfrm>
            <a:off x="3576954" y="4365369"/>
            <a:ext cx="103641" cy="2158171"/>
          </a:xfrm>
          <a:prstGeom prst="rect">
            <a:avLst/>
          </a:prstGeom>
        </p:spPr>
      </p:pic>
      <p:sp>
        <p:nvSpPr>
          <p:cNvPr id="46" name="TextBox 45">
            <a:extLst>
              <a:ext uri="{FF2B5EF4-FFF2-40B4-BE49-F238E27FC236}">
                <a16:creationId xmlns:a16="http://schemas.microsoft.com/office/drawing/2014/main" id="{AB35BC34-3B14-4CFF-8535-77353D2F5736}"/>
              </a:ext>
            </a:extLst>
          </p:cNvPr>
          <p:cNvSpPr txBox="1"/>
          <p:nvPr/>
        </p:nvSpPr>
        <p:spPr>
          <a:xfrm>
            <a:off x="3426923" y="6375874"/>
            <a:ext cx="915192" cy="646331"/>
          </a:xfrm>
          <a:prstGeom prst="rect">
            <a:avLst/>
          </a:prstGeom>
          <a:noFill/>
        </p:spPr>
        <p:txBody>
          <a:bodyPr wrap="square" rtlCol="0">
            <a:spAutoFit/>
          </a:bodyPr>
          <a:lstStyle/>
          <a:p>
            <a:r>
              <a:rPr lang="en-US" b="1" dirty="0"/>
              <a:t> A   </a:t>
            </a:r>
            <a:r>
              <a:rPr lang="en-US" b="1" dirty="0" err="1"/>
              <a:t>A</a:t>
            </a:r>
            <a:r>
              <a:rPr lang="en-US" b="1" dirty="0"/>
              <a:t>’</a:t>
            </a:r>
          </a:p>
          <a:p>
            <a:endParaRPr lang="en-US" dirty="0"/>
          </a:p>
        </p:txBody>
      </p:sp>
      <p:cxnSp>
        <p:nvCxnSpPr>
          <p:cNvPr id="47" name="Straight Connector 46">
            <a:extLst>
              <a:ext uri="{FF2B5EF4-FFF2-40B4-BE49-F238E27FC236}">
                <a16:creationId xmlns:a16="http://schemas.microsoft.com/office/drawing/2014/main" id="{9B17D39C-70D4-46A0-A1D7-2869C6CCCDF7}"/>
              </a:ext>
            </a:extLst>
          </p:cNvPr>
          <p:cNvCxnSpPr/>
          <p:nvPr/>
        </p:nvCxnSpPr>
        <p:spPr>
          <a:xfrm>
            <a:off x="3924150" y="4365369"/>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8453BE7-0E05-4934-84BD-0EEE020F6174}"/>
              </a:ext>
            </a:extLst>
          </p:cNvPr>
          <p:cNvSpPr txBox="1"/>
          <p:nvPr/>
        </p:nvSpPr>
        <p:spPr>
          <a:xfrm>
            <a:off x="4198698" y="6395520"/>
            <a:ext cx="1051759" cy="646331"/>
          </a:xfrm>
          <a:prstGeom prst="rect">
            <a:avLst/>
          </a:prstGeom>
          <a:noFill/>
        </p:spPr>
        <p:txBody>
          <a:bodyPr wrap="square" rtlCol="0">
            <a:spAutoFit/>
          </a:bodyPr>
          <a:lstStyle/>
          <a:p>
            <a:r>
              <a:rPr lang="en-US" b="1" dirty="0"/>
              <a:t> A    B’</a:t>
            </a:r>
          </a:p>
          <a:p>
            <a:endParaRPr lang="en-US" dirty="0"/>
          </a:p>
        </p:txBody>
      </p:sp>
      <p:sp>
        <p:nvSpPr>
          <p:cNvPr id="51" name="TextBox 50">
            <a:extLst>
              <a:ext uri="{FF2B5EF4-FFF2-40B4-BE49-F238E27FC236}">
                <a16:creationId xmlns:a16="http://schemas.microsoft.com/office/drawing/2014/main" id="{28459217-7031-4716-B0D6-56C94DA87296}"/>
              </a:ext>
            </a:extLst>
          </p:cNvPr>
          <p:cNvSpPr txBox="1"/>
          <p:nvPr/>
        </p:nvSpPr>
        <p:spPr>
          <a:xfrm>
            <a:off x="5040355" y="6382714"/>
            <a:ext cx="1051759" cy="646331"/>
          </a:xfrm>
          <a:prstGeom prst="rect">
            <a:avLst/>
          </a:prstGeom>
          <a:noFill/>
        </p:spPr>
        <p:txBody>
          <a:bodyPr wrap="square" rtlCol="0">
            <a:spAutoFit/>
          </a:bodyPr>
          <a:lstStyle/>
          <a:p>
            <a:r>
              <a:rPr lang="en-US" b="1" dirty="0"/>
              <a:t>  B    </a:t>
            </a:r>
            <a:r>
              <a:rPr lang="en-US" b="1" dirty="0" err="1"/>
              <a:t>B</a:t>
            </a:r>
            <a:r>
              <a:rPr lang="en-US" b="1" dirty="0"/>
              <a:t>’</a:t>
            </a:r>
          </a:p>
          <a:p>
            <a:endParaRPr lang="en-US" dirty="0"/>
          </a:p>
        </p:txBody>
      </p:sp>
      <p:cxnSp>
        <p:nvCxnSpPr>
          <p:cNvPr id="52" name="Straight Connector 51">
            <a:extLst>
              <a:ext uri="{FF2B5EF4-FFF2-40B4-BE49-F238E27FC236}">
                <a16:creationId xmlns:a16="http://schemas.microsoft.com/office/drawing/2014/main" id="{7B91C647-73C6-45AC-8F68-24EC65BD9BDE}"/>
              </a:ext>
            </a:extLst>
          </p:cNvPr>
          <p:cNvCxnSpPr>
            <a:cxnSpLocks/>
          </p:cNvCxnSpPr>
          <p:nvPr/>
        </p:nvCxnSpPr>
        <p:spPr>
          <a:xfrm>
            <a:off x="4408799" y="472589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C6136A1C-9D37-490A-934F-B71D407D3D6F}"/>
              </a:ext>
            </a:extLst>
          </p:cNvPr>
          <p:cNvCxnSpPr>
            <a:cxnSpLocks/>
          </p:cNvCxnSpPr>
          <p:nvPr/>
        </p:nvCxnSpPr>
        <p:spPr>
          <a:xfrm>
            <a:off x="4737277" y="4713934"/>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02E3E4C5-6982-4551-916A-D74FD68D5463}"/>
              </a:ext>
            </a:extLst>
          </p:cNvPr>
          <p:cNvCxnSpPr>
            <a:cxnSpLocks/>
          </p:cNvCxnSpPr>
          <p:nvPr/>
        </p:nvCxnSpPr>
        <p:spPr>
          <a:xfrm>
            <a:off x="5275857" y="5886336"/>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312993FA-94CC-4839-84F6-B7181C33DAAD}"/>
              </a:ext>
            </a:extLst>
          </p:cNvPr>
          <p:cNvCxnSpPr/>
          <p:nvPr/>
        </p:nvCxnSpPr>
        <p:spPr>
          <a:xfrm>
            <a:off x="5620217" y="5188872"/>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BA219043-F25D-416A-82E5-8947E29BAA24}"/>
              </a:ext>
            </a:extLst>
          </p:cNvPr>
          <p:cNvCxnSpPr>
            <a:cxnSpLocks/>
          </p:cNvCxnSpPr>
          <p:nvPr/>
        </p:nvCxnSpPr>
        <p:spPr>
          <a:xfrm>
            <a:off x="4572000" y="2983897"/>
            <a:ext cx="0" cy="6935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56" name="TextBox 55">
            <a:extLst>
              <a:ext uri="{FF2B5EF4-FFF2-40B4-BE49-F238E27FC236}">
                <a16:creationId xmlns:a16="http://schemas.microsoft.com/office/drawing/2014/main" id="{86FF4F1F-B783-413B-A630-F248E048DC78}"/>
              </a:ext>
            </a:extLst>
          </p:cNvPr>
          <p:cNvSpPr txBox="1"/>
          <p:nvPr/>
        </p:nvSpPr>
        <p:spPr>
          <a:xfrm>
            <a:off x="2512691" y="2695094"/>
            <a:ext cx="2197701" cy="584775"/>
          </a:xfrm>
          <a:prstGeom prst="rect">
            <a:avLst/>
          </a:prstGeom>
          <a:noFill/>
        </p:spPr>
        <p:txBody>
          <a:bodyPr wrap="square" rtlCol="0">
            <a:spAutoFit/>
          </a:bodyPr>
          <a:lstStyle/>
          <a:p>
            <a:r>
              <a:rPr lang="en-US" sz="3200" b="1" dirty="0"/>
              <a:t>DAD</a:t>
            </a:r>
          </a:p>
        </p:txBody>
      </p:sp>
    </p:spTree>
    <p:extLst>
      <p:ext uri="{BB962C8B-B14F-4D97-AF65-F5344CB8AC3E}">
        <p14:creationId xmlns:p14="http://schemas.microsoft.com/office/powerpoint/2010/main" val="2019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p:bldP spid="46" grpId="0"/>
      <p:bldP spid="50" grpId="0"/>
      <p:bldP spid="5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836661" y="2119106"/>
            <a:ext cx="3153996" cy="2649781"/>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195748" y="2147518"/>
            <a:ext cx="3186771" cy="2644478"/>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7888" y="99786"/>
            <a:ext cx="9084317" cy="1258145"/>
          </a:xfrm>
        </p:spPr>
        <p:txBody>
          <a:bodyPr>
            <a:normAutofit/>
          </a:bodyPr>
          <a:lstStyle/>
          <a:p>
            <a:pPr marL="0" indent="0">
              <a:buNone/>
            </a:pPr>
            <a:r>
              <a:rPr lang="en-US" sz="2700" b="1" dirty="0">
                <a:solidFill>
                  <a:srgbClr val="002060"/>
                </a:solidFill>
                <a:latin typeface="Arial" panose="020B0604020202020204" pitchFamily="34" charset="0"/>
                <a:cs typeface="Arial" panose="020B0604020202020204" pitchFamily="34" charset="0"/>
              </a:rPr>
              <a:t>When scientists work with organisms that have several pairs of chromosomes, they number the pairs.</a:t>
            </a:r>
          </a:p>
          <a:p>
            <a:pPr marL="0" indent="0">
              <a:buNone/>
            </a:pPr>
            <a:endParaRPr lang="en-US" sz="2800" b="1" dirty="0">
              <a:solidFill>
                <a:srgbClr val="002060"/>
              </a:solidFill>
              <a:latin typeface="Arial" panose="020B0604020202020204" pitchFamily="34" charset="0"/>
              <a:cs typeface="Arial" panose="020B0604020202020204" pitchFamily="34" charset="0"/>
            </a:endParaRPr>
          </a:p>
        </p:txBody>
      </p:sp>
      <p:cxnSp>
        <p:nvCxnSpPr>
          <p:cNvPr id="5" name="Straight Connector 4"/>
          <p:cNvCxnSpPr>
            <a:cxnSpLocks/>
          </p:cNvCxnSpPr>
          <p:nvPr/>
        </p:nvCxnSpPr>
        <p:spPr>
          <a:xfrm>
            <a:off x="410140" y="2338770"/>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a:cxnSpLocks/>
          </p:cNvCxnSpPr>
          <p:nvPr/>
        </p:nvCxnSpPr>
        <p:spPr>
          <a:xfrm>
            <a:off x="790976" y="2327118"/>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a:cxnSpLocks/>
          </p:cNvCxnSpPr>
          <p:nvPr/>
        </p:nvCxnSpPr>
        <p:spPr>
          <a:xfrm>
            <a:off x="1359882" y="268263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a:cxnSpLocks/>
          </p:cNvCxnSpPr>
          <p:nvPr/>
        </p:nvCxnSpPr>
        <p:spPr>
          <a:xfrm>
            <a:off x="1730341" y="267084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a:cxnSpLocks/>
          </p:cNvCxnSpPr>
          <p:nvPr/>
        </p:nvCxnSpPr>
        <p:spPr>
          <a:xfrm>
            <a:off x="2287372" y="3160292"/>
            <a:ext cx="0" cy="123160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a:cxnSpLocks/>
          </p:cNvCxnSpPr>
          <p:nvPr/>
        </p:nvCxnSpPr>
        <p:spPr>
          <a:xfrm>
            <a:off x="2662474" y="3891555"/>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182831" y="2364408"/>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46615" y="2372023"/>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099073" y="2737655"/>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488111" y="2697550"/>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109725" y="3155417"/>
            <a:ext cx="0" cy="1250845"/>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489978" y="3195668"/>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74524" y="4399348"/>
            <a:ext cx="962020" cy="646331"/>
          </a:xfrm>
          <a:prstGeom prst="rect">
            <a:avLst/>
          </a:prstGeom>
          <a:noFill/>
        </p:spPr>
        <p:txBody>
          <a:bodyPr wrap="square" rtlCol="0">
            <a:spAutoFit/>
          </a:bodyPr>
          <a:lstStyle/>
          <a:p>
            <a:r>
              <a:rPr lang="en-US" b="1" dirty="0"/>
              <a:t>3A’  3B’</a:t>
            </a:r>
          </a:p>
          <a:p>
            <a:endParaRPr lang="en-US" dirty="0"/>
          </a:p>
        </p:txBody>
      </p:sp>
      <p:sp>
        <p:nvSpPr>
          <p:cNvPr id="42" name="TextBox 41"/>
          <p:cNvSpPr txBox="1"/>
          <p:nvPr/>
        </p:nvSpPr>
        <p:spPr>
          <a:xfrm>
            <a:off x="4307269" y="2094042"/>
            <a:ext cx="679894" cy="923330"/>
          </a:xfrm>
          <a:prstGeom prst="rect">
            <a:avLst/>
          </a:prstGeom>
          <a:noFill/>
        </p:spPr>
        <p:txBody>
          <a:bodyPr wrap="square" rtlCol="0">
            <a:spAutoFit/>
          </a:bodyPr>
          <a:lstStyle/>
          <a:p>
            <a:r>
              <a:rPr lang="en-US" sz="5400" dirty="0"/>
              <a:t>x</a:t>
            </a:r>
            <a:r>
              <a:rPr lang="en-US" dirty="0"/>
              <a:t> </a:t>
            </a:r>
            <a:endParaRPr lang="en-US" sz="9600" dirty="0"/>
          </a:p>
        </p:txBody>
      </p:sp>
      <p:sp>
        <p:nvSpPr>
          <p:cNvPr id="2" name="TextBox 1"/>
          <p:cNvSpPr txBox="1"/>
          <p:nvPr/>
        </p:nvSpPr>
        <p:spPr>
          <a:xfrm>
            <a:off x="4696702" y="4106713"/>
            <a:ext cx="2197701" cy="584775"/>
          </a:xfrm>
          <a:prstGeom prst="rect">
            <a:avLst/>
          </a:prstGeom>
          <a:noFill/>
        </p:spPr>
        <p:txBody>
          <a:bodyPr wrap="square" rtlCol="0">
            <a:spAutoFit/>
          </a:bodyPr>
          <a:lstStyle/>
          <a:p>
            <a:r>
              <a:rPr lang="en-US" sz="3200" b="1" dirty="0"/>
              <a:t>BABY</a:t>
            </a:r>
          </a:p>
        </p:txBody>
      </p:sp>
      <p:sp>
        <p:nvSpPr>
          <p:cNvPr id="4" name="TextBox 3"/>
          <p:cNvSpPr txBox="1"/>
          <p:nvPr/>
        </p:nvSpPr>
        <p:spPr>
          <a:xfrm>
            <a:off x="7825285" y="2196234"/>
            <a:ext cx="1078829" cy="523220"/>
          </a:xfrm>
          <a:prstGeom prst="rect">
            <a:avLst/>
          </a:prstGeom>
          <a:noFill/>
        </p:spPr>
        <p:txBody>
          <a:bodyPr wrap="square" rtlCol="0">
            <a:spAutoFit/>
          </a:bodyPr>
          <a:lstStyle/>
          <a:p>
            <a:r>
              <a:rPr lang="en-US" sz="2800" b="1" dirty="0"/>
              <a:t>MOM</a:t>
            </a:r>
          </a:p>
        </p:txBody>
      </p:sp>
      <p:sp>
        <p:nvSpPr>
          <p:cNvPr id="40" name="TextBox 39">
            <a:extLst>
              <a:ext uri="{FF2B5EF4-FFF2-40B4-BE49-F238E27FC236}">
                <a16:creationId xmlns:a16="http://schemas.microsoft.com/office/drawing/2014/main" id="{3074EAF3-3C0B-4522-8D19-03485D6F2ABD}"/>
              </a:ext>
            </a:extLst>
          </p:cNvPr>
          <p:cNvSpPr txBox="1"/>
          <p:nvPr/>
        </p:nvSpPr>
        <p:spPr>
          <a:xfrm>
            <a:off x="6875552" y="4406262"/>
            <a:ext cx="1251914" cy="646331"/>
          </a:xfrm>
          <a:prstGeom prst="rect">
            <a:avLst/>
          </a:prstGeom>
          <a:noFill/>
        </p:spPr>
        <p:txBody>
          <a:bodyPr wrap="square" rtlCol="0">
            <a:spAutoFit/>
          </a:bodyPr>
          <a:lstStyle/>
          <a:p>
            <a:r>
              <a:rPr lang="en-US" b="1" dirty="0"/>
              <a:t>2A’  2B’</a:t>
            </a:r>
          </a:p>
          <a:p>
            <a:endParaRPr lang="en-US" dirty="0"/>
          </a:p>
        </p:txBody>
      </p:sp>
      <p:sp>
        <p:nvSpPr>
          <p:cNvPr id="41" name="TextBox 40">
            <a:extLst>
              <a:ext uri="{FF2B5EF4-FFF2-40B4-BE49-F238E27FC236}">
                <a16:creationId xmlns:a16="http://schemas.microsoft.com/office/drawing/2014/main" id="{E4AFCA6F-8D03-438B-A0A8-7BC3CADFF448}"/>
              </a:ext>
            </a:extLst>
          </p:cNvPr>
          <p:cNvSpPr txBox="1"/>
          <p:nvPr/>
        </p:nvSpPr>
        <p:spPr>
          <a:xfrm>
            <a:off x="5946772" y="4413071"/>
            <a:ext cx="983864" cy="646331"/>
          </a:xfrm>
          <a:prstGeom prst="rect">
            <a:avLst/>
          </a:prstGeom>
          <a:noFill/>
        </p:spPr>
        <p:txBody>
          <a:bodyPr wrap="square" rtlCol="0">
            <a:spAutoFit/>
          </a:bodyPr>
          <a:lstStyle/>
          <a:p>
            <a:r>
              <a:rPr lang="en-US" b="1" dirty="0"/>
              <a:t>1A’  1B’</a:t>
            </a:r>
          </a:p>
          <a:p>
            <a:endParaRPr lang="en-US" dirty="0"/>
          </a:p>
        </p:txBody>
      </p:sp>
      <p:sp>
        <p:nvSpPr>
          <p:cNvPr id="43" name="TextBox 42">
            <a:extLst>
              <a:ext uri="{FF2B5EF4-FFF2-40B4-BE49-F238E27FC236}">
                <a16:creationId xmlns:a16="http://schemas.microsoft.com/office/drawing/2014/main" id="{4A332164-6C79-46A8-AFD8-F3BBD9EB0312}"/>
              </a:ext>
            </a:extLst>
          </p:cNvPr>
          <p:cNvSpPr txBox="1"/>
          <p:nvPr/>
        </p:nvSpPr>
        <p:spPr>
          <a:xfrm>
            <a:off x="87888" y="4385541"/>
            <a:ext cx="1167051" cy="646331"/>
          </a:xfrm>
          <a:prstGeom prst="rect">
            <a:avLst/>
          </a:prstGeom>
          <a:noFill/>
        </p:spPr>
        <p:txBody>
          <a:bodyPr wrap="square" rtlCol="0">
            <a:spAutoFit/>
          </a:bodyPr>
          <a:lstStyle/>
          <a:p>
            <a:r>
              <a:rPr lang="en-US" b="1" dirty="0"/>
              <a:t> 1A   1B</a:t>
            </a:r>
          </a:p>
          <a:p>
            <a:endParaRPr lang="en-US" dirty="0"/>
          </a:p>
        </p:txBody>
      </p:sp>
      <p:sp>
        <p:nvSpPr>
          <p:cNvPr id="44" name="TextBox 43">
            <a:extLst>
              <a:ext uri="{FF2B5EF4-FFF2-40B4-BE49-F238E27FC236}">
                <a16:creationId xmlns:a16="http://schemas.microsoft.com/office/drawing/2014/main" id="{B73DAF7D-4A74-40E1-A0AC-8ECAF9DACE63}"/>
              </a:ext>
            </a:extLst>
          </p:cNvPr>
          <p:cNvSpPr txBox="1"/>
          <p:nvPr/>
        </p:nvSpPr>
        <p:spPr>
          <a:xfrm>
            <a:off x="1996402" y="4380119"/>
            <a:ext cx="1167051" cy="646331"/>
          </a:xfrm>
          <a:prstGeom prst="rect">
            <a:avLst/>
          </a:prstGeom>
          <a:noFill/>
        </p:spPr>
        <p:txBody>
          <a:bodyPr wrap="square" rtlCol="0">
            <a:spAutoFit/>
          </a:bodyPr>
          <a:lstStyle/>
          <a:p>
            <a:r>
              <a:rPr lang="en-US" b="1" dirty="0"/>
              <a:t> 3A    3B</a:t>
            </a:r>
          </a:p>
          <a:p>
            <a:endParaRPr lang="en-US" dirty="0"/>
          </a:p>
        </p:txBody>
      </p:sp>
      <p:sp>
        <p:nvSpPr>
          <p:cNvPr id="45" name="TextBox 44">
            <a:extLst>
              <a:ext uri="{FF2B5EF4-FFF2-40B4-BE49-F238E27FC236}">
                <a16:creationId xmlns:a16="http://schemas.microsoft.com/office/drawing/2014/main" id="{49268911-E93C-4BE0-BBED-FD642A7B6D5C}"/>
              </a:ext>
            </a:extLst>
          </p:cNvPr>
          <p:cNvSpPr txBox="1"/>
          <p:nvPr/>
        </p:nvSpPr>
        <p:spPr>
          <a:xfrm>
            <a:off x="1095880" y="4375488"/>
            <a:ext cx="1092873" cy="646331"/>
          </a:xfrm>
          <a:prstGeom prst="rect">
            <a:avLst/>
          </a:prstGeom>
          <a:noFill/>
        </p:spPr>
        <p:txBody>
          <a:bodyPr wrap="square" rtlCol="0">
            <a:spAutoFit/>
          </a:bodyPr>
          <a:lstStyle/>
          <a:p>
            <a:r>
              <a:rPr lang="en-US" b="1" dirty="0"/>
              <a:t> 2A  2B</a:t>
            </a:r>
          </a:p>
          <a:p>
            <a:endParaRPr lang="en-US" dirty="0"/>
          </a:p>
        </p:txBody>
      </p:sp>
      <p:sp>
        <p:nvSpPr>
          <p:cNvPr id="11" name="Rectangle 10">
            <a:extLst>
              <a:ext uri="{FF2B5EF4-FFF2-40B4-BE49-F238E27FC236}">
                <a16:creationId xmlns:a16="http://schemas.microsoft.com/office/drawing/2014/main" id="{658C47C6-3075-4C79-9B96-65AAB8548231}"/>
              </a:ext>
            </a:extLst>
          </p:cNvPr>
          <p:cNvSpPr/>
          <p:nvPr/>
        </p:nvSpPr>
        <p:spPr>
          <a:xfrm>
            <a:off x="1124314" y="991062"/>
            <a:ext cx="7172156" cy="954107"/>
          </a:xfrm>
          <a:prstGeom prst="rect">
            <a:avLst/>
          </a:prstGeom>
        </p:spPr>
        <p:txBody>
          <a:bodyPr wrap="none">
            <a:spAutoFit/>
          </a:bodyPr>
          <a:lstStyle/>
          <a:p>
            <a:r>
              <a:rPr lang="en-US" sz="2800" b="1" dirty="0">
                <a:solidFill>
                  <a:srgbClr val="3F6EB3"/>
                </a:solidFill>
                <a:latin typeface="Arial" panose="020B0604020202020204" pitchFamily="34" charset="0"/>
                <a:cs typeface="Arial" panose="020B0604020202020204" pitchFamily="34" charset="0"/>
              </a:rPr>
              <a:t>Are any of the chromosome pairs below </a:t>
            </a:r>
          </a:p>
          <a:p>
            <a:r>
              <a:rPr lang="en-US" sz="2800" b="1" dirty="0">
                <a:solidFill>
                  <a:srgbClr val="3F6EB3"/>
                </a:solidFill>
                <a:latin typeface="Arial" panose="020B0604020202020204" pitchFamily="34" charset="0"/>
                <a:cs typeface="Arial" panose="020B0604020202020204" pitchFamily="34" charset="0"/>
              </a:rPr>
              <a:t>exactly the same?          Why or why not?</a:t>
            </a:r>
          </a:p>
        </p:txBody>
      </p:sp>
      <p:pic>
        <p:nvPicPr>
          <p:cNvPr id="12" name="Picture 11">
            <a:extLst>
              <a:ext uri="{FF2B5EF4-FFF2-40B4-BE49-F238E27FC236}">
                <a16:creationId xmlns:a16="http://schemas.microsoft.com/office/drawing/2014/main" id="{9D3E3865-ABD5-487D-A777-523F06505233}"/>
              </a:ext>
            </a:extLst>
          </p:cNvPr>
          <p:cNvPicPr>
            <a:picLocks noChangeAspect="1"/>
          </p:cNvPicPr>
          <p:nvPr/>
        </p:nvPicPr>
        <p:blipFill>
          <a:blip r:embed="rId3"/>
          <a:stretch>
            <a:fillRect/>
          </a:stretch>
        </p:blipFill>
        <p:spPr>
          <a:xfrm>
            <a:off x="298227" y="952722"/>
            <a:ext cx="615749" cy="629331"/>
          </a:xfrm>
          <a:prstGeom prst="rect">
            <a:avLst/>
          </a:prstGeom>
        </p:spPr>
      </p:pic>
      <p:sp>
        <p:nvSpPr>
          <p:cNvPr id="33" name="Rectangle 32">
            <a:extLst>
              <a:ext uri="{FF2B5EF4-FFF2-40B4-BE49-F238E27FC236}">
                <a16:creationId xmlns:a16="http://schemas.microsoft.com/office/drawing/2014/main" id="{EA25DFFF-4AEF-40BB-BBA5-073870985BC8}"/>
              </a:ext>
            </a:extLst>
          </p:cNvPr>
          <p:cNvSpPr/>
          <p:nvPr/>
        </p:nvSpPr>
        <p:spPr>
          <a:xfrm>
            <a:off x="3257947" y="4104281"/>
            <a:ext cx="2661350" cy="2702802"/>
          </a:xfrm>
          <a:prstGeom prst="rect">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84D3C0CE-19EC-448B-8F1E-BE16D85D5ECB}"/>
              </a:ext>
            </a:extLst>
          </p:cNvPr>
          <p:cNvPicPr>
            <a:picLocks noChangeAspect="1"/>
          </p:cNvPicPr>
          <p:nvPr/>
        </p:nvPicPr>
        <p:blipFill>
          <a:blip r:embed="rId4"/>
          <a:stretch>
            <a:fillRect/>
          </a:stretch>
        </p:blipFill>
        <p:spPr>
          <a:xfrm>
            <a:off x="3538854" y="4365369"/>
            <a:ext cx="103641" cy="2158171"/>
          </a:xfrm>
          <a:prstGeom prst="rect">
            <a:avLst/>
          </a:prstGeom>
        </p:spPr>
      </p:pic>
      <p:sp>
        <p:nvSpPr>
          <p:cNvPr id="46" name="TextBox 45">
            <a:extLst>
              <a:ext uri="{FF2B5EF4-FFF2-40B4-BE49-F238E27FC236}">
                <a16:creationId xmlns:a16="http://schemas.microsoft.com/office/drawing/2014/main" id="{AB35BC34-3B14-4CFF-8535-77353D2F5736}"/>
              </a:ext>
            </a:extLst>
          </p:cNvPr>
          <p:cNvSpPr txBox="1"/>
          <p:nvPr/>
        </p:nvSpPr>
        <p:spPr>
          <a:xfrm>
            <a:off x="3288617" y="6422314"/>
            <a:ext cx="915192" cy="646331"/>
          </a:xfrm>
          <a:prstGeom prst="rect">
            <a:avLst/>
          </a:prstGeom>
          <a:noFill/>
        </p:spPr>
        <p:txBody>
          <a:bodyPr wrap="square" rtlCol="0">
            <a:spAutoFit/>
          </a:bodyPr>
          <a:lstStyle/>
          <a:p>
            <a:r>
              <a:rPr lang="en-US" b="1" dirty="0"/>
              <a:t> 1A  </a:t>
            </a:r>
            <a:r>
              <a:rPr lang="en-US" b="1" dirty="0" err="1"/>
              <a:t>1A</a:t>
            </a:r>
            <a:r>
              <a:rPr lang="en-US" b="1" dirty="0"/>
              <a:t>’</a:t>
            </a:r>
          </a:p>
          <a:p>
            <a:endParaRPr lang="en-US" dirty="0"/>
          </a:p>
        </p:txBody>
      </p:sp>
      <p:cxnSp>
        <p:nvCxnSpPr>
          <p:cNvPr id="47" name="Straight Connector 46">
            <a:extLst>
              <a:ext uri="{FF2B5EF4-FFF2-40B4-BE49-F238E27FC236}">
                <a16:creationId xmlns:a16="http://schemas.microsoft.com/office/drawing/2014/main" id="{9B17D39C-70D4-46A0-A1D7-2869C6CCCDF7}"/>
              </a:ext>
            </a:extLst>
          </p:cNvPr>
          <p:cNvCxnSpPr/>
          <p:nvPr/>
        </p:nvCxnSpPr>
        <p:spPr>
          <a:xfrm>
            <a:off x="3924150" y="4365369"/>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8453BE7-0E05-4934-84BD-0EEE020F6174}"/>
              </a:ext>
            </a:extLst>
          </p:cNvPr>
          <p:cNvSpPr txBox="1"/>
          <p:nvPr/>
        </p:nvSpPr>
        <p:spPr>
          <a:xfrm>
            <a:off x="4135198" y="6395520"/>
            <a:ext cx="1051759" cy="646331"/>
          </a:xfrm>
          <a:prstGeom prst="rect">
            <a:avLst/>
          </a:prstGeom>
          <a:noFill/>
        </p:spPr>
        <p:txBody>
          <a:bodyPr wrap="square" rtlCol="0">
            <a:spAutoFit/>
          </a:bodyPr>
          <a:lstStyle/>
          <a:p>
            <a:r>
              <a:rPr lang="en-US" b="1" dirty="0"/>
              <a:t> 2A 2B’</a:t>
            </a:r>
          </a:p>
          <a:p>
            <a:endParaRPr lang="en-US" dirty="0"/>
          </a:p>
        </p:txBody>
      </p:sp>
      <p:sp>
        <p:nvSpPr>
          <p:cNvPr id="51" name="TextBox 50">
            <a:extLst>
              <a:ext uri="{FF2B5EF4-FFF2-40B4-BE49-F238E27FC236}">
                <a16:creationId xmlns:a16="http://schemas.microsoft.com/office/drawing/2014/main" id="{28459217-7031-4716-B0D6-56C94DA87296}"/>
              </a:ext>
            </a:extLst>
          </p:cNvPr>
          <p:cNvSpPr txBox="1"/>
          <p:nvPr/>
        </p:nvSpPr>
        <p:spPr>
          <a:xfrm>
            <a:off x="5040355" y="6382714"/>
            <a:ext cx="1051759" cy="646331"/>
          </a:xfrm>
          <a:prstGeom prst="rect">
            <a:avLst/>
          </a:prstGeom>
          <a:noFill/>
        </p:spPr>
        <p:txBody>
          <a:bodyPr wrap="square" rtlCol="0">
            <a:spAutoFit/>
          </a:bodyPr>
          <a:lstStyle/>
          <a:p>
            <a:r>
              <a:rPr lang="en-US" b="1" dirty="0"/>
              <a:t>3B  </a:t>
            </a:r>
            <a:r>
              <a:rPr lang="en-US" b="1" dirty="0" err="1"/>
              <a:t>3B</a:t>
            </a:r>
            <a:r>
              <a:rPr lang="en-US" b="1" dirty="0"/>
              <a:t>’</a:t>
            </a:r>
          </a:p>
          <a:p>
            <a:endParaRPr lang="en-US" dirty="0"/>
          </a:p>
        </p:txBody>
      </p:sp>
      <p:cxnSp>
        <p:nvCxnSpPr>
          <p:cNvPr id="52" name="Straight Connector 51">
            <a:extLst>
              <a:ext uri="{FF2B5EF4-FFF2-40B4-BE49-F238E27FC236}">
                <a16:creationId xmlns:a16="http://schemas.microsoft.com/office/drawing/2014/main" id="{7B91C647-73C6-45AC-8F68-24EC65BD9BDE}"/>
              </a:ext>
            </a:extLst>
          </p:cNvPr>
          <p:cNvCxnSpPr>
            <a:cxnSpLocks/>
          </p:cNvCxnSpPr>
          <p:nvPr/>
        </p:nvCxnSpPr>
        <p:spPr>
          <a:xfrm>
            <a:off x="4408799" y="472589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C6136A1C-9D37-490A-934F-B71D407D3D6F}"/>
              </a:ext>
            </a:extLst>
          </p:cNvPr>
          <p:cNvCxnSpPr>
            <a:cxnSpLocks/>
          </p:cNvCxnSpPr>
          <p:nvPr/>
        </p:nvCxnSpPr>
        <p:spPr>
          <a:xfrm>
            <a:off x="4737277" y="4713934"/>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02E3E4C5-6982-4551-916A-D74FD68D5463}"/>
              </a:ext>
            </a:extLst>
          </p:cNvPr>
          <p:cNvCxnSpPr>
            <a:cxnSpLocks/>
          </p:cNvCxnSpPr>
          <p:nvPr/>
        </p:nvCxnSpPr>
        <p:spPr>
          <a:xfrm>
            <a:off x="5275857" y="5886336"/>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312993FA-94CC-4839-84F6-B7181C33DAAD}"/>
              </a:ext>
            </a:extLst>
          </p:cNvPr>
          <p:cNvCxnSpPr/>
          <p:nvPr/>
        </p:nvCxnSpPr>
        <p:spPr>
          <a:xfrm>
            <a:off x="5620217" y="5188872"/>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BA219043-F25D-416A-82E5-8947E29BAA24}"/>
              </a:ext>
            </a:extLst>
          </p:cNvPr>
          <p:cNvCxnSpPr>
            <a:cxnSpLocks/>
          </p:cNvCxnSpPr>
          <p:nvPr/>
        </p:nvCxnSpPr>
        <p:spPr>
          <a:xfrm>
            <a:off x="4572000" y="2983897"/>
            <a:ext cx="0" cy="6935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56" name="TextBox 55">
            <a:extLst>
              <a:ext uri="{FF2B5EF4-FFF2-40B4-BE49-F238E27FC236}">
                <a16:creationId xmlns:a16="http://schemas.microsoft.com/office/drawing/2014/main" id="{86FF4F1F-B783-413B-A630-F248E048DC78}"/>
              </a:ext>
            </a:extLst>
          </p:cNvPr>
          <p:cNvSpPr txBox="1"/>
          <p:nvPr/>
        </p:nvSpPr>
        <p:spPr>
          <a:xfrm>
            <a:off x="2512691" y="2695094"/>
            <a:ext cx="2197701" cy="584775"/>
          </a:xfrm>
          <a:prstGeom prst="rect">
            <a:avLst/>
          </a:prstGeom>
          <a:noFill/>
        </p:spPr>
        <p:txBody>
          <a:bodyPr wrap="square" rtlCol="0">
            <a:spAutoFit/>
          </a:bodyPr>
          <a:lstStyle/>
          <a:p>
            <a:r>
              <a:rPr lang="en-US" sz="3200" b="1" dirty="0"/>
              <a:t>DAD</a:t>
            </a:r>
          </a:p>
        </p:txBody>
      </p:sp>
    </p:spTree>
    <p:extLst>
      <p:ext uri="{BB962C8B-B14F-4D97-AF65-F5344CB8AC3E}">
        <p14:creationId xmlns:p14="http://schemas.microsoft.com/office/powerpoint/2010/main" val="137329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0"/>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0"/>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4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50"/>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1"/>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1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30" grpId="0"/>
      <p:bldP spid="42" grpId="0"/>
      <p:bldP spid="2" grpId="0"/>
      <p:bldP spid="4" grpId="0"/>
      <p:bldP spid="40" grpId="0"/>
      <p:bldP spid="41" grpId="0"/>
      <p:bldP spid="43" grpId="0"/>
      <p:bldP spid="44" grpId="0"/>
      <p:bldP spid="45" grpId="0"/>
      <p:bldP spid="11" grpId="0"/>
      <p:bldP spid="33" grpId="0" animBg="1"/>
      <p:bldP spid="46" grpId="0"/>
      <p:bldP spid="50" grpId="0"/>
      <p:bldP spid="51" grpId="0"/>
      <p:bldP spid="5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9FDDBDD-CF1F-4859-99AF-015D486ED535}"/>
              </a:ext>
            </a:extLst>
          </p:cNvPr>
          <p:cNvPicPr>
            <a:picLocks noGrp="1" noChangeAspect="1"/>
          </p:cNvPicPr>
          <p:nvPr>
            <p:ph idx="1"/>
          </p:nvPr>
        </p:nvPicPr>
        <p:blipFill>
          <a:blip r:embed="rId3"/>
          <a:stretch>
            <a:fillRect/>
          </a:stretch>
        </p:blipFill>
        <p:spPr>
          <a:xfrm>
            <a:off x="623323" y="381001"/>
            <a:ext cx="7856647" cy="6017858"/>
          </a:xfrm>
          <a:prstGeom prst="rect">
            <a:avLst/>
          </a:prstGeom>
        </p:spPr>
      </p:pic>
      <p:sp>
        <p:nvSpPr>
          <p:cNvPr id="5" name="TextBox 4">
            <a:extLst>
              <a:ext uri="{FF2B5EF4-FFF2-40B4-BE49-F238E27FC236}">
                <a16:creationId xmlns:a16="http://schemas.microsoft.com/office/drawing/2014/main" id="{80FF725D-9A06-4DB0-B539-4B33EFE8B616}"/>
              </a:ext>
            </a:extLst>
          </p:cNvPr>
          <p:cNvSpPr txBox="1"/>
          <p:nvPr/>
        </p:nvSpPr>
        <p:spPr>
          <a:xfrm>
            <a:off x="2057400" y="5473700"/>
            <a:ext cx="6134100" cy="707886"/>
          </a:xfrm>
          <a:prstGeom prst="rect">
            <a:avLst/>
          </a:prstGeom>
          <a:solidFill>
            <a:schemeClr val="bg1"/>
          </a:solidFill>
        </p:spPr>
        <p:txBody>
          <a:bodyPr wrap="square" rtlCol="0">
            <a:spAutoFit/>
          </a:bodyPr>
          <a:lstStyle/>
          <a:p>
            <a:r>
              <a:rPr lang="en-US" sz="4000" b="1" dirty="0">
                <a:latin typeface="Arial" panose="020B0604020202020204" pitchFamily="34" charset="0"/>
                <a:cs typeface="Arial" panose="020B0604020202020204" pitchFamily="34" charset="0"/>
              </a:rPr>
              <a:t>Human Chromosomes</a:t>
            </a:r>
          </a:p>
        </p:txBody>
      </p:sp>
    </p:spTree>
    <p:extLst>
      <p:ext uri="{BB962C8B-B14F-4D97-AF65-F5344CB8AC3E}">
        <p14:creationId xmlns:p14="http://schemas.microsoft.com/office/powerpoint/2010/main" val="27728226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AD02F-CA7A-4F98-92EB-18D78E6C9830}"/>
              </a:ext>
            </a:extLst>
          </p:cNvPr>
          <p:cNvSpPr>
            <a:spLocks noGrp="1"/>
          </p:cNvSpPr>
          <p:nvPr>
            <p:ph type="title"/>
          </p:nvPr>
        </p:nvSpPr>
        <p:spPr>
          <a:xfrm>
            <a:off x="1270000" y="160337"/>
            <a:ext cx="7691120" cy="1143000"/>
          </a:xfrm>
        </p:spPr>
        <p:txBody>
          <a:bodyPr>
            <a:noAutofit/>
          </a:bodyPr>
          <a:lstStyle/>
          <a:p>
            <a:pPr algn="l"/>
            <a:r>
              <a:rPr lang="en-US" sz="3600" dirty="0">
                <a:solidFill>
                  <a:srgbClr val="002060"/>
                </a:solidFill>
                <a:latin typeface="Arial" panose="020B0604020202020204" pitchFamily="34" charset="0"/>
                <a:cs typeface="Arial" panose="020B0604020202020204" pitchFamily="34" charset="0"/>
              </a:rPr>
              <a:t>Do all organisms use this process to pass on hereditable information?</a:t>
            </a:r>
          </a:p>
        </p:txBody>
      </p:sp>
      <p:sp>
        <p:nvSpPr>
          <p:cNvPr id="3" name="Content Placeholder 2">
            <a:extLst>
              <a:ext uri="{FF2B5EF4-FFF2-40B4-BE49-F238E27FC236}">
                <a16:creationId xmlns:a16="http://schemas.microsoft.com/office/drawing/2014/main" id="{7A2F5826-4EAC-41D2-B8F3-CCCB4288B104}"/>
              </a:ext>
            </a:extLst>
          </p:cNvPr>
          <p:cNvSpPr>
            <a:spLocks noGrp="1"/>
          </p:cNvSpPr>
          <p:nvPr>
            <p:ph idx="1"/>
          </p:nvPr>
        </p:nvSpPr>
        <p:spPr>
          <a:xfrm>
            <a:off x="1186724" y="1942157"/>
            <a:ext cx="7500076" cy="4525963"/>
          </a:xfrm>
        </p:spPr>
        <p:txBody>
          <a:bodyPr>
            <a:normAutofit fontScale="85000" lnSpcReduction="10000"/>
          </a:bodyPr>
          <a:lstStyle/>
          <a:p>
            <a:pPr marL="0" indent="0">
              <a:buNone/>
            </a:pPr>
            <a:r>
              <a:rPr lang="en-US" dirty="0">
                <a:latin typeface="Arial" panose="020B0604020202020204" pitchFamily="34" charset="0"/>
                <a:cs typeface="Arial" panose="020B0604020202020204" pitchFamily="34" charset="0"/>
              </a:rPr>
              <a:t>NO, only sexually reproducing organisms.</a:t>
            </a:r>
          </a:p>
          <a:p>
            <a:pPr marL="0" indent="0">
              <a:buNone/>
            </a:pPr>
            <a:r>
              <a:rPr lang="en-US" dirty="0">
                <a:latin typeface="Arial" panose="020B0604020202020204" pitchFamily="34" charset="0"/>
                <a:cs typeface="Arial" panose="020B0604020202020204" pitchFamily="34" charset="0"/>
              </a:rPr>
              <a:t>So, we have sexual reproduction  and asexual reproduction (without sex) which we will learn about later.</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In the Red Loop, we noticed that one of the things we use energy for is reproduction. Why put all this energy into reproduction? What do populations of organisms get out of it?</a:t>
            </a:r>
          </a:p>
          <a:p>
            <a:pPr marL="0" indent="0" algn="ctr">
              <a:buNone/>
            </a:pPr>
            <a:r>
              <a:rPr lang="en-US" sz="3900" dirty="0">
                <a:solidFill>
                  <a:srgbClr val="FF0000"/>
                </a:solidFill>
                <a:latin typeface="Arial" panose="020B0604020202020204" pitchFamily="34" charset="0"/>
                <a:cs typeface="Arial" panose="020B0604020202020204" pitchFamily="34" charset="0"/>
              </a:rPr>
              <a:t>Variation</a:t>
            </a:r>
          </a:p>
        </p:txBody>
      </p:sp>
      <p:pic>
        <p:nvPicPr>
          <p:cNvPr id="5" name="Picture 4">
            <a:extLst>
              <a:ext uri="{FF2B5EF4-FFF2-40B4-BE49-F238E27FC236}">
                <a16:creationId xmlns:a16="http://schemas.microsoft.com/office/drawing/2014/main" id="{070ABF97-00C7-4840-9AFC-0847A8F77DE8}"/>
              </a:ext>
            </a:extLst>
          </p:cNvPr>
          <p:cNvPicPr>
            <a:picLocks noChangeAspect="1"/>
          </p:cNvPicPr>
          <p:nvPr/>
        </p:nvPicPr>
        <p:blipFill>
          <a:blip r:embed="rId3"/>
          <a:stretch>
            <a:fillRect/>
          </a:stretch>
        </p:blipFill>
        <p:spPr>
          <a:xfrm>
            <a:off x="182880" y="455920"/>
            <a:ext cx="829128" cy="847417"/>
          </a:xfrm>
          <a:prstGeom prst="rect">
            <a:avLst/>
          </a:prstGeom>
        </p:spPr>
      </p:pic>
      <p:pic>
        <p:nvPicPr>
          <p:cNvPr id="9" name="Picture 8">
            <a:extLst>
              <a:ext uri="{FF2B5EF4-FFF2-40B4-BE49-F238E27FC236}">
                <a16:creationId xmlns:a16="http://schemas.microsoft.com/office/drawing/2014/main" id="{A861A2E7-E4FE-4952-9DCE-B6A7D54C6AA3}"/>
              </a:ext>
            </a:extLst>
          </p:cNvPr>
          <p:cNvPicPr>
            <a:picLocks noChangeAspect="1"/>
          </p:cNvPicPr>
          <p:nvPr/>
        </p:nvPicPr>
        <p:blipFill>
          <a:blip r:embed="rId4"/>
          <a:stretch>
            <a:fillRect/>
          </a:stretch>
        </p:blipFill>
        <p:spPr>
          <a:xfrm>
            <a:off x="182880" y="3781429"/>
            <a:ext cx="829128" cy="847417"/>
          </a:xfrm>
          <a:prstGeom prst="rect">
            <a:avLst/>
          </a:prstGeom>
        </p:spPr>
      </p:pic>
    </p:spTree>
    <p:extLst>
      <p:ext uri="{BB962C8B-B14F-4D97-AF65-F5344CB8AC3E}">
        <p14:creationId xmlns:p14="http://schemas.microsoft.com/office/powerpoint/2010/main" val="154271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CBA8-BD84-4692-A336-ECB9F34BB5B2}"/>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LS04 Teacher Resource: What did we figure out?</a:t>
            </a:r>
            <a:endParaRPr lang="en-US" dirty="0"/>
          </a:p>
        </p:txBody>
      </p:sp>
      <p:sp>
        <p:nvSpPr>
          <p:cNvPr id="3" name="Text Placeholder 2">
            <a:extLst>
              <a:ext uri="{FF2B5EF4-FFF2-40B4-BE49-F238E27FC236}">
                <a16:creationId xmlns:a16="http://schemas.microsoft.com/office/drawing/2014/main" id="{3B54C265-142F-4FF5-A0FD-389BF1528BD4}"/>
              </a:ext>
            </a:extLst>
          </p:cNvPr>
          <p:cNvSpPr>
            <a:spLocks noGrp="1"/>
          </p:cNvSpPr>
          <p:nvPr>
            <p:ph type="body" sz="quarter" idx="10"/>
          </p:nvPr>
        </p:nvSpPr>
        <p:spPr>
          <a:xfrm>
            <a:off x="434145" y="1159916"/>
            <a:ext cx="5843587" cy="2269083"/>
          </a:xfrm>
        </p:spPr>
        <p:txBody>
          <a:bodyPr>
            <a:normAutofit lnSpcReduction="10000"/>
          </a:bodyPr>
          <a:lstStyle/>
          <a:p>
            <a:pPr marL="0" indent="0">
              <a:buNone/>
            </a:pPr>
            <a:r>
              <a:rPr lang="en-US" sz="2000" b="1" dirty="0">
                <a:solidFill>
                  <a:srgbClr val="002060"/>
                </a:solidFill>
                <a:cs typeface="Arial" panose="020B0604020202020204" pitchFamily="34" charset="0"/>
              </a:rPr>
              <a:t>What did we figure out? </a:t>
            </a:r>
          </a:p>
          <a:p>
            <a:pPr marL="0" indent="0">
              <a:buNone/>
            </a:pPr>
            <a:r>
              <a:rPr lang="en-US" sz="2000" dirty="0">
                <a:solidFill>
                  <a:srgbClr val="002060"/>
                </a:solidFill>
                <a:cs typeface="Arial" panose="020B0604020202020204" pitchFamily="34" charset="0"/>
              </a:rPr>
              <a:t>We figured out that sexual reproduction does require special  haploid cells so that when the male and female gametes come together, they make an organism with a complete (diploid) set of chromosomes. We also have a better understanding that sexual reproduction helps with variation.</a:t>
            </a:r>
          </a:p>
          <a:p>
            <a:endParaRPr lang="en-US" dirty="0"/>
          </a:p>
        </p:txBody>
      </p:sp>
      <p:sp>
        <p:nvSpPr>
          <p:cNvPr id="4" name="Text Placeholder 3">
            <a:extLst>
              <a:ext uri="{FF2B5EF4-FFF2-40B4-BE49-F238E27FC236}">
                <a16:creationId xmlns:a16="http://schemas.microsoft.com/office/drawing/2014/main" id="{670A6910-3490-4786-A49D-E562EF760264}"/>
              </a:ext>
            </a:extLst>
          </p:cNvPr>
          <p:cNvSpPr>
            <a:spLocks noGrp="1"/>
          </p:cNvSpPr>
          <p:nvPr>
            <p:ph type="body" sz="quarter" idx="11"/>
          </p:nvPr>
        </p:nvSpPr>
        <p:spPr>
          <a:xfrm>
            <a:off x="434145" y="3747046"/>
            <a:ext cx="8416925" cy="2531653"/>
          </a:xfrm>
        </p:spPr>
        <p:txBody>
          <a:bodyPr/>
          <a:lstStyle/>
          <a:p>
            <a:pPr marL="0" indent="0">
              <a:buNone/>
            </a:pPr>
            <a:r>
              <a:rPr lang="en-US" sz="1600" b="1" dirty="0">
                <a:solidFill>
                  <a:srgbClr val="002060"/>
                </a:solidFill>
                <a:cs typeface="Arial" panose="020B0604020202020204" pitchFamily="34" charset="0"/>
              </a:rPr>
              <a:t>GD LS04 Teacher Reflection Notes:</a:t>
            </a: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that went well…</a:t>
            </a: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624845725"/>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C345-BD6F-4BBB-8290-318D752FBF5D}"/>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LS05 Teacher Resource: Learning Segment Overview</a:t>
            </a:r>
            <a:endParaRPr lang="en-US" dirty="0"/>
          </a:p>
        </p:txBody>
      </p:sp>
      <p:sp>
        <p:nvSpPr>
          <p:cNvPr id="3" name="Text Placeholder 2">
            <a:extLst>
              <a:ext uri="{FF2B5EF4-FFF2-40B4-BE49-F238E27FC236}">
                <a16:creationId xmlns:a16="http://schemas.microsoft.com/office/drawing/2014/main" id="{350F4318-1494-42AB-9C13-9A82D963EB9E}"/>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M P</a:t>
            </a:r>
            <a:r>
              <a:rPr lang="en-US" sz="2000" b="1" dirty="0">
                <a:solidFill>
                  <a:srgbClr val="002060"/>
                </a:solidFill>
              </a:rPr>
              <a:t>: We now use our model to figure out how gamete formation increases variation through random assortment and crossing over.</a:t>
            </a:r>
          </a:p>
          <a:p>
            <a:endParaRPr lang="en-US" dirty="0"/>
          </a:p>
        </p:txBody>
      </p:sp>
      <p:sp>
        <p:nvSpPr>
          <p:cNvPr id="4" name="Text Placeholder 3">
            <a:extLst>
              <a:ext uri="{FF2B5EF4-FFF2-40B4-BE49-F238E27FC236}">
                <a16:creationId xmlns:a16="http://schemas.microsoft.com/office/drawing/2014/main" id="{66C1B5CF-7592-4031-8ADF-2AB473FFC38A}"/>
              </a:ext>
            </a:extLst>
          </p:cNvPr>
          <p:cNvSpPr>
            <a:spLocks noGrp="1"/>
          </p:cNvSpPr>
          <p:nvPr>
            <p:ph type="body" sz="quarter" idx="11"/>
          </p:nvPr>
        </p:nvSpPr>
        <p:spPr>
          <a:xfrm>
            <a:off x="282575" y="2806700"/>
            <a:ext cx="2308225" cy="622300"/>
          </a:xfrm>
        </p:spPr>
        <p:txBody>
          <a:bodyPr>
            <a:normAutofit/>
          </a:bodyPr>
          <a:lstStyle/>
          <a:p>
            <a:r>
              <a:rPr lang="en-US" dirty="0"/>
              <a:t>Time: 15 – 60 minutes</a:t>
            </a:r>
          </a:p>
        </p:txBody>
      </p:sp>
      <p:sp>
        <p:nvSpPr>
          <p:cNvPr id="5" name="Text Placeholder 4">
            <a:extLst>
              <a:ext uri="{FF2B5EF4-FFF2-40B4-BE49-F238E27FC236}">
                <a16:creationId xmlns:a16="http://schemas.microsoft.com/office/drawing/2014/main" id="{2069C239-2BFF-4F60-8CA2-E5E34BF39785}"/>
              </a:ext>
            </a:extLst>
          </p:cNvPr>
          <p:cNvSpPr>
            <a:spLocks noGrp="1"/>
          </p:cNvSpPr>
          <p:nvPr>
            <p:ph type="body" sz="quarter" idx="12"/>
          </p:nvPr>
        </p:nvSpPr>
        <p:spPr>
          <a:xfrm>
            <a:off x="282575" y="3360738"/>
            <a:ext cx="8737600" cy="2871787"/>
          </a:xfrm>
        </p:spPr>
        <p:txBody>
          <a:bodyPr>
            <a:normAutofit fontScale="92500" lnSpcReduction="10000"/>
          </a:bodyPr>
          <a:lstStyle/>
          <a:p>
            <a:r>
              <a:rPr lang="en-US" sz="1600" i="1" u="sng" dirty="0">
                <a:solidFill>
                  <a:srgbClr val="002060"/>
                </a:solidFill>
              </a:rPr>
              <a:t>Resources you will need:</a:t>
            </a:r>
          </a:p>
          <a:p>
            <a:pPr lvl="0"/>
            <a:r>
              <a:rPr lang="en-US" dirty="0">
                <a:solidFill>
                  <a:schemeClr val="tx2">
                    <a:lumMod val="50000"/>
                  </a:schemeClr>
                </a:solidFill>
              </a:rPr>
              <a:t>M Doodle Sheet</a:t>
            </a:r>
          </a:p>
          <a:p>
            <a:pPr lvl="0"/>
            <a:r>
              <a:rPr lang="en-US" dirty="0">
                <a:solidFill>
                  <a:schemeClr val="tx2">
                    <a:lumMod val="50000"/>
                  </a:schemeClr>
                </a:solidFill>
              </a:rPr>
              <a:t>M 05 Crossing over reading and activity (optional)</a:t>
            </a:r>
          </a:p>
          <a:p>
            <a:r>
              <a:rPr lang="en-US" dirty="0">
                <a:solidFill>
                  <a:schemeClr val="tx2">
                    <a:lumMod val="50000"/>
                  </a:schemeClr>
                </a:solidFill>
              </a:rPr>
              <a:t>M Crossing over activity cut out (optional)</a:t>
            </a:r>
            <a:endParaRPr lang="en-US" sz="1600" i="1" u="sng" dirty="0">
              <a:solidFill>
                <a:schemeClr val="tx2">
                  <a:lumMod val="50000"/>
                </a:schemeClr>
              </a:solidFill>
            </a:endParaRPr>
          </a:p>
          <a:p>
            <a:endParaRPr lang="en-US" sz="1600" i="1" u="sng"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r>
              <a:rPr lang="en-US" sz="1600" dirty="0">
                <a:solidFill>
                  <a:srgbClr val="002060"/>
                </a:solidFill>
              </a:rPr>
              <a:t>Whiteboards</a:t>
            </a:r>
          </a:p>
          <a:p>
            <a:r>
              <a:rPr lang="en-US" sz="1600" dirty="0">
                <a:solidFill>
                  <a:srgbClr val="002060"/>
                </a:solidFill>
              </a:rPr>
              <a:t>Norms of Conversation</a:t>
            </a:r>
            <a:endParaRPr lang="en-US" dirty="0"/>
          </a:p>
        </p:txBody>
      </p:sp>
    </p:spTree>
    <p:extLst>
      <p:ext uri="{BB962C8B-B14F-4D97-AF65-F5344CB8AC3E}">
        <p14:creationId xmlns:p14="http://schemas.microsoft.com/office/powerpoint/2010/main" val="340736192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7B48-B662-4BA3-8F0F-D4DF512F741D}"/>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LS01 Teacher Resource: Learning Segment Overview</a:t>
            </a:r>
            <a:endParaRPr lang="en-US" dirty="0"/>
          </a:p>
        </p:txBody>
      </p:sp>
      <p:sp>
        <p:nvSpPr>
          <p:cNvPr id="3" name="Text Placeholder 2">
            <a:extLst>
              <a:ext uri="{FF2B5EF4-FFF2-40B4-BE49-F238E27FC236}">
                <a16:creationId xmlns:a16="http://schemas.microsoft.com/office/drawing/2014/main" id="{538CC93D-26DC-4517-886A-52717D54C259}"/>
              </a:ext>
            </a:extLst>
          </p:cNvPr>
          <p:cNvSpPr>
            <a:spLocks noGrp="1"/>
          </p:cNvSpPr>
          <p:nvPr>
            <p:ph type="body" sz="quarter" idx="10"/>
          </p:nvPr>
        </p:nvSpPr>
        <p:spPr/>
        <p:txBody>
          <a:bodyPr/>
          <a:lstStyle/>
          <a:p>
            <a:r>
              <a:rPr lang="en-US" b="1" dirty="0"/>
              <a:t>P-&gt;Q: We are presented with a phenomenon of twin sisters from the same biological parents, who look nothing alike. We ask, are they really twins? </a:t>
            </a:r>
          </a:p>
          <a:p>
            <a:endParaRPr lang="en-US" dirty="0"/>
          </a:p>
        </p:txBody>
      </p:sp>
      <p:sp>
        <p:nvSpPr>
          <p:cNvPr id="4" name="Text Placeholder 3">
            <a:extLst>
              <a:ext uri="{FF2B5EF4-FFF2-40B4-BE49-F238E27FC236}">
                <a16:creationId xmlns:a16="http://schemas.microsoft.com/office/drawing/2014/main" id="{6CF0AD9E-745B-40E2-89C8-9574BF6B075D}"/>
              </a:ext>
            </a:extLst>
          </p:cNvPr>
          <p:cNvSpPr>
            <a:spLocks noGrp="1"/>
          </p:cNvSpPr>
          <p:nvPr>
            <p:ph type="body" sz="quarter" idx="11"/>
          </p:nvPr>
        </p:nvSpPr>
        <p:spPr/>
        <p:txBody>
          <a:bodyPr/>
          <a:lstStyle/>
          <a:p>
            <a:r>
              <a:rPr lang="en-US" dirty="0"/>
              <a:t>Time: 20 minutes</a:t>
            </a:r>
          </a:p>
        </p:txBody>
      </p:sp>
      <p:sp>
        <p:nvSpPr>
          <p:cNvPr id="5" name="Text Placeholder 4">
            <a:extLst>
              <a:ext uri="{FF2B5EF4-FFF2-40B4-BE49-F238E27FC236}">
                <a16:creationId xmlns:a16="http://schemas.microsoft.com/office/drawing/2014/main" id="{86712CB0-CB0A-470E-98F4-1C923DBE73C4}"/>
              </a:ext>
            </a:extLst>
          </p:cNvPr>
          <p:cNvSpPr>
            <a:spLocks noGrp="1"/>
          </p:cNvSpPr>
          <p:nvPr>
            <p:ph type="body" sz="quarter" idx="12"/>
          </p:nvPr>
        </p:nvSpPr>
        <p:spPr/>
        <p:txBody>
          <a:bodyPr>
            <a:normAutofit lnSpcReduction="10000"/>
          </a:bodyPr>
          <a:lstStyle/>
          <a:p>
            <a:r>
              <a:rPr lang="en-US" sz="1600" i="1" u="sng" dirty="0">
                <a:solidFill>
                  <a:srgbClr val="002060"/>
                </a:solidFill>
              </a:rPr>
              <a:t>Resources you will need:</a:t>
            </a:r>
          </a:p>
          <a:p>
            <a:r>
              <a:rPr lang="en-US" sz="1600" dirty="0">
                <a:solidFill>
                  <a:srgbClr val="002060"/>
                </a:solidFill>
              </a:rPr>
              <a:t>M Doodle Sheet</a:t>
            </a:r>
          </a:p>
          <a:p>
            <a:endParaRPr lang="en-US" sz="1600" dirty="0">
              <a:solidFill>
                <a:srgbClr val="002060"/>
              </a:solidFill>
            </a:endParaRPr>
          </a:p>
          <a:p>
            <a:endParaRPr lang="en-US" sz="1600"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endParaRPr lang="en-US" dirty="0"/>
          </a:p>
        </p:txBody>
      </p:sp>
    </p:spTree>
    <p:extLst>
      <p:ext uri="{BB962C8B-B14F-4D97-AF65-F5344CB8AC3E}">
        <p14:creationId xmlns:p14="http://schemas.microsoft.com/office/powerpoint/2010/main" val="3118385783"/>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C345-BD6F-4BBB-8290-318D752FBF5D}"/>
              </a:ext>
            </a:extLst>
          </p:cNvPr>
          <p:cNvSpPr>
            <a:spLocks noGrp="1"/>
          </p:cNvSpPr>
          <p:nvPr>
            <p:ph type="title"/>
          </p:nvPr>
        </p:nvSpPr>
        <p:spPr/>
        <p:txBody>
          <a:bodyPr>
            <a:normAutofit fontScale="90000"/>
          </a:bodyPr>
          <a:lstStyle/>
          <a:p>
            <a:r>
              <a:rPr lang="en-US" dirty="0"/>
              <a:t>LS05 Overview Continued</a:t>
            </a:r>
          </a:p>
        </p:txBody>
      </p:sp>
      <p:sp>
        <p:nvSpPr>
          <p:cNvPr id="3" name="Text Placeholder 2">
            <a:extLst>
              <a:ext uri="{FF2B5EF4-FFF2-40B4-BE49-F238E27FC236}">
                <a16:creationId xmlns:a16="http://schemas.microsoft.com/office/drawing/2014/main" id="{350F4318-1494-42AB-9C13-9A82D963EB9E}"/>
              </a:ext>
            </a:extLst>
          </p:cNvPr>
          <p:cNvSpPr>
            <a:spLocks noGrp="1"/>
          </p:cNvSpPr>
          <p:nvPr>
            <p:ph type="body" sz="quarter" idx="10"/>
          </p:nvPr>
        </p:nvSpPr>
        <p:spPr/>
        <p:txBody>
          <a:bodyPr/>
          <a:lstStyle/>
          <a:p>
            <a:r>
              <a:rPr lang="en-US" sz="2000" dirty="0">
                <a:solidFill>
                  <a:srgbClr val="002060"/>
                </a:solidFill>
              </a:rPr>
              <a:t>We first reflect on the importance of variation and then ask how does meiosis improve variation? We calculate the </a:t>
            </a:r>
            <a:r>
              <a:rPr lang="en-US" sz="2000" dirty="0">
                <a:solidFill>
                  <a:srgbClr val="002060"/>
                </a:solidFill>
                <a:cs typeface="Arial" panose="020B0604020202020204" pitchFamily="34" charset="0"/>
              </a:rPr>
              <a:t>different number of combinations for the 3 pairs of chromosomes and then do it again for the 23 pairs of human chromosomes. Then we look at crossing over. There are 2 options for making sense of crossing over. The one featured in the slide show is a simple observation of chromosomes after crossing over. </a:t>
            </a:r>
          </a:p>
          <a:p>
            <a:endParaRPr lang="en-US" dirty="0"/>
          </a:p>
        </p:txBody>
      </p:sp>
      <p:sp>
        <p:nvSpPr>
          <p:cNvPr id="4" name="Text Placeholder 3">
            <a:extLst>
              <a:ext uri="{FF2B5EF4-FFF2-40B4-BE49-F238E27FC236}">
                <a16:creationId xmlns:a16="http://schemas.microsoft.com/office/drawing/2014/main" id="{66C1B5CF-7592-4031-8ADF-2AB473FFC38A}"/>
              </a:ext>
            </a:extLst>
          </p:cNvPr>
          <p:cNvSpPr>
            <a:spLocks noGrp="1"/>
          </p:cNvSpPr>
          <p:nvPr>
            <p:ph type="body" sz="quarter" idx="11"/>
          </p:nvPr>
        </p:nvSpPr>
        <p:spPr>
          <a:xfrm>
            <a:off x="282575" y="2806700"/>
            <a:ext cx="2308225" cy="622300"/>
          </a:xfrm>
        </p:spPr>
        <p:txBody>
          <a:bodyPr>
            <a:normAutofit/>
          </a:bodyPr>
          <a:lstStyle/>
          <a:p>
            <a:r>
              <a:rPr lang="en-US" dirty="0"/>
              <a:t>Time: 15 – 60 minutes</a:t>
            </a:r>
          </a:p>
        </p:txBody>
      </p:sp>
      <p:sp>
        <p:nvSpPr>
          <p:cNvPr id="5" name="Text Placeholder 4">
            <a:extLst>
              <a:ext uri="{FF2B5EF4-FFF2-40B4-BE49-F238E27FC236}">
                <a16:creationId xmlns:a16="http://schemas.microsoft.com/office/drawing/2014/main" id="{2069C239-2BFF-4F60-8CA2-E5E34BF39785}"/>
              </a:ext>
            </a:extLst>
          </p:cNvPr>
          <p:cNvSpPr>
            <a:spLocks noGrp="1"/>
          </p:cNvSpPr>
          <p:nvPr>
            <p:ph type="body" sz="quarter" idx="12"/>
          </p:nvPr>
        </p:nvSpPr>
        <p:spPr>
          <a:xfrm>
            <a:off x="282575" y="3429000"/>
            <a:ext cx="8737600" cy="2803525"/>
          </a:xfrm>
        </p:spPr>
        <p:txBody>
          <a:bodyPr>
            <a:normAutofit/>
          </a:bodyPr>
          <a:lstStyle/>
          <a:p>
            <a:r>
              <a:rPr lang="en-US" sz="2000" dirty="0">
                <a:solidFill>
                  <a:srgbClr val="002060"/>
                </a:solidFill>
              </a:rPr>
              <a:t>The second option is in the hidden slides in this learning segment and goes a bit deeper into homologous chromosomes. There is also a paper activity in the resources.  The main idea is that crossing over provides even more variation.</a:t>
            </a:r>
            <a:endParaRPr lang="en-US" sz="2000" dirty="0"/>
          </a:p>
        </p:txBody>
      </p:sp>
    </p:spTree>
    <p:extLst>
      <p:ext uri="{BB962C8B-B14F-4D97-AF65-F5344CB8AC3E}">
        <p14:creationId xmlns:p14="http://schemas.microsoft.com/office/powerpoint/2010/main" val="2724233943"/>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1352"/>
            <a:ext cx="8229600" cy="1143000"/>
          </a:xfrm>
        </p:spPr>
        <p:txBody>
          <a:bodyPr>
            <a:normAutofit fontScale="90000"/>
          </a:bodyPr>
          <a:lstStyle/>
          <a:p>
            <a:r>
              <a:rPr lang="en-US" dirty="0">
                <a:solidFill>
                  <a:srgbClr val="002060"/>
                </a:solidFill>
                <a:latin typeface="Arial" panose="020B0604020202020204" pitchFamily="34" charset="0"/>
                <a:cs typeface="Arial" panose="020B0604020202020204" pitchFamily="34" charset="0"/>
              </a:rPr>
              <a:t>VARIATION </a:t>
            </a:r>
            <a:br>
              <a:rPr lang="en-US" dirty="0">
                <a:solidFill>
                  <a:srgbClr val="002060"/>
                </a:solidFill>
                <a:latin typeface="Arial" panose="020B0604020202020204" pitchFamily="34" charset="0"/>
                <a:cs typeface="Arial" panose="020B0604020202020204" pitchFamily="34" charset="0"/>
              </a:rPr>
            </a:br>
            <a:r>
              <a:rPr lang="en-US" sz="4000" dirty="0">
                <a:solidFill>
                  <a:srgbClr val="002060"/>
                </a:solidFill>
                <a:latin typeface="Arial" panose="020B0604020202020204" pitchFamily="34" charset="0"/>
                <a:cs typeface="Arial" panose="020B0604020202020204" pitchFamily="34" charset="0"/>
              </a:rPr>
              <a:t>What does meiosis have to do with it?</a:t>
            </a:r>
          </a:p>
        </p:txBody>
      </p:sp>
      <p:sp>
        <p:nvSpPr>
          <p:cNvPr id="3" name="Content Placeholder 2"/>
          <p:cNvSpPr>
            <a:spLocks noGrp="1"/>
          </p:cNvSpPr>
          <p:nvPr>
            <p:ph idx="1"/>
          </p:nvPr>
        </p:nvSpPr>
        <p:spPr>
          <a:xfrm>
            <a:off x="1264556" y="1404256"/>
            <a:ext cx="7770586" cy="5758543"/>
          </a:xfrm>
        </p:spPr>
        <p:txBody>
          <a:bodyPr>
            <a:normAutofit fontScale="85000" lnSpcReduction="20000"/>
          </a:bodyPr>
          <a:lstStyle/>
          <a:p>
            <a:pPr marL="0" indent="0">
              <a:buNone/>
            </a:pPr>
            <a:r>
              <a:rPr lang="en-US" b="1" dirty="0">
                <a:solidFill>
                  <a:srgbClr val="0070C0"/>
                </a:solidFill>
                <a:latin typeface="Arial" panose="020B0604020202020204" pitchFamily="34" charset="0"/>
                <a:cs typeface="Arial" panose="020B0604020202020204" pitchFamily="34" charset="0"/>
              </a:rPr>
              <a:t>When you were creating the combinations for each of the 3 pairs of chromosomes, what was the chance, each time, of getting the A vs. B chromosome. </a:t>
            </a:r>
          </a:p>
          <a:p>
            <a:pPr marL="0" indent="0">
              <a:buNone/>
            </a:pPr>
            <a:r>
              <a:rPr lang="en-US" b="1" dirty="0">
                <a:solidFill>
                  <a:srgbClr val="0070C0"/>
                </a:solidFill>
                <a:latin typeface="Arial" panose="020B0604020202020204" pitchFamily="34" charset="0"/>
                <a:cs typeface="Arial" panose="020B0604020202020204" pitchFamily="34" charset="0"/>
              </a:rPr>
              <a:t>Hint: what did you use to “decide” which chromosome was used to make the baby?</a:t>
            </a:r>
          </a:p>
          <a:p>
            <a:pPr marL="0" indent="0">
              <a:buNone/>
            </a:pPr>
            <a:endParaRPr lang="en-US" b="1" dirty="0">
              <a:solidFill>
                <a:srgbClr val="0070C0"/>
              </a:solidFill>
            </a:endParaRPr>
          </a:p>
          <a:p>
            <a:pPr marL="0" indent="0">
              <a:buNone/>
            </a:pPr>
            <a:r>
              <a:rPr lang="en-US" b="1" dirty="0">
                <a:solidFill>
                  <a:srgbClr val="002060"/>
                </a:solidFill>
                <a:latin typeface="Arial" panose="020B0604020202020204" pitchFamily="34" charset="0"/>
                <a:cs typeface="Arial" panose="020B0604020202020204" pitchFamily="34" charset="0"/>
              </a:rPr>
              <a:t>What were the chances of getting an A ?/B? each time you flipped the chip?</a:t>
            </a:r>
          </a:p>
          <a:p>
            <a:pPr marL="0" indent="0">
              <a:buNone/>
            </a:pPr>
            <a:endParaRPr lang="en-US" dirty="0">
              <a:latin typeface="Arial" panose="020B0604020202020204" pitchFamily="34" charset="0"/>
              <a:cs typeface="Arial" panose="020B0604020202020204" pitchFamily="34" charset="0"/>
            </a:endParaRPr>
          </a:p>
          <a:p>
            <a:pPr lvl="1"/>
            <a:r>
              <a:rPr lang="en-US" sz="3500" dirty="0">
                <a:solidFill>
                  <a:srgbClr val="C00000"/>
                </a:solidFill>
                <a:latin typeface="Arial" panose="020B0604020202020204" pitchFamily="34" charset="0"/>
                <a:cs typeface="Arial" panose="020B0604020202020204" pitchFamily="34" charset="0"/>
              </a:rPr>
              <a:t>50/50 chance of getting the A chromosome or the B chromosome</a:t>
            </a:r>
          </a:p>
          <a:p>
            <a:pPr lvl="1"/>
            <a:r>
              <a:rPr lang="en-US" sz="3500" dirty="0">
                <a:latin typeface="Arial" panose="020B0604020202020204" pitchFamily="34" charset="0"/>
                <a:cs typeface="Arial" panose="020B0604020202020204" pitchFamily="34" charset="0"/>
              </a:rPr>
              <a:t>This allows for some variation, but how much?</a:t>
            </a:r>
          </a:p>
        </p:txBody>
      </p:sp>
      <p:pic>
        <p:nvPicPr>
          <p:cNvPr id="4" name="Picture 3">
            <a:extLst>
              <a:ext uri="{FF2B5EF4-FFF2-40B4-BE49-F238E27FC236}">
                <a16:creationId xmlns:a16="http://schemas.microsoft.com/office/drawing/2014/main" id="{49E87AD6-2488-4CD2-AA62-F1F5D270C7F8}"/>
              </a:ext>
            </a:extLst>
          </p:cNvPr>
          <p:cNvPicPr>
            <a:picLocks noChangeAspect="1"/>
          </p:cNvPicPr>
          <p:nvPr/>
        </p:nvPicPr>
        <p:blipFill>
          <a:blip r:embed="rId3"/>
          <a:stretch>
            <a:fillRect/>
          </a:stretch>
        </p:blipFill>
        <p:spPr>
          <a:xfrm>
            <a:off x="272143" y="1786091"/>
            <a:ext cx="829128" cy="847417"/>
          </a:xfrm>
          <a:prstGeom prst="rect">
            <a:avLst/>
          </a:prstGeom>
        </p:spPr>
      </p:pic>
      <p:sp>
        <p:nvSpPr>
          <p:cNvPr id="5" name="TextBox 4">
            <a:extLst>
              <a:ext uri="{FF2B5EF4-FFF2-40B4-BE49-F238E27FC236}">
                <a16:creationId xmlns:a16="http://schemas.microsoft.com/office/drawing/2014/main" id="{F0D1A097-86AC-48B0-AAB0-4652534714B4}"/>
              </a:ext>
            </a:extLst>
          </p:cNvPr>
          <p:cNvSpPr txBox="1"/>
          <p:nvPr/>
        </p:nvSpPr>
        <p:spPr>
          <a:xfrm>
            <a:off x="3712028" y="3429000"/>
            <a:ext cx="2198915" cy="400110"/>
          </a:xfrm>
          <a:prstGeom prst="rect">
            <a:avLst/>
          </a:prstGeom>
          <a:noFill/>
        </p:spPr>
        <p:txBody>
          <a:bodyPr wrap="square" rtlCol="0">
            <a:spAutoFit/>
          </a:bodyPr>
          <a:lstStyle/>
          <a:p>
            <a:r>
              <a:rPr lang="en-US" sz="2000" dirty="0">
                <a:solidFill>
                  <a:srgbClr val="C00000"/>
                </a:solidFill>
                <a:latin typeface="Arial" panose="020B0604020202020204" pitchFamily="34" charset="0"/>
                <a:cs typeface="Arial" panose="020B0604020202020204" pitchFamily="34" charset="0"/>
              </a:rPr>
              <a:t>A Poker Chip</a:t>
            </a:r>
          </a:p>
        </p:txBody>
      </p:sp>
    </p:spTree>
    <p:extLst>
      <p:ext uri="{BB962C8B-B14F-4D97-AF65-F5344CB8AC3E}">
        <p14:creationId xmlns:p14="http://schemas.microsoft.com/office/powerpoint/2010/main" val="36088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64C5C48-F850-4FEC-89B2-5EF9310E6109}"/>
              </a:ext>
            </a:extLst>
          </p:cNvPr>
          <p:cNvSpPr>
            <a:spLocks noGrp="1"/>
          </p:cNvSpPr>
          <p:nvPr>
            <p:ph type="title"/>
          </p:nvPr>
        </p:nvSpPr>
        <p:spPr>
          <a:xfrm>
            <a:off x="457200" y="206828"/>
            <a:ext cx="8229600" cy="1143000"/>
          </a:xfrm>
        </p:spPr>
        <p:txBody>
          <a:bodyPr>
            <a:normAutofit fontScale="90000"/>
          </a:bodyPr>
          <a:lstStyle/>
          <a:p>
            <a:r>
              <a:rPr lang="en-US" dirty="0">
                <a:solidFill>
                  <a:srgbClr val="002060"/>
                </a:solidFill>
                <a:latin typeface="Arial" panose="020B0604020202020204" pitchFamily="34" charset="0"/>
                <a:cs typeface="Arial" panose="020B0604020202020204" pitchFamily="34" charset="0"/>
              </a:rPr>
              <a:t>VARIATION </a:t>
            </a:r>
            <a:br>
              <a:rPr lang="en-US" dirty="0">
                <a:solidFill>
                  <a:srgbClr val="002060"/>
                </a:solidFill>
                <a:latin typeface="Arial" panose="020B0604020202020204" pitchFamily="34" charset="0"/>
                <a:cs typeface="Arial" panose="020B0604020202020204" pitchFamily="34" charset="0"/>
              </a:rPr>
            </a:br>
            <a:r>
              <a:rPr lang="en-US" sz="4000" dirty="0">
                <a:solidFill>
                  <a:srgbClr val="002060"/>
                </a:solidFill>
                <a:latin typeface="Arial" panose="020B0604020202020204" pitchFamily="34" charset="0"/>
                <a:cs typeface="Arial" panose="020B0604020202020204" pitchFamily="34" charset="0"/>
              </a:rPr>
              <a:t>What does meiosis have to do with it?</a:t>
            </a:r>
          </a:p>
        </p:txBody>
      </p:sp>
      <p:sp>
        <p:nvSpPr>
          <p:cNvPr id="3" name="Content Placeholder 2"/>
          <p:cNvSpPr>
            <a:spLocks noGrp="1"/>
          </p:cNvSpPr>
          <p:nvPr>
            <p:ph idx="1"/>
          </p:nvPr>
        </p:nvSpPr>
        <p:spPr>
          <a:xfrm>
            <a:off x="1600200" y="1349828"/>
            <a:ext cx="7250723" cy="5381121"/>
          </a:xfrm>
        </p:spPr>
        <p:txBody>
          <a:bodyPr>
            <a:normAutofit/>
          </a:bodyPr>
          <a:lstStyle/>
          <a:p>
            <a:pPr marL="0" indent="0">
              <a:buNone/>
            </a:pPr>
            <a:r>
              <a:rPr lang="en-US" sz="2800" dirty="0">
                <a:latin typeface="Arial" panose="020B0604020202020204" pitchFamily="34" charset="0"/>
                <a:cs typeface="Arial" panose="020B0604020202020204" pitchFamily="34" charset="0"/>
              </a:rPr>
              <a:t>If we have 3 pairs of chromosomes, how many different eggs are possible?</a:t>
            </a:r>
          </a:p>
          <a:p>
            <a:pPr marL="0" indent="0">
              <a:buNone/>
            </a:pPr>
            <a:endParaRPr lang="en-US" sz="2800" dirty="0">
              <a:latin typeface="Arial" panose="020B0604020202020204" pitchFamily="34" charset="0"/>
              <a:cs typeface="Arial" panose="020B0604020202020204" pitchFamily="34" charset="0"/>
            </a:endParaRPr>
          </a:p>
          <a:p>
            <a:pPr marL="0" indent="0">
              <a:buNone/>
            </a:pPr>
            <a:r>
              <a:rPr lang="en-US" sz="2800" dirty="0">
                <a:latin typeface="Arial" panose="020B0604020202020204" pitchFamily="34" charset="0"/>
                <a:cs typeface="Arial" panose="020B0604020202020204" pitchFamily="34" charset="0"/>
              </a:rPr>
              <a:t>In other words, how many different combinations of the 3 pairs of chromosome, are possible?</a:t>
            </a:r>
          </a:p>
          <a:p>
            <a:pPr marL="0" indent="0">
              <a:buNone/>
            </a:pPr>
            <a:endParaRPr lang="en-US" sz="2800"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3 pairs of chromosomes</a:t>
            </a:r>
          </a:p>
          <a:p>
            <a:pPr lvl="2"/>
            <a:r>
              <a:rPr lang="en-US" dirty="0">
                <a:latin typeface="Arial" panose="020B0604020202020204" pitchFamily="34" charset="0"/>
                <a:cs typeface="Arial" panose="020B0604020202020204" pitchFamily="34" charset="0"/>
              </a:rPr>
              <a:t>(long, medium, and short)</a:t>
            </a:r>
          </a:p>
          <a:p>
            <a:pPr lvl="1"/>
            <a:r>
              <a:rPr lang="en-US" dirty="0">
                <a:latin typeface="Arial" panose="020B0604020202020204" pitchFamily="34" charset="0"/>
                <a:cs typeface="Arial" panose="020B0604020202020204" pitchFamily="34" charset="0"/>
              </a:rPr>
              <a:t>2 of each kind (A and B)</a:t>
            </a:r>
          </a:p>
          <a:p>
            <a:pPr lvl="1"/>
            <a:endParaRPr lang="en-US" dirty="0"/>
          </a:p>
          <a:p>
            <a:pPr marL="457200" lvl="1" indent="0">
              <a:buNone/>
            </a:pPr>
            <a:endParaRPr lang="en-US" dirty="0"/>
          </a:p>
          <a:p>
            <a:pPr marL="457200" lvl="1" indent="0">
              <a:buNone/>
            </a:pPr>
            <a:endParaRPr lang="en-US" dirty="0"/>
          </a:p>
        </p:txBody>
      </p:sp>
      <p:sp>
        <p:nvSpPr>
          <p:cNvPr id="9" name="TextBox 8">
            <a:extLst>
              <a:ext uri="{FF2B5EF4-FFF2-40B4-BE49-F238E27FC236}">
                <a16:creationId xmlns:a16="http://schemas.microsoft.com/office/drawing/2014/main" id="{FA57395D-2274-445F-8686-EDFF9CD84DA6}"/>
              </a:ext>
            </a:extLst>
          </p:cNvPr>
          <p:cNvSpPr txBox="1"/>
          <p:nvPr/>
        </p:nvSpPr>
        <p:spPr>
          <a:xfrm>
            <a:off x="4137652" y="6053121"/>
            <a:ext cx="868696" cy="769441"/>
          </a:xfrm>
          <a:prstGeom prst="rect">
            <a:avLst/>
          </a:prstGeom>
          <a:noFill/>
        </p:spPr>
        <p:txBody>
          <a:bodyPr wrap="square" rtlCol="0">
            <a:spAutoFit/>
          </a:bodyPr>
          <a:lstStyle/>
          <a:p>
            <a:r>
              <a:rPr lang="en-US" sz="4400" dirty="0">
                <a:solidFill>
                  <a:srgbClr val="2847E3"/>
                </a:solidFill>
                <a:latin typeface="Arial" panose="020B0604020202020204" pitchFamily="34" charset="0"/>
                <a:cs typeface="Arial" panose="020B0604020202020204" pitchFamily="34" charset="0"/>
              </a:rPr>
              <a:t>8</a:t>
            </a:r>
          </a:p>
        </p:txBody>
      </p:sp>
      <p:pic>
        <p:nvPicPr>
          <p:cNvPr id="2" name="Picture 1">
            <a:extLst>
              <a:ext uri="{FF2B5EF4-FFF2-40B4-BE49-F238E27FC236}">
                <a16:creationId xmlns:a16="http://schemas.microsoft.com/office/drawing/2014/main" id="{DA83C8CC-E2C0-4E97-B6D1-DDDAC0538D5C}"/>
              </a:ext>
            </a:extLst>
          </p:cNvPr>
          <p:cNvPicPr>
            <a:picLocks noChangeAspect="1"/>
          </p:cNvPicPr>
          <p:nvPr/>
        </p:nvPicPr>
        <p:blipFill>
          <a:blip r:embed="rId3"/>
          <a:stretch>
            <a:fillRect/>
          </a:stretch>
        </p:blipFill>
        <p:spPr>
          <a:xfrm>
            <a:off x="553358" y="1624474"/>
            <a:ext cx="829128" cy="847417"/>
          </a:xfrm>
          <a:prstGeom prst="rect">
            <a:avLst/>
          </a:prstGeom>
        </p:spPr>
      </p:pic>
    </p:spTree>
    <p:extLst>
      <p:ext uri="{BB962C8B-B14F-4D97-AF65-F5344CB8AC3E}">
        <p14:creationId xmlns:p14="http://schemas.microsoft.com/office/powerpoint/2010/main" val="46344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6492" y="345996"/>
            <a:ext cx="7831015" cy="5048749"/>
          </a:xfrm>
        </p:spPr>
        <p:txBody>
          <a:bodyPr>
            <a:normAutofit/>
          </a:bodyPr>
          <a:lstStyle/>
          <a:p>
            <a:pPr marL="457200" lvl="1" indent="0">
              <a:buNone/>
            </a:pPr>
            <a:r>
              <a:rPr lang="en-US" dirty="0">
                <a:latin typeface="Arial" panose="020B0604020202020204" pitchFamily="34" charset="0"/>
                <a:cs typeface="Arial" panose="020B0604020202020204" pitchFamily="34" charset="0"/>
              </a:rPr>
              <a:t>What mathematical operation could we use 2 and 3 to = 8?</a:t>
            </a:r>
          </a:p>
          <a:p>
            <a:pPr lvl="1"/>
            <a:endParaRPr lang="en-US" sz="2800" dirty="0">
              <a:latin typeface="Arial" panose="020B0604020202020204" pitchFamily="34" charset="0"/>
              <a:cs typeface="Arial" panose="020B0604020202020204" pitchFamily="34" charset="0"/>
            </a:endParaRPr>
          </a:p>
          <a:p>
            <a:pPr marL="457200" lvl="1" indent="0">
              <a:buNone/>
            </a:pPr>
            <a:r>
              <a:rPr lang="en-US" sz="2800" dirty="0">
                <a:latin typeface="Arial" panose="020B0604020202020204" pitchFamily="34" charset="0"/>
                <a:cs typeface="Arial" panose="020B0604020202020204" pitchFamily="34" charset="0"/>
              </a:rPr>
              <a:t>Turns out, if </a:t>
            </a:r>
            <a:r>
              <a:rPr lang="en-US" sz="2800" b="1" dirty="0">
                <a:solidFill>
                  <a:srgbClr val="0643E3"/>
                </a:solidFill>
                <a:latin typeface="Arial" panose="020B0604020202020204" pitchFamily="34" charset="0"/>
                <a:cs typeface="Arial" panose="020B0604020202020204" pitchFamily="34" charset="0"/>
              </a:rPr>
              <a:t>n = # of pairs </a:t>
            </a:r>
            <a:r>
              <a:rPr lang="en-US" sz="2800" dirty="0">
                <a:latin typeface="Arial" panose="020B0604020202020204" pitchFamily="34" charset="0"/>
                <a:cs typeface="Arial" panose="020B0604020202020204" pitchFamily="34" charset="0"/>
              </a:rPr>
              <a:t>of chromosomes in a species then:</a:t>
            </a:r>
          </a:p>
          <a:p>
            <a:pPr marL="914400" lvl="2" indent="0">
              <a:buNone/>
            </a:pPr>
            <a:r>
              <a:rPr lang="en-US" sz="2800" dirty="0">
                <a:latin typeface="Arial" panose="020B0604020202020204" pitchFamily="34" charset="0"/>
                <a:cs typeface="Arial" panose="020B0604020202020204" pitchFamily="34" charset="0"/>
              </a:rPr>
              <a:t> </a:t>
            </a:r>
            <a:r>
              <a:rPr lang="en-US" sz="3200" b="1" i="1" dirty="0">
                <a:solidFill>
                  <a:srgbClr val="0643E3"/>
                </a:solidFill>
                <a:latin typeface="Arial" panose="020B0604020202020204" pitchFamily="34" charset="0"/>
                <a:cs typeface="Arial" panose="020B0604020202020204" pitchFamily="34" charset="0"/>
              </a:rPr>
              <a:t>2</a:t>
            </a:r>
            <a:r>
              <a:rPr lang="en-US" sz="3200" b="1" i="1" baseline="30000" dirty="0">
                <a:solidFill>
                  <a:srgbClr val="0643E3"/>
                </a:solidFill>
                <a:latin typeface="Arial" panose="020B0604020202020204" pitchFamily="34" charset="0"/>
                <a:cs typeface="Arial" panose="020B0604020202020204" pitchFamily="34" charset="0"/>
              </a:rPr>
              <a:t>n</a:t>
            </a:r>
            <a:r>
              <a:rPr lang="en-US" sz="3200" b="1" i="1" dirty="0">
                <a:solidFill>
                  <a:srgbClr val="0643E3"/>
                </a:solidFill>
                <a:latin typeface="Arial" panose="020B0604020202020204" pitchFamily="34" charset="0"/>
                <a:cs typeface="Arial" panose="020B0604020202020204" pitchFamily="34" charset="0"/>
              </a:rPr>
              <a:t> = # of different chromosome combos </a:t>
            </a:r>
            <a:r>
              <a:rPr lang="en-US" sz="3200" i="1" dirty="0">
                <a:latin typeface="Arial" panose="020B0604020202020204" pitchFamily="34" charset="0"/>
                <a:cs typeface="Arial" panose="020B0604020202020204" pitchFamily="34" charset="0"/>
              </a:rPr>
              <a:t>possible in their gametes.</a:t>
            </a:r>
          </a:p>
          <a:p>
            <a:pPr marL="914400" lvl="2" indent="0">
              <a:buNone/>
            </a:pPr>
            <a:r>
              <a:rPr lang="en-US" sz="2800" i="1" dirty="0">
                <a:latin typeface="Arial" panose="020B0604020202020204" pitchFamily="34" charset="0"/>
                <a:cs typeface="Arial" panose="020B0604020202020204" pitchFamily="34" charset="0"/>
              </a:rPr>
              <a:t>How</a:t>
            </a:r>
            <a:r>
              <a:rPr lang="en-US" sz="32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many combinations are possible for each human? </a:t>
            </a:r>
          </a:p>
        </p:txBody>
      </p:sp>
      <p:sp>
        <p:nvSpPr>
          <p:cNvPr id="4" name="TextBox 3"/>
          <p:cNvSpPr txBox="1"/>
          <p:nvPr/>
        </p:nvSpPr>
        <p:spPr>
          <a:xfrm>
            <a:off x="2854657" y="5080054"/>
            <a:ext cx="7089908" cy="1231106"/>
          </a:xfrm>
          <a:prstGeom prst="rect">
            <a:avLst/>
          </a:prstGeom>
          <a:noFill/>
        </p:spPr>
        <p:txBody>
          <a:bodyPr wrap="square" rtlCol="0">
            <a:spAutoFit/>
          </a:bodyPr>
          <a:lstStyle/>
          <a:p>
            <a:pPr marL="0" lvl="2"/>
            <a:r>
              <a:rPr lang="en-US" sz="2800" dirty="0">
                <a:solidFill>
                  <a:srgbClr val="2847E3"/>
                </a:solidFill>
                <a:latin typeface="Arial" panose="020B0604020202020204" pitchFamily="34" charset="0"/>
                <a:cs typeface="Arial" panose="020B0604020202020204" pitchFamily="34" charset="0"/>
              </a:rPr>
              <a:t>= 8,388,608 genetically different </a:t>
            </a:r>
          </a:p>
          <a:p>
            <a:pPr marL="0" lvl="2"/>
            <a:r>
              <a:rPr lang="en-US" sz="2800" dirty="0">
                <a:solidFill>
                  <a:srgbClr val="2847E3"/>
                </a:solidFill>
                <a:latin typeface="Arial" panose="020B0604020202020204" pitchFamily="34" charset="0"/>
                <a:cs typeface="Arial" panose="020B0604020202020204" pitchFamily="34" charset="0"/>
              </a:rPr>
              <a:t>    gametes/ person!</a:t>
            </a:r>
          </a:p>
          <a:p>
            <a:endParaRPr lang="en-US" dirty="0"/>
          </a:p>
        </p:txBody>
      </p:sp>
      <p:sp>
        <p:nvSpPr>
          <p:cNvPr id="6" name="TextBox 5"/>
          <p:cNvSpPr txBox="1"/>
          <p:nvPr/>
        </p:nvSpPr>
        <p:spPr>
          <a:xfrm>
            <a:off x="3704491" y="1333482"/>
            <a:ext cx="1735015" cy="646331"/>
          </a:xfrm>
          <a:prstGeom prst="rect">
            <a:avLst/>
          </a:prstGeom>
          <a:noFill/>
        </p:spPr>
        <p:txBody>
          <a:bodyPr wrap="square" rtlCol="0">
            <a:spAutoFit/>
          </a:bodyPr>
          <a:lstStyle/>
          <a:p>
            <a:pPr marL="0" lvl="2"/>
            <a:r>
              <a:rPr lang="en-US" sz="3600" dirty="0">
                <a:solidFill>
                  <a:srgbClr val="2847E3"/>
                </a:solidFill>
                <a:latin typeface="Arial" panose="020B0604020202020204" pitchFamily="34" charset="0"/>
                <a:cs typeface="Arial" panose="020B0604020202020204" pitchFamily="34" charset="0"/>
              </a:rPr>
              <a:t>2</a:t>
            </a:r>
            <a:r>
              <a:rPr lang="en-US" sz="3600" baseline="30000" dirty="0">
                <a:solidFill>
                  <a:srgbClr val="2847E3"/>
                </a:solidFill>
                <a:latin typeface="Arial" panose="020B0604020202020204" pitchFamily="34" charset="0"/>
                <a:cs typeface="Arial" panose="020B0604020202020204" pitchFamily="34" charset="0"/>
              </a:rPr>
              <a:t>3</a:t>
            </a:r>
            <a:r>
              <a:rPr lang="en-US" sz="3600" dirty="0">
                <a:solidFill>
                  <a:srgbClr val="2847E3"/>
                </a:solidFill>
                <a:latin typeface="Arial" panose="020B0604020202020204" pitchFamily="34" charset="0"/>
                <a:cs typeface="Arial" panose="020B0604020202020204" pitchFamily="34" charset="0"/>
              </a:rPr>
              <a:t> = 8</a:t>
            </a:r>
          </a:p>
        </p:txBody>
      </p:sp>
      <p:sp>
        <p:nvSpPr>
          <p:cNvPr id="7" name="TextBox 6"/>
          <p:cNvSpPr txBox="1"/>
          <p:nvPr/>
        </p:nvSpPr>
        <p:spPr>
          <a:xfrm>
            <a:off x="1720568" y="5148260"/>
            <a:ext cx="1400669" cy="923330"/>
          </a:xfrm>
          <a:prstGeom prst="rect">
            <a:avLst/>
          </a:prstGeom>
          <a:noFill/>
        </p:spPr>
        <p:txBody>
          <a:bodyPr wrap="square" rtlCol="0">
            <a:spAutoFit/>
          </a:bodyPr>
          <a:lstStyle/>
          <a:p>
            <a:pPr marL="0" lvl="2"/>
            <a:r>
              <a:rPr lang="en-US" sz="3600" dirty="0">
                <a:solidFill>
                  <a:srgbClr val="2847E3"/>
                </a:solidFill>
                <a:latin typeface="Arial" panose="020B0604020202020204" pitchFamily="34" charset="0"/>
                <a:cs typeface="Arial" panose="020B0604020202020204" pitchFamily="34" charset="0"/>
              </a:rPr>
              <a:t>2</a:t>
            </a:r>
            <a:r>
              <a:rPr lang="en-US" sz="3600" baseline="30000" dirty="0">
                <a:solidFill>
                  <a:srgbClr val="2847E3"/>
                </a:solidFill>
                <a:latin typeface="Arial" panose="020B0604020202020204" pitchFamily="34" charset="0"/>
                <a:cs typeface="Arial" panose="020B0604020202020204" pitchFamily="34" charset="0"/>
              </a:rPr>
              <a:t>23</a:t>
            </a:r>
          </a:p>
          <a:p>
            <a:endParaRPr lang="en-US" dirty="0"/>
          </a:p>
        </p:txBody>
      </p:sp>
      <p:sp>
        <p:nvSpPr>
          <p:cNvPr id="8" name="TextBox 7"/>
          <p:cNvSpPr txBox="1"/>
          <p:nvPr/>
        </p:nvSpPr>
        <p:spPr>
          <a:xfrm>
            <a:off x="1720568" y="5987994"/>
            <a:ext cx="6658708" cy="646331"/>
          </a:xfrm>
          <a:prstGeom prst="rect">
            <a:avLst/>
          </a:prstGeom>
          <a:noFill/>
        </p:spPr>
        <p:txBody>
          <a:bodyPr wrap="square" rtlCol="0">
            <a:spAutoFit/>
          </a:bodyPr>
          <a:lstStyle/>
          <a:p>
            <a:r>
              <a:rPr lang="en-US" sz="3600" dirty="0">
                <a:solidFill>
                  <a:srgbClr val="FF0000"/>
                </a:solidFill>
                <a:latin typeface="Arial" panose="020B0604020202020204" pitchFamily="34" charset="0"/>
                <a:cs typeface="Arial" panose="020B0604020202020204" pitchFamily="34" charset="0"/>
              </a:rPr>
              <a:t>That’s a LOT of variation!!</a:t>
            </a:r>
          </a:p>
        </p:txBody>
      </p:sp>
    </p:spTree>
    <p:extLst>
      <p:ext uri="{BB962C8B-B14F-4D97-AF65-F5344CB8AC3E}">
        <p14:creationId xmlns:p14="http://schemas.microsoft.com/office/powerpoint/2010/main" val="151164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54B7A-379A-46D4-BF86-B1CA4A7A908F}"/>
              </a:ext>
            </a:extLst>
          </p:cNvPr>
          <p:cNvSpPr>
            <a:spLocks noGrp="1"/>
          </p:cNvSpPr>
          <p:nvPr>
            <p:ph type="title"/>
          </p:nvPr>
        </p:nvSpPr>
        <p:spPr>
          <a:xfrm>
            <a:off x="597877" y="332416"/>
            <a:ext cx="7948246" cy="1143000"/>
          </a:xfrm>
        </p:spPr>
        <p:txBody>
          <a:bodyPr>
            <a:normAutofit fontScale="90000"/>
          </a:bodyPr>
          <a:lstStyle/>
          <a:p>
            <a:r>
              <a:rPr lang="en-US" dirty="0"/>
              <a:t>And what are these chromosomes doing?</a:t>
            </a:r>
          </a:p>
        </p:txBody>
      </p:sp>
      <p:pic>
        <p:nvPicPr>
          <p:cNvPr id="4" name="Content Placeholder 3">
            <a:extLst>
              <a:ext uri="{FF2B5EF4-FFF2-40B4-BE49-F238E27FC236}">
                <a16:creationId xmlns:a16="http://schemas.microsoft.com/office/drawing/2014/main" id="{B2612475-0D15-4D39-BB0B-5CADCA4FEAC8}"/>
              </a:ext>
            </a:extLst>
          </p:cNvPr>
          <p:cNvPicPr>
            <a:picLocks noGrp="1" noChangeAspect="1"/>
          </p:cNvPicPr>
          <p:nvPr>
            <p:ph idx="1"/>
          </p:nvPr>
        </p:nvPicPr>
        <p:blipFill>
          <a:blip r:embed="rId3"/>
          <a:stretch>
            <a:fillRect/>
          </a:stretch>
        </p:blipFill>
        <p:spPr>
          <a:xfrm>
            <a:off x="457200" y="1920996"/>
            <a:ext cx="8229600" cy="3884371"/>
          </a:xfrm>
          <a:prstGeom prst="rect">
            <a:avLst/>
          </a:prstGeom>
        </p:spPr>
      </p:pic>
    </p:spTree>
    <p:extLst>
      <p:ext uri="{BB962C8B-B14F-4D97-AF65-F5344CB8AC3E}">
        <p14:creationId xmlns:p14="http://schemas.microsoft.com/office/powerpoint/2010/main" val="179914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13F96-AD3E-4A6B-AE3E-312FB18B082E}"/>
              </a:ext>
            </a:extLst>
          </p:cNvPr>
          <p:cNvSpPr>
            <a:spLocks noGrp="1"/>
          </p:cNvSpPr>
          <p:nvPr>
            <p:ph type="title"/>
          </p:nvPr>
        </p:nvSpPr>
        <p:spPr/>
        <p:txBody>
          <a:bodyPr/>
          <a:lstStyle/>
          <a:p>
            <a:r>
              <a:rPr lang="en-US" dirty="0"/>
              <a:t>New Model Idea?</a:t>
            </a:r>
          </a:p>
        </p:txBody>
      </p:sp>
      <p:sp>
        <p:nvSpPr>
          <p:cNvPr id="3" name="Content Placeholder 2">
            <a:extLst>
              <a:ext uri="{FF2B5EF4-FFF2-40B4-BE49-F238E27FC236}">
                <a16:creationId xmlns:a16="http://schemas.microsoft.com/office/drawing/2014/main" id="{AD2CA018-49E2-42EE-8382-CCD99555A3EC}"/>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5040242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64677" y="3583346"/>
            <a:ext cx="7233139" cy="2800767"/>
          </a:xfrm>
          <a:prstGeom prst="rect">
            <a:avLst/>
          </a:prstGeom>
          <a:noFill/>
        </p:spPr>
        <p:txBody>
          <a:bodyPr wrap="square" rtlCol="0">
            <a:spAutoFit/>
          </a:bodyPr>
          <a:lstStyle/>
          <a:p>
            <a:r>
              <a:rPr lang="en-US" sz="2800" dirty="0"/>
              <a:t>This is called </a:t>
            </a:r>
            <a:r>
              <a:rPr lang="en-US" sz="2800" dirty="0">
                <a:solidFill>
                  <a:srgbClr val="FF0000"/>
                </a:solidFill>
              </a:rPr>
              <a:t>“crossing over”</a:t>
            </a:r>
            <a:r>
              <a:rPr lang="en-US" sz="2800" dirty="0"/>
              <a:t>. </a:t>
            </a:r>
          </a:p>
          <a:p>
            <a:pPr marL="457200" indent="-457200">
              <a:buFont typeface="Arial" charset="0"/>
              <a:buChar char="•"/>
            </a:pPr>
            <a:endParaRPr lang="en-US" sz="2800" dirty="0"/>
          </a:p>
          <a:p>
            <a:r>
              <a:rPr lang="en-US" sz="2800" dirty="0"/>
              <a:t>How many different combinations in gametes are possible now?</a:t>
            </a:r>
          </a:p>
          <a:p>
            <a:r>
              <a:rPr lang="en-US" sz="2800" dirty="0"/>
              <a:t> </a:t>
            </a:r>
          </a:p>
          <a:p>
            <a:r>
              <a:rPr lang="en-US" sz="3600" b="1" dirty="0">
                <a:solidFill>
                  <a:srgbClr val="0070C0"/>
                </a:solidFill>
              </a:rPr>
              <a:t>The number approaches infinity!</a:t>
            </a:r>
          </a:p>
        </p:txBody>
      </p:sp>
      <p:pic>
        <p:nvPicPr>
          <p:cNvPr id="5" name="Content Placeholder 4">
            <a:extLst>
              <a:ext uri="{FF2B5EF4-FFF2-40B4-BE49-F238E27FC236}">
                <a16:creationId xmlns:a16="http://schemas.microsoft.com/office/drawing/2014/main" id="{F5A3B7EF-819D-49A3-82F8-1BE9B8288F67}"/>
              </a:ext>
            </a:extLst>
          </p:cNvPr>
          <p:cNvPicPr>
            <a:picLocks noGrp="1" noChangeAspect="1"/>
          </p:cNvPicPr>
          <p:nvPr>
            <p:ph idx="1"/>
          </p:nvPr>
        </p:nvPicPr>
        <p:blipFill>
          <a:blip r:embed="rId3"/>
          <a:stretch>
            <a:fillRect/>
          </a:stretch>
        </p:blipFill>
        <p:spPr>
          <a:xfrm>
            <a:off x="1479286" y="214590"/>
            <a:ext cx="6185427" cy="2919387"/>
          </a:xfrm>
          <a:prstGeom prst="rect">
            <a:avLst/>
          </a:prstGeom>
        </p:spPr>
      </p:pic>
    </p:spTree>
    <p:extLst>
      <p:ext uri="{BB962C8B-B14F-4D97-AF65-F5344CB8AC3E}">
        <p14:creationId xmlns:p14="http://schemas.microsoft.com/office/powerpoint/2010/main" val="879082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8C66D-6060-931C-D313-C38F669280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FFBC44-4AAD-B6F2-6D28-8121898D9702}"/>
              </a:ext>
            </a:extLst>
          </p:cNvPr>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LS05 Teacher Resource: What did we figure out?</a:t>
            </a:r>
            <a:endParaRPr lang="en-US" dirty="0"/>
          </a:p>
        </p:txBody>
      </p:sp>
      <p:sp>
        <p:nvSpPr>
          <p:cNvPr id="3" name="Text Placeholder 2">
            <a:extLst>
              <a:ext uri="{FF2B5EF4-FFF2-40B4-BE49-F238E27FC236}">
                <a16:creationId xmlns:a16="http://schemas.microsoft.com/office/drawing/2014/main" id="{BB0FFD38-1838-FA20-387A-384F90B79A08}"/>
              </a:ext>
            </a:extLst>
          </p:cNvPr>
          <p:cNvSpPr>
            <a:spLocks noGrp="1"/>
          </p:cNvSpPr>
          <p:nvPr>
            <p:ph type="body" sz="quarter" idx="10"/>
          </p:nvPr>
        </p:nvSpPr>
        <p:spPr/>
        <p:txBody>
          <a:bodyPr>
            <a:normAutofit lnSpcReduction="10000"/>
          </a:bodyPr>
          <a:lstStyle/>
          <a:p>
            <a:pPr marL="0" indent="0">
              <a:buNone/>
            </a:pPr>
            <a:r>
              <a:rPr lang="en-US" sz="2000" b="1" dirty="0">
                <a:cs typeface="Arial" panose="020B0604020202020204" pitchFamily="34" charset="0"/>
              </a:rPr>
              <a:t>What did we figure out? </a:t>
            </a:r>
          </a:p>
          <a:p>
            <a:r>
              <a:rPr lang="en-US" dirty="0"/>
              <a:t>Meiosis contributes to variation in several ways. It provides gametes for sexual reproduction. During the formation of gametes, there is a random assortment of chromosomes and at one-point pairs of chromosomes swap sections.</a:t>
            </a:r>
          </a:p>
        </p:txBody>
      </p:sp>
      <p:sp>
        <p:nvSpPr>
          <p:cNvPr id="4" name="Text Placeholder 3">
            <a:extLst>
              <a:ext uri="{FF2B5EF4-FFF2-40B4-BE49-F238E27FC236}">
                <a16:creationId xmlns:a16="http://schemas.microsoft.com/office/drawing/2014/main" id="{4A5E9E59-CB6E-D13C-3412-66A961EE4A16}"/>
              </a:ext>
            </a:extLst>
          </p:cNvPr>
          <p:cNvSpPr>
            <a:spLocks noGrp="1"/>
          </p:cNvSpPr>
          <p:nvPr>
            <p:ph type="body" sz="quarter" idx="11"/>
          </p:nvPr>
        </p:nvSpPr>
        <p:spPr/>
        <p:txBody>
          <a:bodyPr/>
          <a:lstStyle/>
          <a:p>
            <a:pPr marL="0" indent="0">
              <a:buNone/>
            </a:pPr>
            <a:r>
              <a:rPr lang="en-US" sz="1600" b="1" dirty="0">
                <a:cs typeface="Arial" panose="020B0604020202020204" pitchFamily="34" charset="0"/>
              </a:rPr>
              <a:t>GD LS07 Teacher Reflection Notes:</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that went well…</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2629473854"/>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87216" y="-221792"/>
            <a:ext cx="9718431" cy="1143000"/>
          </a:xfrm>
        </p:spPr>
        <p:txBody>
          <a:bodyPr>
            <a:normAutofit/>
          </a:bodyPr>
          <a:lstStyle/>
          <a:p>
            <a:r>
              <a:rPr lang="en-US" b="1" dirty="0">
                <a:solidFill>
                  <a:srgbClr val="2847E3"/>
                </a:solidFill>
              </a:rPr>
              <a:t>What are these Chromosomes Doing?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189" y="616406"/>
            <a:ext cx="8544047" cy="6241593"/>
          </a:xfrm>
          <a:prstGeom prst="rect">
            <a:avLst/>
          </a:prstGeom>
        </p:spPr>
      </p:pic>
      <p:sp>
        <p:nvSpPr>
          <p:cNvPr id="5" name="Rectangle 4"/>
          <p:cNvSpPr/>
          <p:nvPr/>
        </p:nvSpPr>
        <p:spPr>
          <a:xfrm>
            <a:off x="2046678" y="6284569"/>
            <a:ext cx="5322277" cy="4688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477106" y="5534561"/>
            <a:ext cx="7221416" cy="584775"/>
          </a:xfrm>
          <a:prstGeom prst="rect">
            <a:avLst/>
          </a:prstGeom>
          <a:solidFill>
            <a:schemeClr val="bg1"/>
          </a:solidFill>
        </p:spPr>
        <p:txBody>
          <a:bodyPr wrap="square" rtlCol="0">
            <a:spAutoFit/>
          </a:bodyPr>
          <a:lstStyle/>
          <a:p>
            <a:endParaRPr lang="en-US" sz="3200" b="1" dirty="0"/>
          </a:p>
        </p:txBody>
      </p:sp>
      <p:sp>
        <p:nvSpPr>
          <p:cNvPr id="7" name="TextBox 6">
            <a:extLst>
              <a:ext uri="{FF2B5EF4-FFF2-40B4-BE49-F238E27FC236}">
                <a16:creationId xmlns:a16="http://schemas.microsoft.com/office/drawing/2014/main" id="{FDBFC2E0-851E-446C-B6CF-F5306BDBD4AB}"/>
              </a:ext>
            </a:extLst>
          </p:cNvPr>
          <p:cNvSpPr txBox="1"/>
          <p:nvPr/>
        </p:nvSpPr>
        <p:spPr>
          <a:xfrm>
            <a:off x="1304693" y="3026182"/>
            <a:ext cx="1996068" cy="2308324"/>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8" name="TextBox 7">
            <a:extLst>
              <a:ext uri="{FF2B5EF4-FFF2-40B4-BE49-F238E27FC236}">
                <a16:creationId xmlns:a16="http://schemas.microsoft.com/office/drawing/2014/main" id="{0EF5101D-CC82-4BE3-970F-CF21EC3348D1}"/>
              </a:ext>
            </a:extLst>
          </p:cNvPr>
          <p:cNvSpPr txBox="1"/>
          <p:nvPr/>
        </p:nvSpPr>
        <p:spPr>
          <a:xfrm>
            <a:off x="780585" y="756623"/>
            <a:ext cx="3679903" cy="2031325"/>
          </a:xfrm>
          <a:prstGeom prst="rect">
            <a:avLst/>
          </a:prstGeom>
          <a:solidFill>
            <a:schemeClr val="bg1"/>
          </a:solid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9" name="TextBox 8">
            <a:extLst>
              <a:ext uri="{FF2B5EF4-FFF2-40B4-BE49-F238E27FC236}">
                <a16:creationId xmlns:a16="http://schemas.microsoft.com/office/drawing/2014/main" id="{395B1A1C-E867-4E2A-ADA2-96A0B499C26E}"/>
              </a:ext>
            </a:extLst>
          </p:cNvPr>
          <p:cNvSpPr txBox="1"/>
          <p:nvPr/>
        </p:nvSpPr>
        <p:spPr>
          <a:xfrm>
            <a:off x="4460488" y="659598"/>
            <a:ext cx="3992136" cy="923330"/>
          </a:xfrm>
          <a:prstGeom prst="rect">
            <a:avLst/>
          </a:prstGeom>
          <a:solidFill>
            <a:schemeClr val="bg1"/>
          </a:solidFill>
        </p:spPr>
        <p:txBody>
          <a:bodyPr wrap="square" rtlCol="0">
            <a:spAutoFit/>
          </a:bodyPr>
          <a:lstStyle/>
          <a:p>
            <a:endParaRPr lang="en-US" dirty="0"/>
          </a:p>
          <a:p>
            <a:endParaRPr lang="en-US" dirty="0"/>
          </a:p>
          <a:p>
            <a:endParaRPr lang="en-US" dirty="0"/>
          </a:p>
        </p:txBody>
      </p:sp>
    </p:spTree>
    <p:extLst>
      <p:ext uri="{BB962C8B-B14F-4D97-AF65-F5344CB8AC3E}">
        <p14:creationId xmlns:p14="http://schemas.microsoft.com/office/powerpoint/2010/main" val="124450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75846" y="-211015"/>
            <a:ext cx="9460523" cy="1143000"/>
          </a:xfrm>
        </p:spPr>
        <p:txBody>
          <a:bodyPr>
            <a:normAutofit/>
          </a:bodyPr>
          <a:lstStyle/>
          <a:p>
            <a:r>
              <a:rPr lang="en-US" sz="4000" dirty="0"/>
              <a:t>Chromosomes duplicate before dividing.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813" y="576188"/>
            <a:ext cx="7436588" cy="6094243"/>
          </a:xfrm>
          <a:prstGeom prst="rect">
            <a:avLst/>
          </a:prstGeom>
        </p:spPr>
      </p:pic>
    </p:spTree>
    <p:extLst>
      <p:ext uri="{BB962C8B-B14F-4D97-AF65-F5344CB8AC3E}">
        <p14:creationId xmlns:p14="http://schemas.microsoft.com/office/powerpoint/2010/main" val="1006248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6B3B2-155B-432D-BAEF-99B48802FB51}"/>
              </a:ext>
            </a:extLst>
          </p:cNvPr>
          <p:cNvSpPr>
            <a:spLocks noGrp="1"/>
          </p:cNvSpPr>
          <p:nvPr>
            <p:ph type="title"/>
          </p:nvPr>
        </p:nvSpPr>
        <p:spPr/>
        <p:txBody>
          <a:bodyPr>
            <a:normAutofit fontScale="90000"/>
          </a:bodyPr>
          <a:lstStyle/>
          <a:p>
            <a:r>
              <a:rPr lang="en-US" dirty="0"/>
              <a:t>LS1 Overview Continued</a:t>
            </a:r>
          </a:p>
        </p:txBody>
      </p:sp>
      <p:sp>
        <p:nvSpPr>
          <p:cNvPr id="3" name="Text Placeholder 2">
            <a:extLst>
              <a:ext uri="{FF2B5EF4-FFF2-40B4-BE49-F238E27FC236}">
                <a16:creationId xmlns:a16="http://schemas.microsoft.com/office/drawing/2014/main" id="{83D874B5-0134-4BD7-B637-134F24325A53}"/>
              </a:ext>
            </a:extLst>
          </p:cNvPr>
          <p:cNvSpPr>
            <a:spLocks noGrp="1"/>
          </p:cNvSpPr>
          <p:nvPr>
            <p:ph type="body" sz="quarter" idx="10"/>
          </p:nvPr>
        </p:nvSpPr>
        <p:spPr/>
        <p:txBody>
          <a:bodyPr/>
          <a:lstStyle/>
          <a:p>
            <a:r>
              <a:rPr lang="en-US" sz="2000" dirty="0">
                <a:solidFill>
                  <a:srgbClr val="002060"/>
                </a:solidFill>
              </a:rPr>
              <a:t>We have reasoned that fitness is the ability to survive, reproduce, and pass on traits. Offspring tend to resemble the parents and thus will also have fitness. If offspring tend to resemble their parents, we can reason that they should also resemble each other. Now we are presented with a phenomenon in which twin siblings do not look alike and we ask: Why are siblings sometimes so much alike and sometimes so different? Some glossary terms are also reviewed. 	</a:t>
            </a:r>
            <a:endParaRPr lang="en-US" dirty="0"/>
          </a:p>
        </p:txBody>
      </p:sp>
      <p:sp>
        <p:nvSpPr>
          <p:cNvPr id="6" name="Text Placeholder 3">
            <a:extLst>
              <a:ext uri="{FF2B5EF4-FFF2-40B4-BE49-F238E27FC236}">
                <a16:creationId xmlns:a16="http://schemas.microsoft.com/office/drawing/2014/main" id="{4B5254AD-BDC9-4B06-9D58-1D9F30FD2FE8}"/>
              </a:ext>
            </a:extLst>
          </p:cNvPr>
          <p:cNvSpPr>
            <a:spLocks noGrp="1"/>
          </p:cNvSpPr>
          <p:nvPr>
            <p:ph type="body" sz="quarter" idx="11"/>
          </p:nvPr>
        </p:nvSpPr>
        <p:spPr>
          <a:xfrm>
            <a:off x="539750" y="2806700"/>
            <a:ext cx="2051050" cy="622300"/>
          </a:xfrm>
        </p:spPr>
        <p:txBody>
          <a:bodyPr/>
          <a:lstStyle/>
          <a:p>
            <a:r>
              <a:rPr lang="en-US" dirty="0"/>
              <a:t>Time: 20 minutes</a:t>
            </a:r>
          </a:p>
        </p:txBody>
      </p:sp>
    </p:spTree>
    <p:extLst>
      <p:ext uri="{BB962C8B-B14F-4D97-AF65-F5344CB8AC3E}">
        <p14:creationId xmlns:p14="http://schemas.microsoft.com/office/powerpoint/2010/main" val="3013951829"/>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 name="Rectangle 47"/>
          <p:cNvSpPr/>
          <p:nvPr/>
        </p:nvSpPr>
        <p:spPr>
          <a:xfrm>
            <a:off x="170411" y="4057650"/>
            <a:ext cx="3186771" cy="2644478"/>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74899" y="65172"/>
            <a:ext cx="9012838" cy="2153599"/>
          </a:xfrm>
        </p:spPr>
        <p:txBody>
          <a:bodyPr>
            <a:normAutofit/>
          </a:bodyPr>
          <a:lstStyle/>
          <a:p>
            <a:pPr marL="0" indent="0">
              <a:buNone/>
            </a:pPr>
            <a:r>
              <a:rPr lang="en-US" sz="2400" b="1" dirty="0"/>
              <a:t>Glossary:</a:t>
            </a:r>
          </a:p>
          <a:p>
            <a:pPr marL="0" indent="0">
              <a:buNone/>
            </a:pPr>
            <a:r>
              <a:rPr lang="en-US" sz="2800" b="1" dirty="0">
                <a:solidFill>
                  <a:srgbClr val="2847E3"/>
                </a:solidFill>
              </a:rPr>
              <a:t>HOMOLOGOUS:  </a:t>
            </a:r>
            <a:r>
              <a:rPr lang="en-US" sz="2800" dirty="0">
                <a:solidFill>
                  <a:srgbClr val="2847E3"/>
                </a:solidFill>
              </a:rPr>
              <a:t>Look the same. Have genes for the same traits, but not necessarily the same </a:t>
            </a:r>
            <a:r>
              <a:rPr lang="en-US" sz="2800" b="1" u="sng" dirty="0">
                <a:solidFill>
                  <a:srgbClr val="2847E3"/>
                </a:solidFill>
              </a:rPr>
              <a:t>versions</a:t>
            </a:r>
            <a:r>
              <a:rPr lang="en-US" sz="2800" dirty="0">
                <a:solidFill>
                  <a:srgbClr val="2847E3"/>
                </a:solidFill>
              </a:rPr>
              <a:t> of the genes.</a:t>
            </a:r>
          </a:p>
        </p:txBody>
      </p:sp>
      <p:cxnSp>
        <p:nvCxnSpPr>
          <p:cNvPr id="5" name="Straight Connector 4"/>
          <p:cNvCxnSpPr/>
          <p:nvPr/>
        </p:nvCxnSpPr>
        <p:spPr>
          <a:xfrm>
            <a:off x="410140" y="4197784"/>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91717" y="4220756"/>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1359882" y="455590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1730341" y="455590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2430539" y="5040110"/>
            <a:ext cx="0" cy="123160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2803988" y="5703649"/>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06142" y="6301358"/>
            <a:ext cx="941258" cy="369332"/>
          </a:xfrm>
          <a:prstGeom prst="rect">
            <a:avLst/>
          </a:prstGeom>
          <a:noFill/>
        </p:spPr>
        <p:txBody>
          <a:bodyPr wrap="square" rtlCol="0">
            <a:spAutoFit/>
          </a:bodyPr>
          <a:lstStyle/>
          <a:p>
            <a:r>
              <a:rPr lang="en-US" b="1" dirty="0"/>
              <a:t>1A  1B</a:t>
            </a:r>
          </a:p>
        </p:txBody>
      </p:sp>
      <p:sp>
        <p:nvSpPr>
          <p:cNvPr id="31" name="TextBox 30"/>
          <p:cNvSpPr txBox="1"/>
          <p:nvPr/>
        </p:nvSpPr>
        <p:spPr>
          <a:xfrm>
            <a:off x="1194883" y="6304826"/>
            <a:ext cx="981260" cy="646331"/>
          </a:xfrm>
          <a:prstGeom prst="rect">
            <a:avLst/>
          </a:prstGeom>
          <a:noFill/>
        </p:spPr>
        <p:txBody>
          <a:bodyPr wrap="square" rtlCol="0">
            <a:spAutoFit/>
          </a:bodyPr>
          <a:lstStyle/>
          <a:p>
            <a:r>
              <a:rPr lang="en-US" b="1" dirty="0"/>
              <a:t>2A  2B</a:t>
            </a:r>
          </a:p>
          <a:p>
            <a:endParaRPr lang="en-US" dirty="0"/>
          </a:p>
        </p:txBody>
      </p:sp>
      <p:sp>
        <p:nvSpPr>
          <p:cNvPr id="32" name="TextBox 31"/>
          <p:cNvSpPr txBox="1"/>
          <p:nvPr/>
        </p:nvSpPr>
        <p:spPr>
          <a:xfrm>
            <a:off x="2232014" y="6304826"/>
            <a:ext cx="1058222" cy="646331"/>
          </a:xfrm>
          <a:prstGeom prst="rect">
            <a:avLst/>
          </a:prstGeom>
          <a:noFill/>
        </p:spPr>
        <p:txBody>
          <a:bodyPr wrap="square" rtlCol="0">
            <a:spAutoFit/>
          </a:bodyPr>
          <a:lstStyle/>
          <a:p>
            <a:r>
              <a:rPr lang="en-US" b="1" dirty="0"/>
              <a:t>3A  3B</a:t>
            </a:r>
          </a:p>
          <a:p>
            <a:endParaRPr lang="en-US" dirty="0"/>
          </a:p>
        </p:txBody>
      </p:sp>
      <p:sp>
        <p:nvSpPr>
          <p:cNvPr id="42" name="TextBox 41"/>
          <p:cNvSpPr txBox="1"/>
          <p:nvPr/>
        </p:nvSpPr>
        <p:spPr>
          <a:xfrm>
            <a:off x="3892106" y="4947295"/>
            <a:ext cx="679894" cy="923330"/>
          </a:xfrm>
          <a:prstGeom prst="rect">
            <a:avLst/>
          </a:prstGeom>
          <a:noFill/>
        </p:spPr>
        <p:txBody>
          <a:bodyPr wrap="square" rtlCol="0">
            <a:spAutoFit/>
          </a:bodyPr>
          <a:lstStyle/>
          <a:p>
            <a:r>
              <a:rPr lang="en-US" sz="5400" dirty="0"/>
              <a:t>x</a:t>
            </a:r>
            <a:r>
              <a:rPr lang="en-US" dirty="0"/>
              <a:t> </a:t>
            </a:r>
            <a:endParaRPr lang="en-US" sz="9600" dirty="0"/>
          </a:p>
        </p:txBody>
      </p:sp>
      <p:sp>
        <p:nvSpPr>
          <p:cNvPr id="2" name="TextBox 1"/>
          <p:cNvSpPr txBox="1"/>
          <p:nvPr/>
        </p:nvSpPr>
        <p:spPr>
          <a:xfrm>
            <a:off x="2272394" y="4263519"/>
            <a:ext cx="2197701" cy="584775"/>
          </a:xfrm>
          <a:prstGeom prst="rect">
            <a:avLst/>
          </a:prstGeom>
          <a:noFill/>
        </p:spPr>
        <p:txBody>
          <a:bodyPr wrap="square" rtlCol="0">
            <a:spAutoFit/>
          </a:bodyPr>
          <a:lstStyle/>
          <a:p>
            <a:r>
              <a:rPr lang="en-US" sz="3200" b="1" dirty="0"/>
              <a:t>DAD</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9007" y="1824229"/>
            <a:ext cx="2793824" cy="2047684"/>
          </a:xfrm>
          <a:prstGeom prst="rect">
            <a:avLst/>
          </a:prstGeom>
        </p:spPr>
      </p:pic>
      <p:sp>
        <p:nvSpPr>
          <p:cNvPr id="23" name="TextBox 22"/>
          <p:cNvSpPr txBox="1"/>
          <p:nvPr/>
        </p:nvSpPr>
        <p:spPr>
          <a:xfrm>
            <a:off x="3867294" y="2006875"/>
            <a:ext cx="1053570" cy="369332"/>
          </a:xfrm>
          <a:prstGeom prst="rect">
            <a:avLst/>
          </a:prstGeom>
          <a:noFill/>
        </p:spPr>
        <p:txBody>
          <a:bodyPr wrap="square" rtlCol="0">
            <a:spAutoFit/>
          </a:bodyPr>
          <a:lstStyle/>
          <a:p>
            <a:r>
              <a:rPr lang="en-US" dirty="0">
                <a:solidFill>
                  <a:srgbClr val="FF0000"/>
                </a:solidFill>
              </a:rPr>
              <a:t>Eye color</a:t>
            </a:r>
          </a:p>
        </p:txBody>
      </p:sp>
      <p:sp>
        <p:nvSpPr>
          <p:cNvPr id="33" name="TextBox 32"/>
          <p:cNvSpPr txBox="1"/>
          <p:nvPr/>
        </p:nvSpPr>
        <p:spPr>
          <a:xfrm>
            <a:off x="3790739" y="3140704"/>
            <a:ext cx="1206679" cy="369332"/>
          </a:xfrm>
          <a:prstGeom prst="rect">
            <a:avLst/>
          </a:prstGeom>
          <a:noFill/>
        </p:spPr>
        <p:txBody>
          <a:bodyPr wrap="square" rtlCol="0">
            <a:spAutoFit/>
          </a:bodyPr>
          <a:lstStyle/>
          <a:p>
            <a:r>
              <a:rPr lang="en-US" dirty="0">
                <a:solidFill>
                  <a:srgbClr val="FF0000"/>
                </a:solidFill>
              </a:rPr>
              <a:t>Blood type</a:t>
            </a:r>
          </a:p>
        </p:txBody>
      </p:sp>
      <p:sp>
        <p:nvSpPr>
          <p:cNvPr id="24" name="TextBox 23"/>
          <p:cNvSpPr txBox="1"/>
          <p:nvPr/>
        </p:nvSpPr>
        <p:spPr>
          <a:xfrm>
            <a:off x="5990572" y="1945653"/>
            <a:ext cx="1314223" cy="923330"/>
          </a:xfrm>
          <a:prstGeom prst="rect">
            <a:avLst/>
          </a:prstGeom>
          <a:noFill/>
        </p:spPr>
        <p:txBody>
          <a:bodyPr wrap="square" rtlCol="0">
            <a:spAutoFit/>
          </a:bodyPr>
          <a:lstStyle/>
          <a:p>
            <a:r>
              <a:rPr lang="en-US" dirty="0">
                <a:solidFill>
                  <a:srgbClr val="FF0000"/>
                </a:solidFill>
              </a:rPr>
              <a:t>Blue eyes</a:t>
            </a:r>
          </a:p>
          <a:p>
            <a:r>
              <a:rPr lang="en-US" dirty="0">
                <a:solidFill>
                  <a:srgbClr val="FF0000"/>
                </a:solidFill>
              </a:rPr>
              <a:t>Brown eyes</a:t>
            </a:r>
          </a:p>
          <a:p>
            <a:endParaRPr lang="en-US" dirty="0">
              <a:solidFill>
                <a:srgbClr val="FF0000"/>
              </a:solidFill>
            </a:endParaRPr>
          </a:p>
        </p:txBody>
      </p:sp>
      <p:sp>
        <p:nvSpPr>
          <p:cNvPr id="36" name="TextBox 35"/>
          <p:cNvSpPr txBox="1"/>
          <p:nvPr/>
        </p:nvSpPr>
        <p:spPr>
          <a:xfrm>
            <a:off x="6086702" y="2720691"/>
            <a:ext cx="1218094" cy="923330"/>
          </a:xfrm>
          <a:prstGeom prst="rect">
            <a:avLst/>
          </a:prstGeom>
          <a:noFill/>
        </p:spPr>
        <p:txBody>
          <a:bodyPr wrap="square" rtlCol="0">
            <a:spAutoFit/>
          </a:bodyPr>
          <a:lstStyle/>
          <a:p>
            <a:r>
              <a:rPr lang="en-US" dirty="0">
                <a:solidFill>
                  <a:srgbClr val="FF0000"/>
                </a:solidFill>
              </a:rPr>
              <a:t>Type A</a:t>
            </a:r>
          </a:p>
          <a:p>
            <a:r>
              <a:rPr lang="en-US" dirty="0">
                <a:solidFill>
                  <a:srgbClr val="FF0000"/>
                </a:solidFill>
              </a:rPr>
              <a:t>Type B</a:t>
            </a:r>
          </a:p>
          <a:p>
            <a:endParaRPr lang="en-US" dirty="0">
              <a:solidFill>
                <a:srgbClr val="FF0000"/>
              </a:solidFill>
            </a:endParaRPr>
          </a:p>
        </p:txBody>
      </p:sp>
      <p:sp>
        <p:nvSpPr>
          <p:cNvPr id="12" name="Rectangle 11"/>
          <p:cNvSpPr/>
          <p:nvPr/>
        </p:nvSpPr>
        <p:spPr>
          <a:xfrm>
            <a:off x="5475705" y="1793034"/>
            <a:ext cx="2617451" cy="19557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TextBox 36"/>
          <p:cNvSpPr txBox="1"/>
          <p:nvPr/>
        </p:nvSpPr>
        <p:spPr>
          <a:xfrm>
            <a:off x="6661118" y="1662915"/>
            <a:ext cx="2413807" cy="1969770"/>
          </a:xfrm>
          <a:prstGeom prst="rect">
            <a:avLst/>
          </a:prstGeom>
          <a:solidFill>
            <a:schemeClr val="bg1"/>
          </a:solidFill>
        </p:spPr>
        <p:txBody>
          <a:bodyPr wrap="square" rtlCol="0">
            <a:spAutoFit/>
          </a:bodyPr>
          <a:lstStyle/>
          <a:p>
            <a:pPr marL="0" lvl="1"/>
            <a:r>
              <a:rPr lang="en-US" sz="3200" b="1" u="sng" dirty="0">
                <a:solidFill>
                  <a:srgbClr val="1245FF"/>
                </a:solidFill>
              </a:rPr>
              <a:t>ALLELES</a:t>
            </a:r>
            <a:r>
              <a:rPr lang="en-US" sz="3200" b="1" dirty="0">
                <a:solidFill>
                  <a:srgbClr val="1245FF"/>
                </a:solidFill>
              </a:rPr>
              <a:t> = </a:t>
            </a:r>
            <a:r>
              <a:rPr lang="en-US" sz="2400" b="1" dirty="0">
                <a:solidFill>
                  <a:srgbClr val="1245FF"/>
                </a:solidFill>
              </a:rPr>
              <a:t>different versions of genes for the same trait.</a:t>
            </a:r>
            <a:endParaRPr lang="en-US" b="1" dirty="0">
              <a:solidFill>
                <a:srgbClr val="1245FF"/>
              </a:solidFill>
            </a:endParaRPr>
          </a:p>
          <a:p>
            <a:endParaRPr lang="en-US" dirty="0"/>
          </a:p>
        </p:txBody>
      </p:sp>
      <p:sp>
        <p:nvSpPr>
          <p:cNvPr id="13" name="TextBox 12"/>
          <p:cNvSpPr txBox="1"/>
          <p:nvPr/>
        </p:nvSpPr>
        <p:spPr>
          <a:xfrm>
            <a:off x="2902481" y="1831556"/>
            <a:ext cx="1121480" cy="830997"/>
          </a:xfrm>
          <a:prstGeom prst="rect">
            <a:avLst/>
          </a:prstGeom>
          <a:noFill/>
        </p:spPr>
        <p:txBody>
          <a:bodyPr wrap="square" rtlCol="0">
            <a:spAutoFit/>
          </a:bodyPr>
          <a:lstStyle/>
          <a:p>
            <a:r>
              <a:rPr lang="en-US" sz="2400" b="1" dirty="0"/>
              <a:t>Blue eyes</a:t>
            </a:r>
          </a:p>
        </p:txBody>
      </p:sp>
      <p:sp>
        <p:nvSpPr>
          <p:cNvPr id="38" name="TextBox 37"/>
          <p:cNvSpPr txBox="1"/>
          <p:nvPr/>
        </p:nvSpPr>
        <p:spPr>
          <a:xfrm>
            <a:off x="5161450" y="1843922"/>
            <a:ext cx="1121480" cy="830997"/>
          </a:xfrm>
          <a:prstGeom prst="rect">
            <a:avLst/>
          </a:prstGeom>
          <a:noFill/>
        </p:spPr>
        <p:txBody>
          <a:bodyPr wrap="square" rtlCol="0">
            <a:spAutoFit/>
          </a:bodyPr>
          <a:lstStyle/>
          <a:p>
            <a:r>
              <a:rPr lang="en-US" sz="2400" b="1" dirty="0"/>
              <a:t>Brown eyes</a:t>
            </a:r>
          </a:p>
        </p:txBody>
      </p:sp>
      <p:sp>
        <p:nvSpPr>
          <p:cNvPr id="14" name="Rectangle 13"/>
          <p:cNvSpPr/>
          <p:nvPr/>
        </p:nvSpPr>
        <p:spPr>
          <a:xfrm>
            <a:off x="3735370" y="3528523"/>
            <a:ext cx="1273433" cy="5528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3015991" y="2967537"/>
            <a:ext cx="737260" cy="646331"/>
          </a:xfrm>
          <a:prstGeom prst="rect">
            <a:avLst/>
          </a:prstGeom>
          <a:noFill/>
        </p:spPr>
        <p:txBody>
          <a:bodyPr wrap="square" rtlCol="0">
            <a:spAutoFit/>
          </a:bodyPr>
          <a:lstStyle/>
          <a:p>
            <a:r>
              <a:rPr lang="en-US" sz="3600" b="1" dirty="0"/>
              <a:t>A</a:t>
            </a:r>
          </a:p>
        </p:txBody>
      </p:sp>
      <p:sp>
        <p:nvSpPr>
          <p:cNvPr id="39" name="TextBox 38"/>
          <p:cNvSpPr txBox="1"/>
          <p:nvPr/>
        </p:nvSpPr>
        <p:spPr>
          <a:xfrm>
            <a:off x="5201155" y="2958571"/>
            <a:ext cx="737260" cy="646331"/>
          </a:xfrm>
          <a:prstGeom prst="rect">
            <a:avLst/>
          </a:prstGeom>
          <a:noFill/>
        </p:spPr>
        <p:txBody>
          <a:bodyPr wrap="square" rtlCol="0">
            <a:spAutoFit/>
          </a:bodyPr>
          <a:lstStyle/>
          <a:p>
            <a:r>
              <a:rPr lang="en-US" sz="3600" b="1" dirty="0"/>
              <a:t>B</a:t>
            </a:r>
          </a:p>
        </p:txBody>
      </p:sp>
      <p:pic>
        <p:nvPicPr>
          <p:cNvPr id="11" name="Picture 10">
            <a:extLst>
              <a:ext uri="{FF2B5EF4-FFF2-40B4-BE49-F238E27FC236}">
                <a16:creationId xmlns:a16="http://schemas.microsoft.com/office/drawing/2014/main" id="{DECDE641-7FF7-40E6-85C5-9F9154FBE72A}"/>
              </a:ext>
            </a:extLst>
          </p:cNvPr>
          <p:cNvPicPr>
            <a:picLocks noChangeAspect="1"/>
          </p:cNvPicPr>
          <p:nvPr/>
        </p:nvPicPr>
        <p:blipFill>
          <a:blip r:embed="rId4"/>
          <a:stretch>
            <a:fillRect/>
          </a:stretch>
        </p:blipFill>
        <p:spPr>
          <a:xfrm>
            <a:off x="4609203" y="3922322"/>
            <a:ext cx="3339914" cy="3044846"/>
          </a:xfrm>
          <a:prstGeom prst="rect">
            <a:avLst/>
          </a:prstGeom>
        </p:spPr>
      </p:pic>
    </p:spTree>
    <p:extLst>
      <p:ext uri="{BB962C8B-B14F-4D97-AF65-F5344CB8AC3E}">
        <p14:creationId xmlns:p14="http://schemas.microsoft.com/office/powerpoint/2010/main" val="313514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3" grpId="0"/>
      <p:bldP spid="37" grpId="0" animBg="1"/>
      <p:bldP spid="13" grpId="0"/>
      <p:bldP spid="38" grpId="0"/>
      <p:bldP spid="25" grpId="0"/>
      <p:bldP spid="39"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5" descr="crossing over diagram"/>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823460" y="318265"/>
            <a:ext cx="4320540" cy="6165332"/>
          </a:xfrm>
        </p:spPr>
      </p:pic>
      <p:sp>
        <p:nvSpPr>
          <p:cNvPr id="6" name="TextBox 5"/>
          <p:cNvSpPr txBox="1"/>
          <p:nvPr/>
        </p:nvSpPr>
        <p:spPr>
          <a:xfrm>
            <a:off x="58390" y="0"/>
            <a:ext cx="4983480" cy="6801862"/>
          </a:xfrm>
          <a:prstGeom prst="rect">
            <a:avLst/>
          </a:prstGeom>
          <a:noFill/>
        </p:spPr>
        <p:txBody>
          <a:bodyPr wrap="square" rtlCol="0">
            <a:spAutoFit/>
          </a:bodyPr>
          <a:lstStyle/>
          <a:p>
            <a:r>
              <a:rPr lang="en-US" sz="2800" b="1" dirty="0">
                <a:solidFill>
                  <a:srgbClr val="0070C0"/>
                </a:solidFill>
              </a:rPr>
              <a:t>And this:</a:t>
            </a:r>
          </a:p>
          <a:p>
            <a:endParaRPr lang="en-US" sz="2800" dirty="0">
              <a:solidFill>
                <a:srgbClr val="0070C0"/>
              </a:solidFill>
            </a:endParaRPr>
          </a:p>
          <a:p>
            <a:pPr marL="457200" indent="-457200">
              <a:buFont typeface="Arial" charset="0"/>
              <a:buChar char="•"/>
            </a:pPr>
            <a:r>
              <a:rPr lang="en-US" sz="2800" dirty="0"/>
              <a:t>Chromosomes do not move intact when homologous pairs separate, they exchange small pieces of DNA first.</a:t>
            </a:r>
          </a:p>
          <a:p>
            <a:pPr marL="457200" indent="-457200">
              <a:buFont typeface="Arial" charset="0"/>
              <a:buChar char="•"/>
            </a:pPr>
            <a:endParaRPr lang="en-US" sz="2800" dirty="0"/>
          </a:p>
          <a:p>
            <a:pPr marL="457200" indent="-457200">
              <a:buFont typeface="Arial" charset="0"/>
              <a:buChar char="•"/>
            </a:pPr>
            <a:r>
              <a:rPr lang="en-US" sz="2800" dirty="0"/>
              <a:t>This is called </a:t>
            </a:r>
            <a:r>
              <a:rPr lang="en-US" sz="2800" dirty="0">
                <a:solidFill>
                  <a:srgbClr val="FF0000"/>
                </a:solidFill>
              </a:rPr>
              <a:t>“crossing over”</a:t>
            </a:r>
            <a:r>
              <a:rPr lang="en-US" sz="2800" dirty="0"/>
              <a:t>. </a:t>
            </a:r>
          </a:p>
          <a:p>
            <a:pPr marL="457200" indent="-457200">
              <a:buFont typeface="Arial" charset="0"/>
              <a:buChar char="•"/>
            </a:pPr>
            <a:endParaRPr lang="en-US" sz="2800" dirty="0"/>
          </a:p>
          <a:p>
            <a:pPr marL="457200" indent="-457200">
              <a:buFont typeface="Arial" charset="0"/>
              <a:buChar char="•"/>
            </a:pPr>
            <a:r>
              <a:rPr lang="en-US" sz="2800" dirty="0"/>
              <a:t>How many different combinations in gametes are possible now?</a:t>
            </a:r>
          </a:p>
          <a:p>
            <a:r>
              <a:rPr lang="en-US" sz="2800" dirty="0"/>
              <a:t> </a:t>
            </a:r>
          </a:p>
          <a:p>
            <a:pPr algn="ctr"/>
            <a:r>
              <a:rPr lang="en-US" sz="3600" b="1" dirty="0">
                <a:solidFill>
                  <a:srgbClr val="0070C0"/>
                </a:solidFill>
              </a:rPr>
              <a:t>The number approaches infinity!</a:t>
            </a:r>
          </a:p>
        </p:txBody>
      </p:sp>
    </p:spTree>
    <p:extLst>
      <p:ext uri="{BB962C8B-B14F-4D97-AF65-F5344CB8AC3E}">
        <p14:creationId xmlns:p14="http://schemas.microsoft.com/office/powerpoint/2010/main" val="376253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13F96-AD3E-4A6B-AE3E-312FB18B082E}"/>
              </a:ext>
            </a:extLst>
          </p:cNvPr>
          <p:cNvSpPr>
            <a:spLocks noGrp="1"/>
          </p:cNvSpPr>
          <p:nvPr>
            <p:ph type="title"/>
          </p:nvPr>
        </p:nvSpPr>
        <p:spPr/>
        <p:txBody>
          <a:bodyPr/>
          <a:lstStyle/>
          <a:p>
            <a:r>
              <a:rPr lang="en-US" dirty="0"/>
              <a:t>New Model Idea?</a:t>
            </a:r>
          </a:p>
        </p:txBody>
      </p:sp>
      <p:sp>
        <p:nvSpPr>
          <p:cNvPr id="3" name="Content Placeholder 2">
            <a:extLst>
              <a:ext uri="{FF2B5EF4-FFF2-40B4-BE49-F238E27FC236}">
                <a16:creationId xmlns:a16="http://schemas.microsoft.com/office/drawing/2014/main" id="{AD2CA018-49E2-42EE-8382-CCD99555A3EC}"/>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6859046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070A6-7BFE-4364-97D2-86AD8A3D301E}"/>
              </a:ext>
            </a:extLst>
          </p:cNvPr>
          <p:cNvSpPr>
            <a:spLocks noGrp="1"/>
          </p:cNvSpPr>
          <p:nvPr>
            <p:ph type="title"/>
          </p:nvPr>
        </p:nvSpPr>
        <p:spPr/>
        <p:txBody>
          <a:bodyPr>
            <a:normAutofit fontScale="90000"/>
          </a:bodyPr>
          <a:lstStyle/>
          <a:p>
            <a:r>
              <a:rPr lang="en-US" dirty="0"/>
              <a:t>Do we have a model statement that includes the idea of variation?</a:t>
            </a:r>
          </a:p>
        </p:txBody>
      </p:sp>
      <p:sp>
        <p:nvSpPr>
          <p:cNvPr id="3" name="Content Placeholder 2">
            <a:extLst>
              <a:ext uri="{FF2B5EF4-FFF2-40B4-BE49-F238E27FC236}">
                <a16:creationId xmlns:a16="http://schemas.microsoft.com/office/drawing/2014/main" id="{373AA901-35EC-439B-9948-AB83874FE9A9}"/>
              </a:ext>
            </a:extLst>
          </p:cNvPr>
          <p:cNvSpPr>
            <a:spLocks noGrp="1"/>
          </p:cNvSpPr>
          <p:nvPr>
            <p:ph idx="1"/>
          </p:nvPr>
        </p:nvSpPr>
        <p:spPr>
          <a:xfrm>
            <a:off x="457200" y="2057399"/>
            <a:ext cx="8229600" cy="4525963"/>
          </a:xfrm>
        </p:spPr>
        <p:txBody>
          <a:bodyPr/>
          <a:lstStyle/>
          <a:p>
            <a:endParaRPr lang="en-US" dirty="0"/>
          </a:p>
        </p:txBody>
      </p:sp>
    </p:spTree>
    <p:extLst>
      <p:ext uri="{BB962C8B-B14F-4D97-AF65-F5344CB8AC3E}">
        <p14:creationId xmlns:p14="http://schemas.microsoft.com/office/powerpoint/2010/main" val="17296561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67B51-B1E1-48E0-8E88-F263B35D48D0}"/>
              </a:ext>
            </a:extLst>
          </p:cNvPr>
          <p:cNvSpPr>
            <a:spLocks noGrp="1"/>
          </p:cNvSpPr>
          <p:nvPr>
            <p:ph type="title"/>
          </p:nvPr>
        </p:nvSpPr>
        <p:spPr>
          <a:xfrm>
            <a:off x="457200" y="20638"/>
            <a:ext cx="8229600" cy="1411922"/>
          </a:xfrm>
        </p:spPr>
        <p:txBody>
          <a:bodyPr>
            <a:noAutofit/>
          </a:bodyPr>
          <a:lstStyle/>
          <a:p>
            <a:r>
              <a:rPr lang="en-US" sz="2400" dirty="0"/>
              <a:t>Model Revision</a:t>
            </a:r>
            <a:br>
              <a:rPr lang="en-US" sz="2400" dirty="0"/>
            </a:br>
            <a:r>
              <a:rPr lang="en-US" sz="2400" b="1" dirty="0">
                <a:solidFill>
                  <a:prstClr val="black"/>
                </a:solidFill>
                <a:latin typeface="Arial" panose="020B0604020202020204" pitchFamily="34" charset="0"/>
                <a:cs typeface="Arial" panose="020B0604020202020204" pitchFamily="34" charset="0"/>
              </a:rPr>
              <a:t>How does the hereditable information get from the parents to the offspring?</a:t>
            </a:r>
            <a:endParaRPr lang="en-US" sz="2400" dirty="0"/>
          </a:p>
        </p:txBody>
      </p:sp>
      <p:sp>
        <p:nvSpPr>
          <p:cNvPr id="3" name="Content Placeholder 2">
            <a:extLst>
              <a:ext uri="{FF2B5EF4-FFF2-40B4-BE49-F238E27FC236}">
                <a16:creationId xmlns:a16="http://schemas.microsoft.com/office/drawing/2014/main" id="{BCCA119C-DE72-46E5-A56A-2C644345E798}"/>
              </a:ext>
            </a:extLst>
          </p:cNvPr>
          <p:cNvSpPr>
            <a:spLocks noGrp="1"/>
          </p:cNvSpPr>
          <p:nvPr>
            <p:ph idx="1"/>
          </p:nvPr>
        </p:nvSpPr>
        <p:spPr>
          <a:xfrm>
            <a:off x="457200" y="1432560"/>
            <a:ext cx="8229600" cy="4693603"/>
          </a:xfrm>
        </p:spPr>
        <p:txBody>
          <a:bodyPr/>
          <a:lstStyle/>
          <a:p>
            <a:endParaRPr lang="en-US" dirty="0"/>
          </a:p>
        </p:txBody>
      </p:sp>
    </p:spTree>
    <p:extLst>
      <p:ext uri="{BB962C8B-B14F-4D97-AF65-F5344CB8AC3E}">
        <p14:creationId xmlns:p14="http://schemas.microsoft.com/office/powerpoint/2010/main" val="21801894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5FFF-3117-47D5-A520-E74E8ACCE529}"/>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LS05 Teacher Resource: What did we figure out?</a:t>
            </a:r>
            <a:endParaRPr lang="en-US" dirty="0"/>
          </a:p>
        </p:txBody>
      </p:sp>
      <p:sp>
        <p:nvSpPr>
          <p:cNvPr id="3" name="Text Placeholder 2">
            <a:extLst>
              <a:ext uri="{FF2B5EF4-FFF2-40B4-BE49-F238E27FC236}">
                <a16:creationId xmlns:a16="http://schemas.microsoft.com/office/drawing/2014/main" id="{8304DD92-4FB1-4814-A9D9-4EBAC74F50E6}"/>
              </a:ext>
            </a:extLst>
          </p:cNvPr>
          <p:cNvSpPr>
            <a:spLocks noGrp="1"/>
          </p:cNvSpPr>
          <p:nvPr>
            <p:ph type="body" sz="quarter" idx="10"/>
          </p:nvPr>
        </p:nvSpPr>
        <p:spPr/>
        <p:txBody>
          <a:bodyPr>
            <a:normAutofit lnSpcReduction="10000"/>
          </a:bodyPr>
          <a:lstStyle/>
          <a:p>
            <a:pPr marL="0" indent="0">
              <a:buNone/>
            </a:pPr>
            <a:r>
              <a:rPr lang="en-US" sz="2000" b="1" dirty="0">
                <a:solidFill>
                  <a:srgbClr val="002060"/>
                </a:solidFill>
                <a:cs typeface="Arial" panose="020B0604020202020204" pitchFamily="34" charset="0"/>
              </a:rPr>
              <a:t>What did we figure out? </a:t>
            </a:r>
          </a:p>
          <a:p>
            <a:pPr marL="0" indent="0">
              <a:buNone/>
            </a:pPr>
            <a:r>
              <a:rPr lang="en-US" sz="2000" dirty="0">
                <a:solidFill>
                  <a:srgbClr val="002060"/>
                </a:solidFill>
              </a:rPr>
              <a:t>Meiosis contributes to variation in several ways. It provides gametes for sexual reproduction. During the formation of gametes, there is a random assortment of chromosomes and at one-point pairs of chromosomes swap sections (crossing over).</a:t>
            </a:r>
            <a:endParaRPr lang="en-US" sz="2000" i="1" dirty="0">
              <a:solidFill>
                <a:srgbClr val="002060"/>
              </a:solidFill>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D37AD28E-4B50-4137-BBA8-972F4DF0A353}"/>
              </a:ext>
            </a:extLst>
          </p:cNvPr>
          <p:cNvSpPr>
            <a:spLocks noGrp="1"/>
          </p:cNvSpPr>
          <p:nvPr>
            <p:ph type="body" sz="quarter" idx="11"/>
          </p:nvPr>
        </p:nvSpPr>
        <p:spPr/>
        <p:txBody>
          <a:bodyPr/>
          <a:lstStyle/>
          <a:p>
            <a:pPr marL="0" indent="0">
              <a:buNone/>
            </a:pPr>
            <a:r>
              <a:rPr lang="en-US" sz="1600" b="1" dirty="0">
                <a:solidFill>
                  <a:srgbClr val="002060"/>
                </a:solidFill>
                <a:cs typeface="Arial" panose="020B0604020202020204" pitchFamily="34" charset="0"/>
              </a:rPr>
              <a:t>GD LS05 Teacher Reflection Notes:</a:t>
            </a: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that went well…</a:t>
            </a:r>
          </a:p>
          <a:p>
            <a:pPr marL="0" indent="0">
              <a:buNone/>
            </a:pPr>
            <a:endParaRPr lang="en-US" sz="1600" dirty="0">
              <a:solidFill>
                <a:srgbClr val="002060"/>
              </a:solidFill>
              <a:cs typeface="Arial" panose="020B0604020202020204" pitchFamily="34" charset="0"/>
            </a:endParaRPr>
          </a:p>
          <a:p>
            <a:pPr marL="0" indent="0">
              <a:buNone/>
            </a:pPr>
            <a:r>
              <a:rPr lang="en-US" sz="1600" dirty="0">
                <a:solidFill>
                  <a:srgbClr val="002060"/>
                </a:solidFill>
                <a:cs typeface="Arial" panose="020B0604020202020204" pitchFamily="34" charset="0"/>
              </a:rPr>
              <a:t>Things I would change…</a:t>
            </a:r>
          </a:p>
          <a:p>
            <a:pPr marL="0" indent="0">
              <a:buNone/>
            </a:pPr>
            <a:endParaRPr lang="en-US" sz="1600" dirty="0">
              <a:solidFill>
                <a:srgbClr val="002060"/>
              </a:solidFill>
              <a:cs typeface="Arial" panose="020B0604020202020204" pitchFamily="34" charset="0"/>
            </a:endParaRPr>
          </a:p>
          <a:p>
            <a:endParaRPr lang="en-US" dirty="0"/>
          </a:p>
        </p:txBody>
      </p:sp>
    </p:spTree>
    <p:extLst>
      <p:ext uri="{BB962C8B-B14F-4D97-AF65-F5344CB8AC3E}">
        <p14:creationId xmlns:p14="http://schemas.microsoft.com/office/powerpoint/2010/main" val="739338682"/>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8C6A-3206-4A8D-A284-4EFF1FA791DF}"/>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LS06 Teacher Resource: Learning Segment Overview</a:t>
            </a:r>
            <a:endParaRPr lang="en-US" dirty="0"/>
          </a:p>
        </p:txBody>
      </p:sp>
      <p:sp>
        <p:nvSpPr>
          <p:cNvPr id="3" name="Text Placeholder 2">
            <a:extLst>
              <a:ext uri="{FF2B5EF4-FFF2-40B4-BE49-F238E27FC236}">
                <a16:creationId xmlns:a16="http://schemas.microsoft.com/office/drawing/2014/main" id="{1C5F79F9-CDE8-4E4F-AD76-EC45FF221E03}"/>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MQ</a:t>
            </a:r>
            <a:r>
              <a:rPr lang="en-US" sz="2000" b="1" dirty="0">
                <a:solidFill>
                  <a:srgbClr val="002060"/>
                </a:solidFill>
              </a:rPr>
              <a:t>: We use our model to answer and discuss the challenge questions: </a:t>
            </a:r>
            <a:r>
              <a:rPr lang="en-US" sz="2000" b="1" dirty="0">
                <a:solidFill>
                  <a:srgbClr val="002060"/>
                </a:solidFill>
                <a:ea typeface="Arial"/>
                <a:cs typeface="Arial"/>
                <a:sym typeface="Arial"/>
              </a:rPr>
              <a:t>In general, who has the possibility of sharing the most genetic traits: Parent/ Child or Sibling/Sibling?</a:t>
            </a:r>
          </a:p>
          <a:p>
            <a:endParaRPr lang="en-US" dirty="0"/>
          </a:p>
        </p:txBody>
      </p:sp>
      <p:sp>
        <p:nvSpPr>
          <p:cNvPr id="4" name="Text Placeholder 3">
            <a:extLst>
              <a:ext uri="{FF2B5EF4-FFF2-40B4-BE49-F238E27FC236}">
                <a16:creationId xmlns:a16="http://schemas.microsoft.com/office/drawing/2014/main" id="{E1EAD105-E99E-4D78-9BB9-60D89DDE67BC}"/>
              </a:ext>
            </a:extLst>
          </p:cNvPr>
          <p:cNvSpPr>
            <a:spLocks noGrp="1"/>
          </p:cNvSpPr>
          <p:nvPr>
            <p:ph type="body" sz="quarter" idx="11"/>
          </p:nvPr>
        </p:nvSpPr>
        <p:spPr/>
        <p:txBody>
          <a:bodyPr/>
          <a:lstStyle/>
          <a:p>
            <a:r>
              <a:rPr lang="en-US" dirty="0"/>
              <a:t>Time: 25 minutes</a:t>
            </a:r>
          </a:p>
        </p:txBody>
      </p:sp>
      <p:sp>
        <p:nvSpPr>
          <p:cNvPr id="5" name="Text Placeholder 4">
            <a:extLst>
              <a:ext uri="{FF2B5EF4-FFF2-40B4-BE49-F238E27FC236}">
                <a16:creationId xmlns:a16="http://schemas.microsoft.com/office/drawing/2014/main" id="{C31BF61C-76B3-48D6-AD29-F452108C6000}"/>
              </a:ext>
            </a:extLst>
          </p:cNvPr>
          <p:cNvSpPr>
            <a:spLocks noGrp="1"/>
          </p:cNvSpPr>
          <p:nvPr>
            <p:ph type="body" sz="quarter" idx="12"/>
          </p:nvPr>
        </p:nvSpPr>
        <p:spPr>
          <a:xfrm>
            <a:off x="282575" y="3429000"/>
            <a:ext cx="8737600" cy="2803525"/>
          </a:xfrm>
        </p:spPr>
        <p:txBody>
          <a:bodyPr>
            <a:noAutofit/>
          </a:bodyPr>
          <a:lstStyle/>
          <a:p>
            <a:r>
              <a:rPr lang="en-US" sz="1400" i="1" u="sng" dirty="0">
                <a:solidFill>
                  <a:srgbClr val="002060"/>
                </a:solidFill>
              </a:rPr>
              <a:t>Resources you will need:</a:t>
            </a:r>
          </a:p>
          <a:p>
            <a:r>
              <a:rPr lang="en-US" sz="1400" dirty="0">
                <a:solidFill>
                  <a:srgbClr val="002060"/>
                </a:solidFill>
              </a:rPr>
              <a:t>M Doodle Sheet</a:t>
            </a:r>
          </a:p>
          <a:p>
            <a:r>
              <a:rPr lang="en-US" sz="1400" dirty="0">
                <a:solidFill>
                  <a:srgbClr val="002060"/>
                </a:solidFill>
              </a:rPr>
              <a:t>M 03 Making Babies Template</a:t>
            </a:r>
          </a:p>
          <a:p>
            <a:r>
              <a:rPr lang="en-US" sz="1400" dirty="0">
                <a:solidFill>
                  <a:srgbClr val="002060"/>
                </a:solidFill>
              </a:rPr>
              <a:t>M 06 Challenge Question Handout</a:t>
            </a:r>
          </a:p>
          <a:p>
            <a:endParaRPr lang="en-US" sz="1400" dirty="0">
              <a:solidFill>
                <a:srgbClr val="002060"/>
              </a:solidFill>
            </a:endParaRPr>
          </a:p>
          <a:p>
            <a:r>
              <a:rPr lang="en-US" sz="1400" i="1" u="sng" dirty="0">
                <a:solidFill>
                  <a:srgbClr val="002060"/>
                </a:solidFill>
              </a:rPr>
              <a:t>Websites of interest:</a:t>
            </a:r>
          </a:p>
          <a:p>
            <a:r>
              <a:rPr lang="en-US" sz="1400" dirty="0">
                <a:solidFill>
                  <a:srgbClr val="002060"/>
                </a:solidFill>
              </a:rPr>
              <a:t>Check individual slides for resources. </a:t>
            </a:r>
          </a:p>
          <a:p>
            <a:endParaRPr lang="en-US" sz="1400" dirty="0">
              <a:solidFill>
                <a:srgbClr val="002060"/>
              </a:solidFill>
            </a:endParaRPr>
          </a:p>
          <a:p>
            <a:r>
              <a:rPr lang="en-US" sz="1400" i="1" u="sng" dirty="0">
                <a:solidFill>
                  <a:srgbClr val="002060"/>
                </a:solidFill>
              </a:rPr>
              <a:t>MBER Essentials:</a:t>
            </a:r>
          </a:p>
          <a:p>
            <a:r>
              <a:rPr lang="en-US" sz="1400" dirty="0">
                <a:solidFill>
                  <a:srgbClr val="002060"/>
                </a:solidFill>
              </a:rPr>
              <a:t>Whiteboards</a:t>
            </a:r>
          </a:p>
          <a:p>
            <a:r>
              <a:rPr lang="en-US" sz="1400" dirty="0">
                <a:solidFill>
                  <a:srgbClr val="002060"/>
                </a:solidFill>
              </a:rPr>
              <a:t>Norms of Conversation</a:t>
            </a:r>
            <a:endParaRPr lang="en-US" sz="1400" dirty="0"/>
          </a:p>
        </p:txBody>
      </p:sp>
    </p:spTree>
    <p:extLst>
      <p:ext uri="{BB962C8B-B14F-4D97-AF65-F5344CB8AC3E}">
        <p14:creationId xmlns:p14="http://schemas.microsoft.com/office/powerpoint/2010/main" val="3444896003"/>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8C6A-3206-4A8D-A284-4EFF1FA791DF}"/>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LS06 Overview Continued</a:t>
            </a:r>
            <a:endParaRPr lang="en-US" dirty="0"/>
          </a:p>
        </p:txBody>
      </p:sp>
      <p:sp>
        <p:nvSpPr>
          <p:cNvPr id="3" name="Text Placeholder 2">
            <a:extLst>
              <a:ext uri="{FF2B5EF4-FFF2-40B4-BE49-F238E27FC236}">
                <a16:creationId xmlns:a16="http://schemas.microsoft.com/office/drawing/2014/main" id="{1C5F79F9-CDE8-4E4F-AD76-EC45FF221E03}"/>
              </a:ext>
            </a:extLst>
          </p:cNvPr>
          <p:cNvSpPr>
            <a:spLocks noGrp="1"/>
          </p:cNvSpPr>
          <p:nvPr>
            <p:ph type="body" sz="quarter" idx="10"/>
          </p:nvPr>
        </p:nvSpPr>
        <p:spPr/>
        <p:txBody>
          <a:bodyPr/>
          <a:lstStyle/>
          <a:p>
            <a:r>
              <a:rPr lang="en-US" sz="2000" dirty="0">
                <a:solidFill>
                  <a:srgbClr val="002060"/>
                </a:solidFill>
              </a:rPr>
              <a:t>We now use our model to respond to a challenge question.</a:t>
            </a:r>
            <a:endParaRPr lang="en-US" dirty="0"/>
          </a:p>
        </p:txBody>
      </p:sp>
      <p:sp>
        <p:nvSpPr>
          <p:cNvPr id="4" name="Text Placeholder 3">
            <a:extLst>
              <a:ext uri="{FF2B5EF4-FFF2-40B4-BE49-F238E27FC236}">
                <a16:creationId xmlns:a16="http://schemas.microsoft.com/office/drawing/2014/main" id="{E1EAD105-E99E-4D78-9BB9-60D89DDE67BC}"/>
              </a:ext>
            </a:extLst>
          </p:cNvPr>
          <p:cNvSpPr>
            <a:spLocks noGrp="1"/>
          </p:cNvSpPr>
          <p:nvPr>
            <p:ph type="body" sz="quarter" idx="11"/>
          </p:nvPr>
        </p:nvSpPr>
        <p:spPr/>
        <p:txBody>
          <a:bodyPr/>
          <a:lstStyle/>
          <a:p>
            <a:r>
              <a:rPr lang="en-US" dirty="0"/>
              <a:t>Time: 25 minutes</a:t>
            </a:r>
          </a:p>
        </p:txBody>
      </p:sp>
      <p:sp>
        <p:nvSpPr>
          <p:cNvPr id="5" name="Text Placeholder 4">
            <a:extLst>
              <a:ext uri="{FF2B5EF4-FFF2-40B4-BE49-F238E27FC236}">
                <a16:creationId xmlns:a16="http://schemas.microsoft.com/office/drawing/2014/main" id="{C31BF61C-76B3-48D6-AD29-F452108C6000}"/>
              </a:ext>
            </a:extLst>
          </p:cNvPr>
          <p:cNvSpPr>
            <a:spLocks noGrp="1"/>
          </p:cNvSpPr>
          <p:nvPr>
            <p:ph type="body" sz="quarter" idx="12"/>
          </p:nvPr>
        </p:nvSpPr>
        <p:spPr>
          <a:xfrm>
            <a:off x="282575" y="4017818"/>
            <a:ext cx="8737600" cy="2214707"/>
          </a:xfrm>
        </p:spPr>
        <p:txBody>
          <a:bodyPr>
            <a:noAutofit/>
          </a:bodyPr>
          <a:lstStyle/>
          <a:p>
            <a:endParaRPr lang="en-US" sz="1400" dirty="0"/>
          </a:p>
        </p:txBody>
      </p:sp>
    </p:spTree>
    <p:extLst>
      <p:ext uri="{BB962C8B-B14F-4D97-AF65-F5344CB8AC3E}">
        <p14:creationId xmlns:p14="http://schemas.microsoft.com/office/powerpoint/2010/main" val="3433723439"/>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title"/>
          </p:nvPr>
        </p:nvSpPr>
        <p:spPr>
          <a:xfrm>
            <a:off x="609600" y="53994"/>
            <a:ext cx="8229600" cy="714374"/>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Clr>
                <a:schemeClr val="lt2"/>
              </a:buClr>
              <a:buSzPct val="25000"/>
              <a:buFont typeface="Arial"/>
              <a:buNone/>
            </a:pPr>
            <a:r>
              <a:rPr lang="en-US" sz="4000" b="0" i="0" u="none" strike="noStrike" cap="none" baseline="0" dirty="0">
                <a:latin typeface="Arial"/>
                <a:ea typeface="Arial"/>
                <a:cs typeface="Arial"/>
                <a:sym typeface="Arial"/>
              </a:rPr>
              <a:t>Challenge Question</a:t>
            </a:r>
          </a:p>
        </p:txBody>
      </p:sp>
      <p:sp>
        <p:nvSpPr>
          <p:cNvPr id="340" name="Shape 340"/>
          <p:cNvSpPr txBox="1">
            <a:spLocks noGrp="1"/>
          </p:cNvSpPr>
          <p:nvPr>
            <p:ph type="body" idx="1"/>
          </p:nvPr>
        </p:nvSpPr>
        <p:spPr>
          <a:xfrm>
            <a:off x="1192148" y="861219"/>
            <a:ext cx="7126351" cy="5135561"/>
          </a:xfrm>
          <a:prstGeom prst="rect">
            <a:avLst/>
          </a:prstGeom>
          <a:noFill/>
          <a:ln>
            <a:noFill/>
          </a:ln>
        </p:spPr>
        <p:txBody>
          <a:bodyPr lIns="91425" tIns="45700" rIns="91425" bIns="45700" anchor="t" anchorCtr="0">
            <a:noAutofit/>
          </a:bodyPr>
          <a:lstStyle/>
          <a:p>
            <a:pPr marL="0" marR="0" lvl="0" indent="0" algn="l" rtl="0">
              <a:spcBef>
                <a:spcPts val="640"/>
              </a:spcBef>
              <a:spcAft>
                <a:spcPts val="0"/>
              </a:spcAft>
              <a:buClr>
                <a:schemeClr val="hlink"/>
              </a:buClr>
              <a:buSzPct val="25000"/>
              <a:buFont typeface="Arial"/>
              <a:buNone/>
            </a:pPr>
            <a:r>
              <a:rPr lang="en-US" sz="3200" b="1" i="0" u="none" strike="noStrike" cap="none" baseline="0" dirty="0">
                <a:latin typeface="Arial"/>
                <a:ea typeface="Arial"/>
                <a:cs typeface="Arial"/>
                <a:sym typeface="Arial"/>
              </a:rPr>
              <a:t>In general, who has the possibility of sharing the most genetic traits:</a:t>
            </a:r>
          </a:p>
          <a:p>
            <a:pPr marL="0" marR="0" lvl="0" indent="0" algn="l" rtl="0">
              <a:spcBef>
                <a:spcPts val="640"/>
              </a:spcBef>
              <a:spcAft>
                <a:spcPts val="0"/>
              </a:spcAft>
              <a:buClr>
                <a:schemeClr val="hlink"/>
              </a:buClr>
              <a:buSzPct val="25000"/>
              <a:buFont typeface="Arial"/>
              <a:buNone/>
            </a:pPr>
            <a:endParaRPr lang="en-US" sz="3200" b="1" i="0" u="none" strike="noStrike" cap="none" baseline="0" dirty="0">
              <a:latin typeface="Arial"/>
              <a:ea typeface="Arial"/>
              <a:cs typeface="Arial"/>
              <a:sym typeface="Arial"/>
            </a:endParaRPr>
          </a:p>
          <a:p>
            <a:pPr marL="0" marR="0" lvl="0" indent="0" algn="ctr" rtl="0">
              <a:spcBef>
                <a:spcPts val="0"/>
              </a:spcBef>
              <a:spcAft>
                <a:spcPts val="1200"/>
              </a:spcAft>
              <a:buClr>
                <a:schemeClr val="hlink"/>
              </a:buClr>
              <a:buSzPct val="25000"/>
              <a:buFont typeface="Arial"/>
              <a:buNone/>
            </a:pPr>
            <a:r>
              <a:rPr lang="en-US" sz="3200" b="1" i="0" u="none" strike="noStrike" cap="none" baseline="0" dirty="0">
                <a:latin typeface="Arial"/>
                <a:ea typeface="Arial"/>
                <a:cs typeface="Arial"/>
                <a:sym typeface="Arial"/>
              </a:rPr>
              <a:t>Parent/Child</a:t>
            </a:r>
          </a:p>
          <a:p>
            <a:pPr marL="0" marR="0" lvl="0" indent="0" algn="ctr" rtl="0">
              <a:spcBef>
                <a:spcPts val="0"/>
              </a:spcBef>
              <a:spcAft>
                <a:spcPts val="1200"/>
              </a:spcAft>
              <a:buClr>
                <a:schemeClr val="hlink"/>
              </a:buClr>
              <a:buSzPct val="25000"/>
              <a:buFont typeface="Arial"/>
              <a:buNone/>
            </a:pPr>
            <a:r>
              <a:rPr lang="en-US" sz="3200" b="1" i="0" u="none" strike="noStrike" cap="none" baseline="0" dirty="0">
                <a:latin typeface="Arial"/>
                <a:ea typeface="Arial"/>
                <a:cs typeface="Arial"/>
                <a:sym typeface="Arial"/>
              </a:rPr>
              <a:t>Or</a:t>
            </a:r>
          </a:p>
          <a:p>
            <a:pPr marL="0" marR="0" lvl="0" indent="0" algn="ctr" rtl="0">
              <a:spcBef>
                <a:spcPts val="0"/>
              </a:spcBef>
              <a:spcAft>
                <a:spcPts val="1200"/>
              </a:spcAft>
              <a:buClr>
                <a:schemeClr val="hlink"/>
              </a:buClr>
              <a:buSzPct val="25000"/>
              <a:buFont typeface="Arial"/>
              <a:buNone/>
            </a:pPr>
            <a:r>
              <a:rPr lang="en-US" sz="3200" b="1" i="0" u="none" strike="noStrike" cap="none" baseline="0" dirty="0">
                <a:latin typeface="Arial"/>
                <a:ea typeface="Arial"/>
                <a:cs typeface="Arial"/>
                <a:sym typeface="Arial"/>
              </a:rPr>
              <a:t>Sibling/Sibling</a:t>
            </a:r>
          </a:p>
          <a:p>
            <a:endParaRPr dirty="0"/>
          </a:p>
        </p:txBody>
      </p:sp>
      <p:sp>
        <p:nvSpPr>
          <p:cNvPr id="341" name="Shape 341"/>
          <p:cNvSpPr/>
          <p:nvPr/>
        </p:nvSpPr>
        <p:spPr>
          <a:xfrm>
            <a:off x="6645856" y="2064363"/>
            <a:ext cx="1847204" cy="1171246"/>
          </a:xfrm>
          <a:prstGeom prst="rect">
            <a:avLst/>
          </a:prstGeom>
          <a:blipFill>
            <a:blip r:embed="rId3"/>
            <a:stretch>
              <a:fillRect/>
            </a:stretch>
          </a:blipFill>
        </p:spPr>
        <p:txBody>
          <a:bodyPr/>
          <a:lstStyle/>
          <a:p>
            <a:endParaRPr lang="en-US"/>
          </a:p>
        </p:txBody>
      </p:sp>
      <p:sp>
        <p:nvSpPr>
          <p:cNvPr id="342" name="Shape 342"/>
          <p:cNvSpPr/>
          <p:nvPr/>
        </p:nvSpPr>
        <p:spPr>
          <a:xfrm>
            <a:off x="1413163" y="2064363"/>
            <a:ext cx="1084983" cy="1171245"/>
          </a:xfrm>
          <a:prstGeom prst="rect">
            <a:avLst/>
          </a:prstGeom>
          <a:blipFill>
            <a:blip r:embed="rId4"/>
            <a:stretch>
              <a:fillRect/>
            </a:stretch>
          </a:blipFill>
        </p:spPr>
        <p:txBody>
          <a:bodyPr/>
          <a:lstStyle/>
          <a:p>
            <a:endParaRPr lang="en-US"/>
          </a:p>
        </p:txBody>
      </p:sp>
      <p:sp>
        <p:nvSpPr>
          <p:cNvPr id="343" name="Shape 343"/>
          <p:cNvSpPr/>
          <p:nvPr/>
        </p:nvSpPr>
        <p:spPr>
          <a:xfrm>
            <a:off x="6645856" y="3527415"/>
            <a:ext cx="1989904" cy="1294080"/>
          </a:xfrm>
          <a:prstGeom prst="rect">
            <a:avLst/>
          </a:prstGeom>
          <a:blipFill>
            <a:blip r:embed="rId5"/>
            <a:stretch>
              <a:fillRect/>
            </a:stretch>
          </a:blipFill>
        </p:spPr>
        <p:txBody>
          <a:bodyPr/>
          <a:lstStyle/>
          <a:p>
            <a:endParaRPr lang="en-US"/>
          </a:p>
        </p:txBody>
      </p:sp>
      <p:sp>
        <p:nvSpPr>
          <p:cNvPr id="344" name="Shape 344"/>
          <p:cNvSpPr/>
          <p:nvPr/>
        </p:nvSpPr>
        <p:spPr>
          <a:xfrm>
            <a:off x="1192149" y="3405454"/>
            <a:ext cx="1527009" cy="1300739"/>
          </a:xfrm>
          <a:prstGeom prst="rect">
            <a:avLst/>
          </a:prstGeom>
          <a:blipFill>
            <a:blip r:embed="rId6"/>
            <a:stretch>
              <a:fillRect/>
            </a:stretch>
          </a:blipFill>
        </p:spPr>
        <p:txBody>
          <a:bodyPr/>
          <a:lstStyle/>
          <a:p>
            <a:endParaRPr lang="en-US"/>
          </a:p>
        </p:txBody>
      </p:sp>
      <p:sp>
        <p:nvSpPr>
          <p:cNvPr id="9" name="Content Placeholder 2">
            <a:extLst>
              <a:ext uri="{FF2B5EF4-FFF2-40B4-BE49-F238E27FC236}">
                <a16:creationId xmlns:a16="http://schemas.microsoft.com/office/drawing/2014/main" id="{0F1462BE-2956-4B58-9E15-0178122A2C93}"/>
              </a:ext>
            </a:extLst>
          </p:cNvPr>
          <p:cNvSpPr txBox="1">
            <a:spLocks/>
          </p:cNvSpPr>
          <p:nvPr/>
        </p:nvSpPr>
        <p:spPr>
          <a:xfrm>
            <a:off x="1550693" y="4936797"/>
            <a:ext cx="7708900" cy="1431202"/>
          </a:xfrm>
          <a:prstGeom prst="rect">
            <a:avLst/>
          </a:prstGeom>
        </p:spPr>
        <p:txBody>
          <a:bodyPr vert="horz" lIns="91440" tIns="45720" rIns="91440" bIns="45720" rtlCol="0" anchor="b">
            <a:normAutofit fontScale="77500" lnSpcReduction="20000"/>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z="4400" dirty="0">
                <a:solidFill>
                  <a:srgbClr val="2847E3"/>
                </a:solidFill>
              </a:rPr>
              <a:t>Explain your answer and support your claim with ideas form our model of Gamete Formation.</a:t>
            </a:r>
          </a:p>
        </p:txBody>
      </p:sp>
      <p:pic>
        <p:nvPicPr>
          <p:cNvPr id="3" name="Picture 2">
            <a:extLst>
              <a:ext uri="{FF2B5EF4-FFF2-40B4-BE49-F238E27FC236}">
                <a16:creationId xmlns:a16="http://schemas.microsoft.com/office/drawing/2014/main" id="{D565E182-53BB-4B22-B88A-8AE5E0AFFE8F}"/>
              </a:ext>
            </a:extLst>
          </p:cNvPr>
          <p:cNvPicPr>
            <a:picLocks noChangeAspect="1"/>
          </p:cNvPicPr>
          <p:nvPr/>
        </p:nvPicPr>
        <p:blipFill>
          <a:blip r:embed="rId7"/>
          <a:stretch>
            <a:fillRect/>
          </a:stretch>
        </p:blipFill>
        <p:spPr>
          <a:xfrm>
            <a:off x="64238" y="163177"/>
            <a:ext cx="972921" cy="994381"/>
          </a:xfrm>
          <a:prstGeom prst="rect">
            <a:avLst/>
          </a:prstGeom>
        </p:spPr>
      </p:pic>
      <p:pic>
        <p:nvPicPr>
          <p:cNvPr id="4" name="Picture 3">
            <a:extLst>
              <a:ext uri="{FF2B5EF4-FFF2-40B4-BE49-F238E27FC236}">
                <a16:creationId xmlns:a16="http://schemas.microsoft.com/office/drawing/2014/main" id="{F0DF9242-C13D-4277-AB19-09A09413502C}"/>
              </a:ext>
            </a:extLst>
          </p:cNvPr>
          <p:cNvPicPr>
            <a:picLocks noChangeAspect="1"/>
          </p:cNvPicPr>
          <p:nvPr/>
        </p:nvPicPr>
        <p:blipFill>
          <a:blip r:embed="rId8"/>
          <a:stretch>
            <a:fillRect/>
          </a:stretch>
        </p:blipFill>
        <p:spPr>
          <a:xfrm>
            <a:off x="550699" y="5240810"/>
            <a:ext cx="762569" cy="755970"/>
          </a:xfrm>
          <a:prstGeom prst="rect">
            <a:avLst/>
          </a:prstGeom>
        </p:spPr>
      </p:pic>
    </p:spTree>
    <p:extLst>
      <p:ext uri="{BB962C8B-B14F-4D97-AF65-F5344CB8AC3E}">
        <p14:creationId xmlns:p14="http://schemas.microsoft.com/office/powerpoint/2010/main" val="132672857"/>
      </p:ext>
    </p:extLst>
  </p:cSld>
  <p:clrMapOvr>
    <a:masterClrMapping/>
  </p:clrMapOvr>
  <p:transition spd="slow">
    <p:cut/>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BF59-CF05-477C-83C3-32A304CDACCC}"/>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LS06 Teacher Resource: What did we figure out?</a:t>
            </a:r>
            <a:endParaRPr lang="en-US" dirty="0"/>
          </a:p>
        </p:txBody>
      </p:sp>
      <p:sp>
        <p:nvSpPr>
          <p:cNvPr id="3" name="Text Placeholder 2">
            <a:extLst>
              <a:ext uri="{FF2B5EF4-FFF2-40B4-BE49-F238E27FC236}">
                <a16:creationId xmlns:a16="http://schemas.microsoft.com/office/drawing/2014/main" id="{CA48E855-1B84-41BA-A268-E2B37A2D20E0}"/>
              </a:ext>
            </a:extLst>
          </p:cNvPr>
          <p:cNvSpPr>
            <a:spLocks noGrp="1"/>
          </p:cNvSpPr>
          <p:nvPr>
            <p:ph type="body" sz="quarter" idx="10"/>
          </p:nvPr>
        </p:nvSpPr>
        <p:spPr/>
        <p:txBody>
          <a:bodyPr/>
          <a:lstStyle/>
          <a:p>
            <a:pPr marL="0" indent="0">
              <a:buNone/>
            </a:pPr>
            <a:r>
              <a:rPr lang="en-US" sz="2000" b="1" dirty="0">
                <a:cs typeface="Arial" panose="020B0604020202020204" pitchFamily="34" charset="0"/>
              </a:rPr>
              <a:t>What did we figure out? </a:t>
            </a:r>
          </a:p>
          <a:p>
            <a:pPr marL="0" indent="0">
              <a:buNone/>
            </a:pPr>
            <a:r>
              <a:rPr lang="en-US" sz="2000" dirty="0">
                <a:cs typeface="Arial" panose="020B0604020202020204" pitchFamily="34" charset="0"/>
              </a:rPr>
              <a:t>A parent and sibling can only ever share ½ of their genetic traits, however, siblings have the possibility to share almost all or almost none of their traits.</a:t>
            </a:r>
            <a:endParaRPr lang="en-US" dirty="0"/>
          </a:p>
        </p:txBody>
      </p:sp>
      <p:sp>
        <p:nvSpPr>
          <p:cNvPr id="4" name="Text Placeholder 3">
            <a:extLst>
              <a:ext uri="{FF2B5EF4-FFF2-40B4-BE49-F238E27FC236}">
                <a16:creationId xmlns:a16="http://schemas.microsoft.com/office/drawing/2014/main" id="{56DED68C-097E-4C83-99FC-083962EE12E7}"/>
              </a:ext>
            </a:extLst>
          </p:cNvPr>
          <p:cNvSpPr>
            <a:spLocks noGrp="1"/>
          </p:cNvSpPr>
          <p:nvPr>
            <p:ph type="body" sz="quarter" idx="11"/>
          </p:nvPr>
        </p:nvSpPr>
        <p:spPr/>
        <p:txBody>
          <a:bodyPr/>
          <a:lstStyle/>
          <a:p>
            <a:pPr marL="0" indent="0">
              <a:buNone/>
            </a:pPr>
            <a:r>
              <a:rPr lang="en-US" sz="1600" b="1" dirty="0">
                <a:cs typeface="Arial" panose="020B0604020202020204" pitchFamily="34" charset="0"/>
              </a:rPr>
              <a:t>GD LS06 Teacher Reflection Notes:</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that went well…</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08610301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028F83-9014-485A-95A8-CE19D22EDE2B}"/>
              </a:ext>
            </a:extLst>
          </p:cNvPr>
          <p:cNvSpPr>
            <a:spLocks noGrp="1"/>
          </p:cNvSpPr>
          <p:nvPr>
            <p:ph idx="1"/>
          </p:nvPr>
        </p:nvSpPr>
        <p:spPr>
          <a:xfrm>
            <a:off x="457200" y="3910256"/>
            <a:ext cx="8229600" cy="2688664"/>
          </a:xfrm>
        </p:spPr>
        <p:txBody>
          <a:bodyPr>
            <a:normAutofit lnSpcReduction="10000"/>
          </a:bodyPr>
          <a:lstStyle/>
          <a:p>
            <a:pPr marL="0" indent="0">
              <a:buNone/>
            </a:pPr>
            <a:r>
              <a:rPr lang="en-US" sz="2400" dirty="0">
                <a:solidFill>
                  <a:srgbClr val="002060"/>
                </a:solidFill>
                <a:latin typeface="Arial" panose="020B0604020202020204" pitchFamily="34" charset="0"/>
                <a:cs typeface="Arial" panose="020B0604020202020204" pitchFamily="34" charset="0"/>
              </a:rPr>
              <a:t>We have reasoned that fitness is the ability to survive, reproduce, and pass on traits. </a:t>
            </a:r>
          </a:p>
          <a:p>
            <a:pPr marL="0" indent="0">
              <a:buNone/>
            </a:pPr>
            <a:r>
              <a:rPr lang="en-US" sz="2400" dirty="0">
                <a:solidFill>
                  <a:srgbClr val="002060"/>
                </a:solidFill>
                <a:latin typeface="Arial" panose="020B0604020202020204" pitchFamily="34" charset="0"/>
                <a:cs typeface="Arial" panose="020B0604020202020204" pitchFamily="34" charset="0"/>
              </a:rPr>
              <a:t>From Natural Selection (How traits in a population change over time) we have reasoned that offspring tend to resemble the parents and  thus will also have fitness. If offspring tend to resemble their parents, can we then reason that siblings should also resemble each other?</a:t>
            </a:r>
          </a:p>
        </p:txBody>
      </p:sp>
      <p:pic>
        <p:nvPicPr>
          <p:cNvPr id="4" name="Picture 3">
            <a:extLst>
              <a:ext uri="{FF2B5EF4-FFF2-40B4-BE49-F238E27FC236}">
                <a16:creationId xmlns:a16="http://schemas.microsoft.com/office/drawing/2014/main" id="{D5B8C29B-1130-446B-B58D-8B17A97B442B}"/>
              </a:ext>
            </a:extLst>
          </p:cNvPr>
          <p:cNvPicPr>
            <a:picLocks noChangeAspect="1"/>
          </p:cNvPicPr>
          <p:nvPr/>
        </p:nvPicPr>
        <p:blipFill>
          <a:blip r:embed="rId3"/>
          <a:stretch>
            <a:fillRect/>
          </a:stretch>
        </p:blipFill>
        <p:spPr>
          <a:xfrm>
            <a:off x="1856256" y="313614"/>
            <a:ext cx="5085564" cy="3404945"/>
          </a:xfrm>
          <a:prstGeom prst="rect">
            <a:avLst/>
          </a:prstGeom>
        </p:spPr>
      </p:pic>
    </p:spTree>
    <p:extLst>
      <p:ext uri="{BB962C8B-B14F-4D97-AF65-F5344CB8AC3E}">
        <p14:creationId xmlns:p14="http://schemas.microsoft.com/office/powerpoint/2010/main" val="10914092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FE318-CA6A-4D8A-8A51-AF74EDF3C2D4}"/>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LS07 Teacher Resource: Learning Segment Overview</a:t>
            </a:r>
            <a:endParaRPr lang="en-US" dirty="0"/>
          </a:p>
        </p:txBody>
      </p:sp>
      <p:sp>
        <p:nvSpPr>
          <p:cNvPr id="3" name="Text Placeholder 2">
            <a:extLst>
              <a:ext uri="{FF2B5EF4-FFF2-40B4-BE49-F238E27FC236}">
                <a16:creationId xmlns:a16="http://schemas.microsoft.com/office/drawing/2014/main" id="{7C4209D3-557C-456E-AE3D-95AE58F0F0D9}"/>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MP</a:t>
            </a:r>
            <a:r>
              <a:rPr lang="en-US" sz="2000" b="1" dirty="0">
                <a:solidFill>
                  <a:srgbClr val="002060"/>
                </a:solidFill>
              </a:rPr>
              <a:t>: Assessment. We now use our model to explain the Lucy and Maria phenomenon. </a:t>
            </a:r>
          </a:p>
          <a:p>
            <a:endParaRPr lang="en-US" dirty="0"/>
          </a:p>
        </p:txBody>
      </p:sp>
      <p:sp>
        <p:nvSpPr>
          <p:cNvPr id="4" name="Text Placeholder 3">
            <a:extLst>
              <a:ext uri="{FF2B5EF4-FFF2-40B4-BE49-F238E27FC236}">
                <a16:creationId xmlns:a16="http://schemas.microsoft.com/office/drawing/2014/main" id="{E96823F4-165B-4C5B-8EFB-BC8BC2AFE129}"/>
              </a:ext>
            </a:extLst>
          </p:cNvPr>
          <p:cNvSpPr>
            <a:spLocks noGrp="1"/>
          </p:cNvSpPr>
          <p:nvPr>
            <p:ph type="body" sz="quarter" idx="11"/>
          </p:nvPr>
        </p:nvSpPr>
        <p:spPr>
          <a:xfrm>
            <a:off x="323450" y="2806700"/>
            <a:ext cx="2267350" cy="622300"/>
          </a:xfrm>
        </p:spPr>
        <p:txBody>
          <a:bodyPr>
            <a:normAutofit/>
          </a:bodyPr>
          <a:lstStyle/>
          <a:p>
            <a:r>
              <a:rPr lang="en-US" dirty="0">
                <a:solidFill>
                  <a:srgbClr val="002060"/>
                </a:solidFill>
              </a:rPr>
              <a:t>Time: 30-45  minutes</a:t>
            </a:r>
          </a:p>
          <a:p>
            <a:endParaRPr lang="en-US" dirty="0"/>
          </a:p>
        </p:txBody>
      </p:sp>
      <p:sp>
        <p:nvSpPr>
          <p:cNvPr id="5" name="Text Placeholder 4">
            <a:extLst>
              <a:ext uri="{FF2B5EF4-FFF2-40B4-BE49-F238E27FC236}">
                <a16:creationId xmlns:a16="http://schemas.microsoft.com/office/drawing/2014/main" id="{5CD8855A-FD87-4FA3-A2EA-74C2619B59CA}"/>
              </a:ext>
            </a:extLst>
          </p:cNvPr>
          <p:cNvSpPr>
            <a:spLocks noGrp="1"/>
          </p:cNvSpPr>
          <p:nvPr>
            <p:ph type="body" sz="quarter" idx="12"/>
          </p:nvPr>
        </p:nvSpPr>
        <p:spPr>
          <a:xfrm>
            <a:off x="282575" y="3429000"/>
            <a:ext cx="8737600" cy="2803525"/>
          </a:xfrm>
        </p:spPr>
        <p:txBody>
          <a:bodyPr>
            <a:normAutofit fontScale="92500" lnSpcReduction="20000"/>
          </a:bodyPr>
          <a:lstStyle/>
          <a:p>
            <a:r>
              <a:rPr lang="en-US" sz="1600" i="1" u="sng" dirty="0">
                <a:solidFill>
                  <a:srgbClr val="002060"/>
                </a:solidFill>
              </a:rPr>
              <a:t>Resources you will need:</a:t>
            </a:r>
          </a:p>
          <a:p>
            <a:r>
              <a:rPr lang="en-US" sz="1600" dirty="0">
                <a:solidFill>
                  <a:srgbClr val="002060"/>
                </a:solidFill>
              </a:rPr>
              <a:t>M Doodle Sheet</a:t>
            </a:r>
          </a:p>
          <a:p>
            <a:r>
              <a:rPr lang="en-US" sz="1600" dirty="0">
                <a:solidFill>
                  <a:srgbClr val="002060"/>
                </a:solidFill>
              </a:rPr>
              <a:t>M 03 Making Babies Template</a:t>
            </a:r>
          </a:p>
          <a:p>
            <a:r>
              <a:rPr lang="en-US" sz="1600" dirty="0">
                <a:solidFill>
                  <a:srgbClr val="002060"/>
                </a:solidFill>
              </a:rPr>
              <a:t>Heredity Kits</a:t>
            </a:r>
          </a:p>
          <a:p>
            <a:r>
              <a:rPr lang="en-US" sz="1600" dirty="0">
                <a:solidFill>
                  <a:srgbClr val="002060"/>
                </a:solidFill>
              </a:rPr>
              <a:t>Assessment Handout</a:t>
            </a:r>
          </a:p>
          <a:p>
            <a:endParaRPr lang="en-US" sz="1600"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r>
              <a:rPr lang="en-US" sz="1600" dirty="0">
                <a:solidFill>
                  <a:srgbClr val="002060"/>
                </a:solidFill>
              </a:rPr>
              <a:t>Whiteboards</a:t>
            </a:r>
          </a:p>
          <a:p>
            <a:r>
              <a:rPr lang="en-US" sz="1600" dirty="0">
                <a:solidFill>
                  <a:srgbClr val="002060"/>
                </a:solidFill>
              </a:rPr>
              <a:t>Norms of Conversation</a:t>
            </a:r>
          </a:p>
          <a:p>
            <a:endParaRPr lang="en-US" dirty="0"/>
          </a:p>
        </p:txBody>
      </p:sp>
    </p:spTree>
    <p:extLst>
      <p:ext uri="{BB962C8B-B14F-4D97-AF65-F5344CB8AC3E}">
        <p14:creationId xmlns:p14="http://schemas.microsoft.com/office/powerpoint/2010/main" val="1141221008"/>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FE318-CA6A-4D8A-8A51-AF74EDF3C2D4}"/>
              </a:ext>
            </a:extLst>
          </p:cNvPr>
          <p:cNvSpPr>
            <a:spLocks noGrp="1"/>
          </p:cNvSpPr>
          <p:nvPr>
            <p:ph type="title"/>
          </p:nvPr>
        </p:nvSpPr>
        <p:spPr/>
        <p:txBody>
          <a:bodyPr>
            <a:normAutofit fontScale="90000"/>
          </a:bodyPr>
          <a:lstStyle/>
          <a:p>
            <a:r>
              <a:rPr lang="en-US" dirty="0"/>
              <a:t>LS07 Overview Continued</a:t>
            </a:r>
          </a:p>
        </p:txBody>
      </p:sp>
      <p:sp>
        <p:nvSpPr>
          <p:cNvPr id="3" name="Text Placeholder 2">
            <a:extLst>
              <a:ext uri="{FF2B5EF4-FFF2-40B4-BE49-F238E27FC236}">
                <a16:creationId xmlns:a16="http://schemas.microsoft.com/office/drawing/2014/main" id="{7C4209D3-557C-456E-AE3D-95AE58F0F0D9}"/>
              </a:ext>
            </a:extLst>
          </p:cNvPr>
          <p:cNvSpPr>
            <a:spLocks noGrp="1"/>
          </p:cNvSpPr>
          <p:nvPr>
            <p:ph type="body" sz="quarter" idx="10"/>
          </p:nvPr>
        </p:nvSpPr>
        <p:spPr/>
        <p:txBody>
          <a:bodyPr/>
          <a:lstStyle/>
          <a:p>
            <a:r>
              <a:rPr lang="en-US" sz="2000" dirty="0">
                <a:solidFill>
                  <a:srgbClr val="002060"/>
                </a:solidFill>
              </a:rPr>
              <a:t>We now put all our ideas together and use our model for Gamete Formation to explain the phenomenon of how Lucy and Maria have the same biological parents, are fraternal twins, and yet look nothing alike. Before students write out their responses, they have a chance to work out</a:t>
            </a:r>
            <a:r>
              <a:rPr lang="en-US" sz="2000" b="1" dirty="0">
                <a:solidFill>
                  <a:srgbClr val="2847E3"/>
                </a:solidFill>
              </a:rPr>
              <a:t> </a:t>
            </a:r>
            <a:r>
              <a:rPr lang="en-US" sz="2000" dirty="0">
                <a:solidFill>
                  <a:srgbClr val="002060"/>
                </a:solidFill>
              </a:rPr>
              <a:t>how specific gametes might have formed that produced Lucy and Maria. We also have a second, optional assessment to explain how siblings who are not twins, can look very much alike.</a:t>
            </a:r>
          </a:p>
          <a:p>
            <a:endParaRPr lang="en-US" dirty="0"/>
          </a:p>
        </p:txBody>
      </p:sp>
      <p:sp>
        <p:nvSpPr>
          <p:cNvPr id="4" name="Text Placeholder 3">
            <a:extLst>
              <a:ext uri="{FF2B5EF4-FFF2-40B4-BE49-F238E27FC236}">
                <a16:creationId xmlns:a16="http://schemas.microsoft.com/office/drawing/2014/main" id="{E96823F4-165B-4C5B-8EFB-BC8BC2AFE129}"/>
              </a:ext>
            </a:extLst>
          </p:cNvPr>
          <p:cNvSpPr>
            <a:spLocks noGrp="1"/>
          </p:cNvSpPr>
          <p:nvPr>
            <p:ph type="body" sz="quarter" idx="11"/>
          </p:nvPr>
        </p:nvSpPr>
        <p:spPr>
          <a:xfrm>
            <a:off x="323450" y="2806700"/>
            <a:ext cx="2267350" cy="622300"/>
          </a:xfrm>
        </p:spPr>
        <p:txBody>
          <a:bodyPr>
            <a:normAutofit/>
          </a:bodyPr>
          <a:lstStyle/>
          <a:p>
            <a:r>
              <a:rPr lang="en-US" dirty="0">
                <a:solidFill>
                  <a:srgbClr val="002060"/>
                </a:solidFill>
              </a:rPr>
              <a:t>Time: 30-45  minutes</a:t>
            </a:r>
          </a:p>
          <a:p>
            <a:endParaRPr lang="en-US" dirty="0"/>
          </a:p>
        </p:txBody>
      </p:sp>
    </p:spTree>
    <p:extLst>
      <p:ext uri="{BB962C8B-B14F-4D97-AF65-F5344CB8AC3E}">
        <p14:creationId xmlns:p14="http://schemas.microsoft.com/office/powerpoint/2010/main" val="1737033586"/>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A2823-98CF-40DF-9894-9EBA41483D23}"/>
              </a:ext>
            </a:extLst>
          </p:cNvPr>
          <p:cNvSpPr>
            <a:spLocks noGrp="1"/>
          </p:cNvSpPr>
          <p:nvPr>
            <p:ph idx="1"/>
          </p:nvPr>
        </p:nvSpPr>
        <p:spPr>
          <a:xfrm>
            <a:off x="335280" y="395273"/>
            <a:ext cx="8564880" cy="6066487"/>
          </a:xfrm>
        </p:spPr>
        <p:txBody>
          <a:bodyPr>
            <a:normAutofit fontScale="92500" lnSpcReduction="20000"/>
          </a:bodyPr>
          <a:lstStyle/>
          <a:p>
            <a:pPr marL="0" indent="0">
              <a:buNone/>
            </a:pPr>
            <a:r>
              <a:rPr lang="en-US" sz="3600" dirty="0">
                <a:latin typeface="Arial" panose="020B0604020202020204" pitchFamily="34" charset="0"/>
                <a:cs typeface="Arial" panose="020B0604020202020204" pitchFamily="34" charset="0"/>
              </a:rPr>
              <a:t>Before we address the phenomenon about Lucy and Maria, lets work with our pipe cleaner chromosomes one more time.</a:t>
            </a:r>
          </a:p>
          <a:p>
            <a:pPr marL="0" indent="0">
              <a:buNone/>
            </a:pPr>
            <a:endParaRPr lang="en-US" sz="3600" dirty="0">
              <a:latin typeface="Arial" panose="020B0604020202020204" pitchFamily="34" charset="0"/>
              <a:cs typeface="Arial" panose="020B0604020202020204" pitchFamily="34" charset="0"/>
            </a:endParaRPr>
          </a:p>
          <a:p>
            <a:pPr marL="0" indent="0">
              <a:buNone/>
            </a:pPr>
            <a:endParaRPr lang="en-US" sz="3600" dirty="0">
              <a:latin typeface="Arial" panose="020B0604020202020204" pitchFamily="34" charset="0"/>
              <a:cs typeface="Arial" panose="020B0604020202020204" pitchFamily="34" charset="0"/>
            </a:endParaRPr>
          </a:p>
          <a:p>
            <a:pPr marL="0" indent="0">
              <a:buNone/>
            </a:pPr>
            <a:endParaRPr lang="en-US" sz="3600" dirty="0">
              <a:latin typeface="Arial" panose="020B0604020202020204" pitchFamily="34" charset="0"/>
              <a:cs typeface="Arial" panose="020B0604020202020204" pitchFamily="34" charset="0"/>
            </a:endParaRPr>
          </a:p>
          <a:p>
            <a:pPr marL="0" indent="0">
              <a:buNone/>
            </a:pPr>
            <a:endParaRPr lang="en-US" sz="3600" dirty="0">
              <a:latin typeface="Arial" panose="020B0604020202020204" pitchFamily="34" charset="0"/>
              <a:cs typeface="Arial" panose="020B0604020202020204" pitchFamily="34" charset="0"/>
            </a:endParaRPr>
          </a:p>
          <a:p>
            <a:pPr marL="0" indent="0">
              <a:buNone/>
            </a:pPr>
            <a:endParaRPr lang="en-US" sz="3600" b="1" dirty="0">
              <a:solidFill>
                <a:srgbClr val="2847E3"/>
              </a:solidFill>
            </a:endParaRPr>
          </a:p>
          <a:p>
            <a:pPr marL="0" indent="0">
              <a:buNone/>
            </a:pPr>
            <a:r>
              <a:rPr lang="en-US" sz="3600" b="1" dirty="0">
                <a:solidFill>
                  <a:srgbClr val="2847E3"/>
                </a:solidFill>
              </a:rPr>
              <a:t>Let’s use ideas from our model and the pipe cleaner chromosomes  to see how specific gametes might have formed that produced Lucy and Maria</a:t>
            </a:r>
            <a:r>
              <a:rPr lang="en-US" sz="3600" dirty="0">
                <a:solidFill>
                  <a:srgbClr val="2847E3"/>
                </a:solidFill>
              </a:rPr>
              <a:t>. </a:t>
            </a:r>
          </a:p>
          <a:p>
            <a:pPr marL="0" indent="0">
              <a:buNone/>
            </a:pPr>
            <a:endParaRPr lang="en-US" sz="36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E47E17E-42E9-4E8E-9D05-A94A7AE7D1E9}"/>
              </a:ext>
            </a:extLst>
          </p:cNvPr>
          <p:cNvPicPr>
            <a:picLocks noChangeAspect="1"/>
          </p:cNvPicPr>
          <p:nvPr/>
        </p:nvPicPr>
        <p:blipFill>
          <a:blip r:embed="rId2"/>
          <a:stretch>
            <a:fillRect/>
          </a:stretch>
        </p:blipFill>
        <p:spPr>
          <a:xfrm>
            <a:off x="2692400" y="1795609"/>
            <a:ext cx="3962598" cy="2176788"/>
          </a:xfrm>
          <a:prstGeom prst="rect">
            <a:avLst/>
          </a:prstGeom>
        </p:spPr>
      </p:pic>
    </p:spTree>
    <p:extLst>
      <p:ext uri="{BB962C8B-B14F-4D97-AF65-F5344CB8AC3E}">
        <p14:creationId xmlns:p14="http://schemas.microsoft.com/office/powerpoint/2010/main" val="308927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2757" y="114299"/>
            <a:ext cx="8658683" cy="6241895"/>
          </a:xfrm>
        </p:spPr>
        <p:txBody>
          <a:bodyPr>
            <a:normAutofit/>
          </a:bodyPr>
          <a:lstStyle/>
          <a:p>
            <a:pPr marL="457200" lvl="1" indent="0">
              <a:buNone/>
            </a:pPr>
            <a:r>
              <a:rPr lang="en-US" sz="2400" b="1" dirty="0">
                <a:latin typeface="Arial" panose="020B0604020202020204" pitchFamily="34" charset="0"/>
                <a:cs typeface="Arial" panose="020B0604020202020204" pitchFamily="34" charset="0"/>
              </a:rPr>
              <a:t>-Dad’s mother (A) and father (B)  are both Caucasian.</a:t>
            </a:r>
          </a:p>
          <a:p>
            <a:pPr marL="457200" lvl="1" indent="0">
              <a:buNone/>
            </a:pPr>
            <a:r>
              <a:rPr lang="en-US" sz="2400" b="1" dirty="0">
                <a:latin typeface="Arial" panose="020B0604020202020204" pitchFamily="34" charset="0"/>
                <a:cs typeface="Arial" panose="020B0604020202020204" pitchFamily="34" charset="0"/>
              </a:rPr>
              <a:t>-Mom’s mother </a:t>
            </a:r>
            <a:r>
              <a:rPr lang="de-DE" sz="2400" b="1" dirty="0">
                <a:latin typeface="Arial" panose="020B0604020202020204" pitchFamily="34" charset="0"/>
                <a:cs typeface="Arial" panose="020B0604020202020204" pitchFamily="34" charset="0"/>
              </a:rPr>
              <a:t>(A‘)</a:t>
            </a:r>
            <a:r>
              <a:rPr lang="en-US" sz="2400" b="1" dirty="0">
                <a:latin typeface="Arial" panose="020B0604020202020204" pitchFamily="34" charset="0"/>
                <a:cs typeface="Arial" panose="020B0604020202020204" pitchFamily="34" charset="0"/>
              </a:rPr>
              <a:t> is Jamaican, and her father (B’) is Caucasian. </a:t>
            </a:r>
          </a:p>
          <a:p>
            <a:pPr marL="457200" lvl="1" indent="0">
              <a:buNone/>
            </a:pPr>
            <a:endParaRPr lang="en-US" sz="2400" b="1" dirty="0">
              <a:latin typeface="Arial" panose="020B0604020202020204" pitchFamily="34" charset="0"/>
              <a:cs typeface="Arial" panose="020B0604020202020204" pitchFamily="34" charset="0"/>
            </a:endParaRPr>
          </a:p>
          <a:p>
            <a:pPr marL="0" indent="0">
              <a:buNone/>
            </a:pPr>
            <a:r>
              <a:rPr lang="en-US" sz="2400" b="1" dirty="0">
                <a:solidFill>
                  <a:srgbClr val="2847E3"/>
                </a:solidFill>
                <a:latin typeface="Arial" panose="020B0604020202020204" pitchFamily="34" charset="0"/>
                <a:cs typeface="Arial" panose="020B0604020202020204" pitchFamily="34" charset="0"/>
              </a:rPr>
              <a:t>Does it matter what chromosomes dad gives in this case?</a:t>
            </a:r>
          </a:p>
          <a:p>
            <a:pPr lvl="1"/>
            <a:r>
              <a:rPr lang="en-US" sz="2400" dirty="0">
                <a:latin typeface="Arial" panose="020B0604020202020204" pitchFamily="34" charset="0"/>
                <a:cs typeface="Arial" panose="020B0604020202020204" pitchFamily="34" charset="0"/>
              </a:rPr>
              <a:t>Probably not. Both parents are Caucasian, so </a:t>
            </a:r>
          </a:p>
          <a:p>
            <a:pPr marL="457200" lvl="1" indent="0">
              <a:buNone/>
            </a:pPr>
            <a:r>
              <a:rPr lang="en-US" sz="2400" dirty="0">
                <a:latin typeface="Arial" panose="020B0604020202020204" pitchFamily="34" charset="0"/>
                <a:cs typeface="Arial" panose="020B0604020202020204" pitchFamily="34" charset="0"/>
              </a:rPr>
              <a:t>ethnicity-related traits on A and B will be similar.</a:t>
            </a:r>
          </a:p>
        </p:txBody>
      </p:sp>
      <p:sp>
        <p:nvSpPr>
          <p:cNvPr id="5" name="TextBox 4"/>
          <p:cNvSpPr txBox="1"/>
          <p:nvPr/>
        </p:nvSpPr>
        <p:spPr>
          <a:xfrm>
            <a:off x="162560" y="5270860"/>
            <a:ext cx="9144000" cy="954107"/>
          </a:xfrm>
          <a:prstGeom prst="rect">
            <a:avLst/>
          </a:prstGeom>
          <a:noFill/>
        </p:spPr>
        <p:txBody>
          <a:bodyPr wrap="square" rtlCol="0">
            <a:spAutoFit/>
          </a:bodyPr>
          <a:lstStyle/>
          <a:p>
            <a:r>
              <a:rPr lang="en-US" sz="2800" b="1" dirty="0">
                <a:solidFill>
                  <a:srgbClr val="2847E3"/>
                </a:solidFill>
              </a:rPr>
              <a:t>So, focus on mom. Take out only mom’s chromosomes and figure out how eggs might have formed.</a:t>
            </a:r>
          </a:p>
        </p:txBody>
      </p:sp>
      <p:pic>
        <p:nvPicPr>
          <p:cNvPr id="8" name="Picture 7">
            <a:extLst>
              <a:ext uri="{FF2B5EF4-FFF2-40B4-BE49-F238E27FC236}">
                <a16:creationId xmlns:a16="http://schemas.microsoft.com/office/drawing/2014/main" id="{771179FA-2014-4561-8E02-46EC0A9014D6}"/>
              </a:ext>
            </a:extLst>
          </p:cNvPr>
          <p:cNvPicPr>
            <a:picLocks noChangeAspect="1"/>
          </p:cNvPicPr>
          <p:nvPr/>
        </p:nvPicPr>
        <p:blipFill>
          <a:blip r:embed="rId3"/>
          <a:stretch>
            <a:fillRect/>
          </a:stretch>
        </p:blipFill>
        <p:spPr>
          <a:xfrm>
            <a:off x="3340100" y="3292411"/>
            <a:ext cx="2374275" cy="2164517"/>
          </a:xfrm>
          <a:prstGeom prst="rect">
            <a:avLst/>
          </a:prstGeom>
        </p:spPr>
      </p:pic>
      <p:pic>
        <p:nvPicPr>
          <p:cNvPr id="2" name="Picture 1">
            <a:extLst>
              <a:ext uri="{FF2B5EF4-FFF2-40B4-BE49-F238E27FC236}">
                <a16:creationId xmlns:a16="http://schemas.microsoft.com/office/drawing/2014/main" id="{D12F781C-C2EB-42BA-8787-A58CAF672ED2}"/>
              </a:ext>
            </a:extLst>
          </p:cNvPr>
          <p:cNvPicPr>
            <a:picLocks noChangeAspect="1"/>
          </p:cNvPicPr>
          <p:nvPr/>
        </p:nvPicPr>
        <p:blipFill>
          <a:blip r:embed="rId4"/>
          <a:stretch>
            <a:fillRect/>
          </a:stretch>
        </p:blipFill>
        <p:spPr>
          <a:xfrm>
            <a:off x="378166" y="4374670"/>
            <a:ext cx="896190" cy="896190"/>
          </a:xfrm>
          <a:prstGeom prst="rect">
            <a:avLst/>
          </a:prstGeom>
        </p:spPr>
      </p:pic>
      <p:pic>
        <p:nvPicPr>
          <p:cNvPr id="4" name="Picture 3">
            <a:extLst>
              <a:ext uri="{FF2B5EF4-FFF2-40B4-BE49-F238E27FC236}">
                <a16:creationId xmlns:a16="http://schemas.microsoft.com/office/drawing/2014/main" id="{D7CE8C09-690F-4EE9-80CF-687AB763A5E9}"/>
              </a:ext>
            </a:extLst>
          </p:cNvPr>
          <p:cNvPicPr>
            <a:picLocks noChangeAspect="1"/>
          </p:cNvPicPr>
          <p:nvPr/>
        </p:nvPicPr>
        <p:blipFill>
          <a:blip r:embed="rId5"/>
          <a:stretch>
            <a:fillRect/>
          </a:stretch>
        </p:blipFill>
        <p:spPr>
          <a:xfrm>
            <a:off x="88471" y="1123200"/>
            <a:ext cx="765062" cy="778140"/>
          </a:xfrm>
          <a:prstGeom prst="rect">
            <a:avLst/>
          </a:prstGeom>
        </p:spPr>
      </p:pic>
    </p:spTree>
    <p:extLst>
      <p:ext uri="{BB962C8B-B14F-4D97-AF65-F5344CB8AC3E}">
        <p14:creationId xmlns:p14="http://schemas.microsoft.com/office/powerpoint/2010/main" val="1008294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 y="99584"/>
            <a:ext cx="8503920" cy="6225016"/>
          </a:xfrm>
        </p:spPr>
        <p:txBody>
          <a:bodyPr/>
          <a:lstStyle/>
          <a:p>
            <a:pPr marL="0" indent="0">
              <a:buNone/>
            </a:pPr>
            <a:r>
              <a:rPr lang="en-US" dirty="0"/>
              <a:t>Now </a:t>
            </a:r>
            <a:r>
              <a:rPr lang="is-IS" dirty="0"/>
              <a:t>we can explain the phenomenon of how fraternal twins, </a:t>
            </a:r>
            <a:r>
              <a:rPr lang="en-US" dirty="0"/>
              <a:t>Lucy and Maria look nothing alike.</a:t>
            </a:r>
          </a:p>
        </p:txBody>
      </p:sp>
      <p:pic>
        <p:nvPicPr>
          <p:cNvPr id="2" name="Picture 1">
            <a:extLst>
              <a:ext uri="{FF2B5EF4-FFF2-40B4-BE49-F238E27FC236}">
                <a16:creationId xmlns:a16="http://schemas.microsoft.com/office/drawing/2014/main" id="{1A93F454-9B36-4B97-ADFC-09334EF6951E}"/>
              </a:ext>
            </a:extLst>
          </p:cNvPr>
          <p:cNvPicPr>
            <a:picLocks noChangeAspect="1"/>
          </p:cNvPicPr>
          <p:nvPr/>
        </p:nvPicPr>
        <p:blipFill>
          <a:blip r:embed="rId3"/>
          <a:stretch>
            <a:fillRect/>
          </a:stretch>
        </p:blipFill>
        <p:spPr>
          <a:xfrm>
            <a:off x="2580582" y="1200237"/>
            <a:ext cx="3667818" cy="5501727"/>
          </a:xfrm>
          <a:prstGeom prst="rect">
            <a:avLst/>
          </a:prstGeom>
        </p:spPr>
      </p:pic>
    </p:spTree>
    <p:extLst>
      <p:ext uri="{BB962C8B-B14F-4D97-AF65-F5344CB8AC3E}">
        <p14:creationId xmlns:p14="http://schemas.microsoft.com/office/powerpoint/2010/main" val="18573402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9E9E21-E00C-4A43-8099-FCAE0C55AB27}"/>
              </a:ext>
            </a:extLst>
          </p:cNvPr>
          <p:cNvSpPr>
            <a:spLocks noGrp="1"/>
          </p:cNvSpPr>
          <p:nvPr>
            <p:ph idx="1"/>
          </p:nvPr>
        </p:nvSpPr>
        <p:spPr>
          <a:xfrm>
            <a:off x="4299857" y="304800"/>
            <a:ext cx="4746171" cy="6411686"/>
          </a:xfrm>
        </p:spPr>
        <p:txBody>
          <a:bodyPr>
            <a:normAutofit fontScale="92500"/>
          </a:bodyPr>
          <a:lstStyle/>
          <a:p>
            <a:pPr marL="0" indent="0">
              <a:buNone/>
            </a:pPr>
            <a:r>
              <a:rPr lang="en-US" dirty="0"/>
              <a:t>You are the science reporter for our local newspaper and your assignment is to write an article explaining how Lucy and Maria are fraternal twins yet look nothing alike.</a:t>
            </a:r>
          </a:p>
          <a:p>
            <a:pPr marL="0" indent="0">
              <a:buNone/>
            </a:pPr>
            <a:endParaRPr lang="en-US" dirty="0"/>
          </a:p>
          <a:p>
            <a:pPr>
              <a:buFont typeface="Wingdings" panose="05000000000000000000" pitchFamily="2" charset="2"/>
              <a:buChar char="v"/>
            </a:pPr>
            <a:r>
              <a:rPr lang="en-US" dirty="0"/>
              <a:t>	Use our model of 	Gamete Formation to 	support your explanation.</a:t>
            </a:r>
          </a:p>
          <a:p>
            <a:pPr marL="0" indent="0">
              <a:buNone/>
            </a:pPr>
            <a:endParaRPr lang="en-US" dirty="0"/>
          </a:p>
          <a:p>
            <a:pPr>
              <a:buFont typeface="Wingdings" panose="05000000000000000000" pitchFamily="2" charset="2"/>
              <a:buChar char="v"/>
            </a:pPr>
            <a:r>
              <a:rPr lang="en-US" dirty="0"/>
              <a:t>	Remember to give you’re 	article a title.</a:t>
            </a:r>
          </a:p>
        </p:txBody>
      </p:sp>
      <p:pic>
        <p:nvPicPr>
          <p:cNvPr id="4" name="Picture 3">
            <a:extLst>
              <a:ext uri="{FF2B5EF4-FFF2-40B4-BE49-F238E27FC236}">
                <a16:creationId xmlns:a16="http://schemas.microsoft.com/office/drawing/2014/main" id="{11044355-6B01-4455-9664-A6F3976BBAEE}"/>
              </a:ext>
            </a:extLst>
          </p:cNvPr>
          <p:cNvPicPr>
            <a:picLocks noChangeAspect="1"/>
          </p:cNvPicPr>
          <p:nvPr/>
        </p:nvPicPr>
        <p:blipFill>
          <a:blip r:embed="rId3"/>
          <a:stretch>
            <a:fillRect/>
          </a:stretch>
        </p:blipFill>
        <p:spPr>
          <a:xfrm>
            <a:off x="276775" y="587829"/>
            <a:ext cx="3670110" cy="5499069"/>
          </a:xfrm>
          <a:prstGeom prst="rect">
            <a:avLst/>
          </a:prstGeom>
        </p:spPr>
      </p:pic>
    </p:spTree>
    <p:extLst>
      <p:ext uri="{BB962C8B-B14F-4D97-AF65-F5344CB8AC3E}">
        <p14:creationId xmlns:p14="http://schemas.microsoft.com/office/powerpoint/2010/main" val="18223422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3955" y="296243"/>
            <a:ext cx="8165397" cy="2394706"/>
          </a:xfrm>
        </p:spPr>
        <p:txBody>
          <a:bodyPr/>
          <a:lstStyle/>
          <a:p>
            <a:pPr marL="0" indent="0">
              <a:buNone/>
            </a:pPr>
            <a:r>
              <a:rPr lang="en-US" dirty="0"/>
              <a:t>We’ve used our model to explain why twins can look very different. But can it explain why some siblings who aren’t twins look so much alike? Explain.</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0346" y="2524519"/>
            <a:ext cx="5423308" cy="3940936"/>
          </a:xfrm>
          <a:prstGeom prst="rect">
            <a:avLst/>
          </a:prstGeom>
        </p:spPr>
      </p:pic>
    </p:spTree>
    <p:extLst>
      <p:ext uri="{BB962C8B-B14F-4D97-AF65-F5344CB8AC3E}">
        <p14:creationId xmlns:p14="http://schemas.microsoft.com/office/powerpoint/2010/main" val="21428117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6EF54-2E0F-4807-A723-AB1CBE09222F}"/>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LS07 Teacher Resource: What did we figure out?</a:t>
            </a:r>
            <a:endParaRPr lang="en-US" dirty="0"/>
          </a:p>
        </p:txBody>
      </p:sp>
      <p:sp>
        <p:nvSpPr>
          <p:cNvPr id="3" name="Text Placeholder 2">
            <a:extLst>
              <a:ext uri="{FF2B5EF4-FFF2-40B4-BE49-F238E27FC236}">
                <a16:creationId xmlns:a16="http://schemas.microsoft.com/office/drawing/2014/main" id="{3558B332-EEE1-4774-B572-971FC9BE567E}"/>
              </a:ext>
            </a:extLst>
          </p:cNvPr>
          <p:cNvSpPr>
            <a:spLocks noGrp="1"/>
          </p:cNvSpPr>
          <p:nvPr>
            <p:ph type="body" sz="quarter" idx="10"/>
          </p:nvPr>
        </p:nvSpPr>
        <p:spPr/>
        <p:txBody>
          <a:bodyPr/>
          <a:lstStyle/>
          <a:p>
            <a:pPr marL="0" indent="0">
              <a:buNone/>
            </a:pPr>
            <a:r>
              <a:rPr lang="en-US" sz="2000" b="1" dirty="0">
                <a:cs typeface="Arial" panose="020B0604020202020204" pitchFamily="34" charset="0"/>
              </a:rPr>
              <a:t>What did we figure out? </a:t>
            </a:r>
          </a:p>
          <a:p>
            <a:r>
              <a:rPr lang="en-US" dirty="0"/>
              <a:t>We have used our model for Gamete Formation to explain, in detail, how twins can look nothing alike and how non-twin sibling can look so much alike.</a:t>
            </a:r>
          </a:p>
        </p:txBody>
      </p:sp>
      <p:sp>
        <p:nvSpPr>
          <p:cNvPr id="4" name="Text Placeholder 3">
            <a:extLst>
              <a:ext uri="{FF2B5EF4-FFF2-40B4-BE49-F238E27FC236}">
                <a16:creationId xmlns:a16="http://schemas.microsoft.com/office/drawing/2014/main" id="{3CDA0898-3925-48F9-B931-7264F6638F90}"/>
              </a:ext>
            </a:extLst>
          </p:cNvPr>
          <p:cNvSpPr>
            <a:spLocks noGrp="1"/>
          </p:cNvSpPr>
          <p:nvPr>
            <p:ph type="body" sz="quarter" idx="11"/>
          </p:nvPr>
        </p:nvSpPr>
        <p:spPr/>
        <p:txBody>
          <a:bodyPr/>
          <a:lstStyle/>
          <a:p>
            <a:pPr marL="0" indent="0">
              <a:buNone/>
            </a:pPr>
            <a:r>
              <a:rPr lang="en-US" sz="1600" b="1" dirty="0">
                <a:cs typeface="Arial" panose="020B0604020202020204" pitchFamily="34" charset="0"/>
              </a:rPr>
              <a:t>GD LS07 Teacher Reflection Notes:</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that went well…</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255426606"/>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40C63-8AD3-41F4-BAFD-F9CC1AD8BF20}"/>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LS08 Teacher Resource: Learning Segment Overview</a:t>
            </a:r>
            <a:endParaRPr lang="en-US" dirty="0"/>
          </a:p>
        </p:txBody>
      </p:sp>
      <p:sp>
        <p:nvSpPr>
          <p:cNvPr id="3" name="Text Placeholder 2">
            <a:extLst>
              <a:ext uri="{FF2B5EF4-FFF2-40B4-BE49-F238E27FC236}">
                <a16:creationId xmlns:a16="http://schemas.microsoft.com/office/drawing/2014/main" id="{6B9DBBDE-FD42-44B6-8962-D62302C1C78A}"/>
              </a:ext>
            </a:extLst>
          </p:cNvPr>
          <p:cNvSpPr>
            <a:spLocks noGrp="1"/>
          </p:cNvSpPr>
          <p:nvPr>
            <p:ph type="body" sz="quarter" idx="10"/>
          </p:nvPr>
        </p:nvSpPr>
        <p:spPr/>
        <p:txBody>
          <a:bodyPr/>
          <a:lstStyle/>
          <a:p>
            <a:r>
              <a:rPr lang="en-US" sz="2000" b="1" dirty="0">
                <a:solidFill>
                  <a:srgbClr val="002060"/>
                </a:solidFill>
                <a:sym typeface="Wingdings" panose="05000000000000000000" pitchFamily="2" charset="2"/>
              </a:rPr>
              <a:t>MP</a:t>
            </a:r>
            <a:r>
              <a:rPr lang="en-US" sz="2000" b="1" dirty="0">
                <a:solidFill>
                  <a:srgbClr val="002060"/>
                </a:solidFill>
              </a:rPr>
              <a:t>: We talk about race and whether there is a biological basis to the concept of race. </a:t>
            </a:r>
          </a:p>
          <a:p>
            <a:endParaRPr lang="en-US" dirty="0"/>
          </a:p>
        </p:txBody>
      </p:sp>
      <p:sp>
        <p:nvSpPr>
          <p:cNvPr id="4" name="Text Placeholder 3">
            <a:extLst>
              <a:ext uri="{FF2B5EF4-FFF2-40B4-BE49-F238E27FC236}">
                <a16:creationId xmlns:a16="http://schemas.microsoft.com/office/drawing/2014/main" id="{614AD01A-7B4A-452F-A822-90CB34142274}"/>
              </a:ext>
            </a:extLst>
          </p:cNvPr>
          <p:cNvSpPr>
            <a:spLocks noGrp="1"/>
          </p:cNvSpPr>
          <p:nvPr>
            <p:ph type="body" sz="quarter" idx="11"/>
          </p:nvPr>
        </p:nvSpPr>
        <p:spPr>
          <a:xfrm>
            <a:off x="539750" y="2806700"/>
            <a:ext cx="6912250" cy="622300"/>
          </a:xfrm>
        </p:spPr>
        <p:txBody>
          <a:bodyPr/>
          <a:lstStyle/>
          <a:p>
            <a:r>
              <a:rPr lang="en-US" dirty="0"/>
              <a:t>Time: Variable – depends how deep you go in conversations about race.</a:t>
            </a:r>
          </a:p>
        </p:txBody>
      </p:sp>
      <p:sp>
        <p:nvSpPr>
          <p:cNvPr id="5" name="Text Placeholder 4">
            <a:extLst>
              <a:ext uri="{FF2B5EF4-FFF2-40B4-BE49-F238E27FC236}">
                <a16:creationId xmlns:a16="http://schemas.microsoft.com/office/drawing/2014/main" id="{CC9CBC8C-19BB-49B4-BF0A-323321C70BA3}"/>
              </a:ext>
            </a:extLst>
          </p:cNvPr>
          <p:cNvSpPr>
            <a:spLocks noGrp="1"/>
          </p:cNvSpPr>
          <p:nvPr>
            <p:ph type="body" sz="quarter" idx="12"/>
          </p:nvPr>
        </p:nvSpPr>
        <p:spPr>
          <a:xfrm>
            <a:off x="282575" y="3429000"/>
            <a:ext cx="8737600" cy="2803525"/>
          </a:xfrm>
        </p:spPr>
        <p:txBody>
          <a:bodyPr>
            <a:normAutofit/>
          </a:bodyPr>
          <a:lstStyle/>
          <a:p>
            <a:r>
              <a:rPr lang="en-US" sz="1600" i="1" u="sng" dirty="0">
                <a:solidFill>
                  <a:srgbClr val="002060"/>
                </a:solidFill>
              </a:rPr>
              <a:t>Resources you will need:</a:t>
            </a:r>
          </a:p>
          <a:p>
            <a:r>
              <a:rPr lang="en-US" dirty="0">
                <a:solidFill>
                  <a:srgbClr val="002060"/>
                </a:solidFill>
              </a:rPr>
              <a:t>M 08 Teacher Resource Genes &amp; Race Suggested Reading with Summary Protocol Template</a:t>
            </a:r>
            <a:endParaRPr lang="en-US" sz="1600" dirty="0">
              <a:solidFill>
                <a:srgbClr val="002060"/>
              </a:solidFill>
            </a:endParaRPr>
          </a:p>
          <a:p>
            <a:endParaRPr lang="en-US" sz="1600" i="1" u="sng" dirty="0">
              <a:solidFill>
                <a:srgbClr val="002060"/>
              </a:solidFill>
            </a:endParaRPr>
          </a:p>
          <a:p>
            <a:r>
              <a:rPr lang="en-US" sz="1600" i="1" u="sng" dirty="0">
                <a:solidFill>
                  <a:srgbClr val="002060"/>
                </a:solidFill>
              </a:rPr>
              <a:t>Websites of interest:</a:t>
            </a:r>
          </a:p>
          <a:p>
            <a:r>
              <a:rPr lang="en-US" sz="1600" dirty="0">
                <a:solidFill>
                  <a:srgbClr val="002060"/>
                </a:solidFill>
              </a:rPr>
              <a:t>Check individual slides for resources. </a:t>
            </a:r>
          </a:p>
          <a:p>
            <a:endParaRPr lang="en-US" sz="1600" dirty="0">
              <a:solidFill>
                <a:srgbClr val="002060"/>
              </a:solidFill>
            </a:endParaRPr>
          </a:p>
          <a:p>
            <a:r>
              <a:rPr lang="en-US" sz="1600" i="1" u="sng" dirty="0">
                <a:solidFill>
                  <a:srgbClr val="002060"/>
                </a:solidFill>
              </a:rPr>
              <a:t>MBER Essentials:</a:t>
            </a:r>
          </a:p>
          <a:p>
            <a:r>
              <a:rPr lang="en-US" sz="1600" dirty="0">
                <a:solidFill>
                  <a:srgbClr val="002060"/>
                </a:solidFill>
              </a:rPr>
              <a:t>Whiteboards</a:t>
            </a:r>
          </a:p>
          <a:p>
            <a:r>
              <a:rPr lang="en-US" sz="1600" dirty="0">
                <a:solidFill>
                  <a:srgbClr val="002060"/>
                </a:solidFill>
              </a:rPr>
              <a:t>Norms of Conversation</a:t>
            </a:r>
          </a:p>
          <a:p>
            <a:endParaRPr lang="en-US" dirty="0"/>
          </a:p>
        </p:txBody>
      </p:sp>
    </p:spTree>
    <p:extLst>
      <p:ext uri="{BB962C8B-B14F-4D97-AF65-F5344CB8AC3E}">
        <p14:creationId xmlns:p14="http://schemas.microsoft.com/office/powerpoint/2010/main" val="1394966050"/>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40C63-8AD3-41F4-BAFD-F9CC1AD8BF20}"/>
              </a:ext>
            </a:extLst>
          </p:cNvPr>
          <p:cNvSpPr>
            <a:spLocks noGrp="1"/>
          </p:cNvSpPr>
          <p:nvPr>
            <p:ph type="title"/>
          </p:nvPr>
        </p:nvSpPr>
        <p:spPr/>
        <p:txBody>
          <a:bodyPr>
            <a:normAutofit fontScale="90000"/>
          </a:bodyPr>
          <a:lstStyle/>
          <a:p>
            <a:r>
              <a:rPr lang="en-US" dirty="0"/>
              <a:t>LS08 Overview Continued</a:t>
            </a:r>
          </a:p>
        </p:txBody>
      </p:sp>
      <p:sp>
        <p:nvSpPr>
          <p:cNvPr id="3" name="Text Placeholder 2">
            <a:extLst>
              <a:ext uri="{FF2B5EF4-FFF2-40B4-BE49-F238E27FC236}">
                <a16:creationId xmlns:a16="http://schemas.microsoft.com/office/drawing/2014/main" id="{6B9DBBDE-FD42-44B6-8962-D62302C1C78A}"/>
              </a:ext>
            </a:extLst>
          </p:cNvPr>
          <p:cNvSpPr>
            <a:spLocks noGrp="1"/>
          </p:cNvSpPr>
          <p:nvPr>
            <p:ph type="body" sz="quarter" idx="10"/>
          </p:nvPr>
        </p:nvSpPr>
        <p:spPr/>
        <p:txBody>
          <a:bodyPr/>
          <a:lstStyle/>
          <a:p>
            <a:r>
              <a:rPr lang="en-US" sz="2000" dirty="0">
                <a:solidFill>
                  <a:srgbClr val="002060"/>
                </a:solidFill>
              </a:rPr>
              <a:t>Students read a National Geographic article (“Concepts of Race not Grounded in Genetics”) and discuss the ideas and issues presented in the article. If time allows, “The Human Family Tree” video by National geographic can also be shown. By the end of this learning segment, student will have an understanding that there is no genetic basis to race.</a:t>
            </a:r>
            <a:endParaRPr lang="en-US" dirty="0"/>
          </a:p>
        </p:txBody>
      </p:sp>
      <p:sp>
        <p:nvSpPr>
          <p:cNvPr id="4" name="Text Placeholder 3">
            <a:extLst>
              <a:ext uri="{FF2B5EF4-FFF2-40B4-BE49-F238E27FC236}">
                <a16:creationId xmlns:a16="http://schemas.microsoft.com/office/drawing/2014/main" id="{614AD01A-7B4A-452F-A822-90CB34142274}"/>
              </a:ext>
            </a:extLst>
          </p:cNvPr>
          <p:cNvSpPr>
            <a:spLocks noGrp="1"/>
          </p:cNvSpPr>
          <p:nvPr>
            <p:ph type="body" sz="quarter" idx="11"/>
          </p:nvPr>
        </p:nvSpPr>
        <p:spPr/>
        <p:txBody>
          <a:bodyPr/>
          <a:lstStyle/>
          <a:p>
            <a:r>
              <a:rPr lang="en-US" dirty="0"/>
              <a:t>Time: Variable</a:t>
            </a:r>
          </a:p>
        </p:txBody>
      </p:sp>
    </p:spTree>
    <p:extLst>
      <p:ext uri="{BB962C8B-B14F-4D97-AF65-F5344CB8AC3E}">
        <p14:creationId xmlns:p14="http://schemas.microsoft.com/office/powerpoint/2010/main" val="9907018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black and white twins.jpg"/>
          <p:cNvPicPr>
            <a:picLocks noGrp="1" noChangeAspect="1"/>
          </p:cNvPicPr>
          <p:nvPr>
            <p:ph idx="1"/>
          </p:nvPr>
        </p:nvPicPr>
        <p:blipFill>
          <a:blip r:embed="rId3">
            <a:extLst>
              <a:ext uri="{28A0092B-C50C-407E-A947-70E740481C1C}">
                <a14:useLocalDpi xmlns:a14="http://schemas.microsoft.com/office/drawing/2010/main" val="0"/>
              </a:ext>
            </a:extLst>
          </a:blip>
          <a:srcRect t="1031" b="1031"/>
          <a:stretch>
            <a:fillRect/>
          </a:stretch>
        </p:blipFill>
        <p:spPr>
          <a:xfrm>
            <a:off x="1860961" y="710101"/>
            <a:ext cx="5238239" cy="2880829"/>
          </a:xfrm>
        </p:spPr>
      </p:pic>
      <p:sp>
        <p:nvSpPr>
          <p:cNvPr id="7" name="TextBox 6"/>
          <p:cNvSpPr txBox="1"/>
          <p:nvPr/>
        </p:nvSpPr>
        <p:spPr>
          <a:xfrm>
            <a:off x="1161535" y="3764357"/>
            <a:ext cx="7910465" cy="2646878"/>
          </a:xfrm>
          <a:prstGeom prst="rect">
            <a:avLst/>
          </a:prstGeom>
          <a:noFill/>
        </p:spPr>
        <p:txBody>
          <a:bodyPr wrap="square" rtlCol="0">
            <a:spAutoFit/>
          </a:bodyPr>
          <a:lstStyle/>
          <a:p>
            <a:r>
              <a:rPr lang="en-US" sz="2000" dirty="0">
                <a:solidFill>
                  <a:srgbClr val="002060"/>
                </a:solidFill>
                <a:latin typeface="Arial" panose="020B0604020202020204" pitchFamily="34" charset="0"/>
                <a:cs typeface="Arial" panose="020B0604020202020204" pitchFamily="34" charset="0"/>
              </a:rPr>
              <a:t>What do you think? </a:t>
            </a:r>
          </a:p>
          <a:p>
            <a:r>
              <a:rPr lang="en-US" sz="2000" dirty="0">
                <a:solidFill>
                  <a:srgbClr val="0070C0"/>
                </a:solidFill>
                <a:latin typeface="Arial" panose="020B0604020202020204" pitchFamily="34" charset="0"/>
                <a:cs typeface="Arial" panose="020B0604020202020204" pitchFamily="34" charset="0"/>
              </a:rPr>
              <a:t>Is it possible for Lucy and Maria to be biological twins -  Why do you think it is possible? or </a:t>
            </a:r>
          </a:p>
          <a:p>
            <a:r>
              <a:rPr lang="en-US" sz="2000" dirty="0">
                <a:solidFill>
                  <a:srgbClr val="0070C0"/>
                </a:solidFill>
                <a:latin typeface="Arial" panose="020B0604020202020204" pitchFamily="34" charset="0"/>
                <a:cs typeface="Arial" panose="020B0604020202020204" pitchFamily="34" charset="0"/>
              </a:rPr>
              <a:t>Why is it NOT possible?</a:t>
            </a:r>
          </a:p>
          <a:p>
            <a:endParaRPr lang="en-US" sz="2000" dirty="0">
              <a:solidFill>
                <a:srgbClr val="2847E3"/>
              </a:solidFill>
              <a:latin typeface="Arial" panose="020B0604020202020204" pitchFamily="34" charset="0"/>
              <a:cs typeface="Arial" panose="020B0604020202020204" pitchFamily="34" charset="0"/>
            </a:endParaRPr>
          </a:p>
          <a:p>
            <a:r>
              <a:rPr lang="en-US" sz="2400" dirty="0">
                <a:solidFill>
                  <a:srgbClr val="3F6EB3"/>
                </a:solidFill>
                <a:latin typeface="Arial" panose="020B0604020202020204" pitchFamily="34" charset="0"/>
                <a:cs typeface="Arial" panose="020B0604020202020204" pitchFamily="34" charset="0"/>
              </a:rPr>
              <a:t>Explain your position in </a:t>
            </a:r>
            <a:r>
              <a:rPr lang="en-US" sz="2400" b="1" dirty="0">
                <a:solidFill>
                  <a:srgbClr val="3F6EB3"/>
                </a:solidFill>
                <a:latin typeface="Arial" panose="020B0604020202020204" pitchFamily="34" charset="0"/>
                <a:cs typeface="Arial" panose="020B0604020202020204" pitchFamily="34" charset="0"/>
              </a:rPr>
              <a:t>Doodle Box A</a:t>
            </a:r>
            <a:br>
              <a:rPr lang="en-US" sz="2400" b="1" dirty="0">
                <a:solidFill>
                  <a:srgbClr val="002060"/>
                </a:solidFill>
              </a:rPr>
            </a:br>
            <a:r>
              <a:rPr lang="en-US" sz="2400" dirty="0">
                <a:solidFill>
                  <a:srgbClr val="2847E3"/>
                </a:solidFill>
                <a:latin typeface="Arial" panose="020B0604020202020204" pitchFamily="34" charset="0"/>
                <a:cs typeface="Arial" panose="020B0604020202020204" pitchFamily="34" charset="0"/>
              </a:rPr>
              <a:t> </a:t>
            </a:r>
          </a:p>
          <a:p>
            <a:r>
              <a:rPr lang="en-US" dirty="0">
                <a:solidFill>
                  <a:srgbClr val="0070C0"/>
                </a:solidFill>
                <a:latin typeface="Arial" panose="020B0604020202020204" pitchFamily="34" charset="0"/>
                <a:cs typeface="Arial" panose="020B0604020202020204" pitchFamily="34" charset="0"/>
              </a:rPr>
              <a:t>Any additional information you would like to have?</a:t>
            </a:r>
            <a:endParaRPr lang="en-US" sz="2000" dirty="0">
              <a:solidFill>
                <a:srgbClr val="2847E3"/>
              </a:solidFill>
            </a:endParaRPr>
          </a:p>
        </p:txBody>
      </p:sp>
      <p:sp>
        <p:nvSpPr>
          <p:cNvPr id="2" name="TextBox 1"/>
          <p:cNvSpPr txBox="1"/>
          <p:nvPr/>
        </p:nvSpPr>
        <p:spPr>
          <a:xfrm>
            <a:off x="1" y="217927"/>
            <a:ext cx="9072000" cy="461665"/>
          </a:xfrm>
          <a:prstGeom prst="rect">
            <a:avLst/>
          </a:prstGeom>
          <a:noFill/>
        </p:spPr>
        <p:txBody>
          <a:bodyPr wrap="square" rtlCol="0">
            <a:spAutoFit/>
          </a:bodyPr>
          <a:lstStyle/>
          <a:p>
            <a:r>
              <a:rPr lang="en-US" sz="2400" b="1" dirty="0"/>
              <a:t>18-year-old Lucy (left) and Maria (right) are twins. They live in the UK.</a:t>
            </a:r>
          </a:p>
        </p:txBody>
      </p:sp>
      <p:pic>
        <p:nvPicPr>
          <p:cNvPr id="3" name="Picture 2">
            <a:extLst>
              <a:ext uri="{FF2B5EF4-FFF2-40B4-BE49-F238E27FC236}">
                <a16:creationId xmlns:a16="http://schemas.microsoft.com/office/drawing/2014/main" id="{4339E0BA-6781-8736-DE6E-1D0A47FAD3AB}"/>
              </a:ext>
            </a:extLst>
          </p:cNvPr>
          <p:cNvPicPr>
            <a:picLocks noChangeAspect="1"/>
          </p:cNvPicPr>
          <p:nvPr/>
        </p:nvPicPr>
        <p:blipFill>
          <a:blip r:embed="rId4"/>
          <a:stretch>
            <a:fillRect/>
          </a:stretch>
        </p:blipFill>
        <p:spPr>
          <a:xfrm>
            <a:off x="119297" y="3997346"/>
            <a:ext cx="797542" cy="805323"/>
          </a:xfrm>
          <a:prstGeom prst="rect">
            <a:avLst/>
          </a:prstGeom>
        </p:spPr>
      </p:pic>
      <p:pic>
        <p:nvPicPr>
          <p:cNvPr id="4" name="Picture 3">
            <a:extLst>
              <a:ext uri="{FF2B5EF4-FFF2-40B4-BE49-F238E27FC236}">
                <a16:creationId xmlns:a16="http://schemas.microsoft.com/office/drawing/2014/main" id="{A0E4BED6-45A6-2B46-28FB-ECAFCE450F5D}"/>
              </a:ext>
            </a:extLst>
          </p:cNvPr>
          <p:cNvPicPr>
            <a:picLocks noChangeAspect="1"/>
          </p:cNvPicPr>
          <p:nvPr/>
        </p:nvPicPr>
        <p:blipFill>
          <a:blip r:embed="rId5"/>
          <a:stretch>
            <a:fillRect/>
          </a:stretch>
        </p:blipFill>
        <p:spPr>
          <a:xfrm>
            <a:off x="133166" y="5221974"/>
            <a:ext cx="797542" cy="802100"/>
          </a:xfrm>
          <a:prstGeom prst="rect">
            <a:avLst/>
          </a:prstGeom>
        </p:spPr>
      </p:pic>
    </p:spTree>
    <p:extLst>
      <p:ext uri="{BB962C8B-B14F-4D97-AF65-F5344CB8AC3E}">
        <p14:creationId xmlns:p14="http://schemas.microsoft.com/office/powerpoint/2010/main" val="217310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Have we answered all your questions?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Just in case you are wondering about the twins and Race, Let’s think about what Race really means.</a:t>
            </a:r>
          </a:p>
          <a:p>
            <a:pPr marL="0" indent="0">
              <a:buNone/>
            </a:pPr>
            <a:endParaRPr lang="en-US" dirty="0"/>
          </a:p>
          <a:p>
            <a:r>
              <a:rPr lang="en-US" dirty="0"/>
              <a:t>What do you think Race means as it pertains to human beings?</a:t>
            </a:r>
          </a:p>
          <a:p>
            <a:r>
              <a:rPr lang="en-US" dirty="0"/>
              <a:t>Does Race exist?</a:t>
            </a:r>
          </a:p>
          <a:p>
            <a:r>
              <a:rPr lang="en-US" dirty="0"/>
              <a:t>Is Race genetic?</a:t>
            </a:r>
          </a:p>
          <a:p>
            <a:endParaRPr lang="en-US" dirty="0"/>
          </a:p>
          <a:p>
            <a:pPr marL="0" indent="0">
              <a:buNone/>
            </a:pPr>
            <a:r>
              <a:rPr lang="en-US" dirty="0"/>
              <a:t>Let’s do some reading to find out more!</a:t>
            </a:r>
          </a:p>
        </p:txBody>
      </p:sp>
    </p:spTree>
    <p:extLst>
      <p:ext uri="{BB962C8B-B14F-4D97-AF65-F5344CB8AC3E}">
        <p14:creationId xmlns:p14="http://schemas.microsoft.com/office/powerpoint/2010/main" val="19075610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sz="3900" u="sng" dirty="0">
                <a:solidFill>
                  <a:schemeClr val="tx1"/>
                </a:solidFill>
              </a:rPr>
              <a:t>National Geographic Article: Concepts of Race Not Grounded in Genetics</a:t>
            </a:r>
            <a:endParaRPr sz="3900" u="sng" dirty="0">
              <a:solidFill>
                <a:schemeClr val="tx1"/>
              </a:solidFill>
            </a:endParaRPr>
          </a:p>
        </p:txBody>
      </p:sp>
      <p:sp>
        <p:nvSpPr>
          <p:cNvPr id="142" name="Google Shape;142;p27"/>
          <p:cNvSpPr txBox="1">
            <a:spLocks noGrp="1"/>
          </p:cNvSpPr>
          <p:nvPr>
            <p:ph idx="1"/>
          </p:nvPr>
        </p:nvSpPr>
        <p:spPr>
          <a:xfrm>
            <a:off x="457200" y="2179375"/>
            <a:ext cx="8229600" cy="35991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 dirty="0">
                <a:solidFill>
                  <a:schemeClr val="tx1"/>
                </a:solidFill>
              </a:rPr>
              <a:t>Use the Summary Protocol handout to read, discuss, and think about the issues presented in the article.</a:t>
            </a:r>
            <a:endParaRPr dirty="0">
              <a:solidFill>
                <a:schemeClr val="tx1"/>
              </a:solidFill>
            </a:endParaRPr>
          </a:p>
          <a:p>
            <a:pPr marL="0" lvl="0" indent="0" algn="l" rtl="0">
              <a:spcBef>
                <a:spcPts val="360"/>
              </a:spcBef>
              <a:spcAft>
                <a:spcPts val="0"/>
              </a:spcAft>
              <a:buNone/>
            </a:pPr>
            <a:endParaRPr dirty="0">
              <a:solidFill>
                <a:schemeClr val="tx1"/>
              </a:solidFill>
            </a:endParaRPr>
          </a:p>
          <a:p>
            <a:pPr marL="0" lvl="0" indent="0" algn="l" rtl="0">
              <a:spcBef>
                <a:spcPts val="360"/>
              </a:spcBef>
              <a:spcAft>
                <a:spcPts val="0"/>
              </a:spcAft>
              <a:buNone/>
            </a:pPr>
            <a:r>
              <a:rPr lang="en" dirty="0">
                <a:solidFill>
                  <a:schemeClr val="tx1"/>
                </a:solidFill>
              </a:rPr>
              <a:t>Remember to practice respectful dialogue skills during this reading.</a:t>
            </a:r>
            <a:endParaRPr dirty="0">
              <a:solidFill>
                <a:schemeClr val="tx1"/>
              </a:solidFill>
            </a:endParaRPr>
          </a:p>
        </p:txBody>
      </p:sp>
    </p:spTree>
    <p:extLst>
      <p:ext uri="{BB962C8B-B14F-4D97-AF65-F5344CB8AC3E}">
        <p14:creationId xmlns:p14="http://schemas.microsoft.com/office/powerpoint/2010/main" val="7664064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Race &amp; Genetics</a:t>
            </a:r>
          </a:p>
        </p:txBody>
      </p:sp>
      <p:sp>
        <p:nvSpPr>
          <p:cNvPr id="3" name="Content Placeholder 2"/>
          <p:cNvSpPr>
            <a:spLocks noGrp="1"/>
          </p:cNvSpPr>
          <p:nvPr>
            <p:ph idx="1"/>
          </p:nvPr>
        </p:nvSpPr>
        <p:spPr/>
        <p:txBody>
          <a:bodyPr/>
          <a:lstStyle/>
          <a:p>
            <a:pPr marL="514350" indent="-514350">
              <a:buFont typeface="+mj-lt"/>
              <a:buAutoNum type="arabicPeriod"/>
            </a:pPr>
            <a:r>
              <a:rPr lang="en-US" dirty="0"/>
              <a:t>What did you find most interesting about the reading?</a:t>
            </a:r>
          </a:p>
          <a:p>
            <a:pPr marL="514350" indent="-514350">
              <a:buFont typeface="+mj-lt"/>
              <a:buAutoNum type="arabicPeriod"/>
            </a:pPr>
            <a:r>
              <a:rPr lang="en-US" dirty="0"/>
              <a:t>What surprised you?</a:t>
            </a:r>
          </a:p>
          <a:p>
            <a:pPr marL="514350" indent="-514350">
              <a:buFont typeface="+mj-lt"/>
              <a:buAutoNum type="arabicPeriod"/>
            </a:pPr>
            <a:r>
              <a:rPr lang="en-US" dirty="0"/>
              <a:t>What questions do you still have?</a:t>
            </a:r>
          </a:p>
          <a:p>
            <a:pPr marL="0" indent="0">
              <a:buNone/>
            </a:pPr>
            <a:endParaRPr lang="en-US" dirty="0"/>
          </a:p>
          <a:p>
            <a:pPr marL="0" indent="0">
              <a:buNone/>
            </a:pPr>
            <a:r>
              <a:rPr lang="en-US" dirty="0"/>
              <a:t>Be prepared to share your ideas/thoughts in a small group. One representative will share out each group’s ideas with the whole class.</a:t>
            </a:r>
          </a:p>
        </p:txBody>
      </p:sp>
    </p:spTree>
    <p:extLst>
      <p:ext uri="{BB962C8B-B14F-4D97-AF65-F5344CB8AC3E}">
        <p14:creationId xmlns:p14="http://schemas.microsoft.com/office/powerpoint/2010/main" val="14730530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5121" y="26267"/>
            <a:ext cx="6822635" cy="6831733"/>
          </a:xfrm>
        </p:spPr>
      </p:pic>
    </p:spTree>
    <p:extLst>
      <p:ext uri="{BB962C8B-B14F-4D97-AF65-F5344CB8AC3E}">
        <p14:creationId xmlns:p14="http://schemas.microsoft.com/office/powerpoint/2010/main" val="18762373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EBDCB-F514-4BEA-BC1F-4BE363F7137F}"/>
              </a:ext>
            </a:extLst>
          </p:cNvPr>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LS08 Teacher Resource: What did we figure out?</a:t>
            </a:r>
            <a:endParaRPr lang="en-US" dirty="0"/>
          </a:p>
        </p:txBody>
      </p:sp>
      <p:sp>
        <p:nvSpPr>
          <p:cNvPr id="3" name="Text Placeholder 2">
            <a:extLst>
              <a:ext uri="{FF2B5EF4-FFF2-40B4-BE49-F238E27FC236}">
                <a16:creationId xmlns:a16="http://schemas.microsoft.com/office/drawing/2014/main" id="{94E56C4D-D62D-4332-ABFA-FB76A606B6CE}"/>
              </a:ext>
            </a:extLst>
          </p:cNvPr>
          <p:cNvSpPr>
            <a:spLocks noGrp="1"/>
          </p:cNvSpPr>
          <p:nvPr>
            <p:ph type="body" sz="quarter" idx="10"/>
          </p:nvPr>
        </p:nvSpPr>
        <p:spPr/>
        <p:txBody>
          <a:bodyPr>
            <a:normAutofit lnSpcReduction="10000"/>
          </a:bodyPr>
          <a:lstStyle/>
          <a:p>
            <a:pPr marL="0" indent="0">
              <a:buNone/>
            </a:pPr>
            <a:r>
              <a:rPr lang="en-US" sz="2000" b="1" dirty="0">
                <a:cs typeface="Arial" panose="020B0604020202020204" pitchFamily="34" charset="0"/>
              </a:rPr>
              <a:t>What did we figure out? </a:t>
            </a:r>
          </a:p>
          <a:p>
            <a:pPr marL="0" indent="0">
              <a:buNone/>
            </a:pPr>
            <a:r>
              <a:rPr lang="en-US" sz="2000" dirty="0">
                <a:cs typeface="Arial" panose="020B0604020202020204" pitchFamily="34" charset="0"/>
              </a:rPr>
              <a:t>Through a reading and guided discussion, we figured out that there is no scientific and genetic basis to the concept of race in the human species and that all human beings share 99.9% of their DNA due to common ancestry.</a:t>
            </a:r>
          </a:p>
          <a:p>
            <a:endParaRPr lang="en-US" dirty="0"/>
          </a:p>
        </p:txBody>
      </p:sp>
      <p:sp>
        <p:nvSpPr>
          <p:cNvPr id="4" name="Text Placeholder 3">
            <a:extLst>
              <a:ext uri="{FF2B5EF4-FFF2-40B4-BE49-F238E27FC236}">
                <a16:creationId xmlns:a16="http://schemas.microsoft.com/office/drawing/2014/main" id="{1078EF6D-F5BD-42E5-802E-B201DB12F52B}"/>
              </a:ext>
            </a:extLst>
          </p:cNvPr>
          <p:cNvSpPr>
            <a:spLocks noGrp="1"/>
          </p:cNvSpPr>
          <p:nvPr>
            <p:ph type="body" sz="quarter" idx="11"/>
          </p:nvPr>
        </p:nvSpPr>
        <p:spPr/>
        <p:txBody>
          <a:bodyPr/>
          <a:lstStyle/>
          <a:p>
            <a:pPr marL="0" indent="0">
              <a:buNone/>
            </a:pPr>
            <a:r>
              <a:rPr lang="en-US" sz="1600" b="1" dirty="0">
                <a:cs typeface="Arial" panose="020B0604020202020204" pitchFamily="34" charset="0"/>
              </a:rPr>
              <a:t>GD LS07 Teacher Reflection Notes:</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that went well…</a:t>
            </a:r>
          </a:p>
          <a:p>
            <a:pPr marL="0" indent="0">
              <a:buNone/>
            </a:pPr>
            <a:endParaRPr lang="en-US" sz="1600" dirty="0">
              <a:cs typeface="Arial" panose="020B0604020202020204" pitchFamily="34" charset="0"/>
            </a:endParaRPr>
          </a:p>
          <a:p>
            <a:pPr marL="0" indent="0">
              <a:buNone/>
            </a:pPr>
            <a:r>
              <a:rPr lang="en-US" sz="1600"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950813520"/>
      </p:ext>
    </p:extLst>
  </p:cSld>
  <p:clrMapOvr>
    <a:masterClrMapping/>
  </p:clrMapOvr>
  <p:transition spd="med"/>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9495</TotalTime>
  <Words>10728</Words>
  <Application>Microsoft Office PowerPoint</Application>
  <PresentationFormat>On-screen Show (4:3)</PresentationFormat>
  <Paragraphs>961</Paragraphs>
  <Slides>94</Slides>
  <Notes>83</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94</vt:i4>
      </vt:variant>
    </vt:vector>
  </HeadingPairs>
  <TitlesOfParts>
    <vt:vector size="100" baseType="lpstr">
      <vt:lpstr>Arial</vt:lpstr>
      <vt:lpstr>Calibri</vt:lpstr>
      <vt:lpstr>Cambria</vt:lpstr>
      <vt:lpstr>Cambria Math</vt:lpstr>
      <vt:lpstr>Wingdings</vt:lpstr>
      <vt:lpstr>1_Office Theme</vt:lpstr>
      <vt:lpstr>Meiosis (Gamete Formation)</vt:lpstr>
      <vt:lpstr>How to use these slides…</vt:lpstr>
      <vt:lpstr>Important!</vt:lpstr>
      <vt:lpstr>Teacher notes</vt:lpstr>
      <vt:lpstr>PQM [For Teachers Only]</vt:lpstr>
      <vt:lpstr>LS01 Teacher Resource: Learning Segment Overview</vt:lpstr>
      <vt:lpstr>LS1 Overview Continued</vt:lpstr>
      <vt:lpstr>PowerPoint Presentation</vt:lpstr>
      <vt:lpstr>PowerPoint Presentation</vt:lpstr>
      <vt:lpstr>Because you asked…</vt:lpstr>
      <vt:lpstr>PowerPoint Presentation</vt:lpstr>
      <vt:lpstr>PowerPoint Presentation</vt:lpstr>
      <vt:lpstr>For glossary:</vt:lpstr>
      <vt:lpstr>PowerPoint Presentation</vt:lpstr>
      <vt:lpstr>PowerPoint Presentation</vt:lpstr>
      <vt:lpstr>PowerPoint Presentation</vt:lpstr>
      <vt:lpstr>A. Explain your position. Why do you think it is possible for Lucy and Maria to be biological twins - or why do you think it is NOT possible? </vt:lpstr>
      <vt:lpstr>PowerPoint Presentation</vt:lpstr>
      <vt:lpstr>LS01 Teacher Resource: What did we figure out?</vt:lpstr>
      <vt:lpstr>LS02 Teacher Resource: Learning Segment Overview</vt:lpstr>
      <vt:lpstr>LS02 Overview Continued</vt:lpstr>
      <vt:lpstr>PowerPoint Presentation</vt:lpstr>
      <vt:lpstr>How does the hereditable information get from the parents to the offspring?</vt:lpstr>
      <vt:lpstr>LS02 Teacher Resource: What did we figure out?</vt:lpstr>
      <vt:lpstr>LS03 Teacher Resource: Learning Segment Overview</vt:lpstr>
      <vt:lpstr>LS03 Overview Continued</vt:lpstr>
      <vt:lpstr>LS03 Overview Continued</vt:lpstr>
      <vt:lpstr>DNA! </vt:lpstr>
      <vt:lpstr>How do parents pass on their Chromosomes (DNA)?</vt:lpstr>
      <vt:lpstr>PowerPoint Presentation</vt:lpstr>
      <vt:lpstr>Now that you have the parents, figure out how to make a viable (healthy, normal) baby. </vt:lpstr>
      <vt:lpstr>Lets do this again, but with a twist</vt:lpstr>
      <vt:lpstr>How did you do it ? </vt:lpstr>
      <vt:lpstr>PowerPoint Presentation</vt:lpstr>
      <vt:lpstr>Back to the Pipe Cleaner Chromosomes</vt:lpstr>
      <vt:lpstr>PowerPoint Presentation</vt:lpstr>
      <vt:lpstr>Let's think about the chromosomes</vt:lpstr>
      <vt:lpstr>PowerPoint Presentation</vt:lpstr>
      <vt:lpstr>Chromosome count in different organisms</vt:lpstr>
      <vt:lpstr>PowerPoint Presentation</vt:lpstr>
      <vt:lpstr>Now, go back to the pipe cleaners and re-build Mom &amp; Dad.</vt:lpstr>
      <vt:lpstr>Back to the pipe cleaners….</vt:lpstr>
      <vt:lpstr>What carries the chromosomes from the female to the offspring?</vt:lpstr>
      <vt:lpstr>What carries the chromosomes from the male to the offspring?</vt:lpstr>
      <vt:lpstr>What is it called when the egg and sperm meet?</vt:lpstr>
      <vt:lpstr>What is created when the egg and sperm meet?</vt:lpstr>
      <vt:lpstr>Gamete and Zygote Formation</vt:lpstr>
      <vt:lpstr>Model Revision</vt:lpstr>
      <vt:lpstr>Model Revision How does the hereditable information get from the parents to the offspring?</vt:lpstr>
      <vt:lpstr>LS03 Teacher Resource: What did we figure out?</vt:lpstr>
      <vt:lpstr>LS04 Teacher Resource: Learning Segment Overview</vt:lpstr>
      <vt:lpstr>LS04 Overview Continued</vt:lpstr>
      <vt:lpstr>PowerPoint Presentation</vt:lpstr>
      <vt:lpstr>PowerPoint Presentation</vt:lpstr>
      <vt:lpstr>PowerPoint Presentation</vt:lpstr>
      <vt:lpstr>PowerPoint Presentation</vt:lpstr>
      <vt:lpstr>Do all organisms use this process to pass on hereditable information?</vt:lpstr>
      <vt:lpstr>LS04 Teacher Resource: What did we figure out?</vt:lpstr>
      <vt:lpstr>LS05 Teacher Resource: Learning Segment Overview</vt:lpstr>
      <vt:lpstr>LS05 Overview Continued</vt:lpstr>
      <vt:lpstr>VARIATION  What does meiosis have to do with it?</vt:lpstr>
      <vt:lpstr>VARIATION  What does meiosis have to do with it?</vt:lpstr>
      <vt:lpstr>PowerPoint Presentation</vt:lpstr>
      <vt:lpstr>And what are these chromosomes doing?</vt:lpstr>
      <vt:lpstr>New Model Idea?</vt:lpstr>
      <vt:lpstr>PowerPoint Presentation</vt:lpstr>
      <vt:lpstr>LS05 Teacher Resource: What did we figure out?</vt:lpstr>
      <vt:lpstr>What are these Chromosomes Doing?</vt:lpstr>
      <vt:lpstr>Chromosomes duplicate before dividing. </vt:lpstr>
      <vt:lpstr>PowerPoint Presentation</vt:lpstr>
      <vt:lpstr>PowerPoint Presentation</vt:lpstr>
      <vt:lpstr>New Model Idea?</vt:lpstr>
      <vt:lpstr>Do we have a model statement that includes the idea of variation?</vt:lpstr>
      <vt:lpstr>Model Revision How does the hereditable information get from the parents to the offspring?</vt:lpstr>
      <vt:lpstr>LS05 Teacher Resource: What did we figure out?</vt:lpstr>
      <vt:lpstr>LS06 Teacher Resource: Learning Segment Overview</vt:lpstr>
      <vt:lpstr>LS06 Overview Continued</vt:lpstr>
      <vt:lpstr>Challenge Question</vt:lpstr>
      <vt:lpstr>LS06 Teacher Resource: What did we figure out?</vt:lpstr>
      <vt:lpstr>LS07 Teacher Resource: Learning Segment Overview</vt:lpstr>
      <vt:lpstr>LS07 Overview Continued</vt:lpstr>
      <vt:lpstr>PowerPoint Presentation</vt:lpstr>
      <vt:lpstr>PowerPoint Presentation</vt:lpstr>
      <vt:lpstr>PowerPoint Presentation</vt:lpstr>
      <vt:lpstr>PowerPoint Presentation</vt:lpstr>
      <vt:lpstr>PowerPoint Presentation</vt:lpstr>
      <vt:lpstr>LS07 Teacher Resource: What did we figure out?</vt:lpstr>
      <vt:lpstr>LS08 Teacher Resource: Learning Segment Overview</vt:lpstr>
      <vt:lpstr>LS08 Overview Continued</vt:lpstr>
      <vt:lpstr>Have we answered all your questions?</vt:lpstr>
      <vt:lpstr>National Geographic Article: Concepts of Race Not Grounded in Genetics</vt:lpstr>
      <vt:lpstr>Race &amp; Genetics</vt:lpstr>
      <vt:lpstr>PowerPoint Presentation</vt:lpstr>
      <vt:lpstr>LS08 Teacher Resource: What did we figure out?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Hessam Ghanimi</cp:lastModifiedBy>
  <cp:revision>631</cp:revision>
  <cp:lastPrinted>2015-11-08T19:26:46Z</cp:lastPrinted>
  <dcterms:created xsi:type="dcterms:W3CDTF">2014-11-13T04:27:20Z</dcterms:created>
  <dcterms:modified xsi:type="dcterms:W3CDTF">2025-07-05T01:37:07Z</dcterms:modified>
</cp:coreProperties>
</file>