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7"/>
  </p:notesMasterIdLst>
  <p:sldIdLst>
    <p:sldId id="325" r:id="rId2"/>
    <p:sldId id="327" r:id="rId3"/>
    <p:sldId id="331" r:id="rId4"/>
    <p:sldId id="328" r:id="rId5"/>
    <p:sldId id="404" r:id="rId6"/>
    <p:sldId id="405" r:id="rId7"/>
    <p:sldId id="406" r:id="rId8"/>
    <p:sldId id="446" r:id="rId9"/>
    <p:sldId id="336" r:id="rId10"/>
    <p:sldId id="447" r:id="rId11"/>
    <p:sldId id="270" r:id="rId12"/>
    <p:sldId id="269" r:id="rId13"/>
    <p:sldId id="448" r:id="rId14"/>
    <p:sldId id="376" r:id="rId15"/>
    <p:sldId id="377" r:id="rId16"/>
    <p:sldId id="378" r:id="rId17"/>
    <p:sldId id="392" r:id="rId18"/>
    <p:sldId id="449" r:id="rId19"/>
    <p:sldId id="261" r:id="rId20"/>
    <p:sldId id="450" r:id="rId21"/>
    <p:sldId id="451" r:id="rId22"/>
    <p:sldId id="257" r:id="rId23"/>
    <p:sldId id="437" r:id="rId24"/>
    <p:sldId id="300" r:id="rId25"/>
    <p:sldId id="337" r:id="rId26"/>
    <p:sldId id="338" r:id="rId27"/>
    <p:sldId id="353" r:id="rId28"/>
    <p:sldId id="454" r:id="rId29"/>
    <p:sldId id="455" r:id="rId30"/>
    <p:sldId id="456" r:id="rId31"/>
    <p:sldId id="379" r:id="rId32"/>
    <p:sldId id="380" r:id="rId33"/>
    <p:sldId id="383" r:id="rId34"/>
    <p:sldId id="340" r:id="rId35"/>
    <p:sldId id="341" r:id="rId36"/>
    <p:sldId id="342" r:id="rId37"/>
    <p:sldId id="391" r:id="rId38"/>
    <p:sldId id="444" r:id="rId39"/>
    <p:sldId id="389" r:id="rId40"/>
    <p:sldId id="264" r:id="rId41"/>
    <p:sldId id="388" r:id="rId42"/>
    <p:sldId id="390" r:id="rId43"/>
    <p:sldId id="385" r:id="rId44"/>
    <p:sldId id="396" r:id="rId45"/>
    <p:sldId id="393" r:id="rId46"/>
    <p:sldId id="428" r:id="rId47"/>
    <p:sldId id="429" r:id="rId48"/>
    <p:sldId id="395" r:id="rId49"/>
    <p:sldId id="397" r:id="rId50"/>
    <p:sldId id="394" r:id="rId51"/>
    <p:sldId id="413" r:id="rId52"/>
    <p:sldId id="414" r:id="rId53"/>
    <p:sldId id="416" r:id="rId54"/>
    <p:sldId id="409" r:id="rId55"/>
    <p:sldId id="410" r:id="rId56"/>
    <p:sldId id="411" r:id="rId57"/>
    <p:sldId id="435" r:id="rId58"/>
    <p:sldId id="436" r:id="rId59"/>
    <p:sldId id="369" r:id="rId60"/>
    <p:sldId id="399" r:id="rId61"/>
    <p:sldId id="345" r:id="rId62"/>
    <p:sldId id="440" r:id="rId63"/>
    <p:sldId id="441" r:id="rId64"/>
    <p:sldId id="431" r:id="rId65"/>
    <p:sldId id="371" r:id="rId66"/>
    <p:sldId id="400" r:id="rId67"/>
    <p:sldId id="401" r:id="rId68"/>
    <p:sldId id="387" r:id="rId69"/>
    <p:sldId id="281" r:id="rId70"/>
    <p:sldId id="282" r:id="rId71"/>
    <p:sldId id="457" r:id="rId72"/>
    <p:sldId id="280" r:id="rId73"/>
    <p:sldId id="458" r:id="rId74"/>
    <p:sldId id="289" r:id="rId75"/>
    <p:sldId id="279" r:id="rId76"/>
    <p:sldId id="284" r:id="rId77"/>
    <p:sldId id="438" r:id="rId78"/>
    <p:sldId id="420" r:id="rId79"/>
    <p:sldId id="421" r:id="rId80"/>
    <p:sldId id="274" r:id="rId81"/>
    <p:sldId id="459" r:id="rId82"/>
    <p:sldId id="422" r:id="rId83"/>
    <p:sldId id="430" r:id="rId84"/>
    <p:sldId id="291" r:id="rId85"/>
    <p:sldId id="427" r:id="rId8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B56FB36C-96CE-4FB5-A2B4-747525349D8F}">
          <p14:sldIdLst>
            <p14:sldId id="325"/>
            <p14:sldId id="327"/>
            <p14:sldId id="331"/>
            <p14:sldId id="328"/>
            <p14:sldId id="404"/>
            <p14:sldId id="405"/>
            <p14:sldId id="406"/>
          </p14:sldIdLst>
        </p14:section>
        <p14:section name="Learning Segment 01 (M--&gt;Q)" id="{4397EE41-D144-4A7A-88B0-1C380EDA221F}">
          <p14:sldIdLst>
            <p14:sldId id="446"/>
            <p14:sldId id="336"/>
            <p14:sldId id="447"/>
            <p14:sldId id="270"/>
            <p14:sldId id="269"/>
            <p14:sldId id="448"/>
            <p14:sldId id="376"/>
            <p14:sldId id="377"/>
            <p14:sldId id="378"/>
            <p14:sldId id="392"/>
            <p14:sldId id="449"/>
            <p14:sldId id="261"/>
            <p14:sldId id="450"/>
            <p14:sldId id="451"/>
            <p14:sldId id="257"/>
            <p14:sldId id="437"/>
            <p14:sldId id="300"/>
            <p14:sldId id="337"/>
          </p14:sldIdLst>
        </p14:section>
        <p14:section name="Learning Segment 02 (M--&gt;Q)" id="{1C1325CB-6553-41BA-AF17-02840CE0AF56}">
          <p14:sldIdLst>
            <p14:sldId id="338"/>
            <p14:sldId id="353"/>
            <p14:sldId id="454"/>
            <p14:sldId id="455"/>
            <p14:sldId id="456"/>
            <p14:sldId id="379"/>
            <p14:sldId id="380"/>
            <p14:sldId id="383"/>
            <p14:sldId id="340"/>
          </p14:sldIdLst>
        </p14:section>
        <p14:section name="Learning Segment 03 (M--&gt;P)" id="{5DE3DDF3-2D28-4779-B44B-9CA5EDA97E53}">
          <p14:sldIdLst>
            <p14:sldId id="341"/>
            <p14:sldId id="342"/>
            <p14:sldId id="391"/>
            <p14:sldId id="444"/>
            <p14:sldId id="389"/>
            <p14:sldId id="264"/>
            <p14:sldId id="388"/>
            <p14:sldId id="390"/>
            <p14:sldId id="385"/>
            <p14:sldId id="396"/>
            <p14:sldId id="393"/>
            <p14:sldId id="428"/>
            <p14:sldId id="429"/>
            <p14:sldId id="395"/>
            <p14:sldId id="397"/>
            <p14:sldId id="394"/>
            <p14:sldId id="413"/>
          </p14:sldIdLst>
        </p14:section>
        <p14:section name="Learning Segment 04 (M)" id="{863FB311-F8F5-47DE-A583-395D77B8DD27}">
          <p14:sldIdLst>
            <p14:sldId id="414"/>
            <p14:sldId id="416"/>
            <p14:sldId id="409"/>
            <p14:sldId id="410"/>
            <p14:sldId id="411"/>
            <p14:sldId id="435"/>
            <p14:sldId id="436"/>
            <p14:sldId id="369"/>
          </p14:sldIdLst>
        </p14:section>
        <p14:section name="Learning Segment 05 (M--&gt;P)" id="{7FA7F49D-CE7D-4B4D-B916-7325008C3AFA}">
          <p14:sldIdLst>
            <p14:sldId id="399"/>
            <p14:sldId id="345"/>
            <p14:sldId id="440"/>
            <p14:sldId id="441"/>
            <p14:sldId id="431"/>
            <p14:sldId id="371"/>
            <p14:sldId id="400"/>
            <p14:sldId id="401"/>
            <p14:sldId id="387"/>
            <p14:sldId id="281"/>
            <p14:sldId id="282"/>
            <p14:sldId id="457"/>
            <p14:sldId id="280"/>
            <p14:sldId id="458"/>
            <p14:sldId id="289"/>
            <p14:sldId id="279"/>
            <p14:sldId id="284"/>
            <p14:sldId id="438"/>
            <p14:sldId id="420"/>
          </p14:sldIdLst>
        </p14:section>
        <p14:section name="Learning Segment 06 (M--&gt;P)" id="{6BFFCA24-CEE7-4B95-8698-8B717DDBDA74}">
          <p14:sldIdLst>
            <p14:sldId id="421"/>
            <p14:sldId id="274"/>
            <p14:sldId id="459"/>
            <p14:sldId id="422"/>
          </p14:sldIdLst>
        </p14:section>
        <p14:section name="Learning Segment 07 (M--&gt;P)" id="{4ACD90AA-6F6D-4CB7-8070-6C122F1E3028}">
          <p14:sldIdLst>
            <p14:sldId id="430"/>
            <p14:sldId id="291"/>
            <p14:sldId id="42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6800"/>
    <a:srgbClr val="583F34"/>
    <a:srgbClr val="CC00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82" autoAdjust="0"/>
    <p:restoredTop sz="71154" autoAdjust="0"/>
  </p:normalViewPr>
  <p:slideViewPr>
    <p:cSldViewPr snapToGrid="0" snapToObjects="1">
      <p:cViewPr varScale="1">
        <p:scale>
          <a:sx n="77" d="100"/>
          <a:sy n="77" d="100"/>
        </p:scale>
        <p:origin x="2136" y="294"/>
      </p:cViewPr>
      <p:guideLst>
        <p:guide orient="horz" pos="2160"/>
        <p:guide pos="2880"/>
      </p:guideLst>
    </p:cSldViewPr>
  </p:slideViewPr>
  <p:notesTextViewPr>
    <p:cViewPr>
      <p:scale>
        <a:sx n="100" d="100"/>
        <a:sy n="100" d="100"/>
      </p:scale>
      <p:origin x="0" y="0"/>
    </p:cViewPr>
  </p:notesTextViewPr>
  <p:sorterViewPr>
    <p:cViewPr>
      <p:scale>
        <a:sx n="30" d="100"/>
        <a:sy n="3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F4E398-2F3A-EF4B-A61C-407D595F4CE8}" type="datetimeFigureOut">
              <a:rPr lang="en-US" smtClean="0"/>
              <a:t>6/26/2025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E9F9FA-3B32-9F43-AB3C-D4433BF56F25}" type="slidenum">
              <a:rPr lang="en-US" smtClean="0"/>
              <a:t>‹#›</a:t>
            </a:fld>
            <a:endParaRPr lang="en-US"/>
          </a:p>
        </p:txBody>
      </p:sp>
    </p:spTree>
    <p:extLst>
      <p:ext uri="{BB962C8B-B14F-4D97-AF65-F5344CB8AC3E}">
        <p14:creationId xmlns:p14="http://schemas.microsoft.com/office/powerpoint/2010/main" val="17163030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8" Type="http://schemas.openxmlformats.org/officeDocument/2006/relationships/hyperlink" Target="https://themedicalbiochemistrypage.org/amino-acid-metabolism.php%23glutamine" TargetMode="External"/><Relationship Id="rId3" Type="http://schemas.openxmlformats.org/officeDocument/2006/relationships/hyperlink" Target="https://themedicalbiochemistrypage.org/nitrogen-metabolism.php%23essential" TargetMode="External"/><Relationship Id="rId7" Type="http://schemas.openxmlformats.org/officeDocument/2006/relationships/hyperlink" Target="https://themedicalbiochemistrypage.org/tca-cycle.php" TargetMode="External"/><Relationship Id="rId2" Type="http://schemas.openxmlformats.org/officeDocument/2006/relationships/slide" Target="../slides/slide27.xml"/><Relationship Id="rId1" Type="http://schemas.openxmlformats.org/officeDocument/2006/relationships/notesMaster" Target="../notesMasters/notesMaster1.xml"/><Relationship Id="rId6" Type="http://schemas.openxmlformats.org/officeDocument/2006/relationships/hyperlink" Target="https://themedicalbiochemistrypage.org/lipid-synthesis.php" TargetMode="External"/><Relationship Id="rId5" Type="http://schemas.openxmlformats.org/officeDocument/2006/relationships/hyperlink" Target="https://themedicalbiochemistrypage.org/gluconeogenesis.php" TargetMode="External"/><Relationship Id="rId4" Type="http://schemas.openxmlformats.org/officeDocument/2006/relationships/hyperlink" Target="https://themedicalbiochemistrypage.org/nitrogen-metabolism.php"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a:t>
            </a:fld>
            <a:endParaRPr lang="en-US" dirty="0"/>
          </a:p>
        </p:txBody>
      </p:sp>
    </p:spTree>
    <p:extLst>
      <p:ext uri="{BB962C8B-B14F-4D97-AF65-F5344CB8AC3E}">
        <p14:creationId xmlns:p14="http://schemas.microsoft.com/office/powerpoint/2010/main" val="33711579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10</a:t>
            </a:fld>
            <a:endParaRPr lang="en-US"/>
          </a:p>
        </p:txBody>
      </p:sp>
    </p:spTree>
    <p:extLst>
      <p:ext uri="{BB962C8B-B14F-4D97-AF65-F5344CB8AC3E}">
        <p14:creationId xmlns:p14="http://schemas.microsoft.com/office/powerpoint/2010/main" val="2399755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Instead of giving the students the phenomena and driving question, show them the two pictures and ask them to answer:  What do you notice?  What does this remind you of? Could this be...?   From students’ responses the phenomena can be extracted.</a:t>
            </a:r>
            <a:endParaRPr lang="en-US" sz="1200" dirty="0"/>
          </a:p>
        </p:txBody>
      </p:sp>
      <p:sp>
        <p:nvSpPr>
          <p:cNvPr id="4" name="Slide Number Placeholder 3"/>
          <p:cNvSpPr>
            <a:spLocks noGrp="1"/>
          </p:cNvSpPr>
          <p:nvPr>
            <p:ph type="sldNum" sz="quarter" idx="10"/>
          </p:nvPr>
        </p:nvSpPr>
        <p:spPr/>
        <p:txBody>
          <a:bodyPr/>
          <a:lstStyle/>
          <a:p>
            <a:fld id="{9F0CA7EE-4A42-4842-9669-8D62811BA0D1}" type="slidenum">
              <a:rPr lang="en-US" smtClean="0"/>
              <a:t>11</a:t>
            </a:fld>
            <a:endParaRPr lang="en-US"/>
          </a:p>
        </p:txBody>
      </p:sp>
    </p:spTree>
    <p:extLst>
      <p:ext uri="{BB962C8B-B14F-4D97-AF65-F5344CB8AC3E}">
        <p14:creationId xmlns:p14="http://schemas.microsoft.com/office/powerpoint/2010/main" val="6291224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9:notes"/>
          <p:cNvSpPr txBox="1"/>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Arial"/>
              <a:buNone/>
            </a:pPr>
            <a:r>
              <a:rPr lang="en-US" sz="1200" b="0" i="0" u="none" strike="noStrike" cap="none">
                <a:solidFill>
                  <a:schemeClr val="dk1"/>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
        <p:nvSpPr>
          <p:cNvPr id="151" name="Google Shape;151;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52" name="Google Shape;152;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b="0" i="0" kern="1200" dirty="0">
                <a:solidFill>
                  <a:schemeClr val="tx1"/>
                </a:solidFill>
                <a:effectLst/>
                <a:latin typeface="+mn-lt"/>
                <a:ea typeface="+mn-ea"/>
                <a:cs typeface="+mn-cs"/>
              </a:rPr>
              <a:t>Because of the extra day developing</a:t>
            </a:r>
            <a:r>
              <a:rPr lang="en-US" sz="1200" b="0" i="0" kern="1200" baseline="0" dirty="0">
                <a:solidFill>
                  <a:schemeClr val="tx1"/>
                </a:solidFill>
                <a:effectLst/>
                <a:latin typeface="+mn-lt"/>
                <a:ea typeface="+mn-ea"/>
                <a:cs typeface="+mn-cs"/>
              </a:rPr>
              <a:t> a driving question</a:t>
            </a:r>
            <a:r>
              <a:rPr lang="en-US" sz="1200" b="0" i="0" kern="1200" dirty="0">
                <a:solidFill>
                  <a:schemeClr val="tx1"/>
                </a:solidFill>
                <a:effectLst/>
                <a:latin typeface="+mn-lt"/>
                <a:ea typeface="+mn-ea"/>
                <a:cs typeface="+mn-cs"/>
              </a:rPr>
              <a:t> would take, it should be an option,</a:t>
            </a:r>
            <a:r>
              <a:rPr lang="en-US" sz="1200" b="0" i="0" kern="1200" baseline="0" dirty="0">
                <a:solidFill>
                  <a:schemeClr val="tx1"/>
                </a:solidFill>
                <a:effectLst/>
                <a:latin typeface="+mn-lt"/>
                <a:ea typeface="+mn-ea"/>
                <a:cs typeface="+mn-cs"/>
              </a:rPr>
              <a:t> but is not required</a:t>
            </a:r>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16334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TEACHER NOTES:</a:t>
            </a:r>
          </a:p>
          <a:p>
            <a:pPr marL="0" indent="0">
              <a:spcBef>
                <a:spcPts val="0"/>
              </a:spcBef>
              <a:buNone/>
              <a:defRPr/>
            </a:pPr>
            <a:r>
              <a:rPr lang="en-US" sz="1200" dirty="0">
                <a:solidFill>
                  <a:srgbClr val="583F34"/>
                </a:solidFill>
              </a:rPr>
              <a:t>We are now focusing on the matter from food, so we review cellular respiration from a matter perspective. </a:t>
            </a:r>
          </a:p>
          <a:p>
            <a:pPr marL="0" indent="0">
              <a:spcBef>
                <a:spcPts val="0"/>
              </a:spcBef>
              <a:buNone/>
              <a:defRPr/>
            </a:pPr>
            <a:r>
              <a:rPr lang="en-US" sz="1200" dirty="0">
                <a:solidFill>
                  <a:srgbClr val="583F34"/>
                </a:solidFill>
              </a:rPr>
              <a:t>What matter is involved in this process? </a:t>
            </a:r>
          </a:p>
          <a:p>
            <a:pPr marL="0" indent="0">
              <a:spcBef>
                <a:spcPts val="0"/>
              </a:spcBef>
              <a:buNone/>
              <a:defRPr/>
            </a:pPr>
            <a:endParaRPr lang="en-US" sz="1200" dirty="0">
              <a:solidFill>
                <a:srgbClr val="583F34"/>
              </a:solidFill>
            </a:endParaRPr>
          </a:p>
          <a:p>
            <a:pPr marL="0" indent="0">
              <a:spcBef>
                <a:spcPts val="0"/>
              </a:spcBef>
              <a:buNone/>
              <a:defRPr/>
            </a:pPr>
            <a:r>
              <a:rPr lang="en-US" sz="1200" dirty="0">
                <a:solidFill>
                  <a:srgbClr val="583F34"/>
                </a:solidFill>
              </a:rPr>
              <a:t>The next few slides will aide in the review.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These slides are animated so you can provide “think time” The answer to the review question will appear after the students have a chance to think and write on the Doodle. This is not about “taking notes,” this is about thinking and then comparing your ideas with other’s ideas. </a:t>
            </a:r>
          </a:p>
          <a:p>
            <a:pPr marL="0" indent="0">
              <a:spcBef>
                <a:spcPts val="0"/>
              </a:spcBef>
              <a:buNone/>
              <a:defRPr/>
            </a:pPr>
            <a:endParaRPr lang="en-US" sz="1200" dirty="0">
              <a:solidFill>
                <a:srgbClr val="583F3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The Doodle Sheet B 02: How do we get matter form food? is designed </a:t>
            </a:r>
            <a:r>
              <a:rPr lang="en-US" baseline="0" dirty="0"/>
              <a:t>so your students can add to their diagram on the first page of their doodle as we review and then add new ideas.</a:t>
            </a:r>
          </a:p>
          <a:p>
            <a:pPr marL="0" indent="0">
              <a:spcBef>
                <a:spcPts val="0"/>
              </a:spcBef>
              <a:buNone/>
              <a:defRPr/>
            </a:pPr>
            <a:endParaRPr lang="en-US" sz="1200" dirty="0">
              <a:solidFill>
                <a:srgbClr val="583F34"/>
              </a:solidFill>
            </a:endParaRPr>
          </a:p>
          <a:p>
            <a:pPr marL="0" indent="0">
              <a:buNone/>
            </a:pPr>
            <a:r>
              <a:rPr lang="en-US" sz="1200" dirty="0">
                <a:solidFill>
                  <a:srgbClr val="583F34"/>
                </a:solidFill>
                <a:cs typeface="Arial"/>
              </a:rPr>
              <a:t>Students may also respond to a writing prompt on the Doodle, or you can just have a verbal review. Either way you can use pair-shares to get the ideas out, or not –depending on how well students recall them. </a:t>
            </a:r>
          </a:p>
          <a:p>
            <a:pPr marL="0" indent="0">
              <a:buNone/>
            </a:pPr>
            <a:endParaRPr lang="en-US" sz="1200" dirty="0">
              <a:solidFill>
                <a:srgbClr val="583F34"/>
              </a:solidFill>
              <a:cs typeface="Arial"/>
            </a:endParaRPr>
          </a:p>
          <a:p>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13</a:t>
            </a:fld>
            <a:endParaRPr lang="en-US"/>
          </a:p>
        </p:txBody>
      </p:sp>
    </p:spTree>
    <p:extLst>
      <p:ext uri="{BB962C8B-B14F-4D97-AF65-F5344CB8AC3E}">
        <p14:creationId xmlns:p14="http://schemas.microsoft.com/office/powerpoint/2010/main" val="23215178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Review!</a:t>
            </a:r>
          </a:p>
          <a:p>
            <a:r>
              <a:rPr lang="en-US" dirty="0"/>
              <a:t>This slide and several in this learning segment are animated so you can provide “think time” The answer to the review question will appear after the students have a chance to think and write on the Doodle. This is not about “taking notes,” this is about thinking and then comparing your ideas with other’s ideas. </a:t>
            </a:r>
          </a:p>
          <a:p>
            <a:endParaRPr lang="en-US" baseline="0" dirty="0"/>
          </a:p>
          <a:p>
            <a:r>
              <a:rPr lang="en-US" baseline="0" dirty="0"/>
              <a:t>The Doodle Sheet B 01: Digestion Diagram has the same diagram as on this slide. Have your students add to their diagram as we review and then add new ideas.</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cs typeface="Arial"/>
              </a:rPr>
              <a:t>Students may respond to a writing prompt on Doodle Sheet: How do we get matter from food? Or you can just have a verbal review. Either way you can use pair-shares to get the ideas out, or not –depending on how well students recall them.</a:t>
            </a:r>
          </a:p>
          <a:p>
            <a:endParaRPr lang="en-US" baseline="0" dirty="0"/>
          </a:p>
          <a:p>
            <a:r>
              <a:rPr lang="en-US" dirty="0"/>
              <a:t>SOURCES:</a:t>
            </a:r>
          </a:p>
          <a:p>
            <a:r>
              <a:rPr lang="en-US" dirty="0"/>
              <a:t>Image</a:t>
            </a:r>
            <a:r>
              <a:rPr lang="en-US" baseline="0" dirty="0"/>
              <a:t> generated by MBER-bio.</a:t>
            </a:r>
            <a:endParaRPr lang="en-US"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14</a:t>
            </a:fld>
            <a:endParaRPr lang="en-US" dirty="0"/>
          </a:p>
        </p:txBody>
      </p:sp>
    </p:spTree>
    <p:extLst>
      <p:ext uri="{BB962C8B-B14F-4D97-AF65-F5344CB8AC3E}">
        <p14:creationId xmlns:p14="http://schemas.microsoft.com/office/powerpoint/2010/main" val="922426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Review!</a:t>
            </a:r>
          </a:p>
          <a:p>
            <a:r>
              <a:rPr lang="en-US" dirty="0"/>
              <a:t>This slide and several in this learning segment are animated so you can provide “think time” The answer to the review question will appear after the students have a chance to think and write on the Doodle. This is not about “taking notes,” this is about thinking and then comparing your ideas with other’s ideas. </a:t>
            </a:r>
          </a:p>
          <a:p>
            <a:endParaRPr lang="en-US" baseline="0" dirty="0"/>
          </a:p>
          <a:p>
            <a:r>
              <a:rPr lang="en-US" baseline="0" dirty="0"/>
              <a:t>The Doodle Sheet B 01: Digestion Diagram has the same diagram as on this slide. Have your students add to their diagram as we review and then add new ideas.</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cs typeface="Arial"/>
              </a:rPr>
              <a:t>Students may respond to a writing prompt on Doodle Sheet B 02: How do we get matter from food? Or you can just have a verbal review. Either way you can use pair-shares to get the ideas out, or not –depending on how well students recall them.</a:t>
            </a:r>
          </a:p>
          <a:p>
            <a:endParaRPr lang="en-US" dirty="0"/>
          </a:p>
          <a:p>
            <a:r>
              <a:rPr lang="en-US" dirty="0"/>
              <a:t>SOURCES:</a:t>
            </a:r>
          </a:p>
          <a:p>
            <a:r>
              <a:rPr lang="en-US" dirty="0"/>
              <a:t>Image</a:t>
            </a:r>
            <a:r>
              <a:rPr lang="en-US" baseline="0" dirty="0"/>
              <a:t> generated by MBER-bio.</a:t>
            </a:r>
            <a:endParaRPr lang="en-US"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15</a:t>
            </a:fld>
            <a:endParaRPr lang="en-US" dirty="0"/>
          </a:p>
        </p:txBody>
      </p:sp>
    </p:spTree>
    <p:extLst>
      <p:ext uri="{BB962C8B-B14F-4D97-AF65-F5344CB8AC3E}">
        <p14:creationId xmlns:p14="http://schemas.microsoft.com/office/powerpoint/2010/main" val="33112906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Review!</a:t>
            </a:r>
          </a:p>
          <a:p>
            <a:r>
              <a:rPr lang="en-US" dirty="0"/>
              <a:t>This slide and several in this learning segment are animated so you can provide “think time” The answer to the review question will appear after the students have a chance to think and write on the Doodle. This is not about “taking notes,” this is about thinking and then comparing your ideas with other’s ideas. </a:t>
            </a:r>
          </a:p>
          <a:p>
            <a:endParaRPr lang="en-US" baseline="0" dirty="0"/>
          </a:p>
          <a:p>
            <a:r>
              <a:rPr lang="en-US" baseline="0" dirty="0"/>
              <a:t>The Doodle Sheet B 01: Digestion Diagram has the same diagram as on this slide. Have your students add to their diagram as we review and then add new ideas.</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cs typeface="Arial"/>
              </a:rPr>
              <a:t>Students may respond to a writing prompt on Doodle Sheet B 02: How do we get matter from food? Or you can just have a verbal review. Either way you can use pair-shares to get the ideas out, or not –depending on how well students recall them.</a:t>
            </a:r>
          </a:p>
          <a:p>
            <a:endParaRPr lang="en-US" baseline="0" dirty="0"/>
          </a:p>
          <a:p>
            <a:r>
              <a:rPr lang="en-US" dirty="0"/>
              <a:t>SOURCES:</a:t>
            </a:r>
          </a:p>
          <a:p>
            <a:r>
              <a:rPr lang="en-US" dirty="0"/>
              <a:t>Image</a:t>
            </a:r>
            <a:r>
              <a:rPr lang="en-US" baseline="0" dirty="0"/>
              <a:t> generated by MBER-bio.</a:t>
            </a:r>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16</a:t>
            </a:fld>
            <a:endParaRPr lang="en-US" dirty="0"/>
          </a:p>
        </p:txBody>
      </p:sp>
    </p:spTree>
    <p:extLst>
      <p:ext uri="{BB962C8B-B14F-4D97-AF65-F5344CB8AC3E}">
        <p14:creationId xmlns:p14="http://schemas.microsoft.com/office/powerpoint/2010/main" val="452433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At this point we have not had students explicitly consider what happens to the products, carbon dioxide and water, from cellular respiration. Get some ideas from students and be sure to discuss them.</a:t>
            </a:r>
            <a:r>
              <a:rPr lang="en-US" baseline="0" dirty="0"/>
              <a:t> Talk with the students about the possibilities for where the carbon dioxide could be going? They should have enough familiarity with body systems and functioning to come around to the idea that we exhale a lot of it. We also get rid of water through sweat and urine. In general the water in and water out are roughly equal. </a:t>
            </a:r>
            <a:endParaRPr lang="en-US" dirty="0"/>
          </a:p>
          <a:p>
            <a:endParaRPr lang="en-US" dirty="0"/>
          </a:p>
          <a:p>
            <a:r>
              <a:rPr lang="en-US" dirty="0"/>
              <a:t>This slide and several in this learning segment are animated so you can provide “think time” The answer to the review question will appear after the students have a chance to think and write on the Doodle. This is not about “taking notes,” this is about thinking and then comparing your ideas with other’s ideas. </a:t>
            </a:r>
          </a:p>
          <a:p>
            <a:endParaRPr lang="en-US" baseline="0" dirty="0"/>
          </a:p>
          <a:p>
            <a:r>
              <a:rPr lang="en-US" baseline="0" dirty="0"/>
              <a:t>The Doodle Sheet B 01: Digestion Diagram has the same diagram as on this slide. Have your students add to their diagram as we review and then add new ideas.</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cs typeface="Arial"/>
              </a:rPr>
              <a:t>Students respond to the writing prompt on Doodle Sheet B 02: How do we get matter from food? </a:t>
            </a:r>
            <a:endParaRPr lang="en-US" baseline="0" dirty="0"/>
          </a:p>
          <a:p>
            <a:endParaRPr lang="en-US" baseline="0" dirty="0"/>
          </a:p>
          <a:p>
            <a:r>
              <a:rPr lang="en-US" dirty="0"/>
              <a:t>SOURCES:</a:t>
            </a:r>
          </a:p>
          <a:p>
            <a:r>
              <a:rPr lang="en-US" dirty="0"/>
              <a:t>Image</a:t>
            </a:r>
            <a:r>
              <a:rPr lang="en-US" baseline="0" dirty="0"/>
              <a:t> generated by MBER-bio.</a:t>
            </a:r>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17</a:t>
            </a:fld>
            <a:endParaRPr lang="en-US" dirty="0"/>
          </a:p>
        </p:txBody>
      </p:sp>
    </p:spTree>
    <p:extLst>
      <p:ext uri="{BB962C8B-B14F-4D97-AF65-F5344CB8AC3E}">
        <p14:creationId xmlns:p14="http://schemas.microsoft.com/office/powerpoint/2010/main" val="1639719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Now let’s transition from the review into the new ideas we’re going to</a:t>
            </a:r>
            <a:r>
              <a:rPr lang="en-US" baseline="0" dirty="0"/>
              <a:t> be working on in this triangle. As part of this conversation we want to remember the components of food that we figured out during the Calorie King activity during the Chemical Reactions triangle. This diagram shows the other major components of food but so far, we have only focused on the glucose that comes from carbohydrates. Get some ideas from kids about what might be happening with all the other stuff. The question on this slide is repeated in another way on the next, so decide how you want to use them. </a:t>
            </a:r>
            <a:endParaRPr lang="en-US" dirty="0"/>
          </a:p>
          <a:p>
            <a:endParaRPr lang="en-US" baseline="0" dirty="0"/>
          </a:p>
          <a:p>
            <a:r>
              <a:rPr lang="en-US" dirty="0"/>
              <a:t>SOURCES:</a:t>
            </a:r>
          </a:p>
          <a:p>
            <a:r>
              <a:rPr lang="en-US" dirty="0"/>
              <a:t>Image</a:t>
            </a:r>
            <a:r>
              <a:rPr lang="en-US" baseline="0" dirty="0"/>
              <a:t> generated by MBER-bio.</a:t>
            </a:r>
            <a:endParaRPr lang="en-US"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18</a:t>
            </a:fld>
            <a:endParaRPr lang="en-US" dirty="0"/>
          </a:p>
        </p:txBody>
      </p:sp>
    </p:spTree>
    <p:extLst>
      <p:ext uri="{BB962C8B-B14F-4D97-AF65-F5344CB8AC3E}">
        <p14:creationId xmlns:p14="http://schemas.microsoft.com/office/powerpoint/2010/main" val="195995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We revisit our inputs-outputs-uses representation and come back to the idea that we also need </a:t>
            </a:r>
            <a:r>
              <a:rPr lang="en-US" b="1" dirty="0"/>
              <a:t>matter</a:t>
            </a:r>
            <a:r>
              <a:rPr lang="en-US" dirty="0"/>
              <a:t> for growth, repairing  and replacing cells, as well as making new molecules.  </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1" baseline="0" dirty="0"/>
              <a:t>New Idea for the Matter from Food Model: : </a:t>
            </a:r>
            <a:r>
              <a:rPr lang="en-US" sz="1200" b="1" dirty="0">
                <a:solidFill>
                  <a:srgbClr val="C00000"/>
                </a:solidFill>
                <a:cs typeface="Arial" panose="020B0604020202020204" pitchFamily="34" charset="0"/>
              </a:rPr>
              <a:t>Some of our digested food is used to repair and to build new body tissues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dirty="0">
                <a:solidFill>
                  <a:srgbClr val="C00000"/>
                </a:solidFill>
                <a:cs typeface="Arial" panose="020B0604020202020204" pitchFamily="34" charset="0"/>
              </a:rPr>
              <a:t>In the next couple of slides we will figure out how this happens.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dirty="0">
              <a:solidFill>
                <a:srgbClr val="C00000"/>
              </a:solidFill>
              <a:cs typeface="Arial" panose="020B0604020202020204" pitchFamily="34" charset="0"/>
            </a:endParaRPr>
          </a:p>
          <a:p>
            <a:r>
              <a:rPr lang="en-US" baseline="0" dirty="0"/>
              <a:t>SOURCES: </a:t>
            </a:r>
          </a:p>
          <a:p>
            <a:r>
              <a:rPr lang="en-US" baseline="0" dirty="0"/>
              <a:t>Image, “Anatomy and physiology of animals-cell division mitosis” </a:t>
            </a:r>
          </a:p>
          <a:p>
            <a:r>
              <a:rPr lang="en-US" baseline="0" dirty="0"/>
              <a:t>(https://commons.wikimedia.org/wiki/File%3AAnatomy_and_physiology_of_animals-cell_division_mitosis.jpg)</a:t>
            </a:r>
          </a:p>
          <a:p>
            <a:r>
              <a:rPr lang="en-US" dirty="0"/>
              <a:t>By The original uploader was </a:t>
            </a:r>
            <a:r>
              <a:rPr lang="en-US" dirty="0" err="1"/>
              <a:t>Sunshineconnelly</a:t>
            </a:r>
            <a:r>
              <a:rPr lang="en-US" dirty="0"/>
              <a:t> at English </a:t>
            </a:r>
            <a:r>
              <a:rPr lang="en-US" dirty="0" err="1"/>
              <a:t>Wikibooks</a:t>
            </a:r>
            <a:r>
              <a:rPr lang="en-US" dirty="0"/>
              <a:t> [CC BY 2.5 (http://creativecommons.org/licenses/by/2.5)], via Wikimedia Commons</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Image, “Diagram illustrates the areas where obstetric fistula commonly occur.”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(https://commons.wikimedia.org/wiki/File%3AObstetric_Fistula_Locations_Diagram.png)</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By </a:t>
            </a:r>
            <a:r>
              <a:rPr lang="en-US" dirty="0" err="1"/>
              <a:t>VHenryArt</a:t>
            </a:r>
            <a:r>
              <a:rPr lang="en-US" dirty="0"/>
              <a:t> (Own work) [CC BY-SA 4.0 (https://creativecommons.org/licenses/by-sa/4.0)], via Wikimedia Commons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Image,</a:t>
            </a:r>
            <a:r>
              <a:rPr lang="en-US" baseline="0" dirty="0"/>
              <a:t> “</a:t>
            </a:r>
            <a:r>
              <a:rPr lang="en-US" b="0" dirty="0"/>
              <a:t>Translation</a:t>
            </a:r>
            <a:r>
              <a:rPr lang="en-US" dirty="0"/>
              <a:t>: Illustrates how a ribosome a mRNA and lots of </a:t>
            </a:r>
            <a:r>
              <a:rPr lang="en-US" dirty="0" err="1"/>
              <a:t>tRNA</a:t>
            </a:r>
            <a:r>
              <a:rPr lang="en-US" dirty="0"/>
              <a:t> molecules work together to produce peptides or proteins.”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(https://commons.wikimedia.org/wiki/File%3ARibosome_mRNA_translation_en.svg)</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By </a:t>
            </a:r>
            <a:r>
              <a:rPr lang="en-US" dirty="0" err="1"/>
              <a:t>LadyofHats</a:t>
            </a:r>
            <a:r>
              <a:rPr lang="en-US" dirty="0"/>
              <a:t> [Public domain], via Wikimedia Commons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19</a:t>
            </a:fld>
            <a:endParaRPr lang="en-US"/>
          </a:p>
        </p:txBody>
      </p:sp>
    </p:spTree>
    <p:extLst>
      <p:ext uri="{BB962C8B-B14F-4D97-AF65-F5344CB8AC3E}">
        <p14:creationId xmlns:p14="http://schemas.microsoft.com/office/powerpoint/2010/main" val="3393279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a:t>
            </a:fld>
            <a:endParaRPr lang="en-US" dirty="0"/>
          </a:p>
        </p:txBody>
      </p:sp>
    </p:spTree>
    <p:extLst>
      <p:ext uri="{BB962C8B-B14F-4D97-AF65-F5344CB8AC3E}">
        <p14:creationId xmlns:p14="http://schemas.microsoft.com/office/powerpoint/2010/main" val="1667750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baseline="0" dirty="0"/>
              <a:t>We are reminded that digestion breaks our food down to polymers and then monomers.</a:t>
            </a:r>
          </a:p>
          <a:p>
            <a:endParaRPr lang="en-US" baseline="0" dirty="0"/>
          </a:p>
          <a:p>
            <a:r>
              <a:rPr lang="en-US" baseline="0" dirty="0"/>
              <a:t>SOURCES, </a:t>
            </a:r>
          </a:p>
          <a:p>
            <a:r>
              <a:rPr lang="en-US" baseline="0" dirty="0"/>
              <a:t>Image, “Female Lips Lipstick Mouth Open”</a:t>
            </a:r>
          </a:p>
          <a:p>
            <a:r>
              <a:rPr lang="en-US" baseline="0" dirty="0"/>
              <a:t>(https://</a:t>
            </a:r>
            <a:r>
              <a:rPr lang="en-US" baseline="0" dirty="0" err="1"/>
              <a:t>pixabay.com</a:t>
            </a:r>
            <a:r>
              <a:rPr lang="en-US" baseline="0" dirty="0"/>
              <a:t>/en/female-lips-lipstick-mouth-open-160546)</a:t>
            </a:r>
          </a:p>
          <a:p>
            <a:r>
              <a:rPr lang="en-US" baseline="0" dirty="0"/>
              <a:t>By </a:t>
            </a:r>
            <a:r>
              <a:rPr lang="en-US" baseline="0" dirty="0" err="1"/>
              <a:t>Pixabay</a:t>
            </a:r>
            <a:r>
              <a:rPr lang="en-US" baseline="0" dirty="0"/>
              <a:t> (https://</a:t>
            </a:r>
            <a:r>
              <a:rPr lang="en-US" baseline="0" dirty="0" err="1"/>
              <a:t>pixabay.com</a:t>
            </a:r>
            <a:r>
              <a:rPr lang="en-US" baseline="0" dirty="0"/>
              <a:t>/en/service/terms/#usage) [CC0] </a:t>
            </a:r>
          </a:p>
          <a:p>
            <a:endParaRPr lang="en-US" baseline="0" dirty="0"/>
          </a:p>
          <a:p>
            <a:r>
              <a:rPr lang="en-US" baseline="0" dirty="0"/>
              <a:t>Diagram created by MBER-bio </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20</a:t>
            </a:fld>
            <a:endParaRPr lang="en-US"/>
          </a:p>
        </p:txBody>
      </p:sp>
    </p:spTree>
    <p:extLst>
      <p:ext uri="{BB962C8B-B14F-4D97-AF65-F5344CB8AC3E}">
        <p14:creationId xmlns:p14="http://schemas.microsoft.com/office/powerpoint/2010/main" val="39464623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We know we get the matter from the food we eat, and now we ask the question: how does that work? The pie chart</a:t>
            </a:r>
            <a:r>
              <a:rPr lang="en-US" baseline="0" dirty="0"/>
              <a:t>, a review from an earlier triangle, </a:t>
            </a:r>
            <a:r>
              <a:rPr lang="en-US" dirty="0"/>
              <a:t>shows that we are made of the same molecules that we get from food. We ponder this a bit before returning to our food digestion diagram in the next slide.</a:t>
            </a:r>
          </a:p>
          <a:p>
            <a:endParaRPr lang="en-US" baseline="0" dirty="0"/>
          </a:p>
          <a:p>
            <a:endParaRPr lang="en-US" baseline="0" dirty="0"/>
          </a:p>
          <a:p>
            <a:r>
              <a:rPr lang="en-US" baseline="0" dirty="0"/>
              <a:t>SOURCES:</a:t>
            </a:r>
          </a:p>
          <a:p>
            <a:r>
              <a:rPr lang="en-US" baseline="0" dirty="0"/>
              <a:t>Pie chart image generated by MBER-bio.</a:t>
            </a:r>
            <a:endParaRPr lang="en-US" dirty="0"/>
          </a:p>
          <a:p>
            <a:endParaRPr lang="en-US" baseline="0" dirty="0"/>
          </a:p>
        </p:txBody>
      </p:sp>
      <p:sp>
        <p:nvSpPr>
          <p:cNvPr id="4" name="Slide Number Placeholder 3"/>
          <p:cNvSpPr>
            <a:spLocks noGrp="1"/>
          </p:cNvSpPr>
          <p:nvPr>
            <p:ph type="sldNum" sz="quarter" idx="10"/>
          </p:nvPr>
        </p:nvSpPr>
        <p:spPr/>
        <p:txBody>
          <a:bodyPr/>
          <a:lstStyle/>
          <a:p>
            <a:fld id="{54E9F9FA-3B32-9F43-AB3C-D4433BF56F25}" type="slidenum">
              <a:rPr lang="en-US" smtClean="0"/>
              <a:t>21</a:t>
            </a:fld>
            <a:endParaRPr lang="en-US" dirty="0"/>
          </a:p>
        </p:txBody>
      </p:sp>
    </p:spTree>
    <p:extLst>
      <p:ext uri="{BB962C8B-B14F-4D97-AF65-F5344CB8AC3E}">
        <p14:creationId xmlns:p14="http://schemas.microsoft.com/office/powerpoint/2010/main" val="3020738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We’ve reviewed what happens to</a:t>
            </a:r>
            <a:r>
              <a:rPr lang="en-US" baseline="0" dirty="0"/>
              <a:t> the food we eat after we break it down to the monomers, and what the body is made of. Now we ask what can we build from those monomers?</a:t>
            </a:r>
          </a:p>
          <a:p>
            <a:endParaRPr lang="en-US" baseline="0" dirty="0"/>
          </a:p>
          <a:p>
            <a:r>
              <a:rPr lang="en-US" baseline="0" dirty="0"/>
              <a:t>Go through each type of molecule as a review and what their monomers are. Then ask: If a body has lots of glucose, what could we build with all that glucose? Students record their answers on their Doodle Sheet B 02: How do we get matter form food. We also add to these new ideas to the Doodle Sheet: Digestion Diagram. </a:t>
            </a:r>
          </a:p>
          <a:p>
            <a:endParaRPr lang="en-US" dirty="0"/>
          </a:p>
          <a:p>
            <a:r>
              <a:rPr lang="en-US" dirty="0"/>
              <a:t>This slide and several in this learning segment are animated so you can provide “think time” The answer to the review question will appear after the students have a chance to think and write on the Doodle. This is not about “taking notes,” this is about thinking and then comparing your ideas with other’s ideas. </a:t>
            </a:r>
          </a:p>
          <a:p>
            <a:endParaRPr lang="en-US" dirty="0"/>
          </a:p>
          <a:p>
            <a:endParaRPr lang="en-US" dirty="0"/>
          </a:p>
          <a:p>
            <a:r>
              <a:rPr lang="en-US" dirty="0"/>
              <a:t> </a:t>
            </a:r>
            <a:endParaRPr lang="en-US" baseline="0" dirty="0"/>
          </a:p>
          <a:p>
            <a:r>
              <a:rPr lang="en-US" dirty="0"/>
              <a:t>SOURCES:</a:t>
            </a:r>
          </a:p>
          <a:p>
            <a:r>
              <a:rPr lang="en-US" dirty="0"/>
              <a:t>Image</a:t>
            </a:r>
            <a:r>
              <a:rPr lang="en-US" baseline="0" dirty="0"/>
              <a:t> generated by MBER-bio.</a:t>
            </a:r>
            <a:endParaRPr lang="en-US"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22</a:t>
            </a:fld>
            <a:endParaRPr lang="en-US" dirty="0"/>
          </a:p>
        </p:txBody>
      </p:sp>
    </p:spTree>
    <p:extLst>
      <p:ext uri="{BB962C8B-B14F-4D97-AF65-F5344CB8AC3E}">
        <p14:creationId xmlns:p14="http://schemas.microsoft.com/office/powerpoint/2010/main" val="11452837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Use your class posters to review these ideas as a class</a:t>
            </a:r>
            <a:r>
              <a:rPr lang="en-US" baseline="0" dirty="0"/>
              <a:t> again. </a:t>
            </a:r>
          </a:p>
          <a:p>
            <a:pPr marL="0" indent="0">
              <a:buNone/>
            </a:pPr>
            <a:r>
              <a:rPr lang="en-US" b="1" dirty="0"/>
              <a:t>New idea from our Matter from Food Model: </a:t>
            </a:r>
            <a:r>
              <a:rPr lang="en-US" sz="1200" b="1" dirty="0">
                <a:solidFill>
                  <a:srgbClr val="583F34"/>
                </a:solidFill>
                <a:latin typeface="Arial" panose="020B0604020202020204" pitchFamily="34" charset="0"/>
                <a:cs typeface="Arial" panose="020B0604020202020204" pitchFamily="34" charset="0"/>
              </a:rPr>
              <a:t>Some of our digested food is used to build new macromolecules to repair and to build new body tissue.</a:t>
            </a:r>
          </a:p>
          <a:p>
            <a:endParaRPr lang="en-US" baseline="0" dirty="0"/>
          </a:p>
        </p:txBody>
      </p:sp>
      <p:sp>
        <p:nvSpPr>
          <p:cNvPr id="4" name="Slide Number Placeholder 3"/>
          <p:cNvSpPr>
            <a:spLocks noGrp="1"/>
          </p:cNvSpPr>
          <p:nvPr>
            <p:ph type="sldNum" sz="quarter" idx="10"/>
          </p:nvPr>
        </p:nvSpPr>
        <p:spPr/>
        <p:txBody>
          <a:bodyPr/>
          <a:lstStyle/>
          <a:p>
            <a:fld id="{C7BB21F4-C42E-3B40-9B33-CFE230F675D3}" type="slidenum">
              <a:rPr lang="en-US" smtClean="0"/>
              <a:t>23</a:t>
            </a:fld>
            <a:endParaRPr lang="en-US"/>
          </a:p>
        </p:txBody>
      </p:sp>
    </p:spTree>
    <p:extLst>
      <p:ext uri="{BB962C8B-B14F-4D97-AF65-F5344CB8AC3E}">
        <p14:creationId xmlns:p14="http://schemas.microsoft.com/office/powerpoint/2010/main" val="3698008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p:nvPr/>
        </p:nvSpPr>
        <p:spPr>
          <a:xfrm>
            <a:off x="3886200" y="8686800"/>
            <a:ext cx="2971799" cy="457200"/>
          </a:xfrm>
          <a:prstGeom prst="rect">
            <a:avLst/>
          </a:prstGeom>
          <a:noFill/>
          <a:ln>
            <a:noFill/>
          </a:ln>
        </p:spPr>
        <p:txBody>
          <a:bodyPr lIns="91425" tIns="45700" rIns="91425" bIns="45700" anchor="b" anchorCtr="0">
            <a:spAutoFit/>
          </a:bodyPr>
          <a:lstStyle/>
          <a:p>
            <a:pPr marL="0" marR="0" lvl="0" indent="0" algn="r" rtl="0">
              <a:spcBef>
                <a:spcPts val="0"/>
              </a:spcBef>
              <a:buSzPct val="25000"/>
              <a:buFont typeface="Arial"/>
              <a:buNone/>
            </a:pPr>
            <a:r>
              <a:rPr lang="en-US" sz="1200" b="0" i="0" u="none" strike="noStrike" cap="none" baseline="0"/>
              <a:t>*</a:t>
            </a: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2" name="Shape 1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spAutoFit/>
          </a:bodyPr>
          <a:lstStyle/>
          <a:p>
            <a:pPr>
              <a:spcBef>
                <a:spcPts val="0"/>
              </a:spcBef>
              <a:buNone/>
            </a:pPr>
            <a:r>
              <a:rPr lang="en-US" dirty="0"/>
              <a:t>Go to Model 5!</a:t>
            </a:r>
            <a:endParaRPr dirty="0"/>
          </a:p>
        </p:txBody>
      </p:sp>
    </p:spTree>
    <p:extLst>
      <p:ext uri="{BB962C8B-B14F-4D97-AF65-F5344CB8AC3E}">
        <p14:creationId xmlns:p14="http://schemas.microsoft.com/office/powerpoint/2010/main" val="7514707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25</a:t>
            </a:fld>
            <a:endParaRPr lang="en-US" dirty="0"/>
          </a:p>
        </p:txBody>
      </p:sp>
    </p:spTree>
    <p:extLst>
      <p:ext uri="{BB962C8B-B14F-4D97-AF65-F5344CB8AC3E}">
        <p14:creationId xmlns:p14="http://schemas.microsoft.com/office/powerpoint/2010/main" val="35418627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26</a:t>
            </a:fld>
            <a:endParaRPr lang="en-US" dirty="0"/>
          </a:p>
        </p:txBody>
      </p:sp>
    </p:spTree>
    <p:extLst>
      <p:ext uri="{BB962C8B-B14F-4D97-AF65-F5344CB8AC3E}">
        <p14:creationId xmlns:p14="http://schemas.microsoft.com/office/powerpoint/2010/main" val="27964522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So this is</a:t>
            </a:r>
            <a:r>
              <a:rPr lang="en-US" baseline="0" dirty="0"/>
              <a:t> not something kids will need to figure out for themselves, it will be common knowledge. The idea of this slide is to simply be explicit about this idea that excess matter is stored as fat so we can have it as an idea in our model. </a:t>
            </a:r>
          </a:p>
          <a:p>
            <a:r>
              <a:rPr lang="en-US" dirty="0"/>
              <a: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New Idea for the </a:t>
            </a:r>
            <a:r>
              <a:rPr lang="en-US" b="1" baseline="0" dirty="0"/>
              <a:t>Matter from Food Model</a:t>
            </a:r>
            <a:r>
              <a:rPr lang="en-US" b="1" dirty="0"/>
              <a:t>: </a:t>
            </a:r>
            <a:r>
              <a:rPr lang="en-US" sz="1200" b="1" dirty="0">
                <a:solidFill>
                  <a:srgbClr val="C00000"/>
                </a:solidFill>
                <a:cs typeface="Arial" panose="020B0604020202020204" pitchFamily="34" charset="0"/>
              </a:rPr>
              <a:t>Food consumed in excess of what we need for energy and growth/repair is converted to fat and stored.</a:t>
            </a:r>
            <a:endParaRPr lang="en-US" sz="1200" b="1" dirty="0">
              <a:solidFill>
                <a:srgbClr val="C00000"/>
              </a:solidFill>
            </a:endParaRPr>
          </a:p>
          <a:p>
            <a:endParaRPr lang="en-US" dirty="0"/>
          </a:p>
          <a:p>
            <a:r>
              <a:rPr lang="en-US" dirty="0"/>
              <a:t>Once again, this slide and several in this learning segment are animated so you can provide “think time” The answer to the question will appear after the students have a chance to think and write on the Doodle. This is not about “taking notes,” this is about thinking and then comparing your ideas with other’s ideas. If students are struggling, you can show the animation of excess glucose being made into fat and pause while the make sense of the same for amino acids.</a:t>
            </a:r>
          </a:p>
          <a:p>
            <a:endParaRPr lang="en-US" dirty="0"/>
          </a:p>
          <a:p>
            <a:r>
              <a:rPr lang="en-US" dirty="0"/>
              <a:t>We respond the prompt on the Doodle Sheet B 02: How do we get matter from food? AND We also add diagrams to the Doodle Sheet B 01: Digestion Diagram</a:t>
            </a:r>
          </a:p>
          <a:p>
            <a:endParaRPr lang="en-US" dirty="0"/>
          </a:p>
          <a:p>
            <a:r>
              <a:rPr lang="en-US" dirty="0"/>
              <a:t>The explanation below is not meant for students but is additional information on how amino acids can be stored as fat.</a:t>
            </a:r>
          </a:p>
          <a:p>
            <a:r>
              <a:rPr lang="en-US" sz="1200" b="0" i="0" kern="1200" dirty="0">
                <a:solidFill>
                  <a:schemeClr val="tx1"/>
                </a:solidFill>
                <a:effectLst/>
                <a:latin typeface="+mn-lt"/>
                <a:ea typeface="+mn-ea"/>
                <a:cs typeface="+mn-cs"/>
              </a:rPr>
              <a:t>All tissues have some capability for synthesis of the </a:t>
            </a:r>
            <a:r>
              <a:rPr lang="en-US" sz="1200" b="0" i="0" kern="1200" dirty="0">
                <a:solidFill>
                  <a:schemeClr val="tx1"/>
                </a:solidFill>
                <a:effectLst/>
                <a:latin typeface="+mn-lt"/>
                <a:ea typeface="+mn-ea"/>
                <a:cs typeface="+mn-cs"/>
                <a:hlinkClick r:id="rId3"/>
              </a:rPr>
              <a:t>non-essential amino acids</a:t>
            </a:r>
            <a:r>
              <a:rPr lang="en-US" sz="1200" b="0" i="0" kern="1200" dirty="0">
                <a:solidFill>
                  <a:schemeClr val="tx1"/>
                </a:solidFill>
                <a:effectLst/>
                <a:latin typeface="+mn-lt"/>
                <a:ea typeface="+mn-ea"/>
                <a:cs typeface="+mn-cs"/>
              </a:rPr>
              <a:t>, amino acid remodeling, and conversion of non-amino acid carbon skeletons into amino acids and other derivatives that contain nitrogen. However, the liver is the major site of </a:t>
            </a:r>
            <a:r>
              <a:rPr lang="en-US" sz="1200" b="0" i="0" kern="1200" dirty="0">
                <a:solidFill>
                  <a:schemeClr val="tx1"/>
                </a:solidFill>
                <a:effectLst/>
                <a:latin typeface="+mn-lt"/>
                <a:ea typeface="+mn-ea"/>
                <a:cs typeface="+mn-cs"/>
                <a:hlinkClick r:id="rId4"/>
              </a:rPr>
              <a:t>nitrogen metabolism</a:t>
            </a:r>
            <a:r>
              <a:rPr lang="en-US" sz="1200" b="0" i="0" kern="1200" dirty="0">
                <a:solidFill>
                  <a:schemeClr val="tx1"/>
                </a:solidFill>
                <a:effectLst/>
                <a:latin typeface="+mn-lt"/>
                <a:ea typeface="+mn-ea"/>
                <a:cs typeface="+mn-cs"/>
              </a:rPr>
              <a:t> in the body. In times of dietary surplus, the potentially toxic nitrogen of amino acids is eliminated via </a:t>
            </a:r>
            <a:r>
              <a:rPr lang="en-US" sz="1200" b="0" i="0" kern="1200" dirty="0" err="1">
                <a:solidFill>
                  <a:schemeClr val="tx1"/>
                </a:solidFill>
                <a:effectLst/>
                <a:latin typeface="+mn-lt"/>
                <a:ea typeface="+mn-ea"/>
                <a:cs typeface="+mn-cs"/>
              </a:rPr>
              <a:t>transaminations</a:t>
            </a:r>
            <a:r>
              <a:rPr lang="en-US" sz="1200" b="0" i="0" kern="1200" dirty="0">
                <a:solidFill>
                  <a:schemeClr val="tx1"/>
                </a:solidFill>
                <a:effectLst/>
                <a:latin typeface="+mn-lt"/>
                <a:ea typeface="+mn-ea"/>
                <a:cs typeface="+mn-cs"/>
              </a:rPr>
              <a:t>, deamination, and urea formation; the carbon skeletons are generally conserved as carbohydrate, via </a:t>
            </a:r>
            <a:r>
              <a:rPr lang="en-US" sz="1200" b="0" i="0" kern="1200" dirty="0">
                <a:solidFill>
                  <a:schemeClr val="tx1"/>
                </a:solidFill>
                <a:effectLst/>
                <a:latin typeface="+mn-lt"/>
                <a:ea typeface="+mn-ea"/>
                <a:cs typeface="+mn-cs"/>
                <a:hlinkClick r:id="rId5"/>
              </a:rPr>
              <a:t>gluconeogenesis</a:t>
            </a:r>
            <a:r>
              <a:rPr lang="en-US" sz="1200" b="0" i="0" kern="1200" dirty="0">
                <a:solidFill>
                  <a:schemeClr val="tx1"/>
                </a:solidFill>
                <a:effectLst/>
                <a:latin typeface="+mn-lt"/>
                <a:ea typeface="+mn-ea"/>
                <a:cs typeface="+mn-cs"/>
              </a:rPr>
              <a:t>, or as fatty acid via </a:t>
            </a:r>
            <a:r>
              <a:rPr lang="en-US" sz="1200" b="0" i="0" kern="1200" dirty="0">
                <a:solidFill>
                  <a:schemeClr val="tx1"/>
                </a:solidFill>
                <a:effectLst/>
                <a:latin typeface="+mn-lt"/>
                <a:ea typeface="+mn-ea"/>
                <a:cs typeface="+mn-cs"/>
                <a:hlinkClick r:id="rId6"/>
              </a:rPr>
              <a:t>fatty acid synthesis</a:t>
            </a:r>
            <a:r>
              <a:rPr lang="en-US" sz="1200" b="0" i="0" kern="1200" dirty="0">
                <a:solidFill>
                  <a:schemeClr val="tx1"/>
                </a:solidFill>
                <a:effectLst/>
                <a:latin typeface="+mn-lt"/>
                <a:ea typeface="+mn-ea"/>
                <a:cs typeface="+mn-cs"/>
              </a:rPr>
              <a:t> pathways. In this respect amino acids fall into three categories: </a:t>
            </a:r>
            <a:r>
              <a:rPr lang="en-US" sz="1200" b="1" i="0" kern="1200" dirty="0" err="1">
                <a:solidFill>
                  <a:schemeClr val="tx1"/>
                </a:solidFill>
                <a:effectLst/>
                <a:latin typeface="+mn-lt"/>
                <a:ea typeface="+mn-ea"/>
                <a:cs typeface="+mn-cs"/>
              </a:rPr>
              <a:t>glucogenic</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ketogenic</a:t>
            </a:r>
            <a:r>
              <a:rPr lang="en-US" sz="1200" b="0" i="0" kern="1200" dirty="0">
                <a:solidFill>
                  <a:schemeClr val="tx1"/>
                </a:solidFill>
                <a:effectLst/>
                <a:latin typeface="+mn-lt"/>
                <a:ea typeface="+mn-ea"/>
                <a:cs typeface="+mn-cs"/>
              </a:rPr>
              <a:t>, or </a:t>
            </a:r>
            <a:r>
              <a:rPr lang="en-US" sz="1200" b="1" i="0" kern="1200" dirty="0" err="1">
                <a:solidFill>
                  <a:schemeClr val="tx1"/>
                </a:solidFill>
                <a:effectLst/>
                <a:latin typeface="+mn-lt"/>
                <a:ea typeface="+mn-ea"/>
                <a:cs typeface="+mn-cs"/>
              </a:rPr>
              <a:t>glucogenic</a:t>
            </a:r>
            <a:r>
              <a:rPr lang="en-US" sz="1200" b="1" i="0" kern="1200" dirty="0">
                <a:solidFill>
                  <a:schemeClr val="tx1"/>
                </a:solidFill>
                <a:effectLst/>
                <a:latin typeface="+mn-lt"/>
                <a:ea typeface="+mn-ea"/>
                <a:cs typeface="+mn-cs"/>
              </a:rPr>
              <a:t> and ketogenic</a:t>
            </a:r>
            <a:r>
              <a:rPr lang="en-US" sz="1200" b="0" i="0" kern="1200" dirty="0">
                <a:solidFill>
                  <a:schemeClr val="tx1"/>
                </a:solidFill>
                <a:effectLst/>
                <a:latin typeface="+mn-lt"/>
                <a:ea typeface="+mn-ea"/>
                <a:cs typeface="+mn-cs"/>
              </a:rPr>
              <a:t>. </a:t>
            </a:r>
            <a:r>
              <a:rPr lang="en-US" sz="1200" b="0" i="0" kern="1200" dirty="0" err="1">
                <a:solidFill>
                  <a:schemeClr val="tx1"/>
                </a:solidFill>
                <a:effectLst/>
                <a:latin typeface="+mn-lt"/>
                <a:ea typeface="+mn-ea"/>
                <a:cs typeface="+mn-cs"/>
              </a:rPr>
              <a:t>Glucogenic</a:t>
            </a:r>
            <a:r>
              <a:rPr lang="en-US" sz="1200" b="0" i="0" kern="1200" dirty="0">
                <a:solidFill>
                  <a:schemeClr val="tx1"/>
                </a:solidFill>
                <a:effectLst/>
                <a:latin typeface="+mn-lt"/>
                <a:ea typeface="+mn-ea"/>
                <a:cs typeface="+mn-cs"/>
              </a:rPr>
              <a:t> amino acids are those that give rise to a net production of pyruvate or </a:t>
            </a:r>
            <a:r>
              <a:rPr lang="en-US" sz="1200" b="0" i="0" kern="1200" dirty="0">
                <a:solidFill>
                  <a:schemeClr val="tx1"/>
                </a:solidFill>
                <a:effectLst/>
                <a:latin typeface="+mn-lt"/>
                <a:ea typeface="+mn-ea"/>
                <a:cs typeface="+mn-cs"/>
                <a:hlinkClick r:id="rId7"/>
              </a:rPr>
              <a:t>TCA cycle</a:t>
            </a:r>
            <a:r>
              <a:rPr lang="en-US" sz="1200" b="0" i="0" kern="1200" dirty="0">
                <a:solidFill>
                  <a:schemeClr val="tx1"/>
                </a:solidFill>
                <a:effectLst/>
                <a:latin typeface="+mn-lt"/>
                <a:ea typeface="+mn-ea"/>
                <a:cs typeface="+mn-cs"/>
              </a:rPr>
              <a:t> intermediates, such as 2-oxoglutarate (</a:t>
            </a:r>
            <a:r>
              <a:rPr lang="el-GR" sz="1200" b="0" i="0" kern="1200" dirty="0">
                <a:solidFill>
                  <a:schemeClr val="tx1"/>
                </a:solidFill>
                <a:effectLst/>
                <a:latin typeface="+mn-lt"/>
                <a:ea typeface="+mn-ea"/>
                <a:cs typeface="+mn-cs"/>
              </a:rPr>
              <a:t>α-</a:t>
            </a:r>
            <a:r>
              <a:rPr lang="en-US" sz="1200" b="0" i="0" kern="1200" dirty="0">
                <a:solidFill>
                  <a:schemeClr val="tx1"/>
                </a:solidFill>
                <a:effectLst/>
                <a:latin typeface="+mn-lt"/>
                <a:ea typeface="+mn-ea"/>
                <a:cs typeface="+mn-cs"/>
              </a:rPr>
              <a:t>ketoglutarate) or oxaloacetate, all of which are precursors to glucose via gluconeogenesis. All amino acids except lysine and leucine are at least partly </a:t>
            </a:r>
            <a:r>
              <a:rPr lang="en-US" sz="1200" b="0" i="0" kern="1200" dirty="0" err="1">
                <a:solidFill>
                  <a:schemeClr val="tx1"/>
                </a:solidFill>
                <a:effectLst/>
                <a:latin typeface="+mn-lt"/>
                <a:ea typeface="+mn-ea"/>
                <a:cs typeface="+mn-cs"/>
              </a:rPr>
              <a:t>glucogenic</a:t>
            </a:r>
            <a:r>
              <a:rPr lang="en-US" sz="1200" b="0" i="0" kern="1200" dirty="0">
                <a:solidFill>
                  <a:schemeClr val="tx1"/>
                </a:solidFill>
                <a:effectLst/>
                <a:latin typeface="+mn-lt"/>
                <a:ea typeface="+mn-ea"/>
                <a:cs typeface="+mn-cs"/>
              </a:rPr>
              <a:t>. Lysine and leucine are the only amino acids that are solely ketogenic, giving rise only to acetyl-CoA or </a:t>
            </a:r>
            <a:r>
              <a:rPr lang="en-US" sz="1200" b="0" i="0" kern="1200" dirty="0" err="1">
                <a:solidFill>
                  <a:schemeClr val="tx1"/>
                </a:solidFill>
                <a:effectLst/>
                <a:latin typeface="+mn-lt"/>
                <a:ea typeface="+mn-ea"/>
                <a:cs typeface="+mn-cs"/>
              </a:rPr>
              <a:t>acetoacetyl</a:t>
            </a:r>
            <a:r>
              <a:rPr lang="en-US" sz="1200" b="0" i="0" kern="1200" dirty="0">
                <a:solidFill>
                  <a:schemeClr val="tx1"/>
                </a:solidFill>
                <a:effectLst/>
                <a:latin typeface="+mn-lt"/>
                <a:ea typeface="+mn-ea"/>
                <a:cs typeface="+mn-cs"/>
              </a:rPr>
              <a:t>-CoA, neither of which can bring about net glucose production.</a:t>
            </a:r>
            <a:br>
              <a:rPr lang="en-US" dirty="0"/>
            </a:br>
            <a:br>
              <a:rPr lang="en-US" dirty="0"/>
            </a:br>
            <a:r>
              <a:rPr lang="en-US" sz="1200" b="0" i="0" kern="1200" dirty="0">
                <a:solidFill>
                  <a:schemeClr val="tx1"/>
                </a:solidFill>
                <a:effectLst/>
                <a:latin typeface="+mn-lt"/>
                <a:ea typeface="+mn-ea"/>
                <a:cs typeface="+mn-cs"/>
              </a:rPr>
              <a:t>Link:</a:t>
            </a:r>
            <a:br>
              <a:rPr lang="en-US" dirty="0"/>
            </a:br>
            <a:r>
              <a:rPr lang="en-US" sz="1200" b="0" i="0" kern="1200" dirty="0">
                <a:solidFill>
                  <a:schemeClr val="tx1"/>
                </a:solidFill>
                <a:effectLst/>
                <a:latin typeface="+mn-lt"/>
                <a:ea typeface="+mn-ea"/>
                <a:cs typeface="+mn-cs"/>
                <a:hlinkClick r:id="rId8"/>
              </a:rPr>
              <a:t>https://themedicalbiochemistrypage.org/amino-acid-metabolism.php#glutamine</a:t>
            </a: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baseline="0" dirty="0"/>
          </a:p>
          <a:p>
            <a:r>
              <a:rPr lang="en-US" dirty="0"/>
              <a:t>SOURCES:</a:t>
            </a:r>
          </a:p>
          <a:p>
            <a:r>
              <a:rPr lang="en-US" dirty="0"/>
              <a:t>Image</a:t>
            </a:r>
            <a:r>
              <a:rPr lang="en-US" baseline="0" dirty="0"/>
              <a:t> generated by MBER-bio.</a:t>
            </a:r>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27</a:t>
            </a:fld>
            <a:endParaRPr lang="en-US" dirty="0"/>
          </a:p>
        </p:txBody>
      </p:sp>
    </p:spTree>
    <p:extLst>
      <p:ext uri="{BB962C8B-B14F-4D97-AF65-F5344CB8AC3E}">
        <p14:creationId xmlns:p14="http://schemas.microsoft.com/office/powerpoint/2010/main" val="37452280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TEACHER NOTES: </a:t>
            </a:r>
          </a:p>
          <a:p>
            <a:r>
              <a:rPr lang="en-US" sz="1200" b="0" i="0" kern="1200" dirty="0">
                <a:solidFill>
                  <a:schemeClr val="tx1"/>
                </a:solidFill>
                <a:effectLst/>
                <a:latin typeface="+mn-lt"/>
                <a:ea typeface="+mn-ea"/>
                <a:cs typeface="+mn-cs"/>
              </a:rPr>
              <a:t>Whole Class discussion</a:t>
            </a:r>
          </a:p>
          <a:p>
            <a:r>
              <a:rPr lang="en-US" sz="1200" b="0" i="0" kern="1200" dirty="0">
                <a:solidFill>
                  <a:schemeClr val="tx1"/>
                </a:solidFill>
                <a:effectLst/>
                <a:latin typeface="+mn-lt"/>
                <a:ea typeface="+mn-ea"/>
                <a:cs typeface="+mn-cs"/>
              </a:rPr>
              <a:t> It's not a fun thing to get fat. It's an annoying consequence of eating for many of us, so why does the body do that? WHAT IS FAT FOR? </a:t>
            </a:r>
          </a:p>
          <a:p>
            <a:endParaRPr lang="en-US" dirty="0"/>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28</a:t>
            </a:fld>
            <a:endParaRPr lang="en-US"/>
          </a:p>
        </p:txBody>
      </p:sp>
    </p:spTree>
    <p:extLst>
      <p:ext uri="{BB962C8B-B14F-4D97-AF65-F5344CB8AC3E}">
        <p14:creationId xmlns:p14="http://schemas.microsoft.com/office/powerpoint/2010/main" val="22010700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 TEACHER NOTES:</a:t>
            </a:r>
          </a:p>
          <a:p>
            <a:r>
              <a:rPr lang="en-US" sz="1200" b="0" i="0" kern="1200" dirty="0">
                <a:solidFill>
                  <a:schemeClr val="tx1"/>
                </a:solidFill>
                <a:effectLst/>
                <a:latin typeface="+mn-lt"/>
                <a:ea typeface="+mn-ea"/>
                <a:cs typeface="+mn-cs"/>
              </a:rPr>
              <a:t>We now ask the questions why would we store excess food as fat and what purpose does it serve? There's a brief matter answer- looking at the pie chart, the average person has to store some fat: it insulates us, pads organs, etc. and then there are the other molecules like hormones which are derived from cholesterols and other fat-like molecules. But why else would we do this? Energy storage! Again this</a:t>
            </a:r>
            <a:r>
              <a:rPr lang="en-US" sz="1200" b="0" i="0" kern="1200" baseline="0" dirty="0">
                <a:solidFill>
                  <a:schemeClr val="tx1"/>
                </a:solidFill>
                <a:effectLst/>
                <a:latin typeface="+mn-lt"/>
                <a:ea typeface="+mn-ea"/>
                <a:cs typeface="+mn-cs"/>
              </a:rPr>
              <a:t> is an idea that many, if not all, of your students will already have: fat is stored energy. Our purpose here again is to quickly surface this idea and </a:t>
            </a:r>
            <a:r>
              <a:rPr lang="en-US" sz="1200" b="0" i="0" kern="1200" dirty="0">
                <a:solidFill>
                  <a:schemeClr val="tx1"/>
                </a:solidFill>
                <a:effectLst/>
                <a:latin typeface="+mn-lt"/>
                <a:ea typeface="+mn-ea"/>
                <a:cs typeface="+mn-cs"/>
              </a:rPr>
              <a:t>discuss it. We can convert the excess food to fat and energy is stored in the fat. We KNOW there are calories in fat and protein based on our work in the chemical</a:t>
            </a:r>
            <a:r>
              <a:rPr lang="en-US" sz="1200" b="0" i="0" kern="1200" baseline="0" dirty="0">
                <a:solidFill>
                  <a:schemeClr val="tx1"/>
                </a:solidFill>
                <a:effectLst/>
                <a:latin typeface="+mn-lt"/>
                <a:ea typeface="+mn-ea"/>
                <a:cs typeface="+mn-cs"/>
              </a:rPr>
              <a:t> </a:t>
            </a:r>
            <a:r>
              <a:rPr lang="en-US" sz="1200" b="0" i="0" kern="1200" baseline="0" dirty="0" err="1">
                <a:solidFill>
                  <a:schemeClr val="tx1"/>
                </a:solidFill>
                <a:effectLst/>
                <a:latin typeface="+mn-lt"/>
                <a:ea typeface="+mn-ea"/>
                <a:cs typeface="+mn-cs"/>
              </a:rPr>
              <a:t>rxns</a:t>
            </a:r>
            <a:r>
              <a:rPr lang="en-US" sz="1200" b="0" i="0" kern="1200" baseline="0" dirty="0">
                <a:solidFill>
                  <a:schemeClr val="tx1"/>
                </a:solidFill>
                <a:effectLst/>
                <a:latin typeface="+mn-lt"/>
                <a:ea typeface="+mn-ea"/>
                <a:cs typeface="+mn-cs"/>
              </a:rPr>
              <a:t> triangle</a:t>
            </a:r>
            <a:r>
              <a:rPr lang="en-US" sz="1200" b="0" i="0" kern="1200" dirty="0">
                <a:solidFill>
                  <a:schemeClr val="tx1"/>
                </a:solidFill>
                <a:effectLst/>
                <a:latin typeface="+mn-lt"/>
                <a:ea typeface="+mn-ea"/>
                <a:cs typeface="+mn-cs"/>
              </a:rPr>
              <a:t>.</a:t>
            </a:r>
          </a:p>
          <a:p>
            <a:endParaRPr lang="en-US" sz="1200" b="0" i="0" kern="1200" dirty="0">
              <a:solidFill>
                <a:schemeClr val="tx1"/>
              </a:solidFill>
              <a:effectLst/>
              <a:latin typeface="+mn-lt"/>
              <a:ea typeface="+mn-ea"/>
              <a:cs typeface="+mn-cs"/>
            </a:endParaRPr>
          </a:p>
          <a:p>
            <a:r>
              <a:rPr lang="en-US" baseline="0" dirty="0"/>
              <a:t>SOURCES:</a:t>
            </a:r>
          </a:p>
          <a:p>
            <a:r>
              <a:rPr lang="en-US" baseline="0" dirty="0"/>
              <a:t>Pie chart image generated by MBER-bio.</a:t>
            </a:r>
            <a:endParaRPr lang="en-US" dirty="0"/>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4E9F9FA-3B32-9F43-AB3C-D4433BF56F25}" type="slidenum">
              <a:rPr lang="en-US" smtClean="0"/>
              <a:t>29</a:t>
            </a:fld>
            <a:endParaRPr lang="en-US"/>
          </a:p>
        </p:txBody>
      </p:sp>
    </p:spTree>
    <p:extLst>
      <p:ext uri="{BB962C8B-B14F-4D97-AF65-F5344CB8AC3E}">
        <p14:creationId xmlns:p14="http://schemas.microsoft.com/office/powerpoint/2010/main" val="3460115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a:t>
            </a:fld>
            <a:endParaRPr lang="en-US" dirty="0"/>
          </a:p>
        </p:txBody>
      </p:sp>
    </p:spTree>
    <p:extLst>
      <p:ext uri="{BB962C8B-B14F-4D97-AF65-F5344CB8AC3E}">
        <p14:creationId xmlns:p14="http://schemas.microsoft.com/office/powerpoint/2010/main" val="22756166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 This is a critical place for student reasoning. Be patient,</a:t>
            </a:r>
            <a:r>
              <a:rPr lang="en-US" baseline="0" dirty="0"/>
              <a:t> but push students beyond simple answers like “we burn fat” when we exercise.</a:t>
            </a:r>
            <a:r>
              <a:rPr lang="en-US" dirty="0"/>
              <a:t> Let students grapple with this. Some may come up with using fat in cellular respiration right way and others may not. </a:t>
            </a:r>
          </a:p>
          <a:p>
            <a:r>
              <a:rPr lang="en-US" dirty="0"/>
              <a:t>Another question to ask is: what process do we use to get energy, ATP?</a:t>
            </a:r>
          </a:p>
          <a:p>
            <a:r>
              <a:rPr lang="en-US" dirty="0"/>
              <a:t>Let them think, quietly, before asking them to write and give them time to write before they share with a partner. </a:t>
            </a:r>
          </a:p>
          <a:p>
            <a:endParaRPr lang="en-US" dirty="0"/>
          </a:p>
          <a:p>
            <a:r>
              <a:rPr lang="en-US" dirty="0"/>
              <a:t>If students do not come up with using fat for cellular respiration, we can remind ourselves of the </a:t>
            </a:r>
            <a:r>
              <a:rPr lang="en-US" b="1" dirty="0"/>
              <a:t>outputs</a:t>
            </a:r>
            <a:r>
              <a:rPr lang="en-US" dirty="0"/>
              <a:t> from the IOU representation. CO2, H2O, poop and pee. </a:t>
            </a:r>
          </a:p>
          <a:p>
            <a:r>
              <a:rPr lang="en-US" dirty="0"/>
              <a:t>How do we lose most of the matter that was once incorporated in our body, </a:t>
            </a:r>
            <a:r>
              <a:rPr lang="en-US" sz="1200" dirty="0"/>
              <a:t>minus cuts, abrasions, amputations</a:t>
            </a:r>
            <a:r>
              <a:rPr lang="en-US" dirty="0"/>
              <a:t>?  </a:t>
            </a:r>
          </a:p>
          <a:p>
            <a:r>
              <a:rPr lang="en-US" dirty="0"/>
              <a:t>We lose it as CO2  and H2O. </a:t>
            </a:r>
            <a:r>
              <a:rPr lang="en-US" sz="1200" dirty="0"/>
              <a:t>How do we turn the fat into CO2 and H2O? or</a:t>
            </a:r>
            <a:br>
              <a:rPr lang="en-US" sz="1200" dirty="0"/>
            </a:br>
            <a:r>
              <a:rPr lang="en-US" sz="1200" dirty="0"/>
              <a:t>Can we think of a process that turns biomolecules into CO2 and H2O and provides energy, ATP?</a:t>
            </a:r>
          </a:p>
          <a:p>
            <a:endParaRPr lang="en-US" sz="120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This is the big punchline</a:t>
            </a:r>
            <a:r>
              <a:rPr lang="en-US" baseline="0" dirty="0"/>
              <a:t> and realization about the hibernating bear so please don’t steal your students a-ha moment. This is the first place we’ll put it out there that the hibernating bear breathed out the matter (for the most part). We’ll continue to work with this idea so don’t worry if they don’t figure it out here. </a:t>
            </a:r>
            <a:endParaRPr lang="en-US" sz="1200" dirty="0"/>
          </a:p>
          <a:p>
            <a:endParaRPr lang="en-US" sz="1200" dirty="0"/>
          </a:p>
          <a:p>
            <a:r>
              <a:rPr lang="en-US" sz="1200" dirty="0"/>
              <a:t>The next slide is to help confirm what they are already thinking.</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30</a:t>
            </a:fld>
            <a:endParaRPr lang="en-US"/>
          </a:p>
        </p:txBody>
      </p:sp>
    </p:spTree>
    <p:extLst>
      <p:ext uri="{BB962C8B-B14F-4D97-AF65-F5344CB8AC3E}">
        <p14:creationId xmlns:p14="http://schemas.microsoft.com/office/powerpoint/2010/main" val="9898432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b="1" dirty="0"/>
              <a:t>New Idea for the </a:t>
            </a:r>
            <a:r>
              <a:rPr lang="en-US" b="1" baseline="0" dirty="0"/>
              <a:t>Energy from Food Model</a:t>
            </a:r>
            <a:r>
              <a:rPr lang="en-US" b="1" dirty="0"/>
              <a:t>: If you run out of glucose then you can use your fat stores to run through cellular respiration for energy</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When we don't have enough glucose, we go to fat for reserves. </a:t>
            </a:r>
            <a:r>
              <a:rPr lang="en-US" baseline="0" dirty="0"/>
              <a:t>Right now, we are just focused on the idea that the body can pull from the other pools. The next slide will deal with which to pull form first.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r>
              <a:rPr lang="en-US" dirty="0"/>
              <a:t>We respond the prompt on the Doodle Sheet B 02: How do we get matter from food? AND We also add diagrams to the Doodle Sheet B 01: Digestion Diagram</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This slide and several in this learning segment are animated so you can provide “think time” The answer to the question will appear after the students have a chance to think and write on the Doodle. This is not about “taking notes,” this is about thinking and then comparing your ideas with other’s ideas. </a:t>
            </a:r>
          </a:p>
          <a:p>
            <a:endParaRPr lang="en-US" baseline="0" dirty="0"/>
          </a:p>
          <a:p>
            <a:r>
              <a:rPr lang="en-US" dirty="0"/>
              <a:t>SOURCES:</a:t>
            </a:r>
          </a:p>
          <a:p>
            <a:r>
              <a:rPr lang="en-US" dirty="0"/>
              <a:t>Image</a:t>
            </a:r>
            <a:r>
              <a:rPr lang="en-US" baseline="0" dirty="0"/>
              <a:t> generated by MBER-bio.</a:t>
            </a:r>
            <a:endParaRPr lang="en-US"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31</a:t>
            </a:fld>
            <a:endParaRPr lang="en-US" dirty="0"/>
          </a:p>
        </p:txBody>
      </p:sp>
    </p:spTree>
    <p:extLst>
      <p:ext uri="{BB962C8B-B14F-4D97-AF65-F5344CB8AC3E}">
        <p14:creationId xmlns:p14="http://schemas.microsoft.com/office/powerpoint/2010/main" val="25722453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New Idea for the </a:t>
            </a:r>
            <a:r>
              <a:rPr lang="en-US" b="1" baseline="0" dirty="0"/>
              <a:t>Energy from Food Model</a:t>
            </a:r>
            <a:r>
              <a:rPr lang="en-US" b="1" dirty="0"/>
              <a:t>: </a:t>
            </a:r>
            <a:r>
              <a:rPr lang="en-US" sz="1200" b="1" dirty="0">
                <a:solidFill>
                  <a:srgbClr val="C00000"/>
                </a:solidFill>
              </a:rPr>
              <a:t>If you run out of glucose your body can pull from fat stores and then as a last resort, amino acids to  provide fuel for cellular respiration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1" dirty="0"/>
          </a:p>
          <a:p>
            <a:endParaRPr lang="en-US" dirty="0"/>
          </a:p>
          <a:p>
            <a:r>
              <a:rPr lang="en-US" baseline="0" dirty="0"/>
              <a:t>We have everything we need to reason this out..  We are reminded to look at the molecules, to think about the atoms that make them up and to think about what fat is used for.</a:t>
            </a:r>
          </a:p>
          <a:p>
            <a:endParaRPr lang="en-US" baseline="0" dirty="0"/>
          </a:p>
          <a:p>
            <a:r>
              <a:rPr lang="en-US" baseline="0" dirty="0"/>
              <a:t>Why pull from the fat pool first? Fat is for storing energy that the body may need, it is made of C, H, and O’s just like glucose. All the excess food gets stored as fat. Amino acids are for building, pretty much everything in your body. </a:t>
            </a:r>
            <a:r>
              <a:rPr lang="en-US" sz="1200" b="0" i="0" kern="1200" dirty="0">
                <a:solidFill>
                  <a:schemeClr val="tx1"/>
                </a:solidFill>
                <a:effectLst/>
                <a:latin typeface="+mn-lt"/>
                <a:ea typeface="+mn-ea"/>
                <a:cs typeface="+mn-cs"/>
              </a:rPr>
              <a:t>When we don't have enough glucose, we go to fat for reserves. Proteins are a last resort because they are usually an integral part of our cellular and extra-cellular structures and they are not made of identical atoms to glucose. Why might that matter? </a:t>
            </a:r>
            <a:br>
              <a:rPr lang="en-US" dirty="0"/>
            </a:br>
            <a:r>
              <a:rPr lang="en-US" dirty="0"/>
              <a:t>We respond the prompt on the Doodle Sheet B 02: How do we get matter from food? AND We also add diagrams to the Doodle Sheet B 01: Digestion Diagram</a:t>
            </a:r>
          </a:p>
          <a:p>
            <a:endParaRPr lang="en-US" baseline="0" dirty="0"/>
          </a:p>
          <a:p>
            <a:r>
              <a:rPr lang="en-US" dirty="0"/>
              <a:t>This slide and several in this learning segment are animated so you can provide “think time” The answer to the question will appear after the students have a chance to think and write on the Doodle. This is not about “taking notes,” this is about thinking and then comparing your ideas with other’s ideas. </a:t>
            </a:r>
          </a:p>
          <a:p>
            <a:endParaRPr lang="en-US" baseline="0" dirty="0"/>
          </a:p>
          <a:p>
            <a:r>
              <a:rPr lang="en-US" dirty="0"/>
              <a:t>SOURCES:</a:t>
            </a:r>
          </a:p>
          <a:p>
            <a:r>
              <a:rPr lang="en-US" dirty="0"/>
              <a:t>Image</a:t>
            </a:r>
            <a:r>
              <a:rPr lang="en-US" baseline="0" dirty="0"/>
              <a:t> generated by MBER-bio.</a:t>
            </a:r>
            <a:endParaRPr lang="en-US"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32</a:t>
            </a:fld>
            <a:endParaRPr lang="en-US" dirty="0"/>
          </a:p>
        </p:txBody>
      </p:sp>
    </p:spTree>
    <p:extLst>
      <p:ext uri="{BB962C8B-B14F-4D97-AF65-F5344CB8AC3E}">
        <p14:creationId xmlns:p14="http://schemas.microsoft.com/office/powerpoint/2010/main" val="3826846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New Idea for the </a:t>
            </a:r>
            <a:r>
              <a:rPr lang="en-US" b="1" baseline="0" dirty="0"/>
              <a:t>Matter from Food Model</a:t>
            </a:r>
            <a:r>
              <a:rPr lang="en-US" b="1" dirty="0"/>
              <a:t>: </a:t>
            </a:r>
            <a:r>
              <a:rPr lang="en-US" sz="1200" b="1" dirty="0">
                <a:solidFill>
                  <a:srgbClr val="C00000"/>
                </a:solidFill>
                <a:cs typeface="Arial" panose="020B0604020202020204" pitchFamily="34" charset="0"/>
              </a:rPr>
              <a:t>Food consumed in excess of what we need for energy and growth/repair is converted to fat and stored.</a:t>
            </a:r>
            <a:endParaRPr lang="en-US" sz="1200" b="1" dirty="0">
              <a:solidFill>
                <a:srgbClr val="C00000"/>
              </a:solidFill>
            </a:endParaRPr>
          </a:p>
          <a:p>
            <a:r>
              <a:rPr lang="en-US" b="1" dirty="0"/>
              <a:t>New Idea for the </a:t>
            </a:r>
            <a:r>
              <a:rPr lang="en-US" b="1" baseline="0" dirty="0"/>
              <a:t>Energy from Food Model: </a:t>
            </a:r>
            <a:r>
              <a:rPr lang="en-US" sz="1200" b="1" dirty="0">
                <a:solidFill>
                  <a:srgbClr val="C00000"/>
                </a:solidFill>
              </a:rPr>
              <a:t>If you run out of glucose your body can pull from fat stores and then as a last resort, amino acids to  provide fuel for cellular respiration </a:t>
            </a:r>
          </a:p>
          <a:p>
            <a:endParaRPr lang="en-US" dirty="0"/>
          </a:p>
          <a:p>
            <a:r>
              <a:rPr lang="en-US" dirty="0"/>
              <a:t>Use your class posters to review these ideas as a class</a:t>
            </a:r>
            <a:r>
              <a:rPr lang="en-US" baseline="0" dirty="0"/>
              <a:t> again. </a:t>
            </a:r>
          </a:p>
        </p:txBody>
      </p:sp>
      <p:sp>
        <p:nvSpPr>
          <p:cNvPr id="4" name="Slide Number Placeholder 3"/>
          <p:cNvSpPr>
            <a:spLocks noGrp="1"/>
          </p:cNvSpPr>
          <p:nvPr>
            <p:ph type="sldNum" sz="quarter" idx="10"/>
          </p:nvPr>
        </p:nvSpPr>
        <p:spPr/>
        <p:txBody>
          <a:bodyPr/>
          <a:lstStyle/>
          <a:p>
            <a:fld id="{C7BB21F4-C42E-3B40-9B33-CFE230F675D3}" type="slidenum">
              <a:rPr lang="en-US" smtClean="0"/>
              <a:t>33</a:t>
            </a:fld>
            <a:endParaRPr lang="en-US" dirty="0"/>
          </a:p>
        </p:txBody>
      </p:sp>
    </p:spTree>
    <p:extLst>
      <p:ext uri="{BB962C8B-B14F-4D97-AF65-F5344CB8AC3E}">
        <p14:creationId xmlns:p14="http://schemas.microsoft.com/office/powerpoint/2010/main" val="25521738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34</a:t>
            </a:fld>
            <a:endParaRPr lang="en-US" dirty="0"/>
          </a:p>
        </p:txBody>
      </p:sp>
    </p:spTree>
    <p:extLst>
      <p:ext uri="{BB962C8B-B14F-4D97-AF65-F5344CB8AC3E}">
        <p14:creationId xmlns:p14="http://schemas.microsoft.com/office/powerpoint/2010/main" val="26525762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35</a:t>
            </a:fld>
            <a:endParaRPr lang="en-US"/>
          </a:p>
        </p:txBody>
      </p:sp>
    </p:spTree>
    <p:extLst>
      <p:ext uri="{BB962C8B-B14F-4D97-AF65-F5344CB8AC3E}">
        <p14:creationId xmlns:p14="http://schemas.microsoft.com/office/powerpoint/2010/main" val="38981896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36</a:t>
            </a:fld>
            <a:endParaRPr lang="en-US"/>
          </a:p>
        </p:txBody>
      </p:sp>
    </p:spTree>
    <p:extLst>
      <p:ext uri="{BB962C8B-B14F-4D97-AF65-F5344CB8AC3E}">
        <p14:creationId xmlns:p14="http://schemas.microsoft.com/office/powerpoint/2010/main" val="23222492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Not for students, this marks the Electrolysis pathway of learning segment 3</a:t>
            </a:r>
          </a:p>
        </p:txBody>
      </p:sp>
      <p:sp>
        <p:nvSpPr>
          <p:cNvPr id="4" name="Slide Number Placeholder 3"/>
          <p:cNvSpPr>
            <a:spLocks noGrp="1"/>
          </p:cNvSpPr>
          <p:nvPr>
            <p:ph type="sldNum" sz="quarter" idx="10"/>
          </p:nvPr>
        </p:nvSpPr>
        <p:spPr/>
        <p:txBody>
          <a:bodyPr/>
          <a:lstStyle/>
          <a:p>
            <a:fld id="{54E9F9FA-3B32-9F43-AB3C-D4433BF56F25}" type="slidenum">
              <a:rPr lang="en-US" smtClean="0"/>
              <a:t>37</a:t>
            </a:fld>
            <a:endParaRPr lang="en-US"/>
          </a:p>
        </p:txBody>
      </p:sp>
    </p:spTree>
    <p:extLst>
      <p:ext uri="{BB962C8B-B14F-4D97-AF65-F5344CB8AC3E}">
        <p14:creationId xmlns:p14="http://schemas.microsoft.com/office/powerpoint/2010/main" val="2238572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Electrolysis!</a:t>
            </a:r>
          </a:p>
          <a:p>
            <a:r>
              <a:rPr lang="en-US" b="0" baseline="0" dirty="0"/>
              <a:t>We now understand that we make new biomolecules from the food we eat, extra food is stored as fat and we can get rid of the fat by using it as fuel for cellular respiration and breathing out the CO2. We break it down and build it up. Now we refocus on the energy. </a:t>
            </a:r>
          </a:p>
          <a:p>
            <a:r>
              <a:rPr lang="en-US" baseline="0" dirty="0"/>
              <a:t>Time to go back and look at the chemical reaction diagram</a:t>
            </a:r>
          </a:p>
        </p:txBody>
      </p:sp>
      <p:sp>
        <p:nvSpPr>
          <p:cNvPr id="4" name="Slide Number Placeholder 3"/>
          <p:cNvSpPr>
            <a:spLocks noGrp="1"/>
          </p:cNvSpPr>
          <p:nvPr>
            <p:ph type="sldNum" sz="quarter" idx="10"/>
          </p:nvPr>
        </p:nvSpPr>
        <p:spPr/>
        <p:txBody>
          <a:bodyPr/>
          <a:lstStyle/>
          <a:p>
            <a:fld id="{54E9F9FA-3B32-9F43-AB3C-D4433BF56F25}" type="slidenum">
              <a:rPr lang="en-US" smtClean="0"/>
              <a:t>38</a:t>
            </a:fld>
            <a:endParaRPr lang="en-US"/>
          </a:p>
        </p:txBody>
      </p:sp>
    </p:spTree>
    <p:extLst>
      <p:ext uri="{BB962C8B-B14F-4D97-AF65-F5344CB8AC3E}">
        <p14:creationId xmlns:p14="http://schemas.microsoft.com/office/powerpoint/2010/main" val="31303124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Electrolysis!</a:t>
            </a:r>
          </a:p>
          <a:p>
            <a:r>
              <a:rPr lang="en-US" baseline="0" dirty="0"/>
              <a:t>Use the posters in your classroom and/or switch back to the energy diagram slide as students reason through these questions: Which energy diagram represents building biomolecules? Does building biomolecules release or require energy? Students record their answer in Doodle box J.</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4E9F9FA-3B32-9F43-AB3C-D4433BF56F25}" type="slidenum">
              <a:rPr lang="en-US" smtClean="0"/>
              <a:t>39</a:t>
            </a:fld>
            <a:endParaRPr lang="en-US"/>
          </a:p>
        </p:txBody>
      </p:sp>
    </p:spTree>
    <p:extLst>
      <p:ext uri="{BB962C8B-B14F-4D97-AF65-F5344CB8AC3E}">
        <p14:creationId xmlns:p14="http://schemas.microsoft.com/office/powerpoint/2010/main" val="203706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a:spLocks noGrp="1" noRot="1" noChangeAspect="1"/>
          </p:cNvSpPr>
          <p:nvPr>
            <p:ph type="sldImg"/>
          </p:nvPr>
        </p:nvSpPr>
        <p:spPr>
          <a:prstGeom prst="rect">
            <a:avLst/>
          </a:prstGeom>
        </p:spPr>
        <p:txBody>
          <a:bodyPr/>
          <a:lstStyle/>
          <a:p>
            <a:endParaRPr dirty="0"/>
          </a:p>
        </p:txBody>
      </p:sp>
      <p:sp>
        <p:nvSpPr>
          <p:cNvPr id="174" name="Shape 174"/>
          <p:cNvSpPr>
            <a:spLocks noGrp="1"/>
          </p:cNvSpPr>
          <p:nvPr>
            <p:ph type="body" sz="quarter" idx="1"/>
          </p:nvPr>
        </p:nvSpPr>
        <p:spPr>
          <a:prstGeom prst="rect">
            <a:avLst/>
          </a:prstGeom>
        </p:spPr>
        <p:txBody>
          <a:bodyPr/>
          <a:lstStyle/>
          <a:p>
            <a:r>
              <a:rPr dirty="0"/>
              <a:t>Not meant to show to students</a:t>
            </a:r>
            <a:r>
              <a:rPr lang="en-US" dirty="0"/>
              <a:t>.</a:t>
            </a:r>
            <a:endParaRPr dirty="0"/>
          </a:p>
        </p:txBody>
      </p:sp>
    </p:spTree>
    <p:extLst>
      <p:ext uri="{BB962C8B-B14F-4D97-AF65-F5344CB8AC3E}">
        <p14:creationId xmlns:p14="http://schemas.microsoft.com/office/powerpoint/2010/main" val="161916523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17135AD-7951-134D-964B-1701CCC50796}" type="slidenum">
              <a:rPr lang="en-US" sz="1200"/>
              <a:pPr/>
              <a:t>40</a:t>
            </a:fld>
            <a:endParaRPr lang="en-US" sz="1200"/>
          </a:p>
        </p:txBody>
      </p:sp>
      <p:sp>
        <p:nvSpPr>
          <p:cNvPr id="21506" name="Rectangle 2"/>
          <p:cNvSpPr>
            <a:spLocks noGrp="1" noRot="1" noChangeAspect="1" noChangeArrowheads="1"/>
          </p:cNvSpPr>
          <p:nvPr>
            <p:ph type="sldImg"/>
          </p:nvPr>
        </p:nvSpPr>
        <p:spPr>
          <a:solidFill>
            <a:srgbClr val="FFFFFF"/>
          </a:solidFill>
          <a:ln/>
        </p:spPr>
      </p:sp>
      <p:sp>
        <p:nvSpPr>
          <p:cNvPr id="27652"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b="0" baseline="0" dirty="0"/>
              <a:t>TEACHER NOTES: </a:t>
            </a:r>
          </a:p>
          <a:p>
            <a:r>
              <a:rPr lang="en-US" b="1" baseline="0" dirty="0"/>
              <a:t>Slide for Chemical Reactions Electrolysis!</a:t>
            </a:r>
          </a:p>
          <a:p>
            <a:r>
              <a:rPr lang="en-US" b="0" baseline="0" dirty="0"/>
              <a:t>Building big molecules is a lot or work so it requires energy. The “uphill” energy diagram shows that energy is required when building  biomolecules. </a:t>
            </a:r>
          </a:p>
        </p:txBody>
      </p:sp>
    </p:spTree>
    <p:extLst>
      <p:ext uri="{BB962C8B-B14F-4D97-AF65-F5344CB8AC3E}">
        <p14:creationId xmlns:p14="http://schemas.microsoft.com/office/powerpoint/2010/main" val="11937828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baseline="0" dirty="0"/>
              <a:t>Slide for Chemical Reactions Electrolysis!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New Idea for the </a:t>
            </a:r>
            <a:r>
              <a:rPr lang="en-US" b="1" baseline="0" dirty="0"/>
              <a:t>Matter from Food model: Building</a:t>
            </a:r>
            <a:r>
              <a:rPr lang="en-US" sz="1200" b="0" dirty="0">
                <a:solidFill>
                  <a:srgbClr val="C00000"/>
                </a:solidFill>
                <a:cs typeface="Arial" panose="020B0604020202020204" pitchFamily="34" charset="0"/>
              </a:rPr>
              <a:t> </a:t>
            </a:r>
            <a:r>
              <a:rPr lang="en-US" sz="1200" b="1" dirty="0">
                <a:solidFill>
                  <a:srgbClr val="C00000"/>
                </a:solidFill>
                <a:cs typeface="Arial" panose="020B0604020202020204" pitchFamily="34" charset="0"/>
              </a:rPr>
              <a:t>new biomolecules (proteins, fats and carbs) from the products of digestion requires energy</a:t>
            </a:r>
          </a:p>
          <a:p>
            <a:endParaRPr lang="en-US" b="1" dirty="0"/>
          </a:p>
          <a:p>
            <a:r>
              <a:rPr lang="en-US" dirty="0"/>
              <a:t>Use your class posters to review these ideas as a class</a:t>
            </a:r>
            <a:r>
              <a:rPr lang="en-US" baseline="0" dirty="0"/>
              <a:t> again. </a:t>
            </a:r>
          </a:p>
          <a:p>
            <a:r>
              <a:rPr lang="en-US" baseline="0" dirty="0"/>
              <a:t>The Electrolysis pathway already has the second or “uphill”  part of the chemical reaction model. </a:t>
            </a:r>
            <a:endParaRPr lang="en-US" b="1" baseline="0" dirty="0"/>
          </a:p>
        </p:txBody>
      </p:sp>
      <p:sp>
        <p:nvSpPr>
          <p:cNvPr id="4" name="Slide Number Placeholder 3"/>
          <p:cNvSpPr>
            <a:spLocks noGrp="1"/>
          </p:cNvSpPr>
          <p:nvPr>
            <p:ph type="sldNum" sz="quarter" idx="10"/>
          </p:nvPr>
        </p:nvSpPr>
        <p:spPr/>
        <p:txBody>
          <a:bodyPr/>
          <a:lstStyle/>
          <a:p>
            <a:fld id="{C7BB21F4-C42E-3B40-9B33-CFE230F675D3}" type="slidenum">
              <a:rPr lang="en-US" smtClean="0"/>
              <a:t>41</a:t>
            </a:fld>
            <a:endParaRPr lang="en-US"/>
          </a:p>
        </p:txBody>
      </p:sp>
    </p:spTree>
    <p:extLst>
      <p:ext uri="{BB962C8B-B14F-4D97-AF65-F5344CB8AC3E}">
        <p14:creationId xmlns:p14="http://schemas.microsoft.com/office/powerpoint/2010/main" val="21998796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baseline="0" dirty="0"/>
              <a:t>Slide for Chemical Reactions Burning Ethanol!</a:t>
            </a:r>
          </a:p>
          <a:p>
            <a:r>
              <a:rPr lang="en-US" dirty="0"/>
              <a:t>Not for students, this marks the ethanol burning pathway for Learning</a:t>
            </a:r>
            <a:r>
              <a:rPr lang="en-US" baseline="0" dirty="0"/>
              <a:t> S</a:t>
            </a:r>
            <a:r>
              <a:rPr lang="en-US" dirty="0"/>
              <a:t>egment 03.</a:t>
            </a:r>
          </a:p>
        </p:txBody>
      </p:sp>
      <p:sp>
        <p:nvSpPr>
          <p:cNvPr id="4" name="Slide Number Placeholder 3"/>
          <p:cNvSpPr>
            <a:spLocks noGrp="1"/>
          </p:cNvSpPr>
          <p:nvPr>
            <p:ph type="sldNum" sz="quarter" idx="10"/>
          </p:nvPr>
        </p:nvSpPr>
        <p:spPr/>
        <p:txBody>
          <a:bodyPr/>
          <a:lstStyle/>
          <a:p>
            <a:fld id="{54E9F9FA-3B32-9F43-AB3C-D4433BF56F25}" type="slidenum">
              <a:rPr lang="en-US" smtClean="0"/>
              <a:t>42</a:t>
            </a:fld>
            <a:endParaRPr lang="en-US"/>
          </a:p>
        </p:txBody>
      </p:sp>
    </p:spTree>
    <p:extLst>
      <p:ext uri="{BB962C8B-B14F-4D97-AF65-F5344CB8AC3E}">
        <p14:creationId xmlns:p14="http://schemas.microsoft.com/office/powerpoint/2010/main" val="482025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p>
          <a:p>
            <a:r>
              <a:rPr lang="en-US" baseline="0" dirty="0"/>
              <a:t>Use the posters in your classroom and/or switch back to the energy diagram slide as students reason through this learning segment. </a:t>
            </a:r>
            <a:endParaRPr lang="en-US" b="1" baseline="0" dirty="0"/>
          </a:p>
          <a:p>
            <a:r>
              <a:rPr lang="en-US" baseline="0" dirty="0"/>
              <a:t>We revisit the energy diagram and remember that energy was released when glucose was rearranged into carbon dioxide and water.</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In the next slide we will ask: </a:t>
            </a:r>
            <a:r>
              <a:rPr lang="en-US" sz="1200" dirty="0">
                <a:solidFill>
                  <a:srgbClr val="256800"/>
                </a:solidFill>
                <a:latin typeface="Arial" panose="020B0604020202020204" pitchFamily="34" charset="0"/>
                <a:cs typeface="Arial" panose="020B0604020202020204" pitchFamily="34" charset="0"/>
              </a:rPr>
              <a:t>How do you think our understanding of chemical reactions can help us to explain what happens when we actually BUILD (or re-build) larger biomolecules? </a:t>
            </a:r>
            <a:endParaRPr lang="en-US" sz="1200" i="1" dirty="0">
              <a:solidFill>
                <a:srgbClr val="256800"/>
              </a:solidFill>
              <a:latin typeface="Arial" panose="020B0604020202020204" pitchFamily="34" charset="0"/>
              <a:cs typeface="Arial" panose="020B0604020202020204" pitchFamily="34" charset="0"/>
            </a:endParaRPr>
          </a:p>
          <a:p>
            <a:endParaRPr lang="en-US" baseline="0" dirty="0"/>
          </a:p>
        </p:txBody>
      </p:sp>
      <p:sp>
        <p:nvSpPr>
          <p:cNvPr id="4" name="Slide Number Placeholder 3"/>
          <p:cNvSpPr>
            <a:spLocks noGrp="1"/>
          </p:cNvSpPr>
          <p:nvPr>
            <p:ph type="sldNum" sz="quarter" idx="10"/>
          </p:nvPr>
        </p:nvSpPr>
        <p:spPr/>
        <p:txBody>
          <a:bodyPr/>
          <a:lstStyle/>
          <a:p>
            <a:fld id="{54E9F9FA-3B32-9F43-AB3C-D4433BF56F25}" type="slidenum">
              <a:rPr lang="en-US" smtClean="0"/>
              <a:t>43</a:t>
            </a:fld>
            <a:endParaRPr lang="en-US"/>
          </a:p>
        </p:txBody>
      </p:sp>
    </p:spTree>
    <p:extLst>
      <p:ext uri="{BB962C8B-B14F-4D97-AF65-F5344CB8AC3E}">
        <p14:creationId xmlns:p14="http://schemas.microsoft.com/office/powerpoint/2010/main" val="12518824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p>
          <a:p>
            <a:r>
              <a:rPr lang="en-US" baseline="0" dirty="0"/>
              <a:t>Here we ask students to think for a bit about what happens with energy when you build a biomolecule, before we build a paper protein from amino acids.</a:t>
            </a:r>
          </a:p>
        </p:txBody>
      </p:sp>
      <p:sp>
        <p:nvSpPr>
          <p:cNvPr id="4" name="Slide Number Placeholder 3"/>
          <p:cNvSpPr>
            <a:spLocks noGrp="1"/>
          </p:cNvSpPr>
          <p:nvPr>
            <p:ph type="sldNum" sz="quarter" idx="10"/>
          </p:nvPr>
        </p:nvSpPr>
        <p:spPr/>
        <p:txBody>
          <a:bodyPr/>
          <a:lstStyle/>
          <a:p>
            <a:fld id="{54E9F9FA-3B32-9F43-AB3C-D4433BF56F25}" type="slidenum">
              <a:rPr lang="en-US" smtClean="0"/>
              <a:t>44</a:t>
            </a:fld>
            <a:endParaRPr lang="en-US"/>
          </a:p>
        </p:txBody>
      </p:sp>
    </p:spTree>
    <p:extLst>
      <p:ext uri="{BB962C8B-B14F-4D97-AF65-F5344CB8AC3E}">
        <p14:creationId xmlns:p14="http://schemas.microsoft.com/office/powerpoint/2010/main" val="11191772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We build a paper protein out of amino acids (Keep your protein-this will help us later with protein synthesis)</a:t>
            </a:r>
          </a:p>
          <a:p>
            <a:r>
              <a:rPr lang="en-US" dirty="0"/>
              <a:t>We then think about how building the protein uses energy and apply that idea to building large molecules.</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SOURCES: </a:t>
            </a:r>
          </a:p>
          <a:p>
            <a:r>
              <a:rPr lang="en-US" dirty="0"/>
              <a:t>Image, “Structure of the TF protein. Based on </a:t>
            </a:r>
            <a:r>
              <a:rPr lang="en-US" dirty="0" err="1"/>
              <a:t>PyMOL</a:t>
            </a:r>
            <a:r>
              <a:rPr lang="en-US" dirty="0"/>
              <a:t> rendering of PDB”</a:t>
            </a:r>
          </a:p>
          <a:p>
            <a:r>
              <a:rPr lang="en-US" dirty="0"/>
              <a:t>(https://commons.wikimedia.org/wiki/File%3AProtein_TF_PDB_1a8e.png)</a:t>
            </a:r>
          </a:p>
          <a:p>
            <a:r>
              <a:rPr lang="en-US" dirty="0"/>
              <a:t>By </a:t>
            </a:r>
            <a:r>
              <a:rPr lang="en-US" dirty="0" err="1"/>
              <a:t>Emw</a:t>
            </a:r>
            <a:r>
              <a:rPr lang="en-US" dirty="0"/>
              <a:t> (Own work) [CC BY-SA 3.0 (http://creativecommons.org/licenses/by-sa/3.0) or GFDL (http://www.gnu.org/copyleft/fdl.html)], via Wikimedia Commons</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45</a:t>
            </a:fld>
            <a:endParaRPr lang="en-US"/>
          </a:p>
        </p:txBody>
      </p:sp>
    </p:spTree>
    <p:extLst>
      <p:ext uri="{BB962C8B-B14F-4D97-AF65-F5344CB8AC3E}">
        <p14:creationId xmlns:p14="http://schemas.microsoft.com/office/powerpoint/2010/main" val="36083138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TEACHER NOTES:</a:t>
            </a:r>
            <a:r>
              <a:rPr lang="en-US" baseline="0" dirty="0"/>
              <a:t> </a:t>
            </a:r>
            <a:endParaRPr lang="en-US" dirty="0"/>
          </a:p>
          <a:p>
            <a:r>
              <a:rPr lang="en-US" b="1" baseline="0" dirty="0"/>
              <a:t>Slide for Chemical Reactions Burning Ethanol!</a:t>
            </a:r>
          </a:p>
          <a:p>
            <a:endParaRPr lang="en-US" b="1" baseline="0" dirty="0"/>
          </a:p>
          <a:p>
            <a:r>
              <a:rPr lang="en-US" b="0" baseline="0" dirty="0"/>
              <a:t>Please see Building a Protein: TEACHER GUIDE for detailed instruction on the Build a Protein activity.</a:t>
            </a:r>
          </a:p>
          <a:p>
            <a:endParaRPr lang="en-US" dirty="0"/>
          </a:p>
          <a:p>
            <a:r>
              <a:rPr lang="en-US" baseline="0" dirty="0"/>
              <a:t>We cut on the dotted lines and then connect the amino acids with tape. (Don’t throw the scraps away! Remember Conservation of Matter) Students can pair up to join their first 2 amino acids and then have 2 pairs join their amino acids until every amino acid is in a long chain.</a:t>
            </a:r>
          </a:p>
          <a:p>
            <a:r>
              <a:rPr lang="en-US" baseline="0" dirty="0"/>
              <a:t>We keep the “scraps,” and take a closer look at them and notice the atoms ( H, O). We then ask, what can we make with 2 H’s and an O?</a:t>
            </a:r>
          </a:p>
          <a:p>
            <a:endParaRPr lang="en-US" dirty="0"/>
          </a:p>
        </p:txBody>
      </p:sp>
      <p:sp>
        <p:nvSpPr>
          <p:cNvPr id="4" name="Slide Number Placeholder 3"/>
          <p:cNvSpPr>
            <a:spLocks noGrp="1"/>
          </p:cNvSpPr>
          <p:nvPr>
            <p:ph type="sldNum" sz="quarter" idx="10"/>
          </p:nvPr>
        </p:nvSpPr>
        <p:spPr/>
        <p:txBody>
          <a:bodyPr/>
          <a:lstStyle/>
          <a:p>
            <a:fld id="{69261606-E6FB-470E-9F9E-342B54A688DA}" type="slidenum">
              <a:rPr lang="en-US" smtClean="0"/>
              <a:pPr/>
              <a:t>46</a:t>
            </a:fld>
            <a:endParaRPr lang="en-US"/>
          </a:p>
        </p:txBody>
      </p:sp>
    </p:spTree>
    <p:extLst>
      <p:ext uri="{BB962C8B-B14F-4D97-AF65-F5344CB8AC3E}">
        <p14:creationId xmlns:p14="http://schemas.microsoft.com/office/powerpoint/2010/main" val="14972221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p>
          <a:p>
            <a:endParaRPr lang="en-US" b="1"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0" baseline="0" dirty="0"/>
              <a:t>Please see Building a Protein: TEACHER GUIDE for detailed instruction on the Build a Protein activity.</a:t>
            </a:r>
          </a:p>
          <a:p>
            <a:endParaRPr lang="en-US" b="1" baseline="0" dirty="0"/>
          </a:p>
          <a:p>
            <a:r>
              <a:rPr lang="en-US" b="0" baseline="0" dirty="0"/>
              <a:t>At this point we have a polypeptide and just enough to recognize that it does not look like the proteins we have seen before. After showing the picture of the folded protein we recognize that the shape is not the same so we then fold the protein. We display the “protein” in the classroom for future reference.</a:t>
            </a:r>
            <a:endParaRPr lang="en-US" b="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SOURCES: </a:t>
            </a:r>
          </a:p>
          <a:p>
            <a:r>
              <a:rPr lang="en-US" dirty="0"/>
              <a:t>Image, “Structure of the TF protein. Based on </a:t>
            </a:r>
            <a:r>
              <a:rPr lang="en-US" dirty="0" err="1"/>
              <a:t>PyMOL</a:t>
            </a:r>
            <a:r>
              <a:rPr lang="en-US" dirty="0"/>
              <a:t> rendering of PDB”</a:t>
            </a:r>
          </a:p>
          <a:p>
            <a:r>
              <a:rPr lang="en-US" dirty="0"/>
              <a:t>(https://commons.wikimedia.org/wiki/File%3AProtein_TF_PDB_1a8e.png)</a:t>
            </a:r>
          </a:p>
          <a:p>
            <a:r>
              <a:rPr lang="en-US" dirty="0"/>
              <a:t>By </a:t>
            </a:r>
            <a:r>
              <a:rPr lang="en-US" dirty="0" err="1"/>
              <a:t>Emw</a:t>
            </a:r>
            <a:r>
              <a:rPr lang="en-US" dirty="0"/>
              <a:t> (Own work) [CC BY-SA 3.0 (http://creativecommons.org/licenses/by-sa/3.0) or GFDL (http://www.gnu.org/copyleft/fdl.html)], via Wikimedia Commons</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47</a:t>
            </a:fld>
            <a:endParaRPr lang="en-US"/>
          </a:p>
        </p:txBody>
      </p:sp>
    </p:spTree>
    <p:extLst>
      <p:ext uri="{BB962C8B-B14F-4D97-AF65-F5344CB8AC3E}">
        <p14:creationId xmlns:p14="http://schemas.microsoft.com/office/powerpoint/2010/main" val="27521961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p>
          <a:p>
            <a:r>
              <a:rPr lang="en-US" baseline="0" dirty="0"/>
              <a:t>Now that we built a protein we can think about all the work it took. In order to do work we need energy. </a:t>
            </a:r>
          </a:p>
          <a:p>
            <a:r>
              <a:rPr lang="en-US" baseline="0" dirty="0"/>
              <a:t>We ask if building a molecule took energy or released energy.</a:t>
            </a:r>
          </a:p>
          <a:p>
            <a:r>
              <a:rPr lang="en-US" baseline="0" dirty="0"/>
              <a:t>Then we ask  students to draw an energy diagram that represents this requirement of energy  or an “uphill” energy diagram on their doodle.</a:t>
            </a:r>
          </a:p>
          <a:p>
            <a:endParaRPr lang="en-US" baseline="0" dirty="0"/>
          </a:p>
          <a:p>
            <a:r>
              <a:rPr lang="en-US" baseline="0" dirty="0"/>
              <a:t>It may be helpful to show the “downhill” reaction on a slide or have your poster where it is easy to see so students can be reminded of what the “downhill” energy diagram looked like.</a:t>
            </a:r>
          </a:p>
        </p:txBody>
      </p:sp>
      <p:sp>
        <p:nvSpPr>
          <p:cNvPr id="4" name="Slide Number Placeholder 3"/>
          <p:cNvSpPr>
            <a:spLocks noGrp="1"/>
          </p:cNvSpPr>
          <p:nvPr>
            <p:ph type="sldNum" sz="quarter" idx="10"/>
          </p:nvPr>
        </p:nvSpPr>
        <p:spPr/>
        <p:txBody>
          <a:bodyPr/>
          <a:lstStyle/>
          <a:p>
            <a:fld id="{54E9F9FA-3B32-9F43-AB3C-D4433BF56F25}" type="slidenum">
              <a:rPr lang="en-US" smtClean="0"/>
              <a:t>48</a:t>
            </a:fld>
            <a:endParaRPr lang="en-US"/>
          </a:p>
        </p:txBody>
      </p:sp>
    </p:spTree>
    <p:extLst>
      <p:ext uri="{BB962C8B-B14F-4D97-AF65-F5344CB8AC3E}">
        <p14:creationId xmlns:p14="http://schemas.microsoft.com/office/powerpoint/2010/main" val="271640346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17135AD-7951-134D-964B-1701CCC50796}" type="slidenum">
              <a:rPr lang="en-US" sz="1200"/>
              <a:pPr/>
              <a:t>49</a:t>
            </a:fld>
            <a:endParaRPr lang="en-US" sz="1200"/>
          </a:p>
        </p:txBody>
      </p:sp>
      <p:sp>
        <p:nvSpPr>
          <p:cNvPr id="21506" name="Rectangle 2"/>
          <p:cNvSpPr>
            <a:spLocks noGrp="1" noRot="1" noChangeAspect="1" noChangeArrowheads="1"/>
          </p:cNvSpPr>
          <p:nvPr>
            <p:ph type="sldImg"/>
          </p:nvPr>
        </p:nvSpPr>
        <p:spPr>
          <a:solidFill>
            <a:srgbClr val="FFFFFF"/>
          </a:solidFill>
          <a:ln/>
        </p:spPr>
      </p:sp>
      <p:sp>
        <p:nvSpPr>
          <p:cNvPr id="27652" name="Rectangle 3"/>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r>
              <a:rPr lang="en-US" dirty="0"/>
              <a:t>TEACHER NOTES:</a:t>
            </a:r>
            <a:r>
              <a:rPr lang="en-US" baseline="0" dirty="0"/>
              <a:t> </a:t>
            </a:r>
            <a:endParaRPr lang="en-US" dirty="0"/>
          </a:p>
          <a:p>
            <a:r>
              <a:rPr lang="en-US" b="1" baseline="0" dirty="0"/>
              <a:t>Slide for Chemical Reactions Burning Ethanol!</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baseline="0" dirty="0"/>
              <a:t>New Idea from the Matter from Food: </a:t>
            </a:r>
            <a:r>
              <a:rPr lang="en-US" sz="1200" b="1" kern="1200" dirty="0">
                <a:solidFill>
                  <a:schemeClr val="tx1"/>
                </a:solidFill>
                <a:effectLst/>
                <a:latin typeface="+mn-lt"/>
                <a:ea typeface="+mn-ea"/>
                <a:cs typeface="+mn-cs"/>
              </a:rPr>
              <a:t>Building new biomolecules (proteins, fats and carbs) from the products of digestion requires energy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New Idea from the Chemical Reaction Model: When the products have more potential energy than the reactants, energy must be added to the reaction (“uphill” reaction).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endParaRPr lang="en-US" b="1" baseline="0" dirty="0"/>
          </a:p>
          <a:p>
            <a:r>
              <a:rPr lang="en-US" b="0" baseline="0" dirty="0"/>
              <a:t>We now see the energy diagram that represents what is happening with energy when we build large biomolecules. This requires energy.</a:t>
            </a:r>
          </a:p>
          <a:p>
            <a:endParaRPr lang="en-US" b="0" baseline="0" dirty="0"/>
          </a:p>
          <a:p>
            <a:r>
              <a:rPr lang="en-US" b="0" baseline="0" dirty="0"/>
              <a:t>Biosynthesis is the making of molecules by living organisms.</a:t>
            </a:r>
          </a:p>
          <a:p>
            <a:pPr eaLnBrk="1" hangingPunct="1"/>
            <a:endParaRPr lang="en-US" dirty="0"/>
          </a:p>
          <a:p>
            <a:pPr eaLnBrk="1" hangingPunct="1"/>
            <a:r>
              <a:rPr lang="en-US" dirty="0"/>
              <a:t>In the next slide we will revise our model. It is very important that we add the new ideas. </a:t>
            </a:r>
          </a:p>
        </p:txBody>
      </p:sp>
    </p:spTree>
    <p:extLst>
      <p:ext uri="{BB962C8B-B14F-4D97-AF65-F5344CB8AC3E}">
        <p14:creationId xmlns:p14="http://schemas.microsoft.com/office/powerpoint/2010/main" val="1724554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a:t>
            </a:r>
          </a:p>
          <a:p>
            <a:endParaRPr lang="en-US" dirty="0"/>
          </a:p>
        </p:txBody>
      </p:sp>
      <p:sp>
        <p:nvSpPr>
          <p:cNvPr id="4" name="Slide Number Placeholder 3"/>
          <p:cNvSpPr>
            <a:spLocks noGrp="1"/>
          </p:cNvSpPr>
          <p:nvPr>
            <p:ph type="sldNum" sz="quarter" idx="10"/>
          </p:nvPr>
        </p:nvSpPr>
        <p:spPr/>
        <p:txBody>
          <a:bodyPr/>
          <a:lstStyle/>
          <a:p>
            <a:fld id="{C7BB21F4-C42E-3B40-9B33-CFE230F675D3}" type="slidenum">
              <a:rPr lang="en-US" smtClean="0"/>
              <a:t>5</a:t>
            </a:fld>
            <a:endParaRPr lang="en-US" dirty="0"/>
          </a:p>
        </p:txBody>
      </p:sp>
    </p:spTree>
    <p:extLst>
      <p:ext uri="{BB962C8B-B14F-4D97-AF65-F5344CB8AC3E}">
        <p14:creationId xmlns:p14="http://schemas.microsoft.com/office/powerpoint/2010/main" val="20265307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r>
              <a:rPr lang="en-US" baseline="0" dirty="0"/>
              <a:t> </a:t>
            </a:r>
            <a:endParaRPr lang="en-US" dirty="0"/>
          </a:p>
          <a:p>
            <a:r>
              <a:rPr lang="en-US" b="1" baseline="0" dirty="0"/>
              <a:t>Slide for Chemical Reactions Burning Ethanol!</a:t>
            </a:r>
            <a:endParaRPr lang="en-US" dirty="0"/>
          </a:p>
          <a:p>
            <a:r>
              <a:rPr lang="en-US" dirty="0"/>
              <a:t>Use your class posters to review these ideas as a class</a:t>
            </a:r>
            <a:r>
              <a:rPr lang="en-US" baseline="0" dirty="0"/>
              <a:t> again.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1" baseline="0" dirty="0"/>
              <a:t>New Idea from the Matter from Food Model: </a:t>
            </a:r>
            <a:r>
              <a:rPr lang="en-US" sz="1200" b="1" kern="1200" dirty="0">
                <a:solidFill>
                  <a:schemeClr val="tx1"/>
                </a:solidFill>
                <a:effectLst/>
                <a:latin typeface="+mn-lt"/>
                <a:ea typeface="+mn-ea"/>
                <a:cs typeface="+mn-cs"/>
              </a:rPr>
              <a:t>Building new biomolecules (proteins, fats and carbs) from the products of digestion requires energy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New Idea from the Chemical Reaction Model: When the products have more potential energy than the reactants, energy must be added to the reaction (“uphill” reaction). </a:t>
            </a:r>
          </a:p>
          <a:p>
            <a:endParaRPr lang="en-US" baseline="0" dirty="0"/>
          </a:p>
        </p:txBody>
      </p:sp>
      <p:sp>
        <p:nvSpPr>
          <p:cNvPr id="4" name="Slide Number Placeholder 3"/>
          <p:cNvSpPr>
            <a:spLocks noGrp="1"/>
          </p:cNvSpPr>
          <p:nvPr>
            <p:ph type="sldNum" sz="quarter" idx="10"/>
          </p:nvPr>
        </p:nvSpPr>
        <p:spPr/>
        <p:txBody>
          <a:bodyPr/>
          <a:lstStyle/>
          <a:p>
            <a:fld id="{C7BB21F4-C42E-3B40-9B33-CFE230F675D3}" type="slidenum">
              <a:rPr lang="en-US" smtClean="0"/>
              <a:t>50</a:t>
            </a:fld>
            <a:endParaRPr lang="en-US"/>
          </a:p>
        </p:txBody>
      </p:sp>
    </p:spTree>
    <p:extLst>
      <p:ext uri="{BB962C8B-B14F-4D97-AF65-F5344CB8AC3E}">
        <p14:creationId xmlns:p14="http://schemas.microsoft.com/office/powerpoint/2010/main" val="40275482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51</a:t>
            </a:fld>
            <a:endParaRPr lang="en-US"/>
          </a:p>
        </p:txBody>
      </p:sp>
    </p:spTree>
    <p:extLst>
      <p:ext uri="{BB962C8B-B14F-4D97-AF65-F5344CB8AC3E}">
        <p14:creationId xmlns:p14="http://schemas.microsoft.com/office/powerpoint/2010/main" val="60287012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52</a:t>
            </a:fld>
            <a:endParaRPr lang="en-US"/>
          </a:p>
        </p:txBody>
      </p:sp>
    </p:spTree>
    <p:extLst>
      <p:ext uri="{BB962C8B-B14F-4D97-AF65-F5344CB8AC3E}">
        <p14:creationId xmlns:p14="http://schemas.microsoft.com/office/powerpoint/2010/main" val="23246504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53</a:t>
            </a:fld>
            <a:endParaRPr lang="en-US"/>
          </a:p>
        </p:txBody>
      </p:sp>
    </p:spTree>
    <p:extLst>
      <p:ext uri="{BB962C8B-B14F-4D97-AF65-F5344CB8AC3E}">
        <p14:creationId xmlns:p14="http://schemas.microsoft.com/office/powerpoint/2010/main" val="123254905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This is an opportunity for students to have an more in depth understanding of energy and matter cycles in the body and that the energy originally comes from the food we eat. </a:t>
            </a:r>
          </a:p>
          <a:p>
            <a:endParaRPr lang="en-US" dirty="0"/>
          </a:p>
          <a:p>
            <a:r>
              <a:rPr lang="en-US" dirty="0"/>
              <a:t>We use the next slide to support this conversation</a:t>
            </a:r>
          </a:p>
        </p:txBody>
      </p:sp>
      <p:sp>
        <p:nvSpPr>
          <p:cNvPr id="4" name="Slide Number Placeholder 3"/>
          <p:cNvSpPr>
            <a:spLocks noGrp="1"/>
          </p:cNvSpPr>
          <p:nvPr>
            <p:ph type="sldNum" sz="quarter" idx="10"/>
          </p:nvPr>
        </p:nvSpPr>
        <p:spPr/>
        <p:txBody>
          <a:bodyPr/>
          <a:lstStyle/>
          <a:p>
            <a:fld id="{54E9F9FA-3B32-9F43-AB3C-D4433BF56F25}" type="slidenum">
              <a:rPr lang="en-US" smtClean="0"/>
              <a:t>54</a:t>
            </a:fld>
            <a:endParaRPr lang="en-US"/>
          </a:p>
        </p:txBody>
      </p:sp>
    </p:spTree>
    <p:extLst>
      <p:ext uri="{BB962C8B-B14F-4D97-AF65-F5344CB8AC3E}">
        <p14:creationId xmlns:p14="http://schemas.microsoft.com/office/powerpoint/2010/main" val="19585054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0" baseline="0" dirty="0"/>
              <a:t>We rearrange matter from high energy molecules to low energy molecules and release energy for the body to use. We can use that energy to build molecules for the body to use or to store more energy.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0" baseline="0" dirty="0"/>
              <a:t>The bigger idea is that if we are just maintaining, like the coma patient, then you only need enough food to run these cycles for your basal metabolic rate. If we are doing more work then we will need more food/ energy.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1"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This</a:t>
            </a:r>
            <a:r>
              <a:rPr lang="en-US" baseline="0" dirty="0"/>
              <a:t> slide is animated to intentionally allow for pause and conversation. We are coupling the uphill and downhill reaction diagrams. Allow students to try and make connections between the reactions implied by the curved arrows. We are focusing on cycles in living things.</a:t>
            </a:r>
          </a:p>
          <a:p>
            <a:endParaRPr lang="en-US" baseline="0" dirty="0"/>
          </a:p>
          <a:p>
            <a:endParaRPr lang="en-US" dirty="0"/>
          </a:p>
          <a:p>
            <a:r>
              <a:rPr lang="en-US" dirty="0"/>
              <a:t>SOURCES:</a:t>
            </a:r>
          </a:p>
          <a:p>
            <a:r>
              <a:rPr lang="en-US" dirty="0"/>
              <a:t>Image, “Taxi picture”</a:t>
            </a:r>
          </a:p>
          <a:p>
            <a:r>
              <a:rPr lang="en-US" dirty="0"/>
              <a:t>(https://commons.wikimedia.org/wiki/File%3ATaxi_picture.png)</a:t>
            </a:r>
          </a:p>
          <a:p>
            <a:r>
              <a:rPr lang="en-US" dirty="0"/>
              <a:t>By </a:t>
            </a:r>
            <a:r>
              <a:rPr lang="en-US" dirty="0" err="1"/>
              <a:t>Vkem~enwiki</a:t>
            </a:r>
            <a:r>
              <a:rPr lang="en-US" dirty="0"/>
              <a:t> (Adobe Photoshop) [GFDL (http://www.gnu.org/copyleft/fdl.html) or CC BY-SA 3.0 (https://creativecommons.org/licenses/by-sa/3.0)], via Wikimedia Commons</a:t>
            </a:r>
          </a:p>
          <a:p>
            <a:endParaRPr lang="en-US" dirty="0"/>
          </a:p>
        </p:txBody>
      </p:sp>
      <p:sp>
        <p:nvSpPr>
          <p:cNvPr id="4" name="Slide Number Placeholder 3"/>
          <p:cNvSpPr>
            <a:spLocks noGrp="1"/>
          </p:cNvSpPr>
          <p:nvPr>
            <p:ph type="sldNum" sz="quarter" idx="10"/>
          </p:nvPr>
        </p:nvSpPr>
        <p:spPr/>
        <p:txBody>
          <a:bodyPr/>
          <a:lstStyle/>
          <a:p>
            <a:fld id="{C7BB21F4-C42E-3B40-9B33-CFE230F675D3}" type="slidenum">
              <a:rPr lang="en-US" smtClean="0"/>
              <a:t>55</a:t>
            </a:fld>
            <a:endParaRPr lang="en-US"/>
          </a:p>
        </p:txBody>
      </p:sp>
    </p:spTree>
    <p:extLst>
      <p:ext uri="{BB962C8B-B14F-4D97-AF65-F5344CB8AC3E}">
        <p14:creationId xmlns:p14="http://schemas.microsoft.com/office/powerpoint/2010/main" val="5301667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sz="1200" dirty="0">
                <a:solidFill>
                  <a:srgbClr val="583F34"/>
                </a:solidFill>
              </a:rPr>
              <a:t>We come back to the coma patient and use our 3 models of Chemical Reactions, Energy from Food and Mater from Food to explain why the man needs the feeding tube, and yet does not undergo a weight change.</a:t>
            </a:r>
          </a:p>
          <a:p>
            <a:endParaRPr lang="en-US" dirty="0"/>
          </a:p>
          <a:p>
            <a:r>
              <a:rPr lang="en-US" dirty="0"/>
              <a:t>Whether or not you used this culminating activity at the end of the Chemical Reaction Model this is a good place to discuss energy cycles in the body. </a:t>
            </a:r>
          </a:p>
          <a:p>
            <a:endParaRPr lang="en-US" sz="1200" dirty="0">
              <a:solidFill>
                <a:srgbClr val="583F34"/>
              </a:solidFill>
            </a:endParaRPr>
          </a:p>
          <a:p>
            <a:r>
              <a:rPr lang="en-US" sz="1200" dirty="0">
                <a:solidFill>
                  <a:srgbClr val="583F34"/>
                </a:solidFill>
              </a:rPr>
              <a:t>The next slide provides a space for a pair share.</a:t>
            </a:r>
          </a:p>
          <a:p>
            <a:r>
              <a:rPr lang="en-US" sz="1200" dirty="0">
                <a:solidFill>
                  <a:srgbClr val="583F34"/>
                </a:solidFill>
              </a:rPr>
              <a:t>See the TEACHER NOTES on the next slide for one explanation.</a:t>
            </a:r>
          </a:p>
          <a:p>
            <a:endParaRPr lang="en-US" sz="1200" dirty="0">
              <a:solidFill>
                <a:srgbClr val="583F34"/>
              </a:solidFill>
            </a:endParaRPr>
          </a:p>
          <a:p>
            <a:r>
              <a:rPr lang="en-US" dirty="0"/>
              <a:t>SOURCES:</a:t>
            </a:r>
          </a:p>
          <a:p>
            <a:r>
              <a:rPr lang="en-US" dirty="0"/>
              <a:t>Image, “Man in coma still not responding to stimuli.”</a:t>
            </a:r>
          </a:p>
          <a:p>
            <a:r>
              <a:rPr lang="en-US" dirty="0"/>
              <a:t>(By Aaron Cohen (http://www.youtube.com/watch?v=I6t6dDEDVXg) [CC BY-SA 3.0 (http://creativecommons.org/licenses/by-sa/3.0)], via Wikimedia Commons</a:t>
            </a:r>
          </a:p>
        </p:txBody>
      </p:sp>
      <p:sp>
        <p:nvSpPr>
          <p:cNvPr id="4" name="Slide Number Placeholder 3"/>
          <p:cNvSpPr>
            <a:spLocks noGrp="1"/>
          </p:cNvSpPr>
          <p:nvPr>
            <p:ph type="sldNum" sz="quarter" idx="10"/>
          </p:nvPr>
        </p:nvSpPr>
        <p:spPr/>
        <p:txBody>
          <a:bodyPr/>
          <a:lstStyle/>
          <a:p>
            <a:fld id="{D8C963D6-A539-E940-9C15-C13F565BC522}" type="slidenum">
              <a:rPr lang="en-US" smtClean="0"/>
              <a:pPr/>
              <a:t>56</a:t>
            </a:fld>
            <a:endParaRPr lang="en-US"/>
          </a:p>
        </p:txBody>
      </p:sp>
    </p:spTree>
    <p:extLst>
      <p:ext uri="{BB962C8B-B14F-4D97-AF65-F5344CB8AC3E}">
        <p14:creationId xmlns:p14="http://schemas.microsoft.com/office/powerpoint/2010/main" val="342578850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After the students have recorded their explanations have them share with a partner, then open up a whole class discussion. Use the next slide and the class models to support student ideas during the class discussion.</a:t>
            </a:r>
          </a:p>
          <a:p>
            <a:endParaRPr lang="en-US" dirty="0"/>
          </a:p>
          <a:p>
            <a:r>
              <a:rPr lang="en-US" dirty="0"/>
              <a:t>Explanation:</a:t>
            </a:r>
          </a:p>
          <a:p>
            <a:r>
              <a:rPr lang="en-US" dirty="0"/>
              <a:t>No matter what, even if one is in a coma, there must be an input of matter to provide the fuel for cellular respiration, for your basal metabolic rate, or the amount of energy your body needs for normal functions: brain activity, heart beating, breathing, all those things your body still does even when you are asleep. We now understand that the body can store fuel (glucose) long enough to keep you functioning while you are asleep but not if one is in a coma.</a:t>
            </a:r>
          </a:p>
          <a:p>
            <a:endParaRPr lang="en-US" dirty="0"/>
          </a:p>
          <a:p>
            <a:r>
              <a:rPr lang="en-US" dirty="0"/>
              <a:t>In the case of the coma patient he is given just enough food to maintain his basal metabolic rate. We were able to explain that he was given food and that he somehow rearranged the food from high energy molecules to low energy molecules and energy was released for his body to use for basic functions. We can now add that the fuel is used for cellular respiration to provide energy for basic functions and to help build any macromolecules he needs. He is not given anymore “food’ than his body needs, just enough to fuel his body’s basic needs.</a:t>
            </a:r>
          </a:p>
          <a:p>
            <a:endParaRPr lang="en-US" dirty="0"/>
          </a:p>
          <a:p>
            <a:r>
              <a:rPr lang="en-US" sz="1200" dirty="0">
                <a:solidFill>
                  <a:srgbClr val="583F34"/>
                </a:solidFill>
                <a:latin typeface="Arial" panose="020B0604020202020204" pitchFamily="34" charset="0"/>
                <a:cs typeface="Arial" panose="020B0604020202020204" pitchFamily="34" charset="0"/>
              </a:rPr>
              <a:t>If we need to do more than just maintain our body, then we need more fuel, for energy to do the work beyond our basic functions.</a:t>
            </a:r>
            <a:endParaRPr lang="en-US" sz="1200" dirty="0">
              <a:solidFill>
                <a:srgbClr val="583F34"/>
              </a:solidFill>
            </a:endParaRPr>
          </a:p>
          <a:p>
            <a:endParaRPr lang="en-US" dirty="0"/>
          </a:p>
          <a:p>
            <a:endParaRPr lang="en-US" dirty="0"/>
          </a:p>
          <a:p>
            <a:endParaRPr lang="en-US" dirty="0"/>
          </a:p>
          <a:p>
            <a:r>
              <a:rPr lang="en-US" dirty="0"/>
              <a:t>SOURCES:</a:t>
            </a:r>
          </a:p>
          <a:p>
            <a:r>
              <a:rPr lang="en-US" dirty="0"/>
              <a:t>Image, “Man in coma still not responding to stimuli.”</a:t>
            </a:r>
          </a:p>
          <a:p>
            <a:r>
              <a:rPr lang="en-US" dirty="0"/>
              <a:t>(By Aaron Cohen (http://www.youtube.com/watch?v=I6t6dDEDVXg) [CC BY-SA 3.0 (http://creativecommons.org/licenses/by-sa/3.0)], via Wikimedia Commons</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57</a:t>
            </a:fld>
            <a:endParaRPr lang="en-US"/>
          </a:p>
        </p:txBody>
      </p:sp>
    </p:spTree>
    <p:extLst>
      <p:ext uri="{BB962C8B-B14F-4D97-AF65-F5344CB8AC3E}">
        <p14:creationId xmlns:p14="http://schemas.microsoft.com/office/powerpoint/2010/main" val="60640777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Show this slide and the class Models on Energy from Food and Matter from Food to support student ideas during the whole class discussion.</a:t>
            </a:r>
          </a:p>
          <a:p>
            <a:endParaRPr lang="en-US" dirty="0"/>
          </a:p>
          <a:p>
            <a:r>
              <a:rPr lang="en-US" dirty="0"/>
              <a:t>Explanation:</a:t>
            </a:r>
          </a:p>
          <a:p>
            <a:r>
              <a:rPr lang="en-US" dirty="0"/>
              <a:t>No matter what, even if one is in a coma, there must be an input of matter to provide the fuel for cellular respiration, for your basal metabolic rate, or the amount of energy your body needs for normal functions: brain activity, heart beating, breathing, all those things your body still does even when you are asleep. We now understand that the body can store fuel (glucose) long enough to keep you functioning while you are asleep but not if one is in a coma.</a:t>
            </a:r>
          </a:p>
          <a:p>
            <a:endParaRPr lang="en-US" dirty="0"/>
          </a:p>
          <a:p>
            <a:r>
              <a:rPr lang="en-US" dirty="0"/>
              <a:t>In the case of the coma patient he is given just enough food to maintain his basal metabolic rate. We were able to explain that he was given food and that he somehow rearranged the food from high energy molecules to low energy molecules and energy was released for his body to use for basic functions. We can now add that the fuel is used for cellular respiration to provide energy for basic functions and to help build any macromolecules he needs. He is not given anymore “food’ than his body needs, just enough to fuel his body’s basic needs.</a:t>
            </a:r>
          </a:p>
          <a:p>
            <a:endParaRPr lang="en-US" dirty="0"/>
          </a:p>
          <a:p>
            <a:r>
              <a:rPr lang="en-US" sz="1200" dirty="0">
                <a:solidFill>
                  <a:srgbClr val="583F34"/>
                </a:solidFill>
                <a:latin typeface="Arial" panose="020B0604020202020204" pitchFamily="34" charset="0"/>
                <a:cs typeface="Arial" panose="020B0604020202020204" pitchFamily="34" charset="0"/>
              </a:rPr>
              <a:t>If we need to do more than just maintain our body, then we need more fuel, for energy to do the work beyond our basic functions.</a:t>
            </a:r>
            <a:endParaRPr lang="en-US" sz="1200" dirty="0">
              <a:solidFill>
                <a:srgbClr val="583F34"/>
              </a:solidFill>
            </a:endParaRPr>
          </a:p>
          <a:p>
            <a:endParaRPr lang="en-US" dirty="0"/>
          </a:p>
          <a:p>
            <a:r>
              <a:rPr lang="en-US" dirty="0"/>
              <a:t>SOURCES:</a:t>
            </a:r>
          </a:p>
          <a:p>
            <a:r>
              <a:rPr lang="en-US" dirty="0"/>
              <a:t>Image, “Man in coma still not responding to stimuli.”</a:t>
            </a:r>
          </a:p>
          <a:p>
            <a:r>
              <a:rPr lang="en-US" dirty="0"/>
              <a:t>(By Aaron Cohen (http://www.youtube.com/watch?v=I6t6dDEDVXg) [CC BY-SA 3.0 (http://creativecommons.org/licenses/by-sa/3.0)], via Wikimedia Commons</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58</a:t>
            </a:fld>
            <a:endParaRPr lang="en-US"/>
          </a:p>
        </p:txBody>
      </p:sp>
    </p:spTree>
    <p:extLst>
      <p:ext uri="{BB962C8B-B14F-4D97-AF65-F5344CB8AC3E}">
        <p14:creationId xmlns:p14="http://schemas.microsoft.com/office/powerpoint/2010/main" val="134187692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59</a:t>
            </a:fld>
            <a:endParaRPr lang="en-US"/>
          </a:p>
        </p:txBody>
      </p:sp>
    </p:spTree>
    <p:extLst>
      <p:ext uri="{BB962C8B-B14F-4D97-AF65-F5344CB8AC3E}">
        <p14:creationId xmlns:p14="http://schemas.microsoft.com/office/powerpoint/2010/main" val="21034813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 You</a:t>
            </a:r>
            <a:r>
              <a:rPr lang="en-US" baseline="0" dirty="0"/>
              <a:t> will be tracking two models through the remainder of the Red Loop (through Photosynthesis in the suggested sequence). The next slide reveals the target model statements for the class to recall/generate during this triangle. The intent is for the class to track these ideas on two separate posters throughout the red loop. The statements here are targets and should not be treated as prescriptions. Your class model statements should contain the same basic ideas, but may differ in wording or order of appearance based on how you develop them with students.</a:t>
            </a:r>
            <a:endParaRPr lang="en-US" dirty="0"/>
          </a:p>
          <a:p>
            <a:endParaRPr lang="en-US" dirty="0"/>
          </a:p>
        </p:txBody>
      </p:sp>
      <p:sp>
        <p:nvSpPr>
          <p:cNvPr id="4" name="Slide Number Placeholder 3"/>
          <p:cNvSpPr>
            <a:spLocks noGrp="1"/>
          </p:cNvSpPr>
          <p:nvPr>
            <p:ph type="sldNum" sz="quarter" idx="10"/>
          </p:nvPr>
        </p:nvSpPr>
        <p:spPr/>
        <p:txBody>
          <a:bodyPr/>
          <a:lstStyle/>
          <a:p>
            <a:fld id="{C7BB21F4-C42E-3B40-9B33-CFE230F675D3}" type="slidenum">
              <a:rPr lang="en-US" smtClean="0"/>
              <a:t>6</a:t>
            </a:fld>
            <a:endParaRPr lang="en-US" dirty="0"/>
          </a:p>
        </p:txBody>
      </p:sp>
    </p:spTree>
    <p:extLst>
      <p:ext uri="{BB962C8B-B14F-4D97-AF65-F5344CB8AC3E}">
        <p14:creationId xmlns:p14="http://schemas.microsoft.com/office/powerpoint/2010/main" val="22704483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60</a:t>
            </a:fld>
            <a:endParaRPr lang="en-US"/>
          </a:p>
        </p:txBody>
      </p:sp>
    </p:spTree>
    <p:extLst>
      <p:ext uri="{BB962C8B-B14F-4D97-AF65-F5344CB8AC3E}">
        <p14:creationId xmlns:p14="http://schemas.microsoft.com/office/powerpoint/2010/main" val="10999101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61</a:t>
            </a:fld>
            <a:endParaRPr lang="en-US"/>
          </a:p>
        </p:txBody>
      </p:sp>
    </p:spTree>
    <p:extLst>
      <p:ext uri="{BB962C8B-B14F-4D97-AF65-F5344CB8AC3E}">
        <p14:creationId xmlns:p14="http://schemas.microsoft.com/office/powerpoint/2010/main" val="207760070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62</a:t>
            </a:fld>
            <a:endParaRPr lang="en-US"/>
          </a:p>
        </p:txBody>
      </p:sp>
    </p:spTree>
    <p:extLst>
      <p:ext uri="{BB962C8B-B14F-4D97-AF65-F5344CB8AC3E}">
        <p14:creationId xmlns:p14="http://schemas.microsoft.com/office/powerpoint/2010/main" val="81328570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63</a:t>
            </a:fld>
            <a:endParaRPr lang="en-US"/>
          </a:p>
        </p:txBody>
      </p:sp>
    </p:spTree>
    <p:extLst>
      <p:ext uri="{BB962C8B-B14F-4D97-AF65-F5344CB8AC3E}">
        <p14:creationId xmlns:p14="http://schemas.microsoft.com/office/powerpoint/2010/main" val="307659160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 </a:t>
            </a:r>
            <a:r>
              <a:rPr lang="en-US" baseline="0" dirty="0"/>
              <a:t>The intent is for the class to track these ideas on two separate posters throughout the red loop. The statements here are targets and should not be treated as prescriptions. Your class model statements should contain the same basic ideas, but may differ in wording or order of appearance.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7BB21F4-C42E-3B40-9B33-CFE230F675D3}" type="slidenum">
              <a:rPr lang="en-US" smtClean="0"/>
              <a:t>64</a:t>
            </a:fld>
            <a:endParaRPr lang="en-US"/>
          </a:p>
        </p:txBody>
      </p:sp>
    </p:spTree>
    <p:extLst>
      <p:ext uri="{BB962C8B-B14F-4D97-AF65-F5344CB8AC3E}">
        <p14:creationId xmlns:p14="http://schemas.microsoft.com/office/powerpoint/2010/main" val="16675031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p:nvPr/>
        </p:nvSpPr>
        <p:spPr>
          <a:xfrm>
            <a:off x="3886200" y="8686800"/>
            <a:ext cx="2971799" cy="457200"/>
          </a:xfrm>
          <a:prstGeom prst="rect">
            <a:avLst/>
          </a:prstGeom>
          <a:noFill/>
          <a:ln>
            <a:noFill/>
          </a:ln>
        </p:spPr>
        <p:txBody>
          <a:bodyPr lIns="91425" tIns="45700" rIns="91425" bIns="45700" anchor="b" anchorCtr="0">
            <a:spAutoFit/>
          </a:bodyPr>
          <a:lstStyle/>
          <a:p>
            <a:pPr marL="0" marR="0" lvl="0" indent="0" algn="r" rtl="0">
              <a:spcBef>
                <a:spcPts val="0"/>
              </a:spcBef>
              <a:buSzPct val="25000"/>
              <a:buFont typeface="Arial"/>
              <a:buNone/>
            </a:pPr>
            <a:r>
              <a:rPr lang="en-US" sz="1200" b="0" i="0" u="none" strike="noStrike" cap="none" baseline="0"/>
              <a:t>*</a:t>
            </a: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2" name="Shape 1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spAutoFit/>
          </a:bodyPr>
          <a:lstStyle/>
          <a:p>
            <a:pPr>
              <a:spcBef>
                <a:spcPts val="0"/>
              </a:spcBef>
              <a:buNone/>
            </a:pPr>
            <a:r>
              <a:rPr lang="en-US" dirty="0"/>
              <a:t>TEACHER</a:t>
            </a:r>
            <a:r>
              <a:rPr lang="en-US" baseline="0" dirty="0"/>
              <a:t> NOTES:</a:t>
            </a:r>
          </a:p>
          <a:p>
            <a:pPr>
              <a:spcBef>
                <a:spcPts val="0"/>
              </a:spcBef>
              <a:buNone/>
            </a:pPr>
            <a:r>
              <a:rPr lang="en-US" dirty="0"/>
              <a:t>This slide is just for a reminder of the challenge question</a:t>
            </a:r>
            <a:endParaRPr lang="en-US" baseline="0" dirty="0"/>
          </a:p>
          <a:p>
            <a:pPr>
              <a:spcBef>
                <a:spcPts val="0"/>
              </a:spcBef>
              <a:buNone/>
            </a:pPr>
            <a:endParaRPr lang="en-US" baseline="0" dirty="0"/>
          </a:p>
          <a:p>
            <a:pPr>
              <a:spcBef>
                <a:spcPts val="0"/>
              </a:spcBef>
              <a:buNone/>
            </a:pPr>
            <a:endParaRPr dirty="0"/>
          </a:p>
        </p:txBody>
      </p:sp>
    </p:spTree>
    <p:extLst>
      <p:ext uri="{BB962C8B-B14F-4D97-AF65-F5344CB8AC3E}">
        <p14:creationId xmlns:p14="http://schemas.microsoft.com/office/powerpoint/2010/main" val="31382749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The next slide has space to post the class key points from the Doodle: Energy from Food, Section U.</a:t>
            </a:r>
          </a:p>
          <a:p>
            <a:r>
              <a:rPr lang="en-US" dirty="0"/>
              <a:t>Use posters with the Matter from Food and Energy from Food Models and compare to the key points of the class explanation. </a:t>
            </a:r>
          </a:p>
          <a:p>
            <a:r>
              <a:rPr lang="en-US" dirty="0"/>
              <a:t>Revise the key points as needed, but there is no need to spend to much time here as there are still more options to revise. </a:t>
            </a:r>
          </a:p>
          <a:p>
            <a:r>
              <a:rPr lang="en-US" dirty="0"/>
              <a:t>Students record the revised key points on their doodle.</a:t>
            </a:r>
          </a:p>
          <a:p>
            <a:r>
              <a:rPr lang="en-US" dirty="0"/>
              <a:t>Also see if the class can answer any of their previous questions. If not also add those to this doodle.</a:t>
            </a:r>
          </a:p>
        </p:txBody>
      </p:sp>
      <p:sp>
        <p:nvSpPr>
          <p:cNvPr id="4" name="Slide Number Placeholder 3"/>
          <p:cNvSpPr>
            <a:spLocks noGrp="1"/>
          </p:cNvSpPr>
          <p:nvPr>
            <p:ph type="sldNum" sz="quarter" idx="10"/>
          </p:nvPr>
        </p:nvSpPr>
        <p:spPr/>
        <p:txBody>
          <a:bodyPr/>
          <a:lstStyle/>
          <a:p>
            <a:fld id="{54E9F9FA-3B32-9F43-AB3C-D4433BF56F25}" type="slidenum">
              <a:rPr lang="en-US" smtClean="0"/>
              <a:t>66</a:t>
            </a:fld>
            <a:endParaRPr lang="en-US"/>
          </a:p>
        </p:txBody>
      </p:sp>
    </p:spTree>
    <p:extLst>
      <p:ext uri="{BB962C8B-B14F-4D97-AF65-F5344CB8AC3E}">
        <p14:creationId xmlns:p14="http://schemas.microsoft.com/office/powerpoint/2010/main" val="36099046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This slide has space to post the class key points from the Energy from Food CR Doodle , Section U.</a:t>
            </a:r>
          </a:p>
          <a:p>
            <a:r>
              <a:rPr lang="en-US" dirty="0"/>
              <a:t>Use posters with the Matter from Food and Energy form Food Models and compare to the key points of the class explanation. </a:t>
            </a:r>
          </a:p>
          <a:p>
            <a:r>
              <a:rPr lang="en-US" dirty="0"/>
              <a:t>Revise the key points as needed, but there is no need to spend to much time here as there are still more options to revise. </a:t>
            </a:r>
          </a:p>
          <a:p>
            <a:r>
              <a:rPr lang="en-US" dirty="0"/>
              <a:t>Students record the revised key points on their doodle.</a:t>
            </a:r>
          </a:p>
          <a:p>
            <a:r>
              <a:rPr lang="en-US" dirty="0"/>
              <a:t>Also see if the class can answer any of their previous questions. If not also add those to this doodle.</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67</a:t>
            </a:fld>
            <a:endParaRPr lang="en-US"/>
          </a:p>
        </p:txBody>
      </p:sp>
    </p:spTree>
    <p:extLst>
      <p:ext uri="{BB962C8B-B14F-4D97-AF65-F5344CB8AC3E}">
        <p14:creationId xmlns:p14="http://schemas.microsoft.com/office/powerpoint/2010/main" val="172666205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This slide is a reminder to make sure your class has added the new ideas below.</a:t>
            </a:r>
          </a:p>
          <a:p>
            <a:r>
              <a:rPr lang="en-US" dirty="0"/>
              <a:t>Use your class posters to review these ideas as a class</a:t>
            </a:r>
            <a:r>
              <a:rPr lang="en-US" baseline="0" dirty="0"/>
              <a:t> again. </a:t>
            </a:r>
          </a:p>
          <a:p>
            <a:endParaRPr lang="en-US" baseline="0" dirty="0"/>
          </a:p>
          <a:p>
            <a:pPr defTabSz="914400">
              <a:spcBef>
                <a:spcPts val="0"/>
              </a:spcBef>
            </a:pPr>
            <a:r>
              <a:rPr lang="en-US" baseline="0" dirty="0"/>
              <a:t>We have added several </a:t>
            </a:r>
            <a:r>
              <a:rPr lang="en-US" b="1" baseline="0" dirty="0"/>
              <a:t>new ideas to Matter form Food: </a:t>
            </a:r>
          </a:p>
          <a:p>
            <a:pPr marL="171450" indent="-171450" defTabSz="914400">
              <a:spcBef>
                <a:spcPts val="0"/>
              </a:spcBef>
              <a:buFont typeface="Arial" panose="020B0604020202020204" pitchFamily="34" charset="0"/>
              <a:buChar char="•"/>
            </a:pPr>
            <a:r>
              <a:rPr lang="en-US" sz="1200" dirty="0">
                <a:solidFill>
                  <a:srgbClr val="C00000"/>
                </a:solidFill>
                <a:cs typeface="Arial" panose="020B0604020202020204" pitchFamily="34" charset="0"/>
              </a:rPr>
              <a:t>Some of our digested food is used to build new macromolecules to repair and to build new body tissue. (LS01)</a:t>
            </a:r>
          </a:p>
          <a:p>
            <a:pPr marL="171450" indent="-171450" defTabSz="914400">
              <a:spcBef>
                <a:spcPts val="0"/>
              </a:spcBef>
              <a:buFont typeface="Arial" panose="020B0604020202020204" pitchFamily="34" charset="0"/>
              <a:buChar char="•"/>
            </a:pPr>
            <a:r>
              <a:rPr lang="en-US" sz="1200" dirty="0">
                <a:solidFill>
                  <a:srgbClr val="C00000"/>
                </a:solidFill>
                <a:cs typeface="Arial" panose="020B0604020202020204" pitchFamily="34" charset="0"/>
              </a:rPr>
              <a:t>Food consumed in excess of what we need for energy and growth/repair is converted to fat a stored. (LS02)</a:t>
            </a:r>
            <a:endParaRPr lang="en-US" sz="1200" dirty="0">
              <a:solidFill>
                <a:srgbClr val="C00000"/>
              </a:solidFill>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C00000"/>
                </a:solidFill>
                <a:cs typeface="Arial" panose="020B0604020202020204" pitchFamily="34" charset="0"/>
              </a:rPr>
              <a:t>Building new biomolecules (proteins, fats and carbs) from the products of digestion requires energy. (LS03)</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srgbClr val="C00000"/>
              </a:solidFill>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C00000"/>
                </a:solidFill>
                <a:cs typeface="Arial" panose="020B0604020202020204" pitchFamily="34" charset="0"/>
              </a:rPr>
              <a:t>New ideas to Energy from Food: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C00000"/>
                </a:solidFill>
              </a:rPr>
              <a:t>If you run out of glucose your body can pull from fat stores and then as a last resort, amino acids to  provided fuel for cellular respiration (LS02)</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C00000"/>
                </a:solidFill>
              </a:rPr>
              <a:t>For the Burning Ethanol Pathway we also added: When the products have more potential energy than the reactants, energy must be added to the reaction (“uphill” reaction). (LS03)</a:t>
            </a:r>
          </a:p>
          <a:p>
            <a:endParaRPr lang="en-US" b="1" baseline="0" dirty="0"/>
          </a:p>
          <a:p>
            <a:endParaRPr lang="en-US" baseline="0" dirty="0"/>
          </a:p>
        </p:txBody>
      </p:sp>
      <p:sp>
        <p:nvSpPr>
          <p:cNvPr id="4" name="Slide Number Placeholder 3"/>
          <p:cNvSpPr>
            <a:spLocks noGrp="1"/>
          </p:cNvSpPr>
          <p:nvPr>
            <p:ph type="sldNum" sz="quarter" idx="10"/>
          </p:nvPr>
        </p:nvSpPr>
        <p:spPr/>
        <p:txBody>
          <a:bodyPr/>
          <a:lstStyle/>
          <a:p>
            <a:fld id="{C7BB21F4-C42E-3B40-9B33-CFE230F675D3}" type="slidenum">
              <a:rPr lang="en-US" smtClean="0"/>
              <a:t>68</a:t>
            </a:fld>
            <a:endParaRPr lang="en-US"/>
          </a:p>
        </p:txBody>
      </p:sp>
    </p:spTree>
    <p:extLst>
      <p:ext uri="{BB962C8B-B14F-4D97-AF65-F5344CB8AC3E}">
        <p14:creationId xmlns:p14="http://schemas.microsoft.com/office/powerpoint/2010/main" val="30950366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US" dirty="0"/>
              <a:t>TEACHER NOTES: </a:t>
            </a:r>
            <a:endParaRPr lang="en-US" sz="1600" dirty="0">
              <a:solidFill>
                <a:srgbClr val="583F34"/>
              </a:solidFill>
            </a:endParaRPr>
          </a:p>
          <a:p>
            <a:pPr marL="0" lvl="0" indent="0">
              <a:buNone/>
            </a:pPr>
            <a:r>
              <a:rPr lang="en-US" sz="1600" dirty="0">
                <a:solidFill>
                  <a:srgbClr val="583F34"/>
                </a:solidFill>
              </a:rPr>
              <a:t> Prior to the activity make signs with the names of the 4 friends and hang them in the 4 corners of your room. Take the class through these steps:</a:t>
            </a:r>
          </a:p>
          <a:p>
            <a:pPr marL="971550" lvl="1" indent="-514350">
              <a:buFont typeface="+mj-lt"/>
              <a:buAutoNum type="alphaLcPeriod"/>
            </a:pPr>
            <a:r>
              <a:rPr lang="en-US" sz="1600" dirty="0">
                <a:solidFill>
                  <a:srgbClr val="583F34"/>
                </a:solidFill>
              </a:rPr>
              <a:t>Students write the name of the friend they agree with and on the back of the paper they explain why they agree with that friend </a:t>
            </a:r>
            <a:r>
              <a:rPr lang="en-US" sz="1600" b="1" dirty="0">
                <a:solidFill>
                  <a:srgbClr val="583F34"/>
                </a:solidFill>
              </a:rPr>
              <a:t>AND</a:t>
            </a:r>
            <a:r>
              <a:rPr lang="en-US" sz="1600" dirty="0">
                <a:solidFill>
                  <a:srgbClr val="583F34"/>
                </a:solidFill>
              </a:rPr>
              <a:t> they also explain why they disagree with the others.</a:t>
            </a:r>
          </a:p>
          <a:p>
            <a:pPr marL="971550" lvl="1" indent="-514350">
              <a:buFont typeface="+mj-lt"/>
              <a:buAutoNum type="alphaLcPeriod"/>
            </a:pPr>
            <a:r>
              <a:rPr lang="en-US" sz="1600" dirty="0">
                <a:solidFill>
                  <a:srgbClr val="583F34"/>
                </a:solidFill>
              </a:rPr>
              <a:t>Once all are ready, they each go to the corner of the person they agree with. If everyone winds up in Demarcus’ corner then you can have a brief discussion, pat them on the back, and move on. But if there are students in different corners, instruct each group to discuss why they chose that corner, and pick a spokesperson who will explain their position to the class.</a:t>
            </a:r>
          </a:p>
          <a:p>
            <a:pPr marL="971550" lvl="1" indent="-514350">
              <a:buFont typeface="+mj-lt"/>
              <a:buAutoNum type="alphaLcPeriod"/>
            </a:pPr>
            <a:r>
              <a:rPr lang="en-US" sz="1600" dirty="0">
                <a:solidFill>
                  <a:srgbClr val="583F34"/>
                </a:solidFill>
              </a:rPr>
              <a:t>Spokespersons take turns explaining. Once each group has explained its position, allow them to cross-talk. They can try to convince other groups of their position and/or ask questions of other groups.</a:t>
            </a:r>
          </a:p>
          <a:p>
            <a:pPr marL="971550" lvl="1" indent="-514350">
              <a:buFont typeface="+mj-lt"/>
              <a:buAutoNum type="alphaLcPeriod"/>
            </a:pPr>
            <a:r>
              <a:rPr lang="en-US" sz="1600" dirty="0">
                <a:solidFill>
                  <a:srgbClr val="583F34"/>
                </a:solidFill>
              </a:rPr>
              <a:t>Now ask if anyone wants to change corners.</a:t>
            </a:r>
          </a:p>
          <a:p>
            <a:pPr marL="971550" lvl="1" indent="-514350">
              <a:buFont typeface="+mj-lt"/>
              <a:buAutoNum type="alphaLcPeriod"/>
            </a:pPr>
            <a:r>
              <a:rPr lang="en-US" sz="1600" dirty="0">
                <a:solidFill>
                  <a:srgbClr val="583F34"/>
                </a:solidFill>
              </a:rPr>
              <a:t>If all the students are in Demarcus’s Corner and you feel confident that they can all explain in detail what happens to the matter, then you may want to give the summative assessment in Learning Segment 07</a:t>
            </a:r>
          </a:p>
          <a:p>
            <a:pPr marL="971550" lvl="1" indent="-514350">
              <a:buFont typeface="+mj-lt"/>
              <a:buAutoNum type="alphaLcPeriod"/>
            </a:pPr>
            <a:r>
              <a:rPr lang="en-US" sz="1600" dirty="0">
                <a:solidFill>
                  <a:srgbClr val="583F34"/>
                </a:solidFill>
              </a:rPr>
              <a:t>If there are students who are still challenged by this idea (those that are not in Demarcus's Corner) assign readings appropriately. You can approach this by saying that we are still unsure, so would you like more information. For students who are in Andy’s Corner assign the Water and organisms reading. Those in Jasmine’s Corner assign the Matter and Energy reading. Those in Isabella’s Corner assign the What is Poop? reading. Those in Demarcus’s Corner can confirm what they are already thinking with the FOOD reading.</a:t>
            </a:r>
          </a:p>
          <a:p>
            <a:pPr marL="971550" lvl="1" indent="-514350">
              <a:buFont typeface="+mj-lt"/>
              <a:buAutoNum type="alphaLcPeriod"/>
            </a:pPr>
            <a:endParaRPr lang="en-US" sz="1600" dirty="0">
              <a:solidFill>
                <a:srgbClr val="583F34"/>
              </a:solidFill>
              <a:latin typeface="Arial" panose="020B0604020202020204" pitchFamily="34" charset="0"/>
              <a:cs typeface="Arial" panose="020B0604020202020204" pitchFamily="34" charset="0"/>
            </a:endParaRPr>
          </a:p>
          <a:p>
            <a:r>
              <a:rPr lang="en-US" sz="1600" dirty="0">
                <a:solidFill>
                  <a:srgbClr val="583F34"/>
                </a:solidFill>
                <a:latin typeface="Arial" panose="020B0604020202020204" pitchFamily="34" charset="0"/>
                <a:cs typeface="Arial" panose="020B0604020202020204" pitchFamily="34" charset="0"/>
              </a:rPr>
              <a:t>The next slide has directions for how to scaffold the readings if necessary.</a:t>
            </a:r>
          </a:p>
          <a:p>
            <a:endParaRPr lang="en-US" dirty="0"/>
          </a:p>
          <a:p>
            <a:r>
              <a:rPr lang="en-US" dirty="0"/>
              <a:t>SOURCES: </a:t>
            </a:r>
          </a:p>
          <a:p>
            <a:r>
              <a:rPr lang="en-US" dirty="0"/>
              <a:t>Image, “Lose Weight</a:t>
            </a:r>
            <a:r>
              <a:rPr lang="en-US" baseline="0" dirty="0"/>
              <a:t> Fat Slim Diet Loss” </a:t>
            </a:r>
            <a:endParaRPr lang="en-US" dirty="0"/>
          </a:p>
          <a:p>
            <a:r>
              <a:rPr lang="en-US" dirty="0"/>
              <a:t>(https://pixabay.com/en/lose-weight-fat-slim-diet-loss-1911605/) </a:t>
            </a:r>
          </a:p>
          <a:p>
            <a:r>
              <a:rPr lang="en-US" dirty="0"/>
              <a:t>By </a:t>
            </a:r>
            <a:r>
              <a:rPr lang="en-US" dirty="0" err="1"/>
              <a:t>Pixabay</a:t>
            </a:r>
            <a:r>
              <a:rPr lang="en-US" dirty="0"/>
              <a:t> (https://</a:t>
            </a:r>
            <a:r>
              <a:rPr lang="en-US" dirty="0" err="1"/>
              <a:t>pixabay.com</a:t>
            </a:r>
            <a:r>
              <a:rPr lang="en-US" dirty="0"/>
              <a:t>/en/service/terms/#usage) [CC0]</a:t>
            </a:r>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69</a:t>
            </a:fld>
            <a:endParaRPr lang="en-US"/>
          </a:p>
        </p:txBody>
      </p:sp>
    </p:spTree>
    <p:extLst>
      <p:ext uri="{BB962C8B-B14F-4D97-AF65-F5344CB8AC3E}">
        <p14:creationId xmlns:p14="http://schemas.microsoft.com/office/powerpoint/2010/main" val="2729056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Not meant to show to students. </a:t>
            </a:r>
            <a:r>
              <a:rPr lang="en-US" baseline="0" dirty="0"/>
              <a:t>The intent is for the class to track these ideas on two separate posters throughout the red loop. The statements here are targets and should not be treated as prescriptions. Your class model statements should contain the same basic ideas, but may differ in wording or order of appearance.</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C7BB21F4-C42E-3B40-9B33-CFE230F675D3}" type="slidenum">
              <a:rPr lang="en-US" smtClean="0"/>
              <a:t>7</a:t>
            </a:fld>
            <a:endParaRPr lang="en-US" dirty="0"/>
          </a:p>
        </p:txBody>
      </p:sp>
    </p:spTree>
    <p:extLst>
      <p:ext uri="{BB962C8B-B14F-4D97-AF65-F5344CB8AC3E}">
        <p14:creationId xmlns:p14="http://schemas.microsoft.com/office/powerpoint/2010/main" val="20656357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TEACHER NOTES:</a:t>
            </a:r>
            <a:endParaRPr lang="en-US" b="1"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Optional slide </a:t>
            </a:r>
            <a:r>
              <a:rPr lang="en-US" dirty="0"/>
              <a:t>for those that need more support in understanding where the matter went. Assign readings as appropriate.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For students who are in Andy’s Corner assign the Water and organisms reading.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Those in Jasmine’s Corner assign the Matter and Energy reading.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Those in Isabella’s Corner assign the What is Poop? reading.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Those in Demarcus’s Corner can confirm what they are already thinking with the FOOD reading.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srgbClr val="583F3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You may not need all the readings depending on your students ideas. Or you may chose to have the students read all the texts and then do a jigsaw to share the information.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srgbClr val="583F34"/>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solidFill>
                  <a:srgbClr val="583F34"/>
                </a:solidFill>
              </a:rPr>
              <a:t>After the readings they will go back to the corners they came from</a:t>
            </a:r>
          </a:p>
          <a:p>
            <a:endParaRPr lang="en-US" dirty="0"/>
          </a:p>
          <a:p>
            <a:r>
              <a:rPr lang="en-US" dirty="0"/>
              <a:t>SOURCES: </a:t>
            </a:r>
          </a:p>
          <a:p>
            <a:r>
              <a:rPr lang="en-US" dirty="0"/>
              <a:t>Image, “Books Reading Library Knowledge” </a:t>
            </a:r>
          </a:p>
          <a:p>
            <a:r>
              <a:rPr lang="en-US" dirty="0"/>
              <a:t>(https://</a:t>
            </a:r>
            <a:r>
              <a:rPr lang="en-US" dirty="0" err="1"/>
              <a:t>pixabay.com</a:t>
            </a:r>
            <a:r>
              <a:rPr lang="en-US" dirty="0"/>
              <a:t>/en/books-reading-library-knowledge-2022463/) </a:t>
            </a:r>
          </a:p>
          <a:p>
            <a:r>
              <a:rPr lang="en-US" dirty="0"/>
              <a:t>By </a:t>
            </a:r>
            <a:r>
              <a:rPr lang="en-US" dirty="0" err="1"/>
              <a:t>Pixabay</a:t>
            </a:r>
            <a:r>
              <a:rPr lang="en-US" dirty="0"/>
              <a:t> (https://</a:t>
            </a:r>
            <a:r>
              <a:rPr lang="en-US" dirty="0" err="1"/>
              <a:t>pixabay.com</a:t>
            </a:r>
            <a:r>
              <a:rPr lang="en-US" dirty="0"/>
              <a:t>/en/service/terms/#usage) [CC0]</a:t>
            </a:r>
          </a:p>
        </p:txBody>
      </p:sp>
      <p:sp>
        <p:nvSpPr>
          <p:cNvPr id="4" name="Slide Number Placeholder 3"/>
          <p:cNvSpPr>
            <a:spLocks noGrp="1"/>
          </p:cNvSpPr>
          <p:nvPr>
            <p:ph type="sldNum" sz="quarter" idx="10"/>
          </p:nvPr>
        </p:nvSpPr>
        <p:spPr/>
        <p:txBody>
          <a:bodyPr/>
          <a:lstStyle/>
          <a:p>
            <a:fld id="{54E9F9FA-3B32-9F43-AB3C-D4433BF56F25}" type="slidenum">
              <a:rPr lang="en-US" smtClean="0"/>
              <a:t>70</a:t>
            </a:fld>
            <a:endParaRPr lang="en-US"/>
          </a:p>
        </p:txBody>
      </p:sp>
    </p:spTree>
    <p:extLst>
      <p:ext uri="{BB962C8B-B14F-4D97-AF65-F5344CB8AC3E}">
        <p14:creationId xmlns:p14="http://schemas.microsoft.com/office/powerpoint/2010/main" val="10922679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US" dirty="0">
                <a:solidFill>
                  <a:srgbClr val="FF0000"/>
                </a:solidFill>
              </a:rPr>
              <a:t>TEACHER NOTES: </a:t>
            </a:r>
          </a:p>
          <a:p>
            <a:pPr marL="0" lvl="0" indent="0">
              <a:buNone/>
            </a:pPr>
            <a:r>
              <a:rPr lang="en-US" sz="1600" dirty="0">
                <a:solidFill>
                  <a:srgbClr val="FF0000"/>
                </a:solidFill>
              </a:rPr>
              <a:t>Students will return to the corner they were in before the reading. </a:t>
            </a:r>
            <a:endParaRPr lang="en-US" sz="1600" dirty="0">
              <a:solidFill>
                <a:srgbClr val="583F34"/>
              </a:solidFill>
            </a:endParaRPr>
          </a:p>
          <a:p>
            <a:pPr marL="971550" lvl="1" indent="-514350">
              <a:buFont typeface="+mj-lt"/>
              <a:buAutoNum type="alphaLcPeriod"/>
            </a:pPr>
            <a:r>
              <a:rPr lang="en-US" sz="1600" dirty="0">
                <a:solidFill>
                  <a:srgbClr val="583F34"/>
                </a:solidFill>
              </a:rPr>
              <a:t>Once all are ready, they will discuss what they have learned.</a:t>
            </a:r>
          </a:p>
          <a:p>
            <a:pPr marL="971550" lvl="1" indent="-514350">
              <a:buFont typeface="+mj-lt"/>
              <a:buAutoNum type="alphaLcPeriod"/>
            </a:pPr>
            <a:r>
              <a:rPr lang="en-US" sz="1600" dirty="0">
                <a:solidFill>
                  <a:srgbClr val="583F34"/>
                </a:solidFill>
              </a:rPr>
              <a:t>Now ask if anyone wants to change corners.</a:t>
            </a:r>
          </a:p>
          <a:p>
            <a:pPr marL="971550" marR="0" lvl="1" indent="-514350" algn="l" defTabSz="457200" rtl="0" eaLnBrk="1" fontAlgn="auto" latinLnBrk="0" hangingPunct="1">
              <a:lnSpc>
                <a:spcPct val="100000"/>
              </a:lnSpc>
              <a:spcBef>
                <a:spcPts val="0"/>
              </a:spcBef>
              <a:spcAft>
                <a:spcPts val="0"/>
              </a:spcAft>
              <a:buClrTx/>
              <a:buSzTx/>
              <a:buFont typeface="+mj-lt"/>
              <a:buAutoNum type="alphaLcPeriod"/>
              <a:tabLst/>
              <a:defRPr/>
            </a:pPr>
            <a:r>
              <a:rPr lang="en-US" sz="1600" dirty="0">
                <a:solidFill>
                  <a:srgbClr val="583F34"/>
                </a:solidFill>
              </a:rPr>
              <a:t>If needed because there are students in different corners, instruct each group to discuss why they chose that corner, and pick a spokesperson who will explain their position to the class. </a:t>
            </a:r>
          </a:p>
          <a:p>
            <a:pPr marL="971550" marR="0" lvl="1" indent="-514350" algn="l" defTabSz="457200" rtl="0" eaLnBrk="1" fontAlgn="auto" latinLnBrk="0" hangingPunct="1">
              <a:lnSpc>
                <a:spcPct val="100000"/>
              </a:lnSpc>
              <a:spcBef>
                <a:spcPts val="0"/>
              </a:spcBef>
              <a:spcAft>
                <a:spcPts val="0"/>
              </a:spcAft>
              <a:buClrTx/>
              <a:buSzTx/>
              <a:buFont typeface="+mj-lt"/>
              <a:buAutoNum type="alphaLcPeriod"/>
              <a:tabLst/>
              <a:defRPr/>
            </a:pPr>
            <a:r>
              <a:rPr lang="en-US" sz="1600" dirty="0">
                <a:solidFill>
                  <a:srgbClr val="583F34"/>
                </a:solidFill>
              </a:rPr>
              <a:t>Spokespersons take turns explaining. Once each group has explained its position, allow them to cross-talk. They can try to convince other groups of their position and/or ask questions of other groups.</a:t>
            </a:r>
          </a:p>
          <a:p>
            <a:pPr marL="971550" lvl="1" indent="-514350">
              <a:buFont typeface="+mj-lt"/>
              <a:buAutoNum type="alphaLcPeriod"/>
            </a:pPr>
            <a:r>
              <a:rPr lang="en-US" sz="1600" dirty="0">
                <a:solidFill>
                  <a:srgbClr val="583F34"/>
                </a:solidFill>
              </a:rPr>
              <a:t>Hopefully all students will shortly end up in Demarcus’s Corner.  If not – in the next activity we ask students to directly map their key point to their models.</a:t>
            </a:r>
          </a:p>
          <a:p>
            <a:pPr marL="457200" lvl="1" indent="0">
              <a:buFont typeface="+mj-lt"/>
              <a:buNone/>
            </a:pPr>
            <a:endParaRPr lang="en-US" sz="1600" dirty="0">
              <a:solidFill>
                <a:srgbClr val="583F34"/>
              </a:solidFill>
            </a:endParaRPr>
          </a:p>
          <a:p>
            <a:pPr marL="457200" lvl="1" indent="0">
              <a:buFont typeface="+mj-lt"/>
              <a:buNone/>
            </a:pPr>
            <a:endParaRPr lang="en-US" dirty="0"/>
          </a:p>
          <a:p>
            <a:r>
              <a:rPr lang="en-US" dirty="0"/>
              <a:t>SOURCES: </a:t>
            </a:r>
          </a:p>
          <a:p>
            <a:r>
              <a:rPr lang="en-US" dirty="0"/>
              <a:t>Image, “Lose Weight</a:t>
            </a:r>
            <a:r>
              <a:rPr lang="en-US" baseline="0" dirty="0"/>
              <a:t> Fat Slim Diet Loss” </a:t>
            </a:r>
            <a:endParaRPr lang="en-US" dirty="0"/>
          </a:p>
          <a:p>
            <a:r>
              <a:rPr lang="en-US" dirty="0"/>
              <a:t>(https://pixabay.com/en/lose-weight-fat-slim-diet-loss-1911605/) </a:t>
            </a:r>
          </a:p>
          <a:p>
            <a:r>
              <a:rPr lang="en-US" dirty="0"/>
              <a:t>By </a:t>
            </a:r>
            <a:r>
              <a:rPr lang="en-US" dirty="0" err="1"/>
              <a:t>Pixabay</a:t>
            </a:r>
            <a:r>
              <a:rPr lang="en-US" dirty="0"/>
              <a:t> (https://</a:t>
            </a:r>
            <a:r>
              <a:rPr lang="en-US" dirty="0" err="1"/>
              <a:t>pixabay.com</a:t>
            </a:r>
            <a:r>
              <a:rPr lang="en-US" dirty="0"/>
              <a:t>/en/service/terms/#usage) [CC0]</a:t>
            </a:r>
            <a:r>
              <a:rPr lang="en-US" baseline="0" dirty="0"/>
              <a:t> </a:t>
            </a:r>
            <a:endParaRPr lang="en-US" dirty="0"/>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71</a:t>
            </a:fld>
            <a:endParaRPr lang="en-US"/>
          </a:p>
        </p:txBody>
      </p:sp>
    </p:spTree>
    <p:extLst>
      <p:ext uri="{BB962C8B-B14F-4D97-AF65-F5344CB8AC3E}">
        <p14:creationId xmlns:p14="http://schemas.microsoft.com/office/powerpoint/2010/main" val="123865427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None/>
            </a:pPr>
            <a:r>
              <a:rPr lang="en-US" dirty="0"/>
              <a:t>TEACHER NOTES: </a:t>
            </a:r>
          </a:p>
          <a:p>
            <a:pPr marL="0" lvl="0" indent="0">
              <a:buNone/>
            </a:pPr>
            <a:r>
              <a:rPr lang="en-US" dirty="0">
                <a:solidFill>
                  <a:srgbClr val="583F34"/>
                </a:solidFill>
              </a:rPr>
              <a:t>Time to revise our </a:t>
            </a:r>
            <a:r>
              <a:rPr lang="en-US" dirty="0">
                <a:solidFill>
                  <a:srgbClr val="FF0000"/>
                </a:solidFill>
              </a:rPr>
              <a:t>hibernating bear </a:t>
            </a:r>
            <a:r>
              <a:rPr lang="en-US" dirty="0">
                <a:solidFill>
                  <a:srgbClr val="583F34"/>
                </a:solidFill>
              </a:rPr>
              <a:t>explanations! Once again, put up the slide of this class’ Key</a:t>
            </a:r>
            <a:r>
              <a:rPr lang="en-US" dirty="0"/>
              <a:t> Points from the Hibernating Bear Explanation (blank slide provided) </a:t>
            </a:r>
            <a:r>
              <a:rPr lang="en-US" dirty="0">
                <a:solidFill>
                  <a:srgbClr val="583F34"/>
                </a:solidFill>
              </a:rPr>
              <a:t>and ask groups to reflect on them now that they have more information. Each group discusses and creates a list of items that should be removed, added, or kept/modified and a justification for each suggested change. Students also map the main point to a model statement.  The model statement supports the key point. The groups work on their whiteboards and prepared to share with the class.</a:t>
            </a:r>
          </a:p>
          <a:p>
            <a:pPr marL="971550" lvl="1" indent="-514350">
              <a:buFont typeface="+mj-lt"/>
              <a:buAutoNum type="alphaLcPeriod"/>
            </a:pPr>
            <a:r>
              <a:rPr lang="en-US" dirty="0">
                <a:solidFill>
                  <a:srgbClr val="583F34"/>
                </a:solidFill>
              </a:rPr>
              <a:t>Ask a member of each group to share one key point that has not already been suggested. Compile the key points for changes on the board or directly on the ppt slide. As each key point is suggested, open it up to the class for discussion. Ultimately “vote” by using thumbs up, down, sideways or some other method. We want this to be a consensus, so if there are some who disagree you need to guide a discussion to resolve the differences.</a:t>
            </a:r>
          </a:p>
          <a:p>
            <a:pPr marL="971550" lvl="1" indent="-514350">
              <a:buFont typeface="+mj-lt"/>
              <a:buAutoNum type="alphaLcPeriod"/>
            </a:pPr>
            <a:r>
              <a:rPr lang="en-US" dirty="0">
                <a:solidFill>
                  <a:srgbClr val="583F34"/>
                </a:solidFill>
              </a:rPr>
              <a:t>When all key points are represented and agreed upon, write the key points on the slide provided and have students copy it onto their Doodle Sheet. </a:t>
            </a:r>
            <a:endParaRPr lang="en-US" sz="6000" dirty="0">
              <a:solidFill>
                <a:srgbClr val="583F34"/>
              </a:solidFill>
              <a:latin typeface="Arial" panose="020B0604020202020204" pitchFamily="34" charset="0"/>
              <a:cs typeface="Arial" panose="020B0604020202020204" pitchFamily="34" charset="0"/>
            </a:endParaRPr>
          </a:p>
          <a:p>
            <a:endParaRPr lang="en-US" dirty="0"/>
          </a:p>
          <a:p>
            <a:r>
              <a:rPr lang="en-US" dirty="0"/>
              <a:t>To save time, you could assign each group a different “Key Point” to dissect. </a:t>
            </a:r>
          </a:p>
        </p:txBody>
      </p:sp>
      <p:sp>
        <p:nvSpPr>
          <p:cNvPr id="4" name="Slide Number Placeholder 3"/>
          <p:cNvSpPr>
            <a:spLocks noGrp="1"/>
          </p:cNvSpPr>
          <p:nvPr>
            <p:ph type="sldNum" sz="quarter" idx="10"/>
          </p:nvPr>
        </p:nvSpPr>
        <p:spPr/>
        <p:txBody>
          <a:bodyPr/>
          <a:lstStyle/>
          <a:p>
            <a:fld id="{54E9F9FA-3B32-9F43-AB3C-D4433BF56F25}" type="slidenum">
              <a:rPr lang="en-US" smtClean="0"/>
              <a:t>72</a:t>
            </a:fld>
            <a:endParaRPr lang="en-US"/>
          </a:p>
        </p:txBody>
      </p:sp>
    </p:spTree>
    <p:extLst>
      <p:ext uri="{BB962C8B-B14F-4D97-AF65-F5344CB8AC3E}">
        <p14:creationId xmlns:p14="http://schemas.microsoft.com/office/powerpoint/2010/main" val="26788671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This slide has space to post the class key points from the earlier slide.</a:t>
            </a:r>
          </a:p>
          <a:p>
            <a:r>
              <a:rPr lang="en-US" dirty="0"/>
              <a:t>Use posters with the Matter from Food and Energy from Food Models and compare to the key points of the class explanation. </a:t>
            </a:r>
          </a:p>
          <a:p>
            <a:pPr marL="0" lvl="0" indent="0">
              <a:buNone/>
            </a:pPr>
            <a:r>
              <a:rPr lang="en-US" dirty="0">
                <a:solidFill>
                  <a:srgbClr val="583F34"/>
                </a:solidFill>
              </a:rPr>
              <a:t>Each group discusses and creates a list of items that should be removed, added, or kept/modified with a justification for each suggested change, and showing which model ideas support their key points. The groups work on their whiteboards and prepared to share with the class.</a:t>
            </a:r>
          </a:p>
          <a:p>
            <a:endParaRPr lang="en-US" dirty="0"/>
          </a:p>
          <a:p>
            <a:r>
              <a:rPr lang="en-US" dirty="0"/>
              <a:t>To save time, you could assign each group a different “Key Point” to dissect. </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73</a:t>
            </a:fld>
            <a:endParaRPr lang="en-US"/>
          </a:p>
        </p:txBody>
      </p:sp>
    </p:spTree>
    <p:extLst>
      <p:ext uri="{BB962C8B-B14F-4D97-AF65-F5344CB8AC3E}">
        <p14:creationId xmlns:p14="http://schemas.microsoft.com/office/powerpoint/2010/main" val="237942147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pPr marL="0" lvl="0" indent="0">
              <a:buNone/>
            </a:pPr>
            <a:r>
              <a:rPr lang="en-US" dirty="0">
                <a:solidFill>
                  <a:srgbClr val="583F34"/>
                </a:solidFill>
              </a:rPr>
              <a:t>The groups work on their whiteboards  and prepared to share with the class.</a:t>
            </a:r>
          </a:p>
          <a:p>
            <a:pPr marL="971550" lvl="1" indent="-514350">
              <a:buFont typeface="+mj-lt"/>
              <a:buAutoNum type="alphaLcPeriod"/>
            </a:pPr>
            <a:r>
              <a:rPr lang="en-US" dirty="0">
                <a:solidFill>
                  <a:srgbClr val="583F34"/>
                </a:solidFill>
              </a:rPr>
              <a:t>Ask a member of each group to share one key point that has not already been suggested. Compile the key points for changes on the board or directly on the ppt slide. As each key point is suggested, open it up to the class for discussion. Ultimately “vote” by using thumbs up, down, sideways or some other method. We want this to be a consensus, so if there are some who disagree you need to guide a discussion to resolve the differences.</a:t>
            </a:r>
          </a:p>
          <a:p>
            <a:pPr marL="971550" lvl="1" indent="-514350">
              <a:buFont typeface="+mj-lt"/>
              <a:buAutoNum type="alphaLcPeriod"/>
            </a:pPr>
            <a:r>
              <a:rPr lang="en-US" dirty="0">
                <a:solidFill>
                  <a:srgbClr val="583F34"/>
                </a:solidFill>
              </a:rPr>
              <a:t>When all key points are represented and agreed upon, write the key points on the slide provided and have students copy it in </a:t>
            </a:r>
            <a:r>
              <a:rPr lang="en-US" b="1" dirty="0">
                <a:solidFill>
                  <a:srgbClr val="583F34"/>
                </a:solidFill>
              </a:rPr>
              <a:t>Doodle Box M</a:t>
            </a:r>
            <a:r>
              <a:rPr lang="en-US" dirty="0">
                <a:solidFill>
                  <a:srgbClr val="583F34"/>
                </a:solidFill>
              </a:rPr>
              <a:t>. </a:t>
            </a:r>
            <a:endParaRPr lang="en-US" sz="6000" dirty="0">
              <a:solidFill>
                <a:srgbClr val="583F34"/>
              </a:solidFill>
              <a:latin typeface="Arial" panose="020B0604020202020204" pitchFamily="34" charset="0"/>
              <a:cs typeface="Arial" panose="020B0604020202020204" pitchFamily="34" charset="0"/>
            </a:endParaRPr>
          </a:p>
          <a:p>
            <a:endParaRPr lang="en-US" dirty="0"/>
          </a:p>
          <a:p>
            <a:r>
              <a:rPr lang="en-US" dirty="0"/>
              <a:t>To save time, you could assign each group a different “Key Point” to dissect. </a:t>
            </a:r>
          </a:p>
          <a:p>
            <a:endParaRPr lang="en-US" baseline="0" dirty="0"/>
          </a:p>
          <a:p>
            <a:r>
              <a:rPr lang="en-US" baseline="0" dirty="0"/>
              <a:t>Sample revision key points (Note: these are student responses and not a complete correct response)</a:t>
            </a:r>
          </a:p>
          <a:p>
            <a:r>
              <a:rPr lang="en-US" b="1" baseline="0" dirty="0"/>
              <a:t>Take out: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Fat turned to muscle –we now know that all excess food turns to fat not muscle </a:t>
            </a:r>
            <a:r>
              <a:rPr lang="en-US" sz="1200" dirty="0">
                <a:latin typeface="Arial"/>
                <a:cs typeface="Arial"/>
              </a:rPr>
              <a:t>(no model statement to support)</a:t>
            </a: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a:cs typeface="Arial"/>
              </a:rPr>
              <a:t>Turned to energy.+3  - we now know that the body cannot turn matter into energy. (no model statement to support)</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a:cs typeface="Arial"/>
              </a:rPr>
              <a:t>Fat was recycled through the body and rest was converted to waste (feces). – we now know that we don’t poop out fat (no model statement to support)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baseline="0"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baseline="0" dirty="0">
                <a:latin typeface="Arial"/>
                <a:cs typeface="Arial"/>
              </a:rPr>
              <a:t>ADD</a:t>
            </a:r>
            <a:r>
              <a:rPr lang="en-US" b="1" baseline="0" dirty="0"/>
              <a:t>:</a:t>
            </a:r>
          </a:p>
          <a:p>
            <a:pPr marL="0" indent="0">
              <a:buNone/>
            </a:pPr>
            <a:r>
              <a:rPr lang="en-US" sz="1200" dirty="0">
                <a:latin typeface="Arial"/>
                <a:cs typeface="Arial"/>
              </a:rPr>
              <a:t>We know that fat is energy storage, when he used up his glucose when exercising, then he used his fat as a fuel for cellular respiration to keep exercising+3 </a:t>
            </a:r>
          </a:p>
          <a:p>
            <a:pPr defTabSz="914400">
              <a:spcBef>
                <a:spcPts val="0"/>
              </a:spcBef>
            </a:pPr>
            <a:r>
              <a:rPr lang="en-US" sz="1200" dirty="0">
                <a:latin typeface="Arial"/>
                <a:cs typeface="Arial"/>
              </a:rPr>
              <a:t>	Model Ideas :</a:t>
            </a:r>
            <a:r>
              <a:rPr lang="en-US" sz="1200" dirty="0">
                <a:solidFill>
                  <a:srgbClr val="C00000"/>
                </a:solidFill>
                <a:cs typeface="Arial" panose="020B0604020202020204" pitchFamily="34" charset="0"/>
              </a:rPr>
              <a:t>food consumed in excess of what we need for energy and growth/repair is converted to fat and  	stored.</a:t>
            </a:r>
            <a:endParaRPr lang="en-US" sz="1200" dirty="0">
              <a:solidFill>
                <a:srgbClr val="C00000"/>
              </a:solidFill>
            </a:endParaRPr>
          </a:p>
          <a:p>
            <a:r>
              <a:rPr lang="en-US" sz="1200" dirty="0">
                <a:solidFill>
                  <a:srgbClr val="C00000"/>
                </a:solidFill>
              </a:rPr>
              <a:t>		If you run out of glucose your body can pull from fat stores and then as a last resort, amino acids to provided 		fuel for cellular respiration </a:t>
            </a:r>
          </a:p>
          <a:p>
            <a:pPr marL="0" indent="0">
              <a:buNone/>
            </a:pPr>
            <a:endParaRPr lang="en-US" sz="1200" dirty="0">
              <a:latin typeface="Arial"/>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latin typeface="Arial"/>
                <a:cs typeface="Arial"/>
              </a:rPr>
              <a:t>Keep / Modify</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Arial"/>
                <a:cs typeface="Arial"/>
              </a:rPr>
              <a:t>Fat was consumed by body to do stuff like exercise. Change to: Fat was used in cellular respiration as a fuel when he ran out of glucose. We changed this because the fat wasn’t magically consumed but was used in cellular respiration</a:t>
            </a:r>
            <a:endParaRPr lang="en-US" sz="1200" b="1" dirty="0">
              <a:latin typeface="Arial"/>
              <a:cs typeface="Arial"/>
            </a:endParaRPr>
          </a:p>
          <a:p>
            <a:pPr marL="0" indent="0">
              <a:buNone/>
            </a:pPr>
            <a:r>
              <a:rPr lang="en-US" sz="1200" dirty="0">
                <a:latin typeface="Arial"/>
                <a:cs typeface="Arial"/>
              </a:rPr>
              <a:t>	Model Idea: </a:t>
            </a:r>
            <a:r>
              <a:rPr lang="en-US" sz="1200" dirty="0">
                <a:solidFill>
                  <a:srgbClr val="C00000"/>
                </a:solidFill>
              </a:rPr>
              <a:t>If you run out of glucose your body can pull from fat stores to  provided fuel for cellular respiration</a:t>
            </a:r>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74</a:t>
            </a:fld>
            <a:endParaRPr lang="en-US"/>
          </a:p>
        </p:txBody>
      </p:sp>
    </p:spTree>
    <p:extLst>
      <p:ext uri="{BB962C8B-B14F-4D97-AF65-F5344CB8AC3E}">
        <p14:creationId xmlns:p14="http://schemas.microsoft.com/office/powerpoint/2010/main" val="8067066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p:nvPr/>
        </p:nvSpPr>
        <p:spPr>
          <a:xfrm>
            <a:off x="3886200" y="8686800"/>
            <a:ext cx="2971799" cy="457200"/>
          </a:xfrm>
          <a:prstGeom prst="rect">
            <a:avLst/>
          </a:prstGeom>
          <a:noFill/>
          <a:ln>
            <a:noFill/>
          </a:ln>
        </p:spPr>
        <p:txBody>
          <a:bodyPr lIns="91425" tIns="45700" rIns="91425" bIns="45700" anchor="b" anchorCtr="0">
            <a:spAutoFit/>
          </a:bodyPr>
          <a:lstStyle/>
          <a:p>
            <a:pPr marL="0" marR="0" lvl="0" indent="0" algn="r" rtl="0">
              <a:spcBef>
                <a:spcPts val="0"/>
              </a:spcBef>
              <a:buSzPct val="25000"/>
              <a:buFont typeface="Arial"/>
              <a:buNone/>
            </a:pPr>
            <a:r>
              <a:rPr lang="en-US" sz="1200" b="0" i="0" u="none" strike="noStrike" cap="none" baseline="0"/>
              <a:t>*</a:t>
            </a: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2" name="Shape 1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TEACHER NOTES: </a:t>
            </a:r>
            <a:r>
              <a:rPr lang="en-US" dirty="0">
                <a:solidFill>
                  <a:srgbClr val="583F34"/>
                </a:solidFill>
              </a:rPr>
              <a:t>First students work on their own answers individually.</a:t>
            </a:r>
          </a:p>
          <a:p>
            <a:pPr>
              <a:spcBef>
                <a:spcPts val="0"/>
              </a:spcBef>
              <a:buNone/>
            </a:pPr>
            <a:endParaRPr lang="en-US" baseline="0" dirty="0"/>
          </a:p>
          <a:p>
            <a:pPr>
              <a:spcBef>
                <a:spcPts val="0"/>
              </a:spcBef>
              <a:buNone/>
            </a:pPr>
            <a:endParaRPr lang="en-US" baseline="0" dirty="0"/>
          </a:p>
          <a:p>
            <a:pPr>
              <a:spcBef>
                <a:spcPts val="0"/>
              </a:spcBef>
              <a:buNone/>
            </a:pPr>
            <a:endParaRPr dirty="0"/>
          </a:p>
        </p:txBody>
      </p:sp>
    </p:spTree>
    <p:extLst>
      <p:ext uri="{BB962C8B-B14F-4D97-AF65-F5344CB8AC3E}">
        <p14:creationId xmlns:p14="http://schemas.microsoft.com/office/powerpoint/2010/main" val="106554676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Optional to share and</a:t>
            </a:r>
            <a:r>
              <a:rPr lang="en-US" baseline="0" dirty="0"/>
              <a:t> perfect explanations in groups. Really depends upon how much time you have, and how much support your students need in writing a good explanation.</a:t>
            </a:r>
          </a:p>
          <a:p>
            <a:endParaRPr lang="en-US" baseline="0" dirty="0">
              <a:solidFill>
                <a:srgbClr val="583F34"/>
              </a:solidFill>
            </a:endParaRPr>
          </a:p>
          <a:p>
            <a:r>
              <a:rPr lang="en-US" dirty="0">
                <a:solidFill>
                  <a:srgbClr val="583F34"/>
                </a:solidFill>
              </a:rPr>
              <a:t>In their groups, share using Talking Sticks. The group creates a consensus explanation on the whiteboard. Follow with a Gallery Walk so they can see the explanations of at least two other groups. It is a good idea to build some accountability into the Gallery Walk. One way to do this is to have a sheet of paper or small whiteboard at each table for visiting groups to write at least one constructive comment about that group’s explanation. </a:t>
            </a:r>
          </a:p>
          <a:p>
            <a:endParaRPr lang="en-US" dirty="0">
              <a:solidFill>
                <a:srgbClr val="583F34"/>
              </a:solidFill>
            </a:endParaRPr>
          </a:p>
          <a:p>
            <a:r>
              <a:rPr lang="en-US" dirty="0">
                <a:solidFill>
                  <a:srgbClr val="583F34"/>
                </a:solidFill>
              </a:rPr>
              <a:t>After the gallery walk, students return to their own table and read the comments left by others. They can then revise their own explanation if they wish. </a:t>
            </a:r>
          </a:p>
          <a:p>
            <a:r>
              <a:rPr lang="en-US" sz="9600" dirty="0">
                <a:solidFill>
                  <a:srgbClr val="583F34"/>
                </a:solidFill>
                <a:latin typeface="Arial" panose="020B0604020202020204" pitchFamily="34" charset="0"/>
                <a:cs typeface="Arial" panose="020B0604020202020204" pitchFamily="34" charset="0"/>
              </a:rPr>
              <a:t>To engage a class discussion, group similar white board explanations and chose 2 with contrasting ideas. (it is best if this is anonymous) Bring them to the front of the class, have the students read them and discuss which one makes the most sense in regards to the models. You can do this again until all unsupported ideas have been rooted out. </a:t>
            </a:r>
          </a:p>
          <a:p>
            <a:r>
              <a:rPr lang="en-US" dirty="0">
                <a:solidFill>
                  <a:srgbClr val="583F34"/>
                </a:solidFill>
              </a:rPr>
              <a:t> </a:t>
            </a:r>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76</a:t>
            </a:fld>
            <a:endParaRPr lang="en-US"/>
          </a:p>
        </p:txBody>
      </p:sp>
    </p:spTree>
    <p:extLst>
      <p:ext uri="{BB962C8B-B14F-4D97-AF65-F5344CB8AC3E}">
        <p14:creationId xmlns:p14="http://schemas.microsoft.com/office/powerpoint/2010/main" val="161580810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br>
              <a:rPr lang="en-US" dirty="0"/>
            </a:br>
            <a:r>
              <a:rPr lang="en-US" dirty="0"/>
              <a:t>This is an opportunity to have a whole class discussion on what happened to the matter the man lost.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Have all the questions from CR </a:t>
            </a:r>
            <a:r>
              <a:rPr lang="en-US" sz="1200" b="0" kern="1200" dirty="0">
                <a:solidFill>
                  <a:schemeClr val="tx1"/>
                </a:solidFill>
                <a:effectLst/>
                <a:latin typeface="+mn-lt"/>
                <a:ea typeface="+mn-ea"/>
                <a:cs typeface="+mn-cs"/>
              </a:rPr>
              <a:t>Doodle Sheet: How do we get energy from food? Box V been answered? If not, now is the time to address any remaining questions. </a:t>
            </a:r>
          </a:p>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77</a:t>
            </a:fld>
            <a:endParaRPr lang="en-US"/>
          </a:p>
        </p:txBody>
      </p:sp>
    </p:spTree>
    <p:extLst>
      <p:ext uri="{BB962C8B-B14F-4D97-AF65-F5344CB8AC3E}">
        <p14:creationId xmlns:p14="http://schemas.microsoft.com/office/powerpoint/2010/main" val="278092902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78</a:t>
            </a:fld>
            <a:endParaRPr lang="en-US"/>
          </a:p>
        </p:txBody>
      </p:sp>
    </p:spTree>
    <p:extLst>
      <p:ext uri="{BB962C8B-B14F-4D97-AF65-F5344CB8AC3E}">
        <p14:creationId xmlns:p14="http://schemas.microsoft.com/office/powerpoint/2010/main" val="875831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 </a:t>
            </a:r>
          </a:p>
          <a:p>
            <a:r>
              <a:rPr lang="en-US" dirty="0"/>
              <a:t>This learning segment is meant to be a summative assessment to ensure that every student has understood the concept and can explain the processes covered using the models developed. </a:t>
            </a:r>
          </a:p>
        </p:txBody>
      </p:sp>
      <p:sp>
        <p:nvSpPr>
          <p:cNvPr id="4" name="Slide Number Placeholder 3"/>
          <p:cNvSpPr>
            <a:spLocks noGrp="1"/>
          </p:cNvSpPr>
          <p:nvPr>
            <p:ph type="sldNum" sz="quarter" idx="10"/>
          </p:nvPr>
        </p:nvSpPr>
        <p:spPr/>
        <p:txBody>
          <a:bodyPr/>
          <a:lstStyle/>
          <a:p>
            <a:fld id="{D8C963D6-A539-E940-9C15-C13F565BC522}" type="slidenum">
              <a:rPr lang="en-US" smtClean="0"/>
              <a:pPr/>
              <a:t>79</a:t>
            </a:fld>
            <a:endParaRPr lang="en-US"/>
          </a:p>
        </p:txBody>
      </p:sp>
    </p:spTree>
    <p:extLst>
      <p:ext uri="{BB962C8B-B14F-4D97-AF65-F5344CB8AC3E}">
        <p14:creationId xmlns:p14="http://schemas.microsoft.com/office/powerpoint/2010/main" val="2242873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8</a:t>
            </a:fld>
            <a:endParaRPr lang="en-US" dirty="0"/>
          </a:p>
        </p:txBody>
      </p:sp>
    </p:spTree>
    <p:extLst>
      <p:ext uri="{BB962C8B-B14F-4D97-AF65-F5344CB8AC3E}">
        <p14:creationId xmlns:p14="http://schemas.microsoft.com/office/powerpoint/2010/main" val="5377749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4E9F9FA-3B32-9F43-AB3C-D4433BF56F25}" type="slidenum">
              <a:rPr lang="en-US" smtClean="0"/>
              <a:t>80</a:t>
            </a:fld>
            <a:endParaRPr lang="en-US"/>
          </a:p>
        </p:txBody>
      </p:sp>
    </p:spTree>
    <p:extLst>
      <p:ext uri="{BB962C8B-B14F-4D97-AF65-F5344CB8AC3E}">
        <p14:creationId xmlns:p14="http://schemas.microsoft.com/office/powerpoint/2010/main" val="26297951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p:nvPr/>
        </p:nvSpPr>
        <p:spPr>
          <a:xfrm>
            <a:off x="3886200" y="8686800"/>
            <a:ext cx="2971799" cy="457200"/>
          </a:xfrm>
          <a:prstGeom prst="rect">
            <a:avLst/>
          </a:prstGeom>
          <a:noFill/>
          <a:ln>
            <a:noFill/>
          </a:ln>
        </p:spPr>
        <p:txBody>
          <a:bodyPr lIns="91425" tIns="45700" rIns="91425" bIns="45700" anchor="b" anchorCtr="0">
            <a:spAutoFit/>
          </a:bodyPr>
          <a:lstStyle/>
          <a:p>
            <a:pPr marL="0" marR="0" lvl="0" indent="0" algn="r" rtl="0">
              <a:spcBef>
                <a:spcPts val="0"/>
              </a:spcBef>
              <a:buSzPct val="25000"/>
              <a:buFont typeface="Arial"/>
              <a:buNone/>
            </a:pPr>
            <a:r>
              <a:rPr lang="en-US" sz="1200" b="0" i="0" u="none" strike="noStrike" cap="none" baseline="0"/>
              <a:t>*</a:t>
            </a: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2" name="Shape 1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spAutoFit/>
          </a:bodyPr>
          <a:lstStyle/>
          <a:p>
            <a:pPr>
              <a:spcBef>
                <a:spcPts val="0"/>
              </a:spcBef>
              <a:buNone/>
            </a:pPr>
            <a:r>
              <a:rPr lang="en-US" baseline="0" dirty="0"/>
              <a:t>TEACHER NOTES:</a:t>
            </a:r>
          </a:p>
          <a:p>
            <a:pPr>
              <a:spcBef>
                <a:spcPts val="0"/>
              </a:spcBef>
              <a:buNone/>
            </a:pPr>
            <a:r>
              <a:rPr lang="en-US" baseline="0" dirty="0"/>
              <a:t>The moment you have been waiting for! There is a rubric for evaluating their explanations.</a:t>
            </a:r>
          </a:p>
          <a:p>
            <a:pPr>
              <a:spcBef>
                <a:spcPts val="0"/>
              </a:spcBef>
              <a:buNone/>
            </a:pPr>
            <a:endParaRPr lang="en-US" baseline="0" dirty="0"/>
          </a:p>
          <a:p>
            <a:pPr>
              <a:spcBef>
                <a:spcPts val="0"/>
              </a:spcBef>
              <a:buNone/>
            </a:pPr>
            <a:endParaRPr lang="en-US" baseline="0" dirty="0"/>
          </a:p>
          <a:p>
            <a:pPr>
              <a:spcBef>
                <a:spcPts val="0"/>
              </a:spcBef>
              <a:buNone/>
            </a:pPr>
            <a:endParaRPr dirty="0"/>
          </a:p>
        </p:txBody>
      </p:sp>
    </p:spTree>
    <p:extLst>
      <p:ext uri="{BB962C8B-B14F-4D97-AF65-F5344CB8AC3E}">
        <p14:creationId xmlns:p14="http://schemas.microsoft.com/office/powerpoint/2010/main" val="196152958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82</a:t>
            </a:fld>
            <a:endParaRPr lang="en-US"/>
          </a:p>
        </p:txBody>
      </p:sp>
    </p:spTree>
    <p:extLst>
      <p:ext uri="{BB962C8B-B14F-4D97-AF65-F5344CB8AC3E}">
        <p14:creationId xmlns:p14="http://schemas.microsoft.com/office/powerpoint/2010/main" val="9543460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83</a:t>
            </a:fld>
            <a:endParaRPr lang="en-US"/>
          </a:p>
        </p:txBody>
      </p:sp>
    </p:spTree>
    <p:extLst>
      <p:ext uri="{BB962C8B-B14F-4D97-AF65-F5344CB8AC3E}">
        <p14:creationId xmlns:p14="http://schemas.microsoft.com/office/powerpoint/2010/main" val="240761926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p:nvPr/>
        </p:nvSpPr>
        <p:spPr>
          <a:xfrm>
            <a:off x="3886200" y="8686800"/>
            <a:ext cx="2971799" cy="457200"/>
          </a:xfrm>
          <a:prstGeom prst="rect">
            <a:avLst/>
          </a:prstGeom>
          <a:noFill/>
          <a:ln>
            <a:noFill/>
          </a:ln>
        </p:spPr>
        <p:txBody>
          <a:bodyPr lIns="91425" tIns="45700" rIns="91425" bIns="45700" anchor="b" anchorCtr="0">
            <a:spAutoFit/>
          </a:bodyPr>
          <a:lstStyle/>
          <a:p>
            <a:pPr marL="0" marR="0" lvl="0" indent="0" algn="r" rtl="0">
              <a:spcBef>
                <a:spcPts val="0"/>
              </a:spcBef>
              <a:buSzPct val="25000"/>
              <a:buFont typeface="Arial"/>
              <a:buNone/>
            </a:pPr>
            <a:r>
              <a:rPr lang="en-US" sz="1200" b="0" i="0" u="none" strike="noStrike" cap="none" baseline="0"/>
              <a:t>*</a:t>
            </a:r>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02" name="Shape 1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spAutoFit/>
          </a:bodyPr>
          <a:lstStyle/>
          <a:p>
            <a:pPr>
              <a:spcBef>
                <a:spcPts val="0"/>
              </a:spcBef>
              <a:buNone/>
            </a:pPr>
            <a:r>
              <a:rPr lang="en-US" baseline="0" dirty="0"/>
              <a:t>TEACHER NOTES:</a:t>
            </a:r>
          </a:p>
          <a:p>
            <a:pPr>
              <a:spcBef>
                <a:spcPts val="0"/>
              </a:spcBef>
              <a:buNone/>
            </a:pPr>
            <a:r>
              <a:rPr lang="en-US" baseline="0" dirty="0"/>
              <a:t>The moment you have been waiting for! There is a rubric for evaluating their explanations.</a:t>
            </a:r>
          </a:p>
          <a:p>
            <a:pPr>
              <a:spcBef>
                <a:spcPts val="0"/>
              </a:spcBef>
              <a:buNone/>
            </a:pPr>
            <a:endParaRPr lang="en-US" baseline="0" dirty="0"/>
          </a:p>
          <a:p>
            <a:pPr>
              <a:spcBef>
                <a:spcPts val="0"/>
              </a:spcBef>
              <a:buNone/>
            </a:pPr>
            <a:endParaRPr lang="en-US" dirty="0"/>
          </a:p>
          <a:p>
            <a:pPr>
              <a:spcBef>
                <a:spcPts val="0"/>
              </a:spcBef>
              <a:buNone/>
            </a:pPr>
            <a:endParaRPr dirty="0"/>
          </a:p>
        </p:txBody>
      </p:sp>
    </p:spTree>
    <p:extLst>
      <p:ext uri="{BB962C8B-B14F-4D97-AF65-F5344CB8AC3E}">
        <p14:creationId xmlns:p14="http://schemas.microsoft.com/office/powerpoint/2010/main" val="1176514730"/>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 for students. This slide</a:t>
            </a:r>
            <a:r>
              <a:rPr lang="en-US" baseline="0" dirty="0"/>
              <a:t> connects you to the description for the learning segment at hand.</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85</a:t>
            </a:fld>
            <a:endParaRPr lang="en-US"/>
          </a:p>
        </p:txBody>
      </p:sp>
    </p:spTree>
    <p:extLst>
      <p:ext uri="{BB962C8B-B14F-4D97-AF65-F5344CB8AC3E}">
        <p14:creationId xmlns:p14="http://schemas.microsoft.com/office/powerpoint/2010/main" val="4132245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Not meant</a:t>
            </a:r>
            <a:r>
              <a:rPr lang="en-US" baseline="0" dirty="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9</a:t>
            </a:fld>
            <a:endParaRPr lang="en-US"/>
          </a:p>
        </p:txBody>
      </p:sp>
    </p:spTree>
    <p:extLst>
      <p:ext uri="{BB962C8B-B14F-4D97-AF65-F5344CB8AC3E}">
        <p14:creationId xmlns:p14="http://schemas.microsoft.com/office/powerpoint/2010/main" val="23347020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B8A4E51-E5EF-BF47-9E03-76DD46611D1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B9F6-EDD5-2447-A279-91060AC2BE20}" type="slidenum">
              <a:rPr lang="en-US" smtClean="0"/>
              <a:t>‹#›</a:t>
            </a:fld>
            <a:endParaRPr lang="en-US"/>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1600815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A4E51-E5EF-BF47-9E03-76DD46611D1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B9F6-EDD5-2447-A279-91060AC2BE20}" type="slidenum">
              <a:rPr lang="en-US" smtClean="0"/>
              <a:t>‹#›</a:t>
            </a:fld>
            <a:endParaRPr lang="en-US"/>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36037052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A4E51-E5EF-BF47-9E03-76DD46611D1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B9F6-EDD5-2447-A279-91060AC2BE20}" type="slidenum">
              <a:rPr lang="en-US" smtClean="0"/>
              <a:t>‹#›</a:t>
            </a:fld>
            <a:endParaRPr lang="en-US"/>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40694768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 Center copy 1">
    <p:spTree>
      <p:nvGrpSpPr>
        <p:cNvPr id="1" name=""/>
        <p:cNvGrpSpPr/>
        <p:nvPr/>
      </p:nvGrpSpPr>
      <p:grpSpPr>
        <a:xfrm>
          <a:off x="0" y="0"/>
          <a:ext cx="0" cy="0"/>
          <a:chOff x="0" y="0"/>
          <a:chExt cx="0" cy="0"/>
        </a:xfrm>
      </p:grpSpPr>
      <p:sp>
        <p:nvSpPr>
          <p:cNvPr id="117" name="Shape 117"/>
          <p:cNvSpPr/>
          <p:nvPr/>
        </p:nvSpPr>
        <p:spPr>
          <a:xfrm>
            <a:off x="2070" y="-21667"/>
            <a:ext cx="9144001" cy="582491"/>
          </a:xfrm>
          <a:prstGeom prst="rect">
            <a:avLst/>
          </a:prstGeom>
          <a:solidFill>
            <a:srgbClr val="D06A28"/>
          </a:solidFill>
          <a:ln w="12700">
            <a:miter lim="400000"/>
          </a:ln>
        </p:spPr>
        <p:txBody>
          <a:bodyPr lIns="35719" tIns="35719" rIns="35719" bIns="35719" anchor="ctr"/>
          <a:lstStyle/>
          <a:p>
            <a:pPr>
              <a:defRPr sz="2400"/>
            </a:pPr>
            <a:endParaRPr sz="1687"/>
          </a:p>
        </p:txBody>
      </p:sp>
      <p:sp>
        <p:nvSpPr>
          <p:cNvPr id="118" name="Shape 118"/>
          <p:cNvSpPr>
            <a:spLocks noGrp="1"/>
          </p:cNvSpPr>
          <p:nvPr>
            <p:ph type="title"/>
          </p:nvPr>
        </p:nvSpPr>
        <p:spPr>
          <a:xfrm>
            <a:off x="87703" y="70484"/>
            <a:ext cx="8932876" cy="469627"/>
          </a:xfrm>
          <a:prstGeom prst="rect">
            <a:avLst/>
          </a:prstGeom>
        </p:spPr>
        <p:txBody>
          <a:bodyPr/>
          <a:lstStyle>
            <a:lvl1pPr algn="l">
              <a:defRPr sz="2672">
                <a:solidFill>
                  <a:srgbClr val="FFFFFF"/>
                </a:solidFill>
                <a:latin typeface="Arial"/>
                <a:ea typeface="Arial"/>
                <a:cs typeface="Arial"/>
                <a:sym typeface="Arial"/>
              </a:defRPr>
            </a:lvl1pPr>
          </a:lstStyle>
          <a:p>
            <a:r>
              <a:t>Title Text</a:t>
            </a:r>
          </a:p>
        </p:txBody>
      </p:sp>
      <p:sp>
        <p:nvSpPr>
          <p:cNvPr id="120" name="Shape 120"/>
          <p:cNvSpPr/>
          <p:nvPr/>
        </p:nvSpPr>
        <p:spPr>
          <a:xfrm>
            <a:off x="88562" y="6253969"/>
            <a:ext cx="8931158" cy="1"/>
          </a:xfrm>
          <a:prstGeom prst="line">
            <a:avLst/>
          </a:prstGeom>
          <a:ln w="6350">
            <a:solidFill>
              <a:srgbClr val="583F34"/>
            </a:solidFill>
            <a:miter lim="400000"/>
          </a:ln>
        </p:spPr>
        <p:txBody>
          <a:bodyPr lIns="32145" tIns="32145" rIns="32145" bIns="32145"/>
          <a:lstStyle/>
          <a:p>
            <a:endParaRPr sz="984"/>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103223088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57395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213718"/>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57395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213718"/>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14"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
        <p:nvSpPr>
          <p:cNvPr id="12" name="Shape 117"/>
          <p:cNvSpPr/>
          <p:nvPr userDrawn="1"/>
        </p:nvSpPr>
        <p:spPr>
          <a:xfrm>
            <a:off x="2070" y="-21667"/>
            <a:ext cx="9144001" cy="582491"/>
          </a:xfrm>
          <a:prstGeom prst="rect">
            <a:avLst/>
          </a:prstGeom>
          <a:solidFill>
            <a:srgbClr val="D06A28"/>
          </a:solidFill>
          <a:ln w="12700">
            <a:miter lim="400000"/>
          </a:ln>
        </p:spPr>
        <p:txBody>
          <a:bodyPr lIns="35719" tIns="35719" rIns="35719" bIns="35719" anchor="ctr"/>
          <a:lstStyle/>
          <a:p>
            <a:pPr>
              <a:defRPr sz="2400"/>
            </a:pPr>
            <a:endParaRPr sz="1687"/>
          </a:p>
        </p:txBody>
      </p:sp>
      <p:sp>
        <p:nvSpPr>
          <p:cNvPr id="15" name="Shape 118"/>
          <p:cNvSpPr>
            <a:spLocks noGrp="1"/>
          </p:cNvSpPr>
          <p:nvPr>
            <p:ph type="title"/>
          </p:nvPr>
        </p:nvSpPr>
        <p:spPr>
          <a:xfrm>
            <a:off x="87703" y="70484"/>
            <a:ext cx="8932876" cy="469627"/>
          </a:xfrm>
          <a:prstGeom prst="rect">
            <a:avLst/>
          </a:prstGeom>
        </p:spPr>
        <p:txBody>
          <a:bodyPr/>
          <a:lstStyle>
            <a:lvl1pPr algn="l">
              <a:defRPr sz="2672">
                <a:solidFill>
                  <a:srgbClr val="FFFFFF"/>
                </a:solidFill>
                <a:latin typeface="Arial"/>
                <a:ea typeface="Arial"/>
                <a:cs typeface="Arial"/>
                <a:sym typeface="Arial"/>
              </a:defRPr>
            </a:lvl1pPr>
          </a:lstStyle>
          <a:p>
            <a:r>
              <a:rPr dirty="0"/>
              <a:t>Title Text</a:t>
            </a:r>
          </a:p>
        </p:txBody>
      </p:sp>
    </p:spTree>
    <p:extLst>
      <p:ext uri="{BB962C8B-B14F-4D97-AF65-F5344CB8AC3E}">
        <p14:creationId xmlns:p14="http://schemas.microsoft.com/office/powerpoint/2010/main" val="373750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8A4E51-E5EF-BF47-9E03-76DD46611D1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B9F6-EDD5-2447-A279-91060AC2BE20}" type="slidenum">
              <a:rPr lang="en-US" smtClean="0"/>
              <a:t>‹#›</a:t>
            </a:fld>
            <a:endParaRPr lang="en-US"/>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371389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8A4E51-E5EF-BF47-9E03-76DD46611D13}" type="datetimeFigureOut">
              <a:rPr lang="en-US" smtClean="0"/>
              <a:t>6/26/2025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54B9F6-EDD5-2447-A279-91060AC2BE20}" type="slidenum">
              <a:rPr lang="en-US" smtClean="0"/>
              <a:t>‹#›</a:t>
            </a:fld>
            <a:endParaRPr lang="en-US"/>
          </a:p>
        </p:txBody>
      </p:sp>
      <p:sp>
        <p:nvSpPr>
          <p:cNvPr id="7"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8"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2639949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B8A4E51-E5EF-BF47-9E03-76DD46611D1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B9F6-EDD5-2447-A279-91060AC2BE20}" type="slidenum">
              <a:rPr lang="en-US" smtClean="0"/>
              <a:t>‹#›</a:t>
            </a:fld>
            <a:endParaRPr lang="en-US"/>
          </a:p>
        </p:txBody>
      </p:sp>
      <p:sp>
        <p:nvSpPr>
          <p:cNvPr id="8"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9"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3295951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B8A4E51-E5EF-BF47-9E03-76DD46611D13}" type="datetimeFigureOut">
              <a:rPr lang="en-US" smtClean="0"/>
              <a:t>6/26/2025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54B9F6-EDD5-2447-A279-91060AC2BE20}" type="slidenum">
              <a:rPr lang="en-US" smtClean="0"/>
              <a:t>‹#›</a:t>
            </a:fld>
            <a:endParaRPr lang="en-US"/>
          </a:p>
        </p:txBody>
      </p:sp>
      <p:sp>
        <p:nvSpPr>
          <p:cNvPr id="10"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11"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584335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B8A4E51-E5EF-BF47-9E03-76DD46611D13}" type="datetimeFigureOut">
              <a:rPr lang="en-US" smtClean="0"/>
              <a:t>6/26/2025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54B9F6-EDD5-2447-A279-91060AC2BE20}" type="slidenum">
              <a:rPr lang="en-US" smtClean="0"/>
              <a:t>‹#›</a:t>
            </a:fld>
            <a:endParaRPr lang="en-US"/>
          </a:p>
        </p:txBody>
      </p:sp>
      <p:sp>
        <p:nvSpPr>
          <p:cNvPr id="6"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7"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2448317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8A4E51-E5EF-BF47-9E03-76DD46611D13}" type="datetimeFigureOut">
              <a:rPr lang="en-US" smtClean="0"/>
              <a:t>6/26/2025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54B9F6-EDD5-2447-A279-91060AC2BE20}" type="slidenum">
              <a:rPr lang="en-US" smtClean="0"/>
              <a:t>‹#›</a:t>
            </a:fld>
            <a:endParaRPr lang="en-US"/>
          </a:p>
        </p:txBody>
      </p:sp>
      <p:sp>
        <p:nvSpPr>
          <p:cNvPr id="5"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6"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1923726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8A4E51-E5EF-BF47-9E03-76DD46611D1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B9F6-EDD5-2447-A279-91060AC2BE20}" type="slidenum">
              <a:rPr lang="en-US" smtClean="0"/>
              <a:t>‹#›</a:t>
            </a:fld>
            <a:endParaRPr lang="en-US"/>
          </a:p>
        </p:txBody>
      </p:sp>
      <p:sp>
        <p:nvSpPr>
          <p:cNvPr id="8"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9"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501974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8A4E51-E5EF-BF47-9E03-76DD46611D13}" type="datetimeFigureOut">
              <a:rPr lang="en-US" smtClean="0"/>
              <a:t>6/26/2025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54B9F6-EDD5-2447-A279-91060AC2BE20}" type="slidenum">
              <a:rPr lang="en-US" smtClean="0"/>
              <a:t>‹#›</a:t>
            </a:fld>
            <a:endParaRPr lang="en-US"/>
          </a:p>
        </p:txBody>
      </p:sp>
      <p:sp>
        <p:nvSpPr>
          <p:cNvPr id="8" name="Shape 121"/>
          <p:cNvSpPr/>
          <p:nvPr userDrawn="1"/>
        </p:nvSpPr>
        <p:spPr>
          <a:xfrm>
            <a:off x="7084579" y="6603907"/>
            <a:ext cx="1979709" cy="245260"/>
          </a:xfrm>
          <a:prstGeom prst="rect">
            <a:avLst/>
          </a:prstGeom>
          <a:ln w="12700">
            <a:miter lim="400000"/>
          </a:ln>
          <a:extLst>
            <a:ext uri="{C572A759-6A51-4108-AA02-DFA0A04FC94B}">
              <ma14:wrappingTextBoxFlag xmlns:ma14="http://schemas.microsoft.com/office/mac/drawingml/2011/main" xmlns="" val="1"/>
            </a:ext>
          </a:extLst>
        </p:spPr>
        <p:txBody>
          <a:bodyPr wrap="none" lIns="35719" tIns="35719" rIns="35719" bIns="35719" anchor="ctr">
            <a:spAutoFit/>
          </a:bodyPr>
          <a:lstStyle>
            <a:lvl1pPr>
              <a:defRPr sz="1600" i="1">
                <a:latin typeface="Arial"/>
                <a:ea typeface="Arial"/>
                <a:cs typeface="Arial"/>
                <a:sym typeface="Arial"/>
              </a:defRPr>
            </a:lvl1pPr>
          </a:lstStyle>
          <a:p>
            <a:r>
              <a:rPr sz="1125" dirty="0"/>
              <a:t>www.modelbasedbiology.com</a:t>
            </a:r>
          </a:p>
        </p:txBody>
      </p:sp>
      <p:pic>
        <p:nvPicPr>
          <p:cNvPr id="9" name="image2.png"/>
          <p:cNvPicPr>
            <a:picLocks noChangeAspect="1"/>
          </p:cNvPicPr>
          <p:nvPr userDrawn="1"/>
        </p:nvPicPr>
        <p:blipFill>
          <a:blip r:embed="rId2"/>
          <a:stretch>
            <a:fillRect/>
          </a:stretch>
        </p:blipFill>
        <p:spPr>
          <a:xfrm>
            <a:off x="8283267" y="6271259"/>
            <a:ext cx="733302" cy="344334"/>
          </a:xfrm>
          <a:prstGeom prst="rect">
            <a:avLst/>
          </a:prstGeom>
          <a:ln w="12700">
            <a:miter lim="400000"/>
          </a:ln>
        </p:spPr>
      </p:pic>
    </p:spTree>
    <p:extLst>
      <p:ext uri="{BB962C8B-B14F-4D97-AF65-F5344CB8AC3E}">
        <p14:creationId xmlns:p14="http://schemas.microsoft.com/office/powerpoint/2010/main" val="3700058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A4E51-E5EF-BF47-9E03-76DD46611D13}" type="datetimeFigureOut">
              <a:rPr lang="en-US" smtClean="0"/>
              <a:t>6/26/2025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54B9F6-EDD5-2447-A279-91060AC2BE20}" type="slidenum">
              <a:rPr lang="en-US" smtClean="0"/>
              <a:t>‹#›</a:t>
            </a:fld>
            <a:endParaRPr lang="en-US"/>
          </a:p>
        </p:txBody>
      </p:sp>
    </p:spTree>
    <p:extLst>
      <p:ext uri="{BB962C8B-B14F-4D97-AF65-F5344CB8AC3E}">
        <p14:creationId xmlns:p14="http://schemas.microsoft.com/office/powerpoint/2010/main" val="3844218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npr.org/2019/10/09/768475870/stuffed-with-sockeye-salmon-holly-wins-fat-bear-week-heavyweight-titl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s://youtu.be/2cSPqfQsd2w" TargetMode="External"/><Relationship Id="rId4" Type="http://schemas.openxmlformats.org/officeDocument/2006/relationships/hyperlink" Target="https://www.yellowstonepark.com/things-to-do/yellowstone-bear-hibern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www.npr.org/2019/10/09/768475870/stuffed-with-sockeye-salmon-holly-wins-fat-bear-week-heavyweight-title"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9.JP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8.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4.png"/><Relationship Id="rId7"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9.png"/><Relationship Id="rId10"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28.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1.png"/><Relationship Id="rId4" Type="http://schemas.openxmlformats.org/officeDocument/2006/relationships/image" Target="../media/image30.png"/></Relationships>
</file>

<file path=ppt/slides/_rels/slide5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7.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31.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sosceles Triangle 2"/>
          <p:cNvSpPr/>
          <p:nvPr/>
        </p:nvSpPr>
        <p:spPr>
          <a:xfrm>
            <a:off x="1742536" y="701124"/>
            <a:ext cx="5771072" cy="4975062"/>
          </a:xfrm>
          <a:prstGeom prst="triangle">
            <a:avLst/>
          </a:prstGeom>
          <a:solidFill>
            <a:srgbClr val="CB5904">
              <a:alpha val="50000"/>
            </a:srgbClr>
          </a:solidFill>
          <a:ln>
            <a:solidFill>
              <a:srgbClr val="CB59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ctrTitle"/>
          </p:nvPr>
        </p:nvSpPr>
        <p:spPr>
          <a:xfrm>
            <a:off x="420510" y="2453642"/>
            <a:ext cx="8432798" cy="1470025"/>
          </a:xfrm>
        </p:spPr>
        <p:txBody>
          <a:bodyPr>
            <a:normAutofit/>
          </a:bodyPr>
          <a:lstStyle/>
          <a:p>
            <a:r>
              <a:rPr lang="en-US" sz="4000" dirty="0">
                <a:solidFill>
                  <a:srgbClr val="583F34"/>
                </a:solidFill>
                <a:latin typeface="Arial" panose="020B0604020202020204" pitchFamily="34" charset="0"/>
                <a:cs typeface="Arial" panose="020B0604020202020204" pitchFamily="34" charset="0"/>
              </a:rPr>
              <a:t>Biosynthesis</a:t>
            </a:r>
            <a:br>
              <a:rPr lang="en-US" sz="4000" dirty="0">
                <a:solidFill>
                  <a:srgbClr val="583F34"/>
                </a:solidFill>
                <a:latin typeface="Arial" panose="020B0604020202020204" pitchFamily="34" charset="0"/>
                <a:cs typeface="Arial" panose="020B0604020202020204" pitchFamily="34" charset="0"/>
              </a:rPr>
            </a:br>
            <a:endParaRPr lang="en-US" sz="2800" dirty="0">
              <a:solidFill>
                <a:srgbClr val="583F34"/>
              </a:solidFill>
              <a:latin typeface="Arial" panose="020B0604020202020204" pitchFamily="34" charset="0"/>
              <a:cs typeface="Arial" panose="020B0604020202020204" pitchFamily="34" charset="0"/>
            </a:endParaRPr>
          </a:p>
        </p:txBody>
      </p:sp>
      <p:sp>
        <p:nvSpPr>
          <p:cNvPr id="5" name="Subtitle 4"/>
          <p:cNvSpPr>
            <a:spLocks noGrp="1"/>
          </p:cNvSpPr>
          <p:nvPr>
            <p:ph type="subTitle" idx="1"/>
          </p:nvPr>
        </p:nvSpPr>
        <p:spPr>
          <a:xfrm>
            <a:off x="411672" y="4419600"/>
            <a:ext cx="8432799" cy="952378"/>
          </a:xfrm>
        </p:spPr>
        <p:txBody>
          <a:bodyPr>
            <a:noAutofit/>
          </a:bodyPr>
          <a:lstStyle/>
          <a:p>
            <a:r>
              <a:rPr lang="en-US" sz="2400" dirty="0">
                <a:solidFill>
                  <a:srgbClr val="583F34"/>
                </a:solidFill>
                <a:latin typeface="Arial" panose="020B0604020202020204" pitchFamily="34" charset="0"/>
                <a:cs typeface="Arial" panose="020B0604020202020204" pitchFamily="34" charset="0"/>
              </a:rPr>
              <a:t>How do we make the stuff </a:t>
            </a:r>
          </a:p>
          <a:p>
            <a:r>
              <a:rPr lang="en-US" sz="2400" dirty="0">
                <a:solidFill>
                  <a:srgbClr val="583F34"/>
                </a:solidFill>
                <a:latin typeface="Arial" panose="020B0604020202020204" pitchFamily="34" charset="0"/>
                <a:cs typeface="Arial" panose="020B0604020202020204" pitchFamily="34" charset="0"/>
              </a:rPr>
              <a:t>we need to grow, maintain and reproduce?</a:t>
            </a:r>
          </a:p>
          <a:p>
            <a:endParaRPr lang="en-US" sz="2400" dirty="0">
              <a:solidFill>
                <a:srgbClr val="654D85"/>
              </a:solidFill>
              <a:latin typeface="Arial" panose="020B0604020202020204" pitchFamily="34" charset="0"/>
              <a:cs typeface="Arial" panose="020B0604020202020204" pitchFamily="34" charset="0"/>
            </a:endParaRPr>
          </a:p>
        </p:txBody>
      </p:sp>
      <p:sp>
        <p:nvSpPr>
          <p:cNvPr id="7" name="Subtitle 4"/>
          <p:cNvSpPr txBox="1">
            <a:spLocks/>
          </p:cNvSpPr>
          <p:nvPr/>
        </p:nvSpPr>
        <p:spPr>
          <a:xfrm>
            <a:off x="3809810" y="5693936"/>
            <a:ext cx="4206210" cy="56189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i="1" dirty="0">
                <a:solidFill>
                  <a:srgbClr val="CB5904"/>
                </a:solidFill>
                <a:latin typeface="Arial" panose="020B0604020202020204" pitchFamily="34" charset="0"/>
                <a:cs typeface="Arial" panose="020B0604020202020204" pitchFamily="34" charset="0"/>
              </a:rPr>
              <a:t>Version August 2020</a:t>
            </a:r>
          </a:p>
        </p:txBody>
      </p:sp>
    </p:spTree>
    <p:extLst>
      <p:ext uri="{BB962C8B-B14F-4D97-AF65-F5344CB8AC3E}">
        <p14:creationId xmlns:p14="http://schemas.microsoft.com/office/powerpoint/2010/main" val="4256085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LS01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Content Placeholder 2"/>
          <p:cNvSpPr txBox="1">
            <a:spLocks/>
          </p:cNvSpPr>
          <p:nvPr/>
        </p:nvSpPr>
        <p:spPr>
          <a:xfrm>
            <a:off x="439340" y="656501"/>
            <a:ext cx="8229600" cy="465572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b="1" dirty="0">
                <a:solidFill>
                  <a:srgbClr val="583F34"/>
                </a:solidFill>
              </a:rPr>
              <a:t>Notes and Details (continued):</a:t>
            </a:r>
            <a:endParaRPr lang="en-US" sz="1600" dirty="0">
              <a:solidFill>
                <a:srgbClr val="583F34"/>
              </a:solidFill>
              <a:cs typeface="Arial"/>
            </a:endParaRPr>
          </a:p>
          <a:p>
            <a:pPr marL="0" lvl="1" indent="0">
              <a:spcBef>
                <a:spcPts val="0"/>
              </a:spcBef>
              <a:buNone/>
            </a:pPr>
            <a:r>
              <a:rPr lang="en-US" sz="1600" dirty="0">
                <a:solidFill>
                  <a:srgbClr val="583F34"/>
                </a:solidFill>
                <a:cs typeface="Arial"/>
              </a:rPr>
              <a:t>We learned that digestion breaks food first into carbs, fats and protein molecules, and then into their monomers. We now ask students, once our food has been broken down, do we have all the substances we need to build new tissue? Students should remember that our bodies are made of proteins, fats and carbs, so of course the answer is YES.</a:t>
            </a:r>
          </a:p>
          <a:p>
            <a:pPr marL="0" lvl="1" indent="0">
              <a:spcBef>
                <a:spcPts val="0"/>
              </a:spcBef>
              <a:buNone/>
            </a:pPr>
            <a:endParaRPr lang="en-US" sz="1600" dirty="0">
              <a:solidFill>
                <a:srgbClr val="583F34"/>
              </a:solidFill>
              <a:cs typeface="Arial"/>
            </a:endParaRPr>
          </a:p>
          <a:p>
            <a:pPr marL="0" lvl="1" indent="0">
              <a:spcBef>
                <a:spcPts val="0"/>
              </a:spcBef>
              <a:buNone/>
            </a:pPr>
            <a:r>
              <a:rPr lang="en-US" sz="1600" b="1" dirty="0">
                <a:solidFill>
                  <a:srgbClr val="583F34"/>
                </a:solidFill>
                <a:latin typeface="Arial" panose="020B0604020202020204" pitchFamily="34" charset="0"/>
                <a:cs typeface="Arial" panose="020B0604020202020204" pitchFamily="34" charset="0"/>
              </a:rPr>
              <a:t>New idea: Some of our digested food is used to build new macromolecules to repair and to build new body tissue.</a:t>
            </a:r>
          </a:p>
          <a:p>
            <a:pPr marL="0" lvl="1" indent="0">
              <a:spcBef>
                <a:spcPts val="0"/>
              </a:spcBef>
              <a:buNone/>
            </a:pPr>
            <a:endParaRPr lang="en-US" sz="1600" dirty="0">
              <a:solidFill>
                <a:srgbClr val="583F34"/>
              </a:solidFill>
              <a:cs typeface="Arial"/>
            </a:endParaRPr>
          </a:p>
          <a:p>
            <a:pPr marL="0" lvl="1" indent="0">
              <a:spcBef>
                <a:spcPts val="0"/>
              </a:spcBef>
              <a:buNone/>
            </a:pPr>
            <a:endParaRPr lang="en-US" sz="1600" dirty="0">
              <a:solidFill>
                <a:srgbClr val="583F34"/>
              </a:solidFill>
              <a:cs typeface="Arial"/>
            </a:endParaRPr>
          </a:p>
          <a:p>
            <a:pPr marL="0" lvl="1" indent="0">
              <a:spcBef>
                <a:spcPts val="0"/>
              </a:spcBef>
              <a:buNone/>
            </a:pPr>
            <a:endParaRPr lang="en-US" sz="1600" dirty="0">
              <a:solidFill>
                <a:srgbClr val="583F34"/>
              </a:solidFill>
            </a:endParaRPr>
          </a:p>
          <a:p>
            <a:pPr marL="0" lvl="1" indent="0">
              <a:spcBef>
                <a:spcPts val="0"/>
              </a:spcBef>
              <a:buNone/>
            </a:pPr>
            <a:endParaRPr lang="en-US" sz="1600" dirty="0">
              <a:solidFill>
                <a:srgbClr val="583F34"/>
              </a:solidFill>
            </a:endParaRPr>
          </a:p>
          <a:p>
            <a:pPr marL="91440" lvl="1" indent="0">
              <a:spcBef>
                <a:spcPts val="0"/>
              </a:spcBef>
              <a:buNone/>
            </a:pPr>
            <a:endParaRPr lang="en-US" sz="1600" dirty="0">
              <a:solidFill>
                <a:srgbClr val="583F34"/>
              </a:solidFill>
              <a:cs typeface="Arial" panose="020B0604020202020204" pitchFamily="34" charset="0"/>
            </a:endParaRPr>
          </a:p>
          <a:p>
            <a:pPr marL="91440" lvl="1" indent="0">
              <a:spcBef>
                <a:spcPts val="0"/>
              </a:spcBef>
              <a:buNone/>
            </a:pPr>
            <a:endParaRPr lang="en-US" sz="1600" dirty="0">
              <a:solidFill>
                <a:srgbClr val="583F34"/>
              </a:solidFill>
              <a:cs typeface="Arial" panose="020B0604020202020204" pitchFamily="34" charset="0"/>
            </a:endParaRPr>
          </a:p>
          <a:p>
            <a:pPr marL="0" indent="0">
              <a:buNone/>
            </a:pPr>
            <a:endParaRPr lang="en-US" sz="2000" dirty="0">
              <a:solidFill>
                <a:srgbClr val="583F34"/>
              </a:solidFill>
              <a:cs typeface="Arial" panose="020B0604020202020204" pitchFamily="34" charset="0"/>
            </a:endParaRPr>
          </a:p>
          <a:p>
            <a:pPr marL="91440" lvl="1" indent="0">
              <a:spcBef>
                <a:spcPts val="0"/>
              </a:spcBef>
              <a:buNone/>
            </a:pPr>
            <a:endParaRPr lang="en-US" sz="1600" dirty="0">
              <a:solidFill>
                <a:srgbClr val="583F34"/>
              </a:solidFill>
              <a:cs typeface="Arial" panose="020B0604020202020204" pitchFamily="34" charset="0"/>
            </a:endParaRPr>
          </a:p>
          <a:p>
            <a:pPr marL="0" indent="0" algn="r">
              <a:buNone/>
            </a:pPr>
            <a:r>
              <a:rPr lang="en-US" sz="1600" dirty="0">
                <a:solidFill>
                  <a:srgbClr val="583F34"/>
                </a:solidFill>
              </a:rPr>
              <a:t>&lt;more details can be found in the “presenter notes” field under each slide&gt;</a:t>
            </a: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2539536199"/>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43" y="175794"/>
            <a:ext cx="9125113" cy="626863"/>
          </a:xfrm>
        </p:spPr>
        <p:txBody>
          <a:bodyPr>
            <a:normAutofit fontScale="90000"/>
          </a:bodyPr>
          <a:lstStyle/>
          <a:p>
            <a:pPr algn="ctr"/>
            <a:r>
              <a:rPr lang="en-US" sz="3100" b="1" dirty="0">
                <a:solidFill>
                  <a:srgbClr val="FF0000"/>
                </a:solidFill>
              </a:rPr>
              <a:t>What do you notice about this bear? </a:t>
            </a:r>
            <a:br>
              <a:rPr lang="en-US" sz="2400" b="1" dirty="0">
                <a:solidFill>
                  <a:srgbClr val="FF0000"/>
                </a:solidFill>
              </a:rPr>
            </a:br>
            <a:endParaRPr lang="en-US" sz="2400" b="1" dirty="0">
              <a:solidFill>
                <a:srgbClr val="FF0000"/>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886" y="2736333"/>
            <a:ext cx="9125114" cy="2885817"/>
          </a:xfrm>
        </p:spPr>
      </p:pic>
      <p:sp>
        <p:nvSpPr>
          <p:cNvPr id="5" name="TextBox 4"/>
          <p:cNvSpPr txBox="1"/>
          <p:nvPr/>
        </p:nvSpPr>
        <p:spPr>
          <a:xfrm>
            <a:off x="1473958" y="5622150"/>
            <a:ext cx="1310185" cy="461665"/>
          </a:xfrm>
          <a:prstGeom prst="rect">
            <a:avLst/>
          </a:prstGeom>
          <a:noFill/>
        </p:spPr>
        <p:txBody>
          <a:bodyPr wrap="square" rtlCol="0">
            <a:spAutoFit/>
          </a:bodyPr>
          <a:lstStyle/>
          <a:p>
            <a:r>
              <a:rPr lang="en-US" sz="2400" b="1" dirty="0"/>
              <a:t>“Before”</a:t>
            </a:r>
          </a:p>
        </p:txBody>
      </p:sp>
      <p:sp>
        <p:nvSpPr>
          <p:cNvPr id="6" name="TextBox 5"/>
          <p:cNvSpPr txBox="1"/>
          <p:nvPr/>
        </p:nvSpPr>
        <p:spPr>
          <a:xfrm>
            <a:off x="6509983" y="5622150"/>
            <a:ext cx="1310184" cy="461665"/>
          </a:xfrm>
          <a:prstGeom prst="rect">
            <a:avLst/>
          </a:prstGeom>
          <a:noFill/>
        </p:spPr>
        <p:txBody>
          <a:bodyPr wrap="square" rtlCol="0">
            <a:spAutoFit/>
          </a:bodyPr>
          <a:lstStyle/>
          <a:p>
            <a:r>
              <a:rPr lang="en-US" sz="2400" b="1" dirty="0"/>
              <a:t>“After”</a:t>
            </a:r>
          </a:p>
        </p:txBody>
      </p:sp>
      <p:sp>
        <p:nvSpPr>
          <p:cNvPr id="7" name="TextBox 6"/>
          <p:cNvSpPr txBox="1"/>
          <p:nvPr/>
        </p:nvSpPr>
        <p:spPr>
          <a:xfrm>
            <a:off x="1805651" y="6147842"/>
            <a:ext cx="6123215" cy="230832"/>
          </a:xfrm>
          <a:prstGeom prst="rect">
            <a:avLst/>
          </a:prstGeom>
          <a:noFill/>
        </p:spPr>
        <p:txBody>
          <a:bodyPr wrap="square" rtlCol="0">
            <a:spAutoFit/>
          </a:bodyPr>
          <a:lstStyle/>
          <a:p>
            <a:r>
              <a:rPr lang="en-US" sz="900" dirty="0">
                <a:hlinkClick r:id="rId4"/>
              </a:rPr>
              <a:t>https://www.npr.org/2019/10/09/768475870/stuffed-with-sockeye-salmon-holly-wins-fat-bear-week-heavyweight-title</a:t>
            </a:r>
            <a:endParaRPr lang="en-US" sz="900" dirty="0"/>
          </a:p>
        </p:txBody>
      </p:sp>
      <p:sp>
        <p:nvSpPr>
          <p:cNvPr id="8" name="TextBox 7">
            <a:extLst>
              <a:ext uri="{FF2B5EF4-FFF2-40B4-BE49-F238E27FC236}">
                <a16:creationId xmlns:a16="http://schemas.microsoft.com/office/drawing/2014/main" id="{9F66B67B-6C3F-4881-8475-823C0AE9DF07}"/>
              </a:ext>
            </a:extLst>
          </p:cNvPr>
          <p:cNvSpPr txBox="1"/>
          <p:nvPr/>
        </p:nvSpPr>
        <p:spPr>
          <a:xfrm>
            <a:off x="214159" y="730939"/>
            <a:ext cx="8734567" cy="1800493"/>
          </a:xfrm>
          <a:prstGeom prst="rect">
            <a:avLst/>
          </a:prstGeom>
          <a:noFill/>
        </p:spPr>
        <p:txBody>
          <a:bodyPr wrap="square">
            <a:spAutoFit/>
          </a:bodyPr>
          <a:lstStyle/>
          <a:p>
            <a:r>
              <a:rPr lang="en-US" sz="2100" b="1" dirty="0"/>
              <a:t>							</a:t>
            </a:r>
            <a:r>
              <a:rPr lang="en-US" sz="2100" b="1" u="sng" dirty="0"/>
              <a:t>The “Bear Facts”: </a:t>
            </a:r>
            <a:br>
              <a:rPr lang="en-US" sz="1350" dirty="0"/>
            </a:br>
            <a:r>
              <a:rPr lang="en-US" sz="1800" dirty="0"/>
              <a:t>In order to prepare for months of hibernation, bears spend lots of time eating during the warm months. They can eat up to 20,000 calories per day and add up to 5 inches of fat all over their bodies thus weighing up to 1000 </a:t>
            </a:r>
            <a:r>
              <a:rPr lang="en-US" sz="1800" dirty="0" err="1"/>
              <a:t>lbs</a:t>
            </a:r>
            <a:r>
              <a:rPr lang="en-US" sz="1800" dirty="0"/>
              <a:t>! This bear (named “Holly”) was the official “fat bear week” winner in 2019. This Coastal Brown bear are her bear relatives, forage along the Brooks River in Alaska eating  sockeye Salmon.</a:t>
            </a:r>
            <a:endParaRPr lang="en-US" dirty="0"/>
          </a:p>
        </p:txBody>
      </p:sp>
    </p:spTree>
    <p:extLst>
      <p:ext uri="{BB962C8B-B14F-4D97-AF65-F5344CB8AC3E}">
        <p14:creationId xmlns:p14="http://schemas.microsoft.com/office/powerpoint/2010/main" val="296595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0"/>
          <p:cNvSpPr txBox="1"/>
          <p:nvPr/>
        </p:nvSpPr>
        <p:spPr>
          <a:xfrm>
            <a:off x="1174510" y="3962764"/>
            <a:ext cx="6720750" cy="2042148"/>
          </a:xfrm>
          <a:prstGeom prst="rect">
            <a:avLst/>
          </a:prstGeom>
          <a:noFill/>
          <a:ln>
            <a:noFill/>
          </a:ln>
        </p:spPr>
        <p:txBody>
          <a:bodyPr spcFirstLastPara="1" wrap="square" lIns="68569" tIns="34275" rIns="68569" bIns="34275" anchor="t" anchorCtr="0">
            <a:noAutofit/>
          </a:bodyPr>
          <a:lstStyle/>
          <a:p>
            <a:pPr>
              <a:buClr>
                <a:schemeClr val="dk1"/>
              </a:buClr>
              <a:buSzPts val="600"/>
            </a:pPr>
            <a:r>
              <a:rPr lang="en-US" sz="2100" b="1" dirty="0">
                <a:solidFill>
                  <a:srgbClr val="FF0000"/>
                </a:solidFill>
                <a:ea typeface="Calibri"/>
                <a:cs typeface="Calibri"/>
                <a:sym typeface="Calibri"/>
              </a:rPr>
              <a:t>CHALLENGE QUESTION: </a:t>
            </a:r>
            <a:r>
              <a:rPr lang="en-US" sz="2100" b="1" dirty="0">
                <a:solidFill>
                  <a:schemeClr val="dk1"/>
                </a:solidFill>
                <a:latin typeface="Arial"/>
                <a:ea typeface="Arial"/>
                <a:cs typeface="Arial"/>
                <a:sym typeface="Arial"/>
              </a:rPr>
              <a:t>Using what you have learned about inputs, outputs, and chemical reactions explain what happened to the matter (up to 400 </a:t>
            </a:r>
            <a:r>
              <a:rPr lang="en-US" sz="2100" b="1" dirty="0" err="1">
                <a:solidFill>
                  <a:schemeClr val="dk1"/>
                </a:solidFill>
                <a:latin typeface="Arial"/>
                <a:ea typeface="Arial"/>
                <a:cs typeface="Arial"/>
                <a:sym typeface="Arial"/>
              </a:rPr>
              <a:t>lbs</a:t>
            </a:r>
            <a:r>
              <a:rPr lang="en-US" sz="2100" b="1" dirty="0">
                <a:solidFill>
                  <a:schemeClr val="dk1"/>
                </a:solidFill>
                <a:latin typeface="Arial"/>
                <a:ea typeface="Arial"/>
                <a:cs typeface="Arial"/>
                <a:sym typeface="Arial"/>
              </a:rPr>
              <a:t>!!!) that the bear lost. Where did it go?</a:t>
            </a:r>
          </a:p>
          <a:p>
            <a:r>
              <a:rPr lang="en-US" sz="2100" dirty="0">
                <a:solidFill>
                  <a:schemeClr val="dk1"/>
                </a:solidFill>
                <a:latin typeface="Arial"/>
                <a:ea typeface="Arial"/>
                <a:cs typeface="Arial"/>
                <a:sym typeface="Arial"/>
              </a:rPr>
              <a:t>(Keep in mind the laws of conservation of matter and energy!</a:t>
            </a:r>
            <a:endParaRPr sz="2100" b="1" dirty="0">
              <a:solidFill>
                <a:schemeClr val="dk1"/>
              </a:solidFill>
              <a:latin typeface="Cambria"/>
              <a:ea typeface="Cambria"/>
              <a:cs typeface="Cambria"/>
              <a:sym typeface="Cambria"/>
            </a:endParaRPr>
          </a:p>
        </p:txBody>
      </p:sp>
      <p:sp>
        <p:nvSpPr>
          <p:cNvPr id="155" name="Google Shape;155;p20"/>
          <p:cNvSpPr txBox="1"/>
          <p:nvPr/>
        </p:nvSpPr>
        <p:spPr>
          <a:xfrm>
            <a:off x="4359729" y="1828207"/>
            <a:ext cx="3535531" cy="1774954"/>
          </a:xfrm>
          <a:prstGeom prst="rect">
            <a:avLst/>
          </a:prstGeom>
          <a:noFill/>
          <a:ln>
            <a:noFill/>
          </a:ln>
        </p:spPr>
        <p:txBody>
          <a:bodyPr spcFirstLastPara="1" wrap="square" lIns="68569" tIns="34275" rIns="68569" bIns="34275" anchor="t" anchorCtr="0">
            <a:noAutofit/>
          </a:bodyPr>
          <a:lstStyle/>
          <a:p>
            <a:pPr>
              <a:buClr>
                <a:srgbClr val="000000"/>
              </a:buClr>
              <a:buSzPts val="2800"/>
            </a:pPr>
            <a:r>
              <a:rPr lang="en-US" sz="2100" b="1" dirty="0">
                <a:solidFill>
                  <a:schemeClr val="dk2"/>
                </a:solidFill>
                <a:latin typeface="Arial"/>
                <a:ea typeface="Arial"/>
                <a:cs typeface="Arial"/>
                <a:sym typeface="Arial"/>
              </a:rPr>
              <a:t>Phenomenon: </a:t>
            </a:r>
          </a:p>
          <a:p>
            <a:pPr>
              <a:buClr>
                <a:srgbClr val="000000"/>
              </a:buClr>
              <a:buSzPts val="2800"/>
            </a:pPr>
            <a:r>
              <a:rPr lang="en-US" sz="2100" b="1" dirty="0">
                <a:solidFill>
                  <a:schemeClr val="dk1"/>
                </a:solidFill>
                <a:latin typeface="Cambria"/>
                <a:ea typeface="Cambria"/>
                <a:cs typeface="Cambria"/>
                <a:sym typeface="Cambria"/>
              </a:rPr>
              <a:t>During the months of hibernation, bears will lose about 40% of their body weight</a:t>
            </a:r>
            <a:endParaRPr sz="2100" b="1" dirty="0">
              <a:solidFill>
                <a:srgbClr val="FF0000"/>
              </a:solidFill>
              <a:latin typeface="Calibri"/>
              <a:ea typeface="Calibri"/>
              <a:cs typeface="Calibri"/>
              <a:sym typeface="Calibri"/>
            </a:endParaRPr>
          </a:p>
        </p:txBody>
      </p:sp>
      <p:pic>
        <p:nvPicPr>
          <p:cNvPr id="156" name="Google Shape;156;p20"/>
          <p:cNvPicPr preferRelativeResize="0"/>
          <p:nvPr/>
        </p:nvPicPr>
        <p:blipFill>
          <a:blip r:embed="rId3">
            <a:extLst>
              <a:ext uri="{28A0092B-C50C-407E-A947-70E740481C1C}">
                <a14:useLocalDpi xmlns:a14="http://schemas.microsoft.com/office/drawing/2010/main" val="0"/>
              </a:ext>
            </a:extLst>
          </a:blip>
          <a:stretch>
            <a:fillRect/>
          </a:stretch>
        </p:blipFill>
        <p:spPr>
          <a:xfrm>
            <a:off x="146958" y="857251"/>
            <a:ext cx="3673928" cy="2526503"/>
          </a:xfrm>
          <a:prstGeom prst="rect">
            <a:avLst/>
          </a:prstGeom>
          <a:noFill/>
          <a:ln>
            <a:noFill/>
          </a:ln>
        </p:spPr>
      </p:pic>
      <p:sp>
        <p:nvSpPr>
          <p:cNvPr id="2" name="TextBox 1"/>
          <p:cNvSpPr txBox="1"/>
          <p:nvPr/>
        </p:nvSpPr>
        <p:spPr>
          <a:xfrm>
            <a:off x="327358" y="3383754"/>
            <a:ext cx="3217189" cy="507831"/>
          </a:xfrm>
          <a:prstGeom prst="rect">
            <a:avLst/>
          </a:prstGeom>
          <a:noFill/>
        </p:spPr>
        <p:txBody>
          <a:bodyPr wrap="square" rtlCol="0">
            <a:spAutoFit/>
          </a:bodyPr>
          <a:lstStyle/>
          <a:p>
            <a:pPr algn="ctr"/>
            <a:r>
              <a:rPr lang="en-US" sz="1200" dirty="0"/>
              <a:t>Yellow Stone Bear after Hibernation</a:t>
            </a:r>
            <a:endParaRPr lang="en-US" sz="1200" dirty="0">
              <a:hlinkClick r:id="rId4"/>
            </a:endParaRPr>
          </a:p>
          <a:p>
            <a:r>
              <a:rPr lang="en-US" sz="750" dirty="0">
                <a:hlinkClick r:id="rId4"/>
              </a:rPr>
              <a:t>https://www.yellowstonepark.com/things-to-do/yellowstone-bear-hibernation</a:t>
            </a:r>
            <a:endParaRPr lang="en-US" sz="750" dirty="0"/>
          </a:p>
        </p:txBody>
      </p:sp>
      <p:sp>
        <p:nvSpPr>
          <p:cNvPr id="3" name="TextBox 2"/>
          <p:cNvSpPr txBox="1"/>
          <p:nvPr/>
        </p:nvSpPr>
        <p:spPr>
          <a:xfrm>
            <a:off x="4126670" y="1078118"/>
            <a:ext cx="3613073" cy="646331"/>
          </a:xfrm>
          <a:prstGeom prst="rect">
            <a:avLst/>
          </a:prstGeom>
          <a:noFill/>
        </p:spPr>
        <p:txBody>
          <a:bodyPr wrap="square" rtlCol="0">
            <a:spAutoFit/>
          </a:bodyPr>
          <a:lstStyle/>
          <a:p>
            <a:r>
              <a:rPr lang="en-US" i="1" dirty="0"/>
              <a:t>YELLOW STONE BEAR HIBERNATION</a:t>
            </a:r>
          </a:p>
          <a:p>
            <a:r>
              <a:rPr lang="en-US" dirty="0">
                <a:hlinkClick r:id="rId5"/>
              </a:rPr>
              <a:t>https://youtu.be/2cSPqfQsd2w</a:t>
            </a:r>
            <a:endParaRPr lang="en-US" dirty="0"/>
          </a:p>
        </p:txBody>
      </p:sp>
    </p:spTree>
    <p:extLst>
      <p:ext uri="{BB962C8B-B14F-4D97-AF65-F5344CB8AC3E}">
        <p14:creationId xmlns:p14="http://schemas.microsoft.com/office/powerpoint/2010/main" val="38443191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3B43D-1A45-4900-93C3-9234742B3F25}"/>
              </a:ext>
            </a:extLst>
          </p:cNvPr>
          <p:cNvSpPr>
            <a:spLocks noGrp="1"/>
          </p:cNvSpPr>
          <p:nvPr>
            <p:ph type="title"/>
          </p:nvPr>
        </p:nvSpPr>
        <p:spPr>
          <a:xfrm>
            <a:off x="707571" y="272144"/>
            <a:ext cx="7946572" cy="1714978"/>
          </a:xfrm>
        </p:spPr>
        <p:txBody>
          <a:bodyPr>
            <a:noAutofit/>
          </a:bodyPr>
          <a:lstStyle/>
          <a:p>
            <a:r>
              <a:rPr lang="en-US" sz="4000" dirty="0">
                <a:solidFill>
                  <a:srgbClr val="256800"/>
                </a:solidFill>
                <a:latin typeface="Arial" panose="020B0604020202020204" pitchFamily="34" charset="0"/>
                <a:cs typeface="Arial" panose="020B0604020202020204" pitchFamily="34" charset="0"/>
              </a:rPr>
              <a:t>Let’s review a few ideas. </a:t>
            </a:r>
            <a:br>
              <a:rPr lang="en-US" sz="4000" dirty="0">
                <a:solidFill>
                  <a:srgbClr val="256800"/>
                </a:solidFill>
                <a:latin typeface="Arial" panose="020B0604020202020204" pitchFamily="34" charset="0"/>
                <a:cs typeface="Arial" panose="020B0604020202020204" pitchFamily="34" charset="0"/>
              </a:rPr>
            </a:br>
            <a:endParaRPr lang="en-US" sz="3200" dirty="0">
              <a:solidFill>
                <a:srgbClr val="25680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143AAEBF-A772-47D9-81C9-7335BADAF0B9}"/>
              </a:ext>
            </a:extLst>
          </p:cNvPr>
          <p:cNvSpPr>
            <a:spLocks noGrp="1"/>
          </p:cNvSpPr>
          <p:nvPr>
            <p:ph idx="1"/>
          </p:nvPr>
        </p:nvSpPr>
        <p:spPr>
          <a:xfrm>
            <a:off x="444773" y="1987122"/>
            <a:ext cx="8523514" cy="3664075"/>
          </a:xfrm>
        </p:spPr>
        <p:txBody>
          <a:bodyPr>
            <a:normAutofit lnSpcReduction="10000"/>
          </a:bodyPr>
          <a:lstStyle/>
          <a:p>
            <a:pPr marL="0" indent="0">
              <a:buNone/>
            </a:pPr>
            <a:r>
              <a:rPr lang="en-US" dirty="0">
                <a:solidFill>
                  <a:srgbClr val="583F34"/>
                </a:solidFill>
                <a:latin typeface="Arial" panose="020B0604020202020204" pitchFamily="34" charset="0"/>
                <a:cs typeface="Arial" panose="020B0604020202020204" pitchFamily="34" charset="0"/>
              </a:rPr>
              <a:t>We know that the main purpose of cellular respiration is that it gives us energy, but let’s go back to considering the matter in that reaction.</a:t>
            </a:r>
          </a:p>
          <a:p>
            <a:pPr marL="0" indent="0">
              <a:buNone/>
            </a:pPr>
            <a:endParaRPr lang="en-US" dirty="0">
              <a:solidFill>
                <a:srgbClr val="583F34"/>
              </a:solidFill>
              <a:latin typeface="Arial" panose="020B0604020202020204" pitchFamily="34" charset="0"/>
              <a:cs typeface="Arial" panose="020B0604020202020204" pitchFamily="34" charset="0"/>
            </a:endParaRPr>
          </a:p>
          <a:p>
            <a:pPr marL="0" indent="0" algn="r">
              <a:buNone/>
            </a:pPr>
            <a:r>
              <a:rPr lang="en-US" dirty="0">
                <a:solidFill>
                  <a:srgbClr val="583F34"/>
                </a:solidFill>
                <a:latin typeface="Arial" panose="020B0604020202020204" pitchFamily="34" charset="0"/>
                <a:cs typeface="Arial" panose="020B0604020202020204" pitchFamily="34" charset="0"/>
              </a:rPr>
              <a:t>What happens with matter </a:t>
            </a:r>
          </a:p>
          <a:p>
            <a:pPr marL="0" indent="0" algn="r">
              <a:buNone/>
            </a:pPr>
            <a:r>
              <a:rPr lang="en-US" dirty="0">
                <a:solidFill>
                  <a:srgbClr val="583F34"/>
                </a:solidFill>
                <a:latin typeface="Arial" panose="020B0604020202020204" pitchFamily="34" charset="0"/>
                <a:cs typeface="Arial" panose="020B0604020202020204" pitchFamily="34" charset="0"/>
              </a:rPr>
              <a:t>in cellular respiration?</a:t>
            </a:r>
          </a:p>
        </p:txBody>
      </p:sp>
      <p:pic>
        <p:nvPicPr>
          <p:cNvPr id="5" name="pasted-image.pdf">
            <a:extLst>
              <a:ext uri="{FF2B5EF4-FFF2-40B4-BE49-F238E27FC236}">
                <a16:creationId xmlns:a16="http://schemas.microsoft.com/office/drawing/2014/main" id="{6EC55158-46A7-4337-8B59-93ABFE5481EE}"/>
              </a:ext>
            </a:extLst>
          </p:cNvPr>
          <p:cNvPicPr>
            <a:picLocks noChangeAspect="1"/>
          </p:cNvPicPr>
          <p:nvPr/>
        </p:nvPicPr>
        <p:blipFill>
          <a:blip r:embed="rId3"/>
          <a:stretch>
            <a:fillRect/>
          </a:stretch>
        </p:blipFill>
        <p:spPr>
          <a:xfrm>
            <a:off x="1776515" y="3984171"/>
            <a:ext cx="1753079" cy="1778919"/>
          </a:xfrm>
          <a:prstGeom prst="rect">
            <a:avLst/>
          </a:prstGeom>
          <a:ln w="12700">
            <a:miter lim="400000"/>
          </a:ln>
        </p:spPr>
      </p:pic>
    </p:spTree>
    <p:extLst>
      <p:ext uri="{BB962C8B-B14F-4D97-AF65-F5344CB8AC3E}">
        <p14:creationId xmlns:p14="http://schemas.microsoft.com/office/powerpoint/2010/main" val="121463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734836"/>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298910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14863" y="301680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883964" y="6172199"/>
            <a:ext cx="562554" cy="567173"/>
          </a:xfrm>
          <a:prstGeom prst="rect">
            <a:avLst/>
          </a:prstGeom>
          <a:ln w="12700">
            <a:miter lim="400000"/>
          </a:ln>
        </p:spPr>
      </p:pic>
      <p:sp>
        <p:nvSpPr>
          <p:cNvPr id="48" name="Content Placeholder 2"/>
          <p:cNvSpPr txBox="1">
            <a:spLocks/>
          </p:cNvSpPr>
          <p:nvPr/>
        </p:nvSpPr>
        <p:spPr>
          <a:xfrm>
            <a:off x="1754584" y="5055060"/>
            <a:ext cx="6520963" cy="168453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200" dirty="0">
                <a:solidFill>
                  <a:srgbClr val="583F34"/>
                </a:solidFill>
                <a:latin typeface="Arial" panose="020B0604020202020204" pitchFamily="34" charset="0"/>
                <a:cs typeface="Arial" panose="020B0604020202020204" pitchFamily="34" charset="0"/>
              </a:rPr>
              <a:t>What molecule is our most important fuel – used in cellular respiration to release energy (ATP)?</a:t>
            </a:r>
          </a:p>
          <a:p>
            <a:pPr marL="0" indent="0">
              <a:buFont typeface="Arial"/>
              <a:buNone/>
            </a:pPr>
            <a:endParaRPr lang="en-US" sz="22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200" dirty="0">
                <a:solidFill>
                  <a:srgbClr val="583F34"/>
                </a:solidFill>
                <a:latin typeface="Arial" panose="020B0604020202020204" pitchFamily="34" charset="0"/>
                <a:cs typeface="Arial" panose="020B0604020202020204" pitchFamily="34" charset="0"/>
              </a:rPr>
              <a:t>Write your ideas in </a:t>
            </a:r>
            <a:r>
              <a:rPr lang="en-US" sz="2200" b="1" dirty="0">
                <a:solidFill>
                  <a:srgbClr val="583F34"/>
                </a:solidFill>
                <a:latin typeface="Arial" panose="020B0604020202020204" pitchFamily="34" charset="0"/>
                <a:cs typeface="Arial" panose="020B0604020202020204" pitchFamily="34" charset="0"/>
              </a:rPr>
              <a:t>Doodle Box A.</a:t>
            </a:r>
          </a:p>
        </p:txBody>
      </p:sp>
      <p:pic>
        <p:nvPicPr>
          <p:cNvPr id="38" name="pasted-image.pdf"/>
          <p:cNvPicPr>
            <a:picLocks noChangeAspect="1"/>
          </p:cNvPicPr>
          <p:nvPr/>
        </p:nvPicPr>
        <p:blipFill>
          <a:blip r:embed="rId4"/>
          <a:stretch>
            <a:fillRect/>
          </a:stretch>
        </p:blipFill>
        <p:spPr>
          <a:xfrm>
            <a:off x="767316" y="5179251"/>
            <a:ext cx="640695" cy="650138"/>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5559" y="4157756"/>
            <a:ext cx="1753676" cy="817845"/>
          </a:xfrm>
          <a:prstGeom prst="rect">
            <a:avLst/>
          </a:prstGeom>
        </p:spPr>
      </p:pic>
      <p:sp>
        <p:nvSpPr>
          <p:cNvPr id="52" name="TextBox 51">
            <a:extLst>
              <a:ext uri="{FF2B5EF4-FFF2-40B4-BE49-F238E27FC236}">
                <a16:creationId xmlns:a16="http://schemas.microsoft.com/office/drawing/2014/main" id="{5E40D5CC-3E45-4A97-B45C-5937231CA0B2}"/>
              </a:ext>
            </a:extLst>
          </p:cNvPr>
          <p:cNvSpPr txBox="1"/>
          <p:nvPr/>
        </p:nvSpPr>
        <p:spPr>
          <a:xfrm>
            <a:off x="3515559" y="5987533"/>
            <a:ext cx="2047681" cy="369332"/>
          </a:xfrm>
          <a:prstGeom prst="rect">
            <a:avLst/>
          </a:prstGeom>
          <a:noFill/>
        </p:spPr>
        <p:txBody>
          <a:bodyPr wrap="square" rtlCol="0">
            <a:spAutoFit/>
          </a:bodyPr>
          <a:lstStyle/>
          <a:p>
            <a:r>
              <a:rPr lang="en-US" b="1" dirty="0">
                <a:solidFill>
                  <a:srgbClr val="FF0000"/>
                </a:solidFill>
              </a:rPr>
              <a:t>GLUCOSE = C</a:t>
            </a:r>
            <a:r>
              <a:rPr lang="en-US" b="1" baseline="-25000" dirty="0">
                <a:solidFill>
                  <a:srgbClr val="FF0000"/>
                </a:solidFill>
              </a:rPr>
              <a:t>6</a:t>
            </a:r>
            <a:r>
              <a:rPr lang="en-US" b="1" dirty="0">
                <a:solidFill>
                  <a:srgbClr val="FF0000"/>
                </a:solidFill>
              </a:rPr>
              <a:t>H</a:t>
            </a:r>
            <a:r>
              <a:rPr lang="en-US" b="1" baseline="-25000" dirty="0">
                <a:solidFill>
                  <a:srgbClr val="FF0000"/>
                </a:solidFill>
              </a:rPr>
              <a:t>12</a:t>
            </a:r>
            <a:r>
              <a:rPr lang="en-US" b="1" dirty="0">
                <a:solidFill>
                  <a:srgbClr val="FF0000"/>
                </a:solidFill>
              </a:rPr>
              <a:t>O</a:t>
            </a:r>
            <a:r>
              <a:rPr lang="en-US" b="1" baseline="-25000" dirty="0">
                <a:solidFill>
                  <a:srgbClr val="FF0000"/>
                </a:solidFill>
              </a:rPr>
              <a:t>6</a:t>
            </a:r>
            <a:endParaRPr lang="en-US" b="1" dirty="0">
              <a:solidFill>
                <a:srgbClr val="FF0000"/>
              </a:solidFill>
            </a:endParaRPr>
          </a:p>
        </p:txBody>
      </p:sp>
    </p:spTree>
    <p:extLst>
      <p:ext uri="{BB962C8B-B14F-4D97-AF65-F5344CB8AC3E}">
        <p14:creationId xmlns:p14="http://schemas.microsoft.com/office/powerpoint/2010/main" val="3057589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8">
                                            <p:txEl>
                                              <p:pRg st="2" end="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3" grpId="0" animBg="1"/>
      <p:bldP spid="14" grpId="0"/>
      <p:bldP spid="17" grpId="0" animBg="1"/>
      <p:bldP spid="18" grpId="0" animBg="1"/>
      <p:bldP spid="19" grpId="0" animBg="1"/>
      <p:bldP spid="20" grpId="0" animBg="1"/>
      <p:bldP spid="21" grpId="0"/>
      <p:bldP spid="22" grpId="0" animBg="1"/>
      <p:bldP spid="24" grpId="0" animBg="1"/>
      <p:bldP spid="25" grpId="0"/>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734836"/>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298910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14863" y="301680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853010" y="5888612"/>
            <a:ext cx="562554" cy="567173"/>
          </a:xfrm>
          <a:prstGeom prst="rect">
            <a:avLst/>
          </a:prstGeom>
          <a:ln w="12700">
            <a:miter lim="400000"/>
          </a:ln>
        </p:spPr>
      </p:pic>
      <p:sp>
        <p:nvSpPr>
          <p:cNvPr id="48" name="Content Placeholder 2"/>
          <p:cNvSpPr txBox="1">
            <a:spLocks/>
          </p:cNvSpPr>
          <p:nvPr/>
        </p:nvSpPr>
        <p:spPr>
          <a:xfrm>
            <a:off x="1754584" y="5055060"/>
            <a:ext cx="6520963" cy="168453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200" dirty="0">
                <a:solidFill>
                  <a:srgbClr val="583F34"/>
                </a:solidFill>
                <a:latin typeface="Arial" panose="020B0604020202020204" pitchFamily="34" charset="0"/>
                <a:cs typeface="Arial" panose="020B0604020202020204" pitchFamily="34" charset="0"/>
              </a:rPr>
              <a:t>And what is also needed?</a:t>
            </a:r>
          </a:p>
          <a:p>
            <a:pPr marL="0" indent="0">
              <a:buFont typeface="Arial"/>
              <a:buNone/>
            </a:pPr>
            <a:endParaRPr lang="en-US" sz="22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200" dirty="0">
                <a:solidFill>
                  <a:srgbClr val="583F34"/>
                </a:solidFill>
                <a:latin typeface="Arial" panose="020B0604020202020204" pitchFamily="34" charset="0"/>
                <a:cs typeface="Arial" panose="020B0604020202020204" pitchFamily="34" charset="0"/>
              </a:rPr>
              <a:t>Write your ideas in </a:t>
            </a:r>
            <a:r>
              <a:rPr lang="en-US" sz="2200" b="1" dirty="0">
                <a:solidFill>
                  <a:srgbClr val="583F34"/>
                </a:solidFill>
                <a:latin typeface="Arial" panose="020B0604020202020204" pitchFamily="34" charset="0"/>
                <a:cs typeface="Arial" panose="020B0604020202020204" pitchFamily="34" charset="0"/>
              </a:rPr>
              <a:t>Doodle Box B.</a:t>
            </a:r>
          </a:p>
        </p:txBody>
      </p:sp>
      <p:pic>
        <p:nvPicPr>
          <p:cNvPr id="38" name="pasted-image.pdf"/>
          <p:cNvPicPr>
            <a:picLocks noChangeAspect="1"/>
          </p:cNvPicPr>
          <p:nvPr/>
        </p:nvPicPr>
        <p:blipFill>
          <a:blip r:embed="rId4"/>
          <a:stretch>
            <a:fillRect/>
          </a:stretch>
        </p:blipFill>
        <p:spPr>
          <a:xfrm>
            <a:off x="774869" y="4975601"/>
            <a:ext cx="640695" cy="650138"/>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15559" y="4157756"/>
            <a:ext cx="1753676" cy="817845"/>
          </a:xfrm>
          <a:prstGeom prst="rect">
            <a:avLst/>
          </a:prstGeom>
        </p:spPr>
      </p:pic>
      <p:sp>
        <p:nvSpPr>
          <p:cNvPr id="52" name="TextBox 51">
            <a:extLst>
              <a:ext uri="{FF2B5EF4-FFF2-40B4-BE49-F238E27FC236}">
                <a16:creationId xmlns:a16="http://schemas.microsoft.com/office/drawing/2014/main" id="{5E40D5CC-3E45-4A97-B45C-5937231CA0B2}"/>
              </a:ext>
            </a:extLst>
          </p:cNvPr>
          <p:cNvSpPr txBox="1"/>
          <p:nvPr/>
        </p:nvSpPr>
        <p:spPr>
          <a:xfrm>
            <a:off x="5439973" y="5408494"/>
            <a:ext cx="1776327" cy="400110"/>
          </a:xfrm>
          <a:prstGeom prst="rect">
            <a:avLst/>
          </a:prstGeom>
          <a:noFill/>
        </p:spPr>
        <p:txBody>
          <a:bodyPr wrap="square" rtlCol="0">
            <a:spAutoFit/>
          </a:bodyPr>
          <a:lstStyle/>
          <a:p>
            <a:r>
              <a:rPr lang="en-US" sz="2000" b="1" dirty="0">
                <a:solidFill>
                  <a:srgbClr val="FF0000"/>
                </a:solidFill>
              </a:rPr>
              <a:t>Oxygen- O</a:t>
            </a:r>
            <a:r>
              <a:rPr lang="en-US" sz="2000" b="1" baseline="-25000" dirty="0">
                <a:solidFill>
                  <a:srgbClr val="FF0000"/>
                </a:solidFill>
              </a:rPr>
              <a:t>2</a:t>
            </a:r>
            <a:endParaRPr lang="en-US" sz="2000" b="1" dirty="0">
              <a:solidFill>
                <a:srgbClr val="FF0000"/>
              </a:solidFill>
            </a:endParaRPr>
          </a:p>
        </p:txBody>
      </p:sp>
      <p:sp>
        <p:nvSpPr>
          <p:cNvPr id="15" name="Rectangle 14">
            <a:extLst>
              <a:ext uri="{FF2B5EF4-FFF2-40B4-BE49-F238E27FC236}">
                <a16:creationId xmlns:a16="http://schemas.microsoft.com/office/drawing/2014/main" id="{F0524231-FF94-4AFD-B964-1AF5F3B62E5E}"/>
              </a:ext>
            </a:extLst>
          </p:cNvPr>
          <p:cNvSpPr/>
          <p:nvPr/>
        </p:nvSpPr>
        <p:spPr>
          <a:xfrm>
            <a:off x="1429783" y="4215846"/>
            <a:ext cx="1078465" cy="369332"/>
          </a:xfrm>
          <a:prstGeom prst="rect">
            <a:avLst/>
          </a:prstGeom>
        </p:spPr>
        <p:txBody>
          <a:bodyPr wrap="square">
            <a:spAutoFit/>
          </a:bodyPr>
          <a:lstStyle/>
          <a:p>
            <a:r>
              <a:rPr lang="en-US" b="1" dirty="0">
                <a:solidFill>
                  <a:srgbClr val="FF0000"/>
                </a:solidFill>
              </a:rPr>
              <a:t>C</a:t>
            </a:r>
            <a:r>
              <a:rPr lang="en-US" b="1" baseline="-25000" dirty="0">
                <a:solidFill>
                  <a:srgbClr val="FF0000"/>
                </a:solidFill>
              </a:rPr>
              <a:t>6</a:t>
            </a:r>
            <a:r>
              <a:rPr lang="en-US" b="1" dirty="0">
                <a:solidFill>
                  <a:srgbClr val="FF0000"/>
                </a:solidFill>
              </a:rPr>
              <a:t>H</a:t>
            </a:r>
            <a:r>
              <a:rPr lang="en-US" b="1" baseline="-25000" dirty="0">
                <a:solidFill>
                  <a:srgbClr val="FF0000"/>
                </a:solidFill>
              </a:rPr>
              <a:t>12</a:t>
            </a:r>
            <a:r>
              <a:rPr lang="en-US" b="1" dirty="0">
                <a:solidFill>
                  <a:srgbClr val="FF0000"/>
                </a:solidFill>
              </a:rPr>
              <a:t>O</a:t>
            </a:r>
            <a:r>
              <a:rPr lang="en-US" b="1" baseline="-25000" dirty="0">
                <a:solidFill>
                  <a:srgbClr val="FF0000"/>
                </a:solidFill>
              </a:rPr>
              <a:t>6</a:t>
            </a:r>
            <a:endParaRPr lang="en-US" dirty="0"/>
          </a:p>
        </p:txBody>
      </p:sp>
      <p:sp>
        <p:nvSpPr>
          <p:cNvPr id="31" name="TextBox 30">
            <a:extLst>
              <a:ext uri="{FF2B5EF4-FFF2-40B4-BE49-F238E27FC236}">
                <a16:creationId xmlns:a16="http://schemas.microsoft.com/office/drawing/2014/main" id="{68AF4EA7-EC6F-4644-8133-70563BC43C4B}"/>
              </a:ext>
            </a:extLst>
          </p:cNvPr>
          <p:cNvSpPr txBox="1"/>
          <p:nvPr/>
        </p:nvSpPr>
        <p:spPr>
          <a:xfrm>
            <a:off x="2352363" y="4196108"/>
            <a:ext cx="1776327" cy="400110"/>
          </a:xfrm>
          <a:prstGeom prst="rect">
            <a:avLst/>
          </a:prstGeom>
          <a:noFill/>
        </p:spPr>
        <p:txBody>
          <a:bodyPr wrap="square" rtlCol="0">
            <a:spAutoFit/>
          </a:bodyPr>
          <a:lstStyle/>
          <a:p>
            <a:r>
              <a:rPr lang="en-US" sz="2000" b="1" dirty="0">
                <a:solidFill>
                  <a:srgbClr val="FF0000"/>
                </a:solidFill>
              </a:rPr>
              <a:t>+  O</a:t>
            </a:r>
            <a:r>
              <a:rPr lang="en-US" sz="2000" b="1" baseline="-25000" dirty="0">
                <a:solidFill>
                  <a:srgbClr val="FF0000"/>
                </a:solidFill>
              </a:rPr>
              <a:t>2</a:t>
            </a:r>
            <a:endParaRPr lang="en-US" sz="2000" b="1" dirty="0">
              <a:solidFill>
                <a:srgbClr val="FF0000"/>
              </a:solidFill>
            </a:endParaRPr>
          </a:p>
        </p:txBody>
      </p:sp>
      <p:cxnSp>
        <p:nvCxnSpPr>
          <p:cNvPr id="32" name="Straight Arrow Connector 31">
            <a:extLst>
              <a:ext uri="{FF2B5EF4-FFF2-40B4-BE49-F238E27FC236}">
                <a16:creationId xmlns:a16="http://schemas.microsoft.com/office/drawing/2014/main" id="{6AC20547-DDDA-44C0-9C25-D2C230640463}"/>
              </a:ext>
            </a:extLst>
          </p:cNvPr>
          <p:cNvCxnSpPr/>
          <p:nvPr/>
        </p:nvCxnSpPr>
        <p:spPr>
          <a:xfrm flipV="1">
            <a:off x="3099285" y="4424332"/>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33539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734836"/>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298910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14863" y="301680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883964" y="6172199"/>
            <a:ext cx="562554" cy="567173"/>
          </a:xfrm>
          <a:prstGeom prst="rect">
            <a:avLst/>
          </a:prstGeom>
          <a:ln w="12700">
            <a:miter lim="400000"/>
          </a:ln>
        </p:spPr>
      </p:pic>
      <p:pic>
        <p:nvPicPr>
          <p:cNvPr id="38" name="pasted-image.pdf"/>
          <p:cNvPicPr>
            <a:picLocks noChangeAspect="1"/>
          </p:cNvPicPr>
          <p:nvPr/>
        </p:nvPicPr>
        <p:blipFill>
          <a:blip r:embed="rId4"/>
          <a:stretch>
            <a:fillRect/>
          </a:stretch>
        </p:blipFill>
        <p:spPr>
          <a:xfrm>
            <a:off x="767316" y="5179251"/>
            <a:ext cx="640695" cy="650138"/>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9989" y="4157756"/>
            <a:ext cx="1753676" cy="817845"/>
          </a:xfrm>
          <a:prstGeom prst="rect">
            <a:avLst/>
          </a:prstGeom>
        </p:spPr>
      </p:pic>
      <p:sp>
        <p:nvSpPr>
          <p:cNvPr id="15" name="Rectangle 14">
            <a:extLst>
              <a:ext uri="{FF2B5EF4-FFF2-40B4-BE49-F238E27FC236}">
                <a16:creationId xmlns:a16="http://schemas.microsoft.com/office/drawing/2014/main" id="{F0524231-FF94-4AFD-B964-1AF5F3B62E5E}"/>
              </a:ext>
            </a:extLst>
          </p:cNvPr>
          <p:cNvSpPr/>
          <p:nvPr/>
        </p:nvSpPr>
        <p:spPr>
          <a:xfrm>
            <a:off x="1429783" y="4215846"/>
            <a:ext cx="1078465" cy="369332"/>
          </a:xfrm>
          <a:prstGeom prst="rect">
            <a:avLst/>
          </a:prstGeom>
        </p:spPr>
        <p:txBody>
          <a:bodyPr wrap="square">
            <a:spAutoFit/>
          </a:bodyPr>
          <a:lstStyle/>
          <a:p>
            <a:r>
              <a:rPr lang="en-US" b="1" dirty="0">
                <a:solidFill>
                  <a:srgbClr val="FF0000"/>
                </a:solidFill>
              </a:rPr>
              <a:t>C</a:t>
            </a:r>
            <a:r>
              <a:rPr lang="en-US" b="1" baseline="-25000" dirty="0">
                <a:solidFill>
                  <a:srgbClr val="FF0000"/>
                </a:solidFill>
              </a:rPr>
              <a:t>6</a:t>
            </a:r>
            <a:r>
              <a:rPr lang="en-US" b="1" dirty="0">
                <a:solidFill>
                  <a:srgbClr val="FF0000"/>
                </a:solidFill>
              </a:rPr>
              <a:t>H</a:t>
            </a:r>
            <a:r>
              <a:rPr lang="en-US" b="1" baseline="-25000" dirty="0">
                <a:solidFill>
                  <a:srgbClr val="FF0000"/>
                </a:solidFill>
              </a:rPr>
              <a:t>12</a:t>
            </a:r>
            <a:r>
              <a:rPr lang="en-US" b="1" dirty="0">
                <a:solidFill>
                  <a:srgbClr val="FF0000"/>
                </a:solidFill>
              </a:rPr>
              <a:t>O</a:t>
            </a:r>
            <a:r>
              <a:rPr lang="en-US" b="1" baseline="-25000" dirty="0">
                <a:solidFill>
                  <a:srgbClr val="FF0000"/>
                </a:solidFill>
              </a:rPr>
              <a:t>6</a:t>
            </a:r>
            <a:endParaRPr lang="en-US" dirty="0"/>
          </a:p>
        </p:txBody>
      </p:sp>
      <p:sp>
        <p:nvSpPr>
          <p:cNvPr id="31" name="TextBox 30">
            <a:extLst>
              <a:ext uri="{FF2B5EF4-FFF2-40B4-BE49-F238E27FC236}">
                <a16:creationId xmlns:a16="http://schemas.microsoft.com/office/drawing/2014/main" id="{68AF4EA7-EC6F-4644-8133-70563BC43C4B}"/>
              </a:ext>
            </a:extLst>
          </p:cNvPr>
          <p:cNvSpPr txBox="1"/>
          <p:nvPr/>
        </p:nvSpPr>
        <p:spPr>
          <a:xfrm>
            <a:off x="2352363" y="4196108"/>
            <a:ext cx="1776327" cy="400110"/>
          </a:xfrm>
          <a:prstGeom prst="rect">
            <a:avLst/>
          </a:prstGeom>
          <a:noFill/>
        </p:spPr>
        <p:txBody>
          <a:bodyPr wrap="square" rtlCol="0">
            <a:spAutoFit/>
          </a:bodyPr>
          <a:lstStyle/>
          <a:p>
            <a:r>
              <a:rPr lang="en-US" sz="2000" b="1" dirty="0">
                <a:solidFill>
                  <a:srgbClr val="FF0000"/>
                </a:solidFill>
              </a:rPr>
              <a:t>+  O</a:t>
            </a:r>
            <a:r>
              <a:rPr lang="en-US" sz="2000" b="1" baseline="-25000" dirty="0">
                <a:solidFill>
                  <a:srgbClr val="FF0000"/>
                </a:solidFill>
              </a:rPr>
              <a:t>2</a:t>
            </a:r>
            <a:endParaRPr lang="en-US" sz="2000" b="1" dirty="0">
              <a:solidFill>
                <a:srgbClr val="FF0000"/>
              </a:solidFill>
            </a:endParaRPr>
          </a:p>
        </p:txBody>
      </p:sp>
      <p:cxnSp>
        <p:nvCxnSpPr>
          <p:cNvPr id="32" name="Straight Arrow Connector 31">
            <a:extLst>
              <a:ext uri="{FF2B5EF4-FFF2-40B4-BE49-F238E27FC236}">
                <a16:creationId xmlns:a16="http://schemas.microsoft.com/office/drawing/2014/main" id="{6AC20547-DDDA-44C0-9C25-D2C230640463}"/>
              </a:ext>
            </a:extLst>
          </p:cNvPr>
          <p:cNvCxnSpPr/>
          <p:nvPr/>
        </p:nvCxnSpPr>
        <p:spPr>
          <a:xfrm flipV="1">
            <a:off x="3099285" y="4424332"/>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3" name="Content Placeholder 2">
            <a:extLst>
              <a:ext uri="{FF2B5EF4-FFF2-40B4-BE49-F238E27FC236}">
                <a16:creationId xmlns:a16="http://schemas.microsoft.com/office/drawing/2014/main" id="{989BEB56-C1EC-4AD0-9F80-246EB371A8EB}"/>
              </a:ext>
            </a:extLst>
          </p:cNvPr>
          <p:cNvSpPr txBox="1">
            <a:spLocks/>
          </p:cNvSpPr>
          <p:nvPr/>
        </p:nvSpPr>
        <p:spPr>
          <a:xfrm>
            <a:off x="1754584" y="5055060"/>
            <a:ext cx="6520963" cy="168453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200" dirty="0">
                <a:solidFill>
                  <a:srgbClr val="583F34"/>
                </a:solidFill>
                <a:latin typeface="Arial" panose="020B0604020202020204" pitchFamily="34" charset="0"/>
                <a:cs typeface="Arial" panose="020B0604020202020204" pitchFamily="34" charset="0"/>
              </a:rPr>
              <a:t>What are the PRODUCTS of cellular respiration? </a:t>
            </a:r>
            <a:r>
              <a:rPr lang="en-US" sz="2000" dirty="0">
                <a:solidFill>
                  <a:srgbClr val="583F34"/>
                </a:solidFill>
                <a:latin typeface="Arial" panose="020B0604020202020204" pitchFamily="34" charset="0"/>
                <a:cs typeface="Arial" panose="020B0604020202020204" pitchFamily="34" charset="0"/>
              </a:rPr>
              <a:t>(What are the C</a:t>
            </a:r>
            <a:r>
              <a:rPr lang="en-US" sz="2000" baseline="-25000" dirty="0">
                <a:solidFill>
                  <a:srgbClr val="583F34"/>
                </a:solidFill>
                <a:latin typeface="Arial" panose="020B0604020202020204" pitchFamily="34" charset="0"/>
                <a:cs typeface="Arial" panose="020B0604020202020204" pitchFamily="34" charset="0"/>
              </a:rPr>
              <a:t>6</a:t>
            </a:r>
            <a:r>
              <a:rPr lang="en-US" sz="2000" dirty="0">
                <a:solidFill>
                  <a:srgbClr val="583F34"/>
                </a:solidFill>
                <a:latin typeface="Arial" panose="020B0604020202020204" pitchFamily="34" charset="0"/>
                <a:cs typeface="Arial" panose="020B0604020202020204" pitchFamily="34" charset="0"/>
              </a:rPr>
              <a:t>H</a:t>
            </a:r>
            <a:r>
              <a:rPr lang="en-US" sz="2000" baseline="-25000" dirty="0">
                <a:solidFill>
                  <a:srgbClr val="583F34"/>
                </a:solidFill>
                <a:latin typeface="Arial" panose="020B0604020202020204" pitchFamily="34" charset="0"/>
                <a:cs typeface="Arial" panose="020B0604020202020204" pitchFamily="34" charset="0"/>
              </a:rPr>
              <a:t>12</a:t>
            </a:r>
            <a:r>
              <a:rPr lang="en-US" sz="2000" dirty="0">
                <a:solidFill>
                  <a:srgbClr val="583F34"/>
                </a:solidFill>
                <a:latin typeface="Arial" panose="020B0604020202020204" pitchFamily="34" charset="0"/>
                <a:cs typeface="Arial" panose="020B0604020202020204" pitchFamily="34" charset="0"/>
              </a:rPr>
              <a:t>O</a:t>
            </a:r>
            <a:r>
              <a:rPr lang="en-US" sz="2000" baseline="-25000" dirty="0">
                <a:solidFill>
                  <a:srgbClr val="583F34"/>
                </a:solidFill>
                <a:latin typeface="Arial" panose="020B0604020202020204" pitchFamily="34" charset="0"/>
                <a:cs typeface="Arial" panose="020B0604020202020204" pitchFamily="34" charset="0"/>
              </a:rPr>
              <a:t>6</a:t>
            </a:r>
            <a:r>
              <a:rPr lang="en-US" sz="2000" dirty="0">
                <a:solidFill>
                  <a:srgbClr val="583F34"/>
                </a:solidFill>
                <a:latin typeface="Arial" panose="020B0604020202020204" pitchFamily="34" charset="0"/>
                <a:cs typeface="Arial" panose="020B0604020202020204" pitchFamily="34" charset="0"/>
              </a:rPr>
              <a:t> and O</a:t>
            </a:r>
            <a:r>
              <a:rPr lang="en-US" sz="2000" baseline="-25000" dirty="0">
                <a:solidFill>
                  <a:srgbClr val="583F34"/>
                </a:solidFill>
                <a:latin typeface="Arial" panose="020B0604020202020204" pitchFamily="34" charset="0"/>
                <a:cs typeface="Arial" panose="020B0604020202020204" pitchFamily="34" charset="0"/>
              </a:rPr>
              <a:t>2</a:t>
            </a:r>
            <a:r>
              <a:rPr lang="en-US" sz="2000" dirty="0">
                <a:solidFill>
                  <a:srgbClr val="583F34"/>
                </a:solidFill>
                <a:latin typeface="Arial" panose="020B0604020202020204" pitchFamily="34" charset="0"/>
                <a:cs typeface="Arial" panose="020B0604020202020204" pitchFamily="34" charset="0"/>
              </a:rPr>
              <a:t> rearranged to form?)</a:t>
            </a:r>
          </a:p>
          <a:p>
            <a:pPr marL="0" indent="0">
              <a:buFont typeface="Arial"/>
              <a:buNone/>
            </a:pPr>
            <a:endParaRPr lang="en-US" sz="22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200" dirty="0">
                <a:solidFill>
                  <a:srgbClr val="583F34"/>
                </a:solidFill>
                <a:latin typeface="Arial" panose="020B0604020202020204" pitchFamily="34" charset="0"/>
                <a:cs typeface="Arial" panose="020B0604020202020204" pitchFamily="34" charset="0"/>
              </a:rPr>
              <a:t>Write your ideas in </a:t>
            </a:r>
            <a:r>
              <a:rPr lang="en-US" sz="2200" b="1" dirty="0">
                <a:solidFill>
                  <a:srgbClr val="583F34"/>
                </a:solidFill>
                <a:latin typeface="Arial" panose="020B0604020202020204" pitchFamily="34" charset="0"/>
                <a:cs typeface="Arial" panose="020B0604020202020204" pitchFamily="34" charset="0"/>
              </a:rPr>
              <a:t>Doodle Box C.</a:t>
            </a:r>
          </a:p>
        </p:txBody>
      </p:sp>
      <p:sp>
        <p:nvSpPr>
          <p:cNvPr id="34" name="TextBox 33">
            <a:extLst>
              <a:ext uri="{FF2B5EF4-FFF2-40B4-BE49-F238E27FC236}">
                <a16:creationId xmlns:a16="http://schemas.microsoft.com/office/drawing/2014/main" id="{67649B8C-BE53-4FDB-8EA8-3131C817FB59}"/>
              </a:ext>
            </a:extLst>
          </p:cNvPr>
          <p:cNvSpPr txBox="1"/>
          <p:nvPr/>
        </p:nvSpPr>
        <p:spPr>
          <a:xfrm>
            <a:off x="2847253" y="5872552"/>
            <a:ext cx="4991630" cy="400110"/>
          </a:xfrm>
          <a:prstGeom prst="rect">
            <a:avLst/>
          </a:prstGeom>
          <a:noFill/>
        </p:spPr>
        <p:txBody>
          <a:bodyPr wrap="square" rtlCol="0">
            <a:spAutoFit/>
          </a:bodyPr>
          <a:lstStyle/>
          <a:p>
            <a:r>
              <a:rPr lang="en-US" sz="2000" b="1" i="1" dirty="0">
                <a:solidFill>
                  <a:srgbClr val="FF0000"/>
                </a:solidFill>
              </a:rPr>
              <a:t>Carbon Dioxide and Water -CO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sp>
        <p:nvSpPr>
          <p:cNvPr id="35" name="TextBox 34">
            <a:extLst>
              <a:ext uri="{FF2B5EF4-FFF2-40B4-BE49-F238E27FC236}">
                <a16:creationId xmlns:a16="http://schemas.microsoft.com/office/drawing/2014/main" id="{878954EA-44FF-46BC-BA72-13CAC2A9A02A}"/>
              </a:ext>
            </a:extLst>
          </p:cNvPr>
          <p:cNvSpPr txBox="1"/>
          <p:nvPr/>
        </p:nvSpPr>
        <p:spPr>
          <a:xfrm>
            <a:off x="5585204" y="4206408"/>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36" name="Straight Arrow Connector 35">
            <a:extLst>
              <a:ext uri="{FF2B5EF4-FFF2-40B4-BE49-F238E27FC236}">
                <a16:creationId xmlns:a16="http://schemas.microsoft.com/office/drawing/2014/main" id="{462133AE-F538-422D-82D9-9E7B500014D2}"/>
              </a:ext>
            </a:extLst>
          </p:cNvPr>
          <p:cNvCxnSpPr/>
          <p:nvPr/>
        </p:nvCxnSpPr>
        <p:spPr>
          <a:xfrm flipV="1">
            <a:off x="4744196" y="4432350"/>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4568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734836"/>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298910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14863" y="301680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1089369" y="6120027"/>
            <a:ext cx="562554" cy="567173"/>
          </a:xfrm>
          <a:prstGeom prst="rect">
            <a:avLst/>
          </a:prstGeom>
          <a:ln w="12700">
            <a:miter lim="400000"/>
          </a:ln>
        </p:spPr>
      </p:pic>
      <p:pic>
        <p:nvPicPr>
          <p:cNvPr id="38" name="pasted-image.pdf"/>
          <p:cNvPicPr>
            <a:picLocks noChangeAspect="1"/>
          </p:cNvPicPr>
          <p:nvPr/>
        </p:nvPicPr>
        <p:blipFill>
          <a:blip r:embed="rId4"/>
          <a:stretch>
            <a:fillRect/>
          </a:stretch>
        </p:blipFill>
        <p:spPr>
          <a:xfrm>
            <a:off x="1011228" y="4925270"/>
            <a:ext cx="640695" cy="650138"/>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9989" y="4157756"/>
            <a:ext cx="1753676" cy="817845"/>
          </a:xfrm>
          <a:prstGeom prst="rect">
            <a:avLst/>
          </a:prstGeom>
        </p:spPr>
      </p:pic>
      <p:sp>
        <p:nvSpPr>
          <p:cNvPr id="15" name="Rectangle 14">
            <a:extLst>
              <a:ext uri="{FF2B5EF4-FFF2-40B4-BE49-F238E27FC236}">
                <a16:creationId xmlns:a16="http://schemas.microsoft.com/office/drawing/2014/main" id="{F0524231-FF94-4AFD-B964-1AF5F3B62E5E}"/>
              </a:ext>
            </a:extLst>
          </p:cNvPr>
          <p:cNvSpPr/>
          <p:nvPr/>
        </p:nvSpPr>
        <p:spPr>
          <a:xfrm>
            <a:off x="1429783" y="4215846"/>
            <a:ext cx="1078465" cy="369332"/>
          </a:xfrm>
          <a:prstGeom prst="rect">
            <a:avLst/>
          </a:prstGeom>
        </p:spPr>
        <p:txBody>
          <a:bodyPr wrap="square">
            <a:spAutoFit/>
          </a:bodyPr>
          <a:lstStyle/>
          <a:p>
            <a:r>
              <a:rPr lang="en-US" b="1" dirty="0">
                <a:solidFill>
                  <a:srgbClr val="FF0000"/>
                </a:solidFill>
              </a:rPr>
              <a:t>C</a:t>
            </a:r>
            <a:r>
              <a:rPr lang="en-US" b="1" baseline="-25000" dirty="0">
                <a:solidFill>
                  <a:srgbClr val="FF0000"/>
                </a:solidFill>
              </a:rPr>
              <a:t>6</a:t>
            </a:r>
            <a:r>
              <a:rPr lang="en-US" b="1" dirty="0">
                <a:solidFill>
                  <a:srgbClr val="FF0000"/>
                </a:solidFill>
              </a:rPr>
              <a:t>H</a:t>
            </a:r>
            <a:r>
              <a:rPr lang="en-US" b="1" baseline="-25000" dirty="0">
                <a:solidFill>
                  <a:srgbClr val="FF0000"/>
                </a:solidFill>
              </a:rPr>
              <a:t>12</a:t>
            </a:r>
            <a:r>
              <a:rPr lang="en-US" b="1" dirty="0">
                <a:solidFill>
                  <a:srgbClr val="FF0000"/>
                </a:solidFill>
              </a:rPr>
              <a:t>O</a:t>
            </a:r>
            <a:r>
              <a:rPr lang="en-US" b="1" baseline="-25000" dirty="0">
                <a:solidFill>
                  <a:srgbClr val="FF0000"/>
                </a:solidFill>
              </a:rPr>
              <a:t>6</a:t>
            </a:r>
            <a:endParaRPr lang="en-US" dirty="0"/>
          </a:p>
        </p:txBody>
      </p:sp>
      <p:sp>
        <p:nvSpPr>
          <p:cNvPr id="31" name="TextBox 30">
            <a:extLst>
              <a:ext uri="{FF2B5EF4-FFF2-40B4-BE49-F238E27FC236}">
                <a16:creationId xmlns:a16="http://schemas.microsoft.com/office/drawing/2014/main" id="{68AF4EA7-EC6F-4644-8133-70563BC43C4B}"/>
              </a:ext>
            </a:extLst>
          </p:cNvPr>
          <p:cNvSpPr txBox="1"/>
          <p:nvPr/>
        </p:nvSpPr>
        <p:spPr>
          <a:xfrm>
            <a:off x="2352363" y="4196108"/>
            <a:ext cx="1776327" cy="400110"/>
          </a:xfrm>
          <a:prstGeom prst="rect">
            <a:avLst/>
          </a:prstGeom>
          <a:noFill/>
        </p:spPr>
        <p:txBody>
          <a:bodyPr wrap="square" rtlCol="0">
            <a:spAutoFit/>
          </a:bodyPr>
          <a:lstStyle/>
          <a:p>
            <a:r>
              <a:rPr lang="en-US" sz="2000" b="1" dirty="0">
                <a:solidFill>
                  <a:srgbClr val="FF0000"/>
                </a:solidFill>
              </a:rPr>
              <a:t>+  O</a:t>
            </a:r>
            <a:r>
              <a:rPr lang="en-US" sz="2000" b="1" baseline="-25000" dirty="0">
                <a:solidFill>
                  <a:srgbClr val="FF0000"/>
                </a:solidFill>
              </a:rPr>
              <a:t>2</a:t>
            </a:r>
            <a:endParaRPr lang="en-US" sz="2000" b="1" dirty="0">
              <a:solidFill>
                <a:srgbClr val="FF0000"/>
              </a:solidFill>
            </a:endParaRPr>
          </a:p>
        </p:txBody>
      </p:sp>
      <p:cxnSp>
        <p:nvCxnSpPr>
          <p:cNvPr id="32" name="Straight Arrow Connector 31">
            <a:extLst>
              <a:ext uri="{FF2B5EF4-FFF2-40B4-BE49-F238E27FC236}">
                <a16:creationId xmlns:a16="http://schemas.microsoft.com/office/drawing/2014/main" id="{6AC20547-DDDA-44C0-9C25-D2C230640463}"/>
              </a:ext>
            </a:extLst>
          </p:cNvPr>
          <p:cNvCxnSpPr/>
          <p:nvPr/>
        </p:nvCxnSpPr>
        <p:spPr>
          <a:xfrm flipV="1">
            <a:off x="3099285" y="4424332"/>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3" name="Content Placeholder 2">
            <a:extLst>
              <a:ext uri="{FF2B5EF4-FFF2-40B4-BE49-F238E27FC236}">
                <a16:creationId xmlns:a16="http://schemas.microsoft.com/office/drawing/2014/main" id="{989BEB56-C1EC-4AD0-9F80-246EB371A8EB}"/>
              </a:ext>
            </a:extLst>
          </p:cNvPr>
          <p:cNvSpPr txBox="1">
            <a:spLocks/>
          </p:cNvSpPr>
          <p:nvPr/>
        </p:nvSpPr>
        <p:spPr>
          <a:xfrm>
            <a:off x="1754584" y="4886742"/>
            <a:ext cx="7193473" cy="151687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400" dirty="0">
                <a:solidFill>
                  <a:srgbClr val="583F34"/>
                </a:solidFill>
                <a:latin typeface="Arial" panose="020B0604020202020204" pitchFamily="34" charset="0"/>
                <a:cs typeface="Arial" panose="020B0604020202020204" pitchFamily="34" charset="0"/>
              </a:rPr>
              <a:t>What happens to the Carbon Dioxide and Water (CO</a:t>
            </a:r>
            <a:r>
              <a:rPr lang="en-US" sz="2400" baseline="-25000" dirty="0">
                <a:solidFill>
                  <a:srgbClr val="583F34"/>
                </a:solidFill>
                <a:latin typeface="Arial" panose="020B0604020202020204" pitchFamily="34" charset="0"/>
                <a:cs typeface="Arial" panose="020B0604020202020204" pitchFamily="34" charset="0"/>
              </a:rPr>
              <a:t>2</a:t>
            </a:r>
            <a:r>
              <a:rPr lang="en-US" sz="2400" dirty="0">
                <a:solidFill>
                  <a:srgbClr val="583F34"/>
                </a:solidFill>
                <a:latin typeface="Arial" panose="020B0604020202020204" pitchFamily="34" charset="0"/>
                <a:cs typeface="Arial" panose="020B0604020202020204" pitchFamily="34" charset="0"/>
              </a:rPr>
              <a:t> + H</a:t>
            </a:r>
            <a:r>
              <a:rPr lang="en-US" sz="2400" baseline="-25000" dirty="0">
                <a:solidFill>
                  <a:srgbClr val="583F34"/>
                </a:solidFill>
                <a:latin typeface="Arial" panose="020B0604020202020204" pitchFamily="34" charset="0"/>
                <a:cs typeface="Arial" panose="020B0604020202020204" pitchFamily="34" charset="0"/>
              </a:rPr>
              <a:t>2</a:t>
            </a:r>
            <a:r>
              <a:rPr lang="en-US" sz="2400" dirty="0">
                <a:solidFill>
                  <a:srgbClr val="583F34"/>
                </a:solidFill>
                <a:latin typeface="Arial" panose="020B0604020202020204" pitchFamily="34" charset="0"/>
                <a:cs typeface="Arial" panose="020B0604020202020204" pitchFamily="34" charset="0"/>
              </a:rPr>
              <a:t>O)?</a:t>
            </a:r>
          </a:p>
          <a:p>
            <a:pPr marL="0" indent="0">
              <a:lnSpc>
                <a:spcPct val="120000"/>
              </a:lnSpc>
              <a:spcBef>
                <a:spcPts val="0"/>
              </a:spcBef>
              <a:buNone/>
            </a:pPr>
            <a:endParaRPr lang="en-US" sz="2400" dirty="0">
              <a:solidFill>
                <a:srgbClr val="583F34"/>
              </a:solidFill>
              <a:latin typeface="Arial" panose="020B0604020202020204" pitchFamily="34" charset="0"/>
              <a:cs typeface="Arial" panose="020B0604020202020204" pitchFamily="34" charset="0"/>
            </a:endParaRPr>
          </a:p>
          <a:p>
            <a:pPr marL="0" indent="0">
              <a:lnSpc>
                <a:spcPct val="120000"/>
              </a:lnSpc>
              <a:spcBef>
                <a:spcPts val="0"/>
              </a:spcBef>
              <a:buNone/>
            </a:pPr>
            <a:r>
              <a:rPr lang="en-US" sz="2400" dirty="0">
                <a:solidFill>
                  <a:srgbClr val="583F34"/>
                </a:solidFill>
                <a:latin typeface="Arial" panose="020B0604020202020204" pitchFamily="34" charset="0"/>
                <a:cs typeface="Arial" panose="020B0604020202020204" pitchFamily="34" charset="0"/>
              </a:rPr>
              <a:t>Write your ideas in </a:t>
            </a:r>
            <a:r>
              <a:rPr lang="en-US" sz="2400" b="1" dirty="0">
                <a:solidFill>
                  <a:srgbClr val="583F34"/>
                </a:solidFill>
                <a:latin typeface="Arial" panose="020B0604020202020204" pitchFamily="34" charset="0"/>
                <a:cs typeface="Arial" panose="020B0604020202020204" pitchFamily="34" charset="0"/>
              </a:rPr>
              <a:t>Doodle Box D.</a:t>
            </a:r>
          </a:p>
          <a:p>
            <a:pPr marL="0" indent="0">
              <a:lnSpc>
                <a:spcPct val="120000"/>
              </a:lnSpc>
              <a:spcBef>
                <a:spcPts val="0"/>
              </a:spcBef>
              <a:buNone/>
            </a:pPr>
            <a:endParaRPr lang="en-US" sz="2200" dirty="0">
              <a:solidFill>
                <a:srgbClr val="583F34"/>
              </a:solidFill>
              <a:latin typeface="Arial" panose="020B0604020202020204" pitchFamily="34" charset="0"/>
              <a:cs typeface="Arial" panose="020B0604020202020204" pitchFamily="34" charset="0"/>
            </a:endParaRPr>
          </a:p>
          <a:p>
            <a:pPr marL="0" indent="0">
              <a:lnSpc>
                <a:spcPct val="120000"/>
              </a:lnSpc>
              <a:spcBef>
                <a:spcPts val="0"/>
              </a:spcBef>
              <a:buNone/>
            </a:pPr>
            <a:endParaRPr lang="en-US" sz="2200" dirty="0">
              <a:solidFill>
                <a:srgbClr val="583F34"/>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67649B8C-BE53-4FDB-8EA8-3131C817FB59}"/>
              </a:ext>
            </a:extLst>
          </p:cNvPr>
          <p:cNvSpPr txBox="1"/>
          <p:nvPr/>
        </p:nvSpPr>
        <p:spPr>
          <a:xfrm>
            <a:off x="8948057" y="3724466"/>
            <a:ext cx="4991630" cy="400110"/>
          </a:xfrm>
          <a:prstGeom prst="rect">
            <a:avLst/>
          </a:prstGeom>
          <a:noFill/>
        </p:spPr>
        <p:txBody>
          <a:bodyPr wrap="square" rtlCol="0">
            <a:spAutoFit/>
          </a:bodyPr>
          <a:lstStyle/>
          <a:p>
            <a:r>
              <a:rPr lang="en-US" sz="2000" b="1" i="1" dirty="0">
                <a:solidFill>
                  <a:srgbClr val="FF0000"/>
                </a:solidFill>
              </a:rPr>
              <a:t> </a:t>
            </a:r>
          </a:p>
        </p:txBody>
      </p:sp>
      <p:sp>
        <p:nvSpPr>
          <p:cNvPr id="35" name="TextBox 34">
            <a:extLst>
              <a:ext uri="{FF2B5EF4-FFF2-40B4-BE49-F238E27FC236}">
                <a16:creationId xmlns:a16="http://schemas.microsoft.com/office/drawing/2014/main" id="{878954EA-44FF-46BC-BA72-13CAC2A9A02A}"/>
              </a:ext>
            </a:extLst>
          </p:cNvPr>
          <p:cNvSpPr txBox="1"/>
          <p:nvPr/>
        </p:nvSpPr>
        <p:spPr>
          <a:xfrm>
            <a:off x="5585204" y="4206408"/>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36" name="Straight Arrow Connector 35">
            <a:extLst>
              <a:ext uri="{FF2B5EF4-FFF2-40B4-BE49-F238E27FC236}">
                <a16:creationId xmlns:a16="http://schemas.microsoft.com/office/drawing/2014/main" id="{462133AE-F538-422D-82D9-9E7B500014D2}"/>
              </a:ext>
            </a:extLst>
          </p:cNvPr>
          <p:cNvCxnSpPr/>
          <p:nvPr/>
        </p:nvCxnSpPr>
        <p:spPr>
          <a:xfrm flipV="1">
            <a:off x="4744196" y="4432350"/>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746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734836"/>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298910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14863" y="301680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38" name="pasted-image.pdf"/>
          <p:cNvPicPr>
            <a:picLocks noChangeAspect="1"/>
          </p:cNvPicPr>
          <p:nvPr/>
        </p:nvPicPr>
        <p:blipFill>
          <a:blip r:embed="rId3"/>
          <a:stretch>
            <a:fillRect/>
          </a:stretch>
        </p:blipFill>
        <p:spPr>
          <a:xfrm>
            <a:off x="475272" y="5000499"/>
            <a:ext cx="640695" cy="650138"/>
          </a:xfrm>
          <a:prstGeom prst="rect">
            <a:avLst/>
          </a:prstGeom>
          <a:ln w="12700">
            <a:miter lim="400000"/>
          </a:ln>
        </p:spPr>
      </p:pic>
      <p:pic>
        <p:nvPicPr>
          <p:cNvPr id="39" name="Picture 38" descr="Screen Shot 2015-11-28 at 6.49.3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9989" y="4157756"/>
            <a:ext cx="1753676" cy="817845"/>
          </a:xfrm>
          <a:prstGeom prst="rect">
            <a:avLst/>
          </a:prstGeom>
        </p:spPr>
      </p:pic>
      <p:sp>
        <p:nvSpPr>
          <p:cNvPr id="15" name="Rectangle 14">
            <a:extLst>
              <a:ext uri="{FF2B5EF4-FFF2-40B4-BE49-F238E27FC236}">
                <a16:creationId xmlns:a16="http://schemas.microsoft.com/office/drawing/2014/main" id="{F0524231-FF94-4AFD-B964-1AF5F3B62E5E}"/>
              </a:ext>
            </a:extLst>
          </p:cNvPr>
          <p:cNvSpPr/>
          <p:nvPr/>
        </p:nvSpPr>
        <p:spPr>
          <a:xfrm>
            <a:off x="1429783" y="4215846"/>
            <a:ext cx="1078465" cy="369332"/>
          </a:xfrm>
          <a:prstGeom prst="rect">
            <a:avLst/>
          </a:prstGeom>
        </p:spPr>
        <p:txBody>
          <a:bodyPr wrap="square">
            <a:spAutoFit/>
          </a:bodyPr>
          <a:lstStyle/>
          <a:p>
            <a:r>
              <a:rPr lang="en-US" b="1" dirty="0">
                <a:solidFill>
                  <a:srgbClr val="FF0000"/>
                </a:solidFill>
              </a:rPr>
              <a:t>C</a:t>
            </a:r>
            <a:r>
              <a:rPr lang="en-US" b="1" baseline="-25000" dirty="0">
                <a:solidFill>
                  <a:srgbClr val="FF0000"/>
                </a:solidFill>
              </a:rPr>
              <a:t>6</a:t>
            </a:r>
            <a:r>
              <a:rPr lang="en-US" b="1" dirty="0">
                <a:solidFill>
                  <a:srgbClr val="FF0000"/>
                </a:solidFill>
              </a:rPr>
              <a:t>H</a:t>
            </a:r>
            <a:r>
              <a:rPr lang="en-US" b="1" baseline="-25000" dirty="0">
                <a:solidFill>
                  <a:srgbClr val="FF0000"/>
                </a:solidFill>
              </a:rPr>
              <a:t>12</a:t>
            </a:r>
            <a:r>
              <a:rPr lang="en-US" b="1" dirty="0">
                <a:solidFill>
                  <a:srgbClr val="FF0000"/>
                </a:solidFill>
              </a:rPr>
              <a:t>O</a:t>
            </a:r>
            <a:r>
              <a:rPr lang="en-US" b="1" baseline="-25000" dirty="0">
                <a:solidFill>
                  <a:srgbClr val="FF0000"/>
                </a:solidFill>
              </a:rPr>
              <a:t>6</a:t>
            </a:r>
            <a:endParaRPr lang="en-US" dirty="0"/>
          </a:p>
        </p:txBody>
      </p:sp>
      <p:sp>
        <p:nvSpPr>
          <p:cNvPr id="31" name="TextBox 30">
            <a:extLst>
              <a:ext uri="{FF2B5EF4-FFF2-40B4-BE49-F238E27FC236}">
                <a16:creationId xmlns:a16="http://schemas.microsoft.com/office/drawing/2014/main" id="{68AF4EA7-EC6F-4644-8133-70563BC43C4B}"/>
              </a:ext>
            </a:extLst>
          </p:cNvPr>
          <p:cNvSpPr txBox="1"/>
          <p:nvPr/>
        </p:nvSpPr>
        <p:spPr>
          <a:xfrm>
            <a:off x="2352363" y="4196108"/>
            <a:ext cx="1776327" cy="400110"/>
          </a:xfrm>
          <a:prstGeom prst="rect">
            <a:avLst/>
          </a:prstGeom>
          <a:noFill/>
        </p:spPr>
        <p:txBody>
          <a:bodyPr wrap="square" rtlCol="0">
            <a:spAutoFit/>
          </a:bodyPr>
          <a:lstStyle/>
          <a:p>
            <a:r>
              <a:rPr lang="en-US" sz="2000" b="1" dirty="0">
                <a:solidFill>
                  <a:srgbClr val="FF0000"/>
                </a:solidFill>
              </a:rPr>
              <a:t>+  O</a:t>
            </a:r>
            <a:r>
              <a:rPr lang="en-US" sz="2000" b="1" baseline="-25000" dirty="0">
                <a:solidFill>
                  <a:srgbClr val="FF0000"/>
                </a:solidFill>
              </a:rPr>
              <a:t>2</a:t>
            </a:r>
            <a:endParaRPr lang="en-US" sz="2000" b="1" dirty="0">
              <a:solidFill>
                <a:srgbClr val="FF0000"/>
              </a:solidFill>
            </a:endParaRPr>
          </a:p>
        </p:txBody>
      </p:sp>
      <p:cxnSp>
        <p:nvCxnSpPr>
          <p:cNvPr id="32" name="Straight Arrow Connector 31">
            <a:extLst>
              <a:ext uri="{FF2B5EF4-FFF2-40B4-BE49-F238E27FC236}">
                <a16:creationId xmlns:a16="http://schemas.microsoft.com/office/drawing/2014/main" id="{6AC20547-DDDA-44C0-9C25-D2C230640463}"/>
              </a:ext>
            </a:extLst>
          </p:cNvPr>
          <p:cNvCxnSpPr/>
          <p:nvPr/>
        </p:nvCxnSpPr>
        <p:spPr>
          <a:xfrm flipV="1">
            <a:off x="3099285" y="4424332"/>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67649B8C-BE53-4FDB-8EA8-3131C817FB59}"/>
              </a:ext>
            </a:extLst>
          </p:cNvPr>
          <p:cNvSpPr txBox="1"/>
          <p:nvPr/>
        </p:nvSpPr>
        <p:spPr>
          <a:xfrm>
            <a:off x="8948057" y="3724466"/>
            <a:ext cx="4991630" cy="400110"/>
          </a:xfrm>
          <a:prstGeom prst="rect">
            <a:avLst/>
          </a:prstGeom>
          <a:noFill/>
        </p:spPr>
        <p:txBody>
          <a:bodyPr wrap="square" rtlCol="0">
            <a:spAutoFit/>
          </a:bodyPr>
          <a:lstStyle/>
          <a:p>
            <a:r>
              <a:rPr lang="en-US" sz="2000" b="1" i="1" dirty="0">
                <a:solidFill>
                  <a:srgbClr val="FF0000"/>
                </a:solidFill>
              </a:rPr>
              <a:t> </a:t>
            </a:r>
          </a:p>
        </p:txBody>
      </p:sp>
      <p:sp>
        <p:nvSpPr>
          <p:cNvPr id="35" name="TextBox 34">
            <a:extLst>
              <a:ext uri="{FF2B5EF4-FFF2-40B4-BE49-F238E27FC236}">
                <a16:creationId xmlns:a16="http://schemas.microsoft.com/office/drawing/2014/main" id="{878954EA-44FF-46BC-BA72-13CAC2A9A02A}"/>
              </a:ext>
            </a:extLst>
          </p:cNvPr>
          <p:cNvSpPr txBox="1"/>
          <p:nvPr/>
        </p:nvSpPr>
        <p:spPr>
          <a:xfrm>
            <a:off x="5585204" y="4206408"/>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36" name="Straight Arrow Connector 35">
            <a:extLst>
              <a:ext uri="{FF2B5EF4-FFF2-40B4-BE49-F238E27FC236}">
                <a16:creationId xmlns:a16="http://schemas.microsoft.com/office/drawing/2014/main" id="{462133AE-F538-422D-82D9-9E7B500014D2}"/>
              </a:ext>
            </a:extLst>
          </p:cNvPr>
          <p:cNvCxnSpPr/>
          <p:nvPr/>
        </p:nvCxnSpPr>
        <p:spPr>
          <a:xfrm flipV="1">
            <a:off x="4744196" y="4432350"/>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Content Placeholder 2">
            <a:extLst>
              <a:ext uri="{FF2B5EF4-FFF2-40B4-BE49-F238E27FC236}">
                <a16:creationId xmlns:a16="http://schemas.microsoft.com/office/drawing/2014/main" id="{945BE2B7-470E-41D2-B46D-66039B7B7F40}"/>
              </a:ext>
            </a:extLst>
          </p:cNvPr>
          <p:cNvSpPr txBox="1">
            <a:spLocks/>
          </p:cNvSpPr>
          <p:nvPr/>
        </p:nvSpPr>
        <p:spPr>
          <a:xfrm>
            <a:off x="1273005" y="5136065"/>
            <a:ext cx="7045601" cy="127456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3600" dirty="0">
                <a:solidFill>
                  <a:srgbClr val="583F34"/>
                </a:solidFill>
                <a:latin typeface="Arial" panose="020B0604020202020204" pitchFamily="34" charset="0"/>
                <a:cs typeface="Arial" panose="020B0604020202020204" pitchFamily="34" charset="0"/>
              </a:rPr>
              <a:t>Is the food (matter) we take in, only used for cellular respiration?</a:t>
            </a:r>
          </a:p>
          <a:p>
            <a:pPr marL="0" indent="0">
              <a:lnSpc>
                <a:spcPct val="120000"/>
              </a:lnSpc>
              <a:spcBef>
                <a:spcPts val="0"/>
              </a:spcBef>
              <a:buNone/>
            </a:pPr>
            <a:endParaRPr lang="en-US" sz="2200" dirty="0">
              <a:solidFill>
                <a:srgbClr val="583F3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737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853" y="0"/>
            <a:ext cx="8557147" cy="1143000"/>
          </a:xfrm>
        </p:spPr>
        <p:txBody>
          <a:bodyPr>
            <a:noAutofit/>
          </a:bodyPr>
          <a:lstStyle/>
          <a:p>
            <a:pPr algn="l"/>
            <a:r>
              <a:rPr lang="en-US" sz="4000" dirty="0">
                <a:solidFill>
                  <a:srgbClr val="256800"/>
                </a:solidFill>
                <a:latin typeface="Calibri Light" panose="020F0302020204030204"/>
              </a:rPr>
              <a:t>Matter from Food</a:t>
            </a:r>
            <a:endParaRPr lang="en-US" sz="4000" dirty="0">
              <a:solidFill>
                <a:srgbClr val="256800"/>
              </a:solidFill>
              <a:latin typeface="Arial" panose="020B0604020202020204" pitchFamily="34" charset="0"/>
              <a:cs typeface="Arial" panose="020B0604020202020204" pitchFamily="34" charset="0"/>
            </a:endParaRPr>
          </a:p>
        </p:txBody>
      </p:sp>
      <p:pic>
        <p:nvPicPr>
          <p:cNvPr id="4" name="Picture 3" descr="stages_of_growth.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5556" y="4599600"/>
            <a:ext cx="3431282" cy="2103659"/>
          </a:xfrm>
          <a:prstGeom prst="rect">
            <a:avLst/>
          </a:prstGeom>
        </p:spPr>
      </p:pic>
      <p:sp>
        <p:nvSpPr>
          <p:cNvPr id="7" name="Content Placeholder 2"/>
          <p:cNvSpPr txBox="1">
            <a:spLocks/>
          </p:cNvSpPr>
          <p:nvPr/>
        </p:nvSpPr>
        <p:spPr>
          <a:xfrm>
            <a:off x="1480502" y="1211801"/>
            <a:ext cx="6462495" cy="2391208"/>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800" dirty="0">
                <a:solidFill>
                  <a:srgbClr val="583F34"/>
                </a:solidFill>
                <a:latin typeface="Arial" panose="020B0604020202020204" pitchFamily="34" charset="0"/>
                <a:cs typeface="Arial" panose="020B0604020202020204" pitchFamily="34" charset="0"/>
              </a:rPr>
              <a:t>Besides rearranging it to get energy, how does our body use matter?</a:t>
            </a:r>
          </a:p>
          <a:p>
            <a:pPr marL="0" indent="0">
              <a:buNone/>
            </a:pPr>
            <a:endParaRPr lang="en-US" sz="2800" dirty="0">
              <a:solidFill>
                <a:srgbClr val="583F34"/>
              </a:solidFill>
              <a:latin typeface="Arial" panose="020B0604020202020204" pitchFamily="34" charset="0"/>
              <a:cs typeface="Arial" panose="020B0604020202020204" pitchFamily="34" charset="0"/>
            </a:endParaRPr>
          </a:p>
          <a:p>
            <a:pPr marL="0" indent="0">
              <a:buNone/>
            </a:pPr>
            <a:r>
              <a:rPr lang="en-US" sz="2800" dirty="0">
                <a:solidFill>
                  <a:srgbClr val="583F34"/>
                </a:solidFill>
                <a:latin typeface="Arial" panose="020B0604020202020204" pitchFamily="34" charset="0"/>
                <a:cs typeface="Arial" panose="020B0604020202020204" pitchFamily="34" charset="0"/>
              </a:rPr>
              <a:t>Review your Inputs-Outputs-Uses.</a:t>
            </a:r>
          </a:p>
        </p:txBody>
      </p:sp>
      <p:pic>
        <p:nvPicPr>
          <p:cNvPr id="8" name="pasted-image.pdf"/>
          <p:cNvPicPr>
            <a:picLocks noChangeAspect="1"/>
          </p:cNvPicPr>
          <p:nvPr/>
        </p:nvPicPr>
        <p:blipFill>
          <a:blip r:embed="rId4"/>
          <a:stretch>
            <a:fillRect/>
          </a:stretch>
        </p:blipFill>
        <p:spPr>
          <a:xfrm>
            <a:off x="354104" y="1323797"/>
            <a:ext cx="1126398" cy="1143000"/>
          </a:xfrm>
          <a:prstGeom prst="rect">
            <a:avLst/>
          </a:prstGeom>
          <a:ln w="12700">
            <a:miter lim="400000"/>
          </a:ln>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5398" y="4668400"/>
            <a:ext cx="2213930" cy="1966060"/>
          </a:xfrm>
          <a:prstGeom prst="rect">
            <a:avLst/>
          </a:prstGeom>
        </p:spPr>
      </p:pic>
      <p:pic>
        <p:nvPicPr>
          <p:cNvPr id="6" name="Picture 5"/>
          <p:cNvPicPr>
            <a:picLocks noChangeAspect="1"/>
          </p:cNvPicPr>
          <p:nvPr/>
        </p:nvPicPr>
        <p:blipFill>
          <a:blip r:embed="rId6"/>
          <a:stretch>
            <a:fillRect/>
          </a:stretch>
        </p:blipFill>
        <p:spPr>
          <a:xfrm>
            <a:off x="2755413" y="4123938"/>
            <a:ext cx="1087706" cy="857097"/>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68808" y="4182228"/>
            <a:ext cx="2041640" cy="1439497"/>
          </a:xfrm>
          <a:prstGeom prst="rect">
            <a:avLst/>
          </a:prstGeom>
        </p:spPr>
      </p:pic>
      <p:sp>
        <p:nvSpPr>
          <p:cNvPr id="10" name="Content Placeholder 2"/>
          <p:cNvSpPr txBox="1">
            <a:spLocks/>
          </p:cNvSpPr>
          <p:nvPr/>
        </p:nvSpPr>
        <p:spPr>
          <a:xfrm>
            <a:off x="335398" y="4046683"/>
            <a:ext cx="1877804" cy="55291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dirty="0">
                <a:solidFill>
                  <a:srgbClr val="583F34"/>
                </a:solidFill>
                <a:latin typeface="Arial" panose="020B0604020202020204" pitchFamily="34" charset="0"/>
                <a:cs typeface="Arial" panose="020B0604020202020204" pitchFamily="34" charset="0"/>
              </a:rPr>
              <a:t>Reproduction</a:t>
            </a:r>
          </a:p>
        </p:txBody>
      </p:sp>
      <p:sp>
        <p:nvSpPr>
          <p:cNvPr id="11" name="Content Placeholder 2"/>
          <p:cNvSpPr txBox="1">
            <a:spLocks/>
          </p:cNvSpPr>
          <p:nvPr/>
        </p:nvSpPr>
        <p:spPr>
          <a:xfrm>
            <a:off x="4268789" y="4305748"/>
            <a:ext cx="1977725" cy="85709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dirty="0">
                <a:solidFill>
                  <a:srgbClr val="583F34"/>
                </a:solidFill>
                <a:latin typeface="Arial" panose="020B0604020202020204" pitchFamily="34" charset="0"/>
                <a:cs typeface="Arial" panose="020B0604020202020204" pitchFamily="34" charset="0"/>
              </a:rPr>
              <a:t>Growth and Development</a:t>
            </a:r>
          </a:p>
        </p:txBody>
      </p:sp>
      <p:sp>
        <p:nvSpPr>
          <p:cNvPr id="12" name="Content Placeholder 2"/>
          <p:cNvSpPr txBox="1">
            <a:spLocks/>
          </p:cNvSpPr>
          <p:nvPr/>
        </p:nvSpPr>
        <p:spPr>
          <a:xfrm>
            <a:off x="2609892" y="3817150"/>
            <a:ext cx="1775438" cy="37596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dirty="0">
                <a:solidFill>
                  <a:srgbClr val="583F34"/>
                </a:solidFill>
                <a:latin typeface="Arial" panose="020B0604020202020204" pitchFamily="34" charset="0"/>
                <a:cs typeface="Arial" panose="020B0604020202020204" pitchFamily="34" charset="0"/>
              </a:rPr>
              <a:t>Cell Division</a:t>
            </a:r>
          </a:p>
        </p:txBody>
      </p:sp>
      <p:sp>
        <p:nvSpPr>
          <p:cNvPr id="13" name="Content Placeholder 2"/>
          <p:cNvSpPr txBox="1">
            <a:spLocks/>
          </p:cNvSpPr>
          <p:nvPr/>
        </p:nvSpPr>
        <p:spPr>
          <a:xfrm>
            <a:off x="6620072" y="3830974"/>
            <a:ext cx="2435146" cy="37596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dirty="0">
                <a:solidFill>
                  <a:srgbClr val="583F34"/>
                </a:solidFill>
                <a:latin typeface="Arial" panose="020B0604020202020204" pitchFamily="34" charset="0"/>
                <a:cs typeface="Arial" panose="020B0604020202020204" pitchFamily="34" charset="0"/>
              </a:rPr>
              <a:t>Making Molecules</a:t>
            </a:r>
          </a:p>
        </p:txBody>
      </p:sp>
    </p:spTree>
    <p:extLst>
      <p:ext uri="{BB962C8B-B14F-4D97-AF65-F5344CB8AC3E}">
        <p14:creationId xmlns:p14="http://schemas.microsoft.com/office/powerpoint/2010/main" val="65521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t>How to use these slides…</a:t>
            </a:r>
            <a:endParaRPr sz="2400" dirty="0"/>
          </a:p>
        </p:txBody>
      </p:sp>
      <p:sp>
        <p:nvSpPr>
          <p:cNvPr id="4" name="Shape 166"/>
          <p:cNvSpPr/>
          <p:nvPr/>
        </p:nvSpPr>
        <p:spPr>
          <a:xfrm>
            <a:off x="204697" y="756561"/>
            <a:ext cx="8882859" cy="5421998"/>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a:spcBef>
                <a:spcPts val="800"/>
              </a:spcBef>
              <a:defRPr sz="2100">
                <a:solidFill>
                  <a:srgbClr val="573F34"/>
                </a:solidFill>
                <a:latin typeface="Arial"/>
                <a:ea typeface="Arial"/>
                <a:cs typeface="Arial"/>
                <a:sym typeface="Arial"/>
              </a:defRPr>
            </a:pPr>
            <a:r>
              <a:rPr sz="1300" dirty="0">
                <a:solidFill>
                  <a:srgbClr val="583F34"/>
                </a:solidFill>
              </a:rPr>
              <a:t>The following presentation </a:t>
            </a:r>
            <a:r>
              <a:rPr lang="en-US" sz="1300" dirty="0">
                <a:solidFill>
                  <a:srgbClr val="583F34"/>
                </a:solidFill>
              </a:rPr>
              <a:t>was </a:t>
            </a:r>
            <a:r>
              <a:rPr sz="1300" dirty="0">
                <a:solidFill>
                  <a:srgbClr val="583F34"/>
                </a:solidFill>
              </a:rPr>
              <a:t>designed to support the implementation of the MBER</a:t>
            </a:r>
            <a:r>
              <a:rPr lang="en-US" sz="1300" dirty="0">
                <a:solidFill>
                  <a:srgbClr val="583F34"/>
                </a:solidFill>
              </a:rPr>
              <a:t>-Biology</a:t>
            </a:r>
            <a:r>
              <a:rPr sz="1300" dirty="0">
                <a:solidFill>
                  <a:srgbClr val="583F34"/>
                </a:solidFill>
              </a:rPr>
              <a:t> curriculum—a student-centered sense-making classroom.</a:t>
            </a:r>
            <a:r>
              <a:rPr lang="en-US" sz="1300" dirty="0">
                <a:solidFill>
                  <a:srgbClr val="583F34"/>
                </a:solidFill>
              </a:rPr>
              <a:t> It is </a:t>
            </a:r>
            <a:r>
              <a:rPr lang="en-US" sz="1300" u="sng" dirty="0">
                <a:solidFill>
                  <a:srgbClr val="583F34"/>
                </a:solidFill>
              </a:rPr>
              <a:t>NOT</a:t>
            </a:r>
            <a:r>
              <a:rPr lang="en-US" sz="1300" dirty="0">
                <a:solidFill>
                  <a:srgbClr val="583F34"/>
                </a:solidFill>
              </a:rPr>
              <a:t> ready to show to students in its current form.</a:t>
            </a:r>
            <a:r>
              <a:rPr sz="1300" dirty="0">
                <a:solidFill>
                  <a:srgbClr val="583F34"/>
                </a:solidFill>
              </a:rPr>
              <a:t> You will notice there are two kinds of slides.</a:t>
            </a:r>
          </a:p>
          <a:p>
            <a:pPr marL="457200" algn="l" defTabSz="457200">
              <a:spcBef>
                <a:spcPts val="800"/>
              </a:spcBef>
              <a:defRPr sz="2100">
                <a:solidFill>
                  <a:srgbClr val="573F34"/>
                </a:solidFill>
                <a:latin typeface="Arial"/>
                <a:ea typeface="Arial"/>
                <a:cs typeface="Arial"/>
                <a:sym typeface="Arial"/>
              </a:defRPr>
            </a:pPr>
            <a:r>
              <a:rPr sz="1300" dirty="0">
                <a:solidFill>
                  <a:srgbClr val="583F34"/>
                </a:solidFill>
              </a:rPr>
              <a:t>(1) </a:t>
            </a:r>
            <a:r>
              <a:rPr sz="1300" b="1" dirty="0">
                <a:solidFill>
                  <a:srgbClr val="583F34"/>
                </a:solidFill>
              </a:rPr>
              <a:t>Teacher Notes slides </a:t>
            </a:r>
            <a:r>
              <a:rPr sz="1300" dirty="0">
                <a:solidFill>
                  <a:srgbClr val="583F34"/>
                </a:solidFill>
              </a:rPr>
              <a:t>that provide information and notes for teachers and are not meant to be shown to students. These slides are marked by the colored band in the header (as displayed above on this slide).</a:t>
            </a:r>
          </a:p>
          <a:p>
            <a:pPr marL="457200" algn="l" defTabSz="457200">
              <a:spcBef>
                <a:spcPts val="800"/>
              </a:spcBef>
              <a:defRPr sz="2100">
                <a:solidFill>
                  <a:srgbClr val="573F34"/>
                </a:solidFill>
                <a:latin typeface="Arial"/>
                <a:ea typeface="Arial"/>
                <a:cs typeface="Arial"/>
                <a:sym typeface="Arial"/>
              </a:defRPr>
            </a:pPr>
            <a:r>
              <a:rPr sz="1300" dirty="0">
                <a:solidFill>
                  <a:srgbClr val="583F34"/>
                </a:solidFill>
              </a:rPr>
              <a:t>(2) </a:t>
            </a:r>
            <a:r>
              <a:rPr sz="1300" b="1" dirty="0">
                <a:solidFill>
                  <a:srgbClr val="583F34"/>
                </a:solidFill>
              </a:rPr>
              <a:t>Student slides </a:t>
            </a:r>
            <a:r>
              <a:rPr sz="1300" dirty="0">
                <a:solidFill>
                  <a:srgbClr val="583F34"/>
                </a:solidFill>
              </a:rPr>
              <a:t>designed to facilitate student sense-making as you move through the Learning Segments and are intended for use in the classroom during instruction. In the “Presenter Notes” field you will find useful information for each particular slide. </a:t>
            </a:r>
            <a:endParaRPr sz="1300" b="1" dirty="0">
              <a:solidFill>
                <a:srgbClr val="583F34"/>
              </a:solidFill>
            </a:endParaRPr>
          </a:p>
          <a:p>
            <a:pPr algn="l" defTabSz="457200">
              <a:spcBef>
                <a:spcPts val="800"/>
              </a:spcBef>
              <a:defRPr sz="2100">
                <a:solidFill>
                  <a:srgbClr val="573F34"/>
                </a:solidFill>
                <a:latin typeface="Arial"/>
                <a:ea typeface="Arial"/>
                <a:cs typeface="Arial"/>
                <a:sym typeface="Arial"/>
              </a:defRPr>
            </a:pPr>
            <a:r>
              <a:rPr sz="1300" dirty="0">
                <a:solidFill>
                  <a:srgbClr val="583F34"/>
                </a:solidFill>
              </a:rPr>
              <a:t>We have combined teacher slides and student slides so you can have </a:t>
            </a:r>
            <a:r>
              <a:rPr lang="en-US" sz="1300" dirty="0">
                <a:solidFill>
                  <a:srgbClr val="583F34"/>
                </a:solidFill>
              </a:rPr>
              <a:t>almost </a:t>
            </a:r>
            <a:r>
              <a:rPr sz="1300" dirty="0">
                <a:solidFill>
                  <a:srgbClr val="583F34"/>
                </a:solidFill>
              </a:rPr>
              <a:t>everything you need in one place as you explore the flow of each triangle. You will need to either hide</a:t>
            </a:r>
            <a:r>
              <a:rPr lang="en-US" sz="1300" dirty="0">
                <a:solidFill>
                  <a:srgbClr val="583F34"/>
                </a:solidFill>
              </a:rPr>
              <a:t> (see note below)</a:t>
            </a:r>
            <a:r>
              <a:rPr sz="1300" dirty="0">
                <a:solidFill>
                  <a:srgbClr val="583F34"/>
                </a:solidFill>
              </a:rPr>
              <a:t> or delete the </a:t>
            </a:r>
            <a:r>
              <a:rPr sz="1300" b="1" dirty="0">
                <a:solidFill>
                  <a:srgbClr val="583F34"/>
                </a:solidFill>
              </a:rPr>
              <a:t>Teacher Notes </a:t>
            </a:r>
            <a:r>
              <a:rPr sz="1300" dirty="0">
                <a:solidFill>
                  <a:srgbClr val="583F34"/>
                </a:solidFill>
              </a:rPr>
              <a:t>slides to use it as a presentation in your classroom. </a:t>
            </a:r>
          </a:p>
          <a:p>
            <a:pPr>
              <a:spcBef>
                <a:spcPts val="800"/>
              </a:spcBef>
              <a:defRPr sz="2100">
                <a:solidFill>
                  <a:srgbClr val="573F34"/>
                </a:solidFill>
                <a:latin typeface="Arial"/>
                <a:ea typeface="Arial"/>
                <a:cs typeface="Arial"/>
                <a:sym typeface="Arial"/>
              </a:defRPr>
            </a:pPr>
            <a:r>
              <a:rPr sz="1300" dirty="0">
                <a:solidFill>
                  <a:srgbClr val="583F34"/>
                </a:solidFill>
              </a:rPr>
              <a:t>This presentation </a:t>
            </a:r>
            <a:r>
              <a:rPr sz="1300" b="1" dirty="0">
                <a:solidFill>
                  <a:srgbClr val="583F34"/>
                </a:solidFill>
              </a:rPr>
              <a:t>is not meant to stand alone</a:t>
            </a:r>
            <a:r>
              <a:rPr lang="en-US" sz="1300" b="1" dirty="0">
                <a:solidFill>
                  <a:srgbClr val="583F34"/>
                </a:solidFill>
              </a:rPr>
              <a:t>,</a:t>
            </a:r>
            <a:r>
              <a:rPr lang="en-US" sz="1300" dirty="0">
                <a:solidFill>
                  <a:srgbClr val="583F34"/>
                </a:solidFill>
              </a:rPr>
              <a:t> however</a:t>
            </a:r>
            <a:r>
              <a:rPr sz="1300" dirty="0">
                <a:solidFill>
                  <a:srgbClr val="583F34"/>
                </a:solidFill>
              </a:rPr>
              <a:t>. Instead we hope you use it in conjunction with the website. As you step through the slides, reference the table on the triangle webpage</a:t>
            </a:r>
            <a:r>
              <a:rPr lang="en-US" sz="1300" dirty="0">
                <a:solidFill>
                  <a:srgbClr val="583F34"/>
                </a:solidFill>
              </a:rPr>
              <a:t> (https://www.modelbasedbiology.com/content/research-team/matter-and-energy/model-5-biosynthesis)</a:t>
            </a:r>
            <a:r>
              <a:rPr sz="1300" dirty="0">
                <a:solidFill>
                  <a:srgbClr val="583F34"/>
                </a:solidFill>
              </a:rPr>
              <a:t>. The Learning Segments and associated resources outlined in the PowerPoint directly correspond to the Learning Segments described in the table featured on the webpage. </a:t>
            </a:r>
            <a:r>
              <a:rPr lang="en-US" sz="1300" dirty="0">
                <a:solidFill>
                  <a:srgbClr val="583F34"/>
                </a:solidFill>
              </a:rPr>
              <a:t>It may also help you to print out and have the student Doodle Sheet in front of you. </a:t>
            </a:r>
            <a:r>
              <a:rPr sz="1300" dirty="0">
                <a:solidFill>
                  <a:srgbClr val="583F34"/>
                </a:solidFill>
              </a:rPr>
              <a:t>Looking over the table as you preview the slides will help you stay oriented to the overall flow, track which resources go with the segment and access additional supports all while keeping in mind the high level goals of each learning segment and how the model is developed over the course of days. </a:t>
            </a:r>
          </a:p>
          <a:p>
            <a:pPr algn="l" defTabSz="457200">
              <a:spcBef>
                <a:spcPts val="800"/>
              </a:spcBef>
              <a:defRPr sz="2100">
                <a:solidFill>
                  <a:srgbClr val="573F34"/>
                </a:solidFill>
                <a:latin typeface="Arial"/>
                <a:ea typeface="Arial"/>
                <a:cs typeface="Arial"/>
                <a:sym typeface="Arial"/>
              </a:defRPr>
            </a:pPr>
            <a:r>
              <a:rPr sz="1300" b="1" dirty="0">
                <a:solidFill>
                  <a:srgbClr val="583F34"/>
                </a:solidFill>
              </a:rPr>
              <a:t>We expect (and hope) you will modify this presentation</a:t>
            </a:r>
            <a:r>
              <a:rPr sz="1300" dirty="0">
                <a:solidFill>
                  <a:srgbClr val="583F34"/>
                </a:solidFill>
              </a:rPr>
              <a:t> keeping in mind the MBER philosophy. As a contributor you will be part of a community that helps improve the curriculum over time. </a:t>
            </a:r>
          </a:p>
          <a:p>
            <a:pPr algn="l" defTabSz="457200">
              <a:spcBef>
                <a:spcPts val="800"/>
              </a:spcBef>
              <a:defRPr sz="2100">
                <a:solidFill>
                  <a:srgbClr val="573F34"/>
                </a:solidFill>
                <a:latin typeface="Arial"/>
                <a:ea typeface="Arial"/>
                <a:cs typeface="Arial"/>
                <a:sym typeface="Arial"/>
              </a:defRPr>
            </a:pPr>
            <a:r>
              <a:rPr sz="1300" dirty="0">
                <a:solidFill>
                  <a:srgbClr val="583F34"/>
                </a:solidFill>
              </a:rPr>
              <a:t>Thanks!</a:t>
            </a:r>
            <a:endParaRPr lang="en-US" sz="1300" dirty="0">
              <a:solidFill>
                <a:srgbClr val="583F34"/>
              </a:solidFill>
            </a:endParaRPr>
          </a:p>
          <a:p>
            <a:pPr algn="l" defTabSz="457200">
              <a:spcBef>
                <a:spcPts val="800"/>
              </a:spcBef>
              <a:defRPr sz="2100">
                <a:solidFill>
                  <a:srgbClr val="573F34"/>
                </a:solidFill>
                <a:latin typeface="Arial"/>
                <a:ea typeface="Arial"/>
                <a:cs typeface="Arial"/>
                <a:sym typeface="Arial"/>
              </a:defRPr>
            </a:pPr>
            <a:r>
              <a:rPr sz="1300" dirty="0">
                <a:solidFill>
                  <a:srgbClr val="583F34"/>
                </a:solidFill>
              </a:rPr>
              <a:t>The MBER team </a:t>
            </a:r>
          </a:p>
        </p:txBody>
      </p:sp>
    </p:spTree>
    <p:extLst>
      <p:ext uri="{BB962C8B-B14F-4D97-AF65-F5344CB8AC3E}">
        <p14:creationId xmlns:p14="http://schemas.microsoft.com/office/powerpoint/2010/main" val="3134640096"/>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vaso-sanguineo.miniatur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101" y="3986214"/>
            <a:ext cx="6451600" cy="795336"/>
          </a:xfrm>
          <a:prstGeom prst="rect">
            <a:avLst/>
          </a:prstGeom>
        </p:spPr>
      </p:pic>
      <p:pic>
        <p:nvPicPr>
          <p:cNvPr id="23" name="Picture 22" descr="open-mouth-clip-art-75613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4693" y="886183"/>
            <a:ext cx="891505" cy="639405"/>
          </a:xfrm>
          <a:prstGeom prst="rect">
            <a:avLst/>
          </a:prstGeom>
        </p:spPr>
      </p:pic>
      <p:sp>
        <p:nvSpPr>
          <p:cNvPr id="2" name="Rounded Rectangle 1"/>
          <p:cNvSpPr/>
          <p:nvPr/>
        </p:nvSpPr>
        <p:spPr>
          <a:xfrm>
            <a:off x="4171950" y="1085850"/>
            <a:ext cx="600075" cy="342900"/>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US" sz="1200" b="1" dirty="0">
                <a:solidFill>
                  <a:srgbClr val="000000"/>
                </a:solidFill>
                <a:latin typeface="Calibri"/>
                <a:ea typeface="ＭＳ 明朝"/>
                <a:cs typeface="Times New Roman"/>
              </a:rPr>
              <a:t>FOOD</a:t>
            </a:r>
            <a:endParaRPr lang="en-US" sz="900" dirty="0">
              <a:ea typeface="ＭＳ 明朝"/>
              <a:cs typeface="Times New Roman"/>
            </a:endParaRPr>
          </a:p>
        </p:txBody>
      </p:sp>
      <p:sp>
        <p:nvSpPr>
          <p:cNvPr id="3" name="Rectangle 2"/>
          <p:cNvSpPr/>
          <p:nvPr/>
        </p:nvSpPr>
        <p:spPr>
          <a:xfrm>
            <a:off x="2343150" y="1543050"/>
            <a:ext cx="4371975" cy="85725"/>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4" name="Down Arrow 3"/>
          <p:cNvSpPr/>
          <p:nvPr/>
        </p:nvSpPr>
        <p:spPr>
          <a:xfrm>
            <a:off x="2286000" y="1543050"/>
            <a:ext cx="171450" cy="50482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5" name="Down Arrow 4"/>
          <p:cNvSpPr/>
          <p:nvPr/>
        </p:nvSpPr>
        <p:spPr>
          <a:xfrm>
            <a:off x="4400550" y="1371600"/>
            <a:ext cx="171450" cy="71437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6" name="Down Arrow 5"/>
          <p:cNvSpPr/>
          <p:nvPr/>
        </p:nvSpPr>
        <p:spPr>
          <a:xfrm>
            <a:off x="6629400" y="1543050"/>
            <a:ext cx="114300" cy="50482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7" name="Down Arrow 6"/>
          <p:cNvSpPr/>
          <p:nvPr/>
        </p:nvSpPr>
        <p:spPr>
          <a:xfrm>
            <a:off x="4400550" y="2381250"/>
            <a:ext cx="171450" cy="119062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8" name="Rounded Rectangle 7"/>
          <p:cNvSpPr/>
          <p:nvPr/>
        </p:nvSpPr>
        <p:spPr>
          <a:xfrm>
            <a:off x="2043113" y="2085975"/>
            <a:ext cx="600075" cy="25717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US" sz="1050" b="1">
                <a:solidFill>
                  <a:srgbClr val="000000"/>
                </a:solidFill>
                <a:latin typeface="Calibri"/>
                <a:ea typeface="ＭＳ 明朝"/>
                <a:cs typeface="Times New Roman"/>
              </a:rPr>
              <a:t>Fats</a:t>
            </a:r>
            <a:endParaRPr lang="en-US" sz="900">
              <a:ea typeface="ＭＳ 明朝"/>
              <a:cs typeface="Times New Roman"/>
            </a:endParaRPr>
          </a:p>
        </p:txBody>
      </p:sp>
      <p:sp>
        <p:nvSpPr>
          <p:cNvPr id="9" name="Rounded Rectangle 8"/>
          <p:cNvSpPr/>
          <p:nvPr/>
        </p:nvSpPr>
        <p:spPr>
          <a:xfrm>
            <a:off x="4000500" y="2120900"/>
            <a:ext cx="1114425" cy="25717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US" sz="1050" b="1">
                <a:solidFill>
                  <a:srgbClr val="000000"/>
                </a:solidFill>
                <a:latin typeface="Calibri"/>
                <a:ea typeface="ＭＳ 明朝"/>
                <a:cs typeface="Times New Roman"/>
              </a:rPr>
              <a:t>Carbohydrates</a:t>
            </a:r>
            <a:endParaRPr lang="en-US" sz="900">
              <a:ea typeface="ＭＳ 明朝"/>
              <a:cs typeface="Times New Roman"/>
            </a:endParaRPr>
          </a:p>
        </p:txBody>
      </p:sp>
      <p:sp>
        <p:nvSpPr>
          <p:cNvPr id="10" name="Rounded Rectangle 9"/>
          <p:cNvSpPr/>
          <p:nvPr/>
        </p:nvSpPr>
        <p:spPr>
          <a:xfrm>
            <a:off x="6343650" y="2079625"/>
            <a:ext cx="771525" cy="25717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r>
              <a:rPr lang="en-US" sz="1050" b="1" dirty="0">
                <a:solidFill>
                  <a:srgbClr val="000000"/>
                </a:solidFill>
                <a:latin typeface="Calibri"/>
                <a:ea typeface="ＭＳ 明朝"/>
                <a:cs typeface="Times New Roman"/>
              </a:rPr>
              <a:t>Proteins</a:t>
            </a:r>
            <a:endParaRPr lang="en-US" sz="900" dirty="0">
              <a:ea typeface="ＭＳ 明朝"/>
              <a:cs typeface="Times New Roman"/>
            </a:endParaRPr>
          </a:p>
        </p:txBody>
      </p:sp>
      <p:sp>
        <p:nvSpPr>
          <p:cNvPr id="11" name="Trapezoid 10"/>
          <p:cNvSpPr/>
          <p:nvPr/>
        </p:nvSpPr>
        <p:spPr>
          <a:xfrm rot="10800000">
            <a:off x="3771900" y="3300413"/>
            <a:ext cx="1457325" cy="685800"/>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13" name="Trapezoid 12"/>
          <p:cNvSpPr/>
          <p:nvPr/>
        </p:nvSpPr>
        <p:spPr>
          <a:xfrm rot="10800000">
            <a:off x="3838575" y="3557588"/>
            <a:ext cx="1314450" cy="428625"/>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14" name="Text Box 14"/>
          <p:cNvSpPr txBox="1"/>
          <p:nvPr/>
        </p:nvSpPr>
        <p:spPr>
          <a:xfrm>
            <a:off x="4114800" y="3557588"/>
            <a:ext cx="771525" cy="428625"/>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1200" b="1" dirty="0">
                <a:latin typeface="Calibri"/>
                <a:ea typeface="ＭＳ 明朝"/>
                <a:cs typeface="Times New Roman"/>
              </a:rPr>
              <a:t>GLUCOSE</a:t>
            </a:r>
            <a:endParaRPr lang="en-US" sz="900" dirty="0">
              <a:ea typeface="ＭＳ 明朝"/>
              <a:cs typeface="Times New Roman"/>
            </a:endParaRPr>
          </a:p>
        </p:txBody>
      </p:sp>
      <p:sp>
        <p:nvSpPr>
          <p:cNvPr id="17" name="Down Arrow 16"/>
          <p:cNvSpPr/>
          <p:nvPr/>
        </p:nvSpPr>
        <p:spPr>
          <a:xfrm>
            <a:off x="2286000" y="2381250"/>
            <a:ext cx="171450" cy="119062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18" name="Down Arrow 17"/>
          <p:cNvSpPr/>
          <p:nvPr/>
        </p:nvSpPr>
        <p:spPr>
          <a:xfrm>
            <a:off x="6629400" y="2343150"/>
            <a:ext cx="114300" cy="1214438"/>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19" name="Trapezoid 18"/>
          <p:cNvSpPr/>
          <p:nvPr/>
        </p:nvSpPr>
        <p:spPr>
          <a:xfrm rot="10800000">
            <a:off x="5900738" y="3300414"/>
            <a:ext cx="1457325" cy="685800"/>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20" name="Trapezoid 19"/>
          <p:cNvSpPr/>
          <p:nvPr/>
        </p:nvSpPr>
        <p:spPr>
          <a:xfrm rot="10800000">
            <a:off x="5986463" y="3557588"/>
            <a:ext cx="1285875" cy="428625"/>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21" name="Text Box 15"/>
          <p:cNvSpPr txBox="1"/>
          <p:nvPr/>
        </p:nvSpPr>
        <p:spPr>
          <a:xfrm>
            <a:off x="6154739" y="3676650"/>
            <a:ext cx="960437" cy="428625"/>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1050" b="1" dirty="0">
                <a:latin typeface="Calibri"/>
                <a:ea typeface="ＭＳ 明朝"/>
                <a:cs typeface="Times New Roman"/>
              </a:rPr>
              <a:t>AMINO ACIDS </a:t>
            </a:r>
            <a:endParaRPr lang="en-US" sz="1050" dirty="0">
              <a:ea typeface="ＭＳ 明朝"/>
              <a:cs typeface="Times New Roman"/>
            </a:endParaRPr>
          </a:p>
        </p:txBody>
      </p:sp>
      <p:sp>
        <p:nvSpPr>
          <p:cNvPr id="22" name="Trapezoid 21"/>
          <p:cNvSpPr/>
          <p:nvPr/>
        </p:nvSpPr>
        <p:spPr>
          <a:xfrm rot="10800000">
            <a:off x="1614488" y="3270250"/>
            <a:ext cx="1457325" cy="685800"/>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24" name="Trapezoid 23"/>
          <p:cNvSpPr/>
          <p:nvPr/>
        </p:nvSpPr>
        <p:spPr>
          <a:xfrm rot="10800000">
            <a:off x="1700213" y="3586163"/>
            <a:ext cx="1285875" cy="371475"/>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endParaRPr lang="en-US" sz="1350"/>
          </a:p>
        </p:txBody>
      </p:sp>
      <p:sp>
        <p:nvSpPr>
          <p:cNvPr id="25" name="Text Box 12"/>
          <p:cNvSpPr txBox="1"/>
          <p:nvPr/>
        </p:nvSpPr>
        <p:spPr>
          <a:xfrm>
            <a:off x="1762125" y="3571875"/>
            <a:ext cx="1114425" cy="51435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68580" tIns="34290" rIns="68580" bIns="34290" numCol="1" spcCol="0" rtlCol="0" fromWordArt="0" anchor="t" anchorCtr="0" forceAA="0" compatLnSpc="1">
            <a:prstTxWarp prst="textNoShape">
              <a:avLst/>
            </a:prstTxWarp>
            <a:noAutofit/>
          </a:bodyPr>
          <a:lstStyle/>
          <a:p>
            <a:pPr algn="ctr"/>
            <a:r>
              <a:rPr lang="en-US" sz="1050" b="1" dirty="0">
                <a:latin typeface="Calibri"/>
                <a:ea typeface="ＭＳ 明朝"/>
                <a:cs typeface="Times New Roman"/>
              </a:rPr>
              <a:t>FATTY ACID &amp; GLYCEROL </a:t>
            </a:r>
            <a:endParaRPr lang="en-US" sz="1050" dirty="0">
              <a:ea typeface="ＭＳ 明朝"/>
              <a:cs typeface="Times New Roman"/>
            </a:endParaRPr>
          </a:p>
        </p:txBody>
      </p:sp>
      <p:sp>
        <p:nvSpPr>
          <p:cNvPr id="26" name="TextBox 25"/>
          <p:cNvSpPr txBox="1"/>
          <p:nvPr/>
        </p:nvSpPr>
        <p:spPr>
          <a:xfrm>
            <a:off x="1435102" y="2561763"/>
            <a:ext cx="6331688" cy="553998"/>
          </a:xfrm>
          <a:prstGeom prst="rect">
            <a:avLst/>
          </a:prstGeom>
          <a:noFill/>
        </p:spPr>
        <p:txBody>
          <a:bodyPr wrap="square" rtlCol="0">
            <a:spAutoFit/>
          </a:bodyPr>
          <a:lstStyle/>
          <a:p>
            <a:r>
              <a:rPr lang="en-US" sz="3000" b="1" i="1" dirty="0">
                <a:solidFill>
                  <a:schemeClr val="bg1">
                    <a:lumMod val="50000"/>
                  </a:schemeClr>
                </a:solidFill>
                <a:latin typeface="Noteworthy Light"/>
                <a:cs typeface="Noteworthy Light"/>
              </a:rPr>
              <a:t>Digestion breaks them down to…</a:t>
            </a:r>
          </a:p>
        </p:txBody>
      </p:sp>
      <p:sp>
        <p:nvSpPr>
          <p:cNvPr id="15" name="TextBox 14"/>
          <p:cNvSpPr txBox="1"/>
          <p:nvPr/>
        </p:nvSpPr>
        <p:spPr>
          <a:xfrm>
            <a:off x="1161288" y="4756555"/>
            <a:ext cx="7636393" cy="1514261"/>
          </a:xfrm>
          <a:prstGeom prst="rect">
            <a:avLst/>
          </a:prstGeom>
          <a:noFill/>
        </p:spPr>
        <p:txBody>
          <a:bodyPr wrap="square" rtlCol="0">
            <a:spAutoFit/>
          </a:bodyPr>
          <a:lstStyle/>
          <a:p>
            <a:pPr>
              <a:lnSpc>
                <a:spcPct val="120000"/>
              </a:lnSpc>
            </a:pPr>
            <a:r>
              <a:rPr lang="en-US" sz="2100" dirty="0">
                <a:solidFill>
                  <a:srgbClr val="583F34"/>
                </a:solidFill>
                <a:latin typeface="Arial" panose="020B0604020202020204" pitchFamily="34" charset="0"/>
                <a:cs typeface="Arial" panose="020B0604020202020204" pitchFamily="34" charset="0"/>
              </a:rPr>
              <a:t>How do we take something we eat and then turn it into all of the stuff we need?</a:t>
            </a:r>
          </a:p>
          <a:p>
            <a:r>
              <a:rPr lang="en-US" sz="2100" dirty="0">
                <a:solidFill>
                  <a:srgbClr val="256800"/>
                </a:solidFill>
                <a:latin typeface="Arial" panose="020B0604020202020204" pitchFamily="34" charset="0"/>
                <a:cs typeface="Arial" panose="020B0604020202020204" pitchFamily="34" charset="0"/>
              </a:rPr>
              <a:t>How do we turn that hamburger or veggie burger into new cells?</a:t>
            </a:r>
          </a:p>
        </p:txBody>
      </p:sp>
      <p:sp>
        <p:nvSpPr>
          <p:cNvPr id="27" name="Down Arrow 26"/>
          <p:cNvSpPr/>
          <p:nvPr/>
        </p:nvSpPr>
        <p:spPr>
          <a:xfrm>
            <a:off x="2286000" y="3956052"/>
            <a:ext cx="171450" cy="317500"/>
          </a:xfrm>
          <a:prstGeom prst="downArrow">
            <a:avLst/>
          </a:prstGeom>
          <a:solidFill>
            <a:schemeClr val="accent4">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8" name="Down Arrow 27"/>
          <p:cNvSpPr/>
          <p:nvPr/>
        </p:nvSpPr>
        <p:spPr>
          <a:xfrm>
            <a:off x="4419600" y="3927475"/>
            <a:ext cx="171450" cy="460376"/>
          </a:xfrm>
          <a:prstGeom prst="down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9" name="Down Arrow 28"/>
          <p:cNvSpPr/>
          <p:nvPr/>
        </p:nvSpPr>
        <p:spPr>
          <a:xfrm>
            <a:off x="6610350" y="3905251"/>
            <a:ext cx="171450" cy="482600"/>
          </a:xfrm>
          <a:prstGeom prst="downArrow">
            <a:avLst/>
          </a:prstGeom>
          <a:solidFill>
            <a:schemeClr val="accent1">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Rectangle 11">
            <a:extLst>
              <a:ext uri="{FF2B5EF4-FFF2-40B4-BE49-F238E27FC236}">
                <a16:creationId xmlns:a16="http://schemas.microsoft.com/office/drawing/2014/main" id="{AE58CF9C-80CA-4719-A7AC-A4F9EDFEE526}"/>
              </a:ext>
            </a:extLst>
          </p:cNvPr>
          <p:cNvSpPr/>
          <p:nvPr/>
        </p:nvSpPr>
        <p:spPr>
          <a:xfrm>
            <a:off x="394431" y="1039163"/>
            <a:ext cx="3640740" cy="461665"/>
          </a:xfrm>
          <a:prstGeom prst="rect">
            <a:avLst/>
          </a:prstGeom>
        </p:spPr>
        <p:txBody>
          <a:bodyPr wrap="none">
            <a:spAutoFit/>
          </a:bodyPr>
          <a:lstStyle/>
          <a:p>
            <a:r>
              <a:rPr lang="en-US" sz="2400" dirty="0">
                <a:solidFill>
                  <a:srgbClr val="583F34"/>
                </a:solidFill>
                <a:latin typeface="Arial" panose="020B0604020202020204" pitchFamily="34" charset="0"/>
                <a:cs typeface="Arial" panose="020B0604020202020204" pitchFamily="34" charset="0"/>
              </a:rPr>
              <a:t>But how does that work? </a:t>
            </a:r>
          </a:p>
        </p:txBody>
      </p:sp>
      <p:pic>
        <p:nvPicPr>
          <p:cNvPr id="30" name="Picture 29">
            <a:extLst>
              <a:ext uri="{FF2B5EF4-FFF2-40B4-BE49-F238E27FC236}">
                <a16:creationId xmlns:a16="http://schemas.microsoft.com/office/drawing/2014/main" id="{892F9571-B3B7-4358-A9F1-6D0961875D93}"/>
              </a:ext>
            </a:extLst>
          </p:cNvPr>
          <p:cNvPicPr>
            <a:picLocks noChangeAspect="1"/>
          </p:cNvPicPr>
          <p:nvPr/>
        </p:nvPicPr>
        <p:blipFill>
          <a:blip r:embed="rId5"/>
          <a:stretch>
            <a:fillRect/>
          </a:stretch>
        </p:blipFill>
        <p:spPr>
          <a:xfrm>
            <a:off x="164770" y="4917051"/>
            <a:ext cx="859611" cy="871804"/>
          </a:xfrm>
          <a:prstGeom prst="rect">
            <a:avLst/>
          </a:prstGeom>
        </p:spPr>
      </p:pic>
    </p:spTree>
    <p:extLst>
      <p:ext uri="{BB962C8B-B14F-4D97-AF65-F5344CB8AC3E}">
        <p14:creationId xmlns:p14="http://schemas.microsoft.com/office/powerpoint/2010/main" val="2970796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3" grpId="0" animBg="1"/>
      <p:bldP spid="14" grpId="0"/>
      <p:bldP spid="17" grpId="0" animBg="1"/>
      <p:bldP spid="18" grpId="0" animBg="1"/>
      <p:bldP spid="19" grpId="0" animBg="1"/>
      <p:bldP spid="20" grpId="0" animBg="1"/>
      <p:bldP spid="21" grpId="0"/>
      <p:bldP spid="22" grpId="0" animBg="1"/>
      <p:bldP spid="24" grpId="0" animBg="1"/>
      <p:bldP spid="25" grpId="0"/>
      <p:bldP spid="26" grpId="0"/>
      <p:bldP spid="27" grpId="0" animBg="1"/>
      <p:bldP spid="28"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18" y="307583"/>
            <a:ext cx="5148618" cy="857250"/>
          </a:xfrm>
        </p:spPr>
        <p:txBody>
          <a:bodyPr>
            <a:noAutofit/>
          </a:bodyPr>
          <a:lstStyle/>
          <a:p>
            <a:r>
              <a:rPr lang="en-US" sz="4000" dirty="0">
                <a:solidFill>
                  <a:srgbClr val="256800"/>
                </a:solidFill>
                <a:latin typeface="Calibri Light" panose="020F0302020204030204" pitchFamily="34" charset="0"/>
                <a:cs typeface="Calibri Light" panose="020F0302020204030204" pitchFamily="34" charset="0"/>
              </a:rPr>
              <a:t>Matter</a:t>
            </a:r>
            <a:r>
              <a:rPr lang="en-US" sz="3000" dirty="0">
                <a:solidFill>
                  <a:srgbClr val="256800"/>
                </a:solidFill>
                <a:latin typeface="Calibri Light" panose="020F0302020204030204" pitchFamily="34" charset="0"/>
                <a:cs typeface="Calibri Light" panose="020F0302020204030204" pitchFamily="34" charset="0"/>
              </a:rPr>
              <a:t> </a:t>
            </a:r>
            <a:r>
              <a:rPr lang="en-US" sz="4000" dirty="0">
                <a:solidFill>
                  <a:srgbClr val="256800"/>
                </a:solidFill>
                <a:latin typeface="Calibri Light" panose="020F0302020204030204" pitchFamily="34" charset="0"/>
                <a:cs typeface="Calibri Light" panose="020F0302020204030204" pitchFamily="34" charset="0"/>
              </a:rPr>
              <a:t>from Food</a:t>
            </a:r>
            <a:endParaRPr lang="en-US" sz="4000" u="sng" dirty="0">
              <a:solidFill>
                <a:srgbClr val="256800"/>
              </a:solidFill>
              <a:latin typeface="Calibri Light" panose="020F0302020204030204" pitchFamily="34" charset="0"/>
              <a:cs typeface="Calibri Light" panose="020F0302020204030204" pitchFamily="34" charset="0"/>
            </a:endParaRPr>
          </a:p>
        </p:txBody>
      </p:sp>
      <p:sp>
        <p:nvSpPr>
          <p:cNvPr id="3" name="Content Placeholder 2"/>
          <p:cNvSpPr>
            <a:spLocks noGrp="1"/>
          </p:cNvSpPr>
          <p:nvPr>
            <p:ph idx="1"/>
          </p:nvPr>
        </p:nvSpPr>
        <p:spPr>
          <a:xfrm>
            <a:off x="1133856" y="1332651"/>
            <a:ext cx="7669460" cy="3124900"/>
          </a:xfrm>
        </p:spPr>
        <p:txBody>
          <a:bodyPr>
            <a:normAutofit lnSpcReduction="10000"/>
          </a:bodyPr>
          <a:lstStyle/>
          <a:p>
            <a:pPr marL="0" indent="0" algn="ctr">
              <a:buNone/>
            </a:pPr>
            <a:endParaRPr lang="en-US" sz="2475" dirty="0">
              <a:solidFill>
                <a:srgbClr val="583F34"/>
              </a:solidFill>
              <a:latin typeface="Arial" panose="020B0604020202020204" pitchFamily="34" charset="0"/>
              <a:cs typeface="Arial" panose="020B0604020202020204" pitchFamily="34" charset="0"/>
            </a:endParaRPr>
          </a:p>
          <a:p>
            <a:pPr marL="0" indent="0">
              <a:buNone/>
            </a:pPr>
            <a:r>
              <a:rPr lang="en-US" sz="3500" dirty="0">
                <a:solidFill>
                  <a:srgbClr val="583F34"/>
                </a:solidFill>
                <a:latin typeface="Arial" panose="020B0604020202020204" pitchFamily="34" charset="0"/>
                <a:cs typeface="Arial" panose="020B0604020202020204" pitchFamily="34" charset="0"/>
              </a:rPr>
              <a:t>After digesting, do we have the building blocks we need to make new cells? </a:t>
            </a:r>
          </a:p>
          <a:p>
            <a:pPr marL="0" indent="0" algn="ctr">
              <a:buNone/>
            </a:pPr>
            <a:endParaRPr lang="en-US" sz="3500" dirty="0">
              <a:solidFill>
                <a:srgbClr val="583F34"/>
              </a:solidFill>
              <a:latin typeface="Arial" panose="020B0604020202020204" pitchFamily="34" charset="0"/>
              <a:cs typeface="Arial" panose="020B0604020202020204" pitchFamily="34" charset="0"/>
            </a:endParaRPr>
          </a:p>
          <a:p>
            <a:pPr marL="0" indent="0">
              <a:buNone/>
            </a:pPr>
            <a:r>
              <a:rPr lang="en-US" sz="3000" dirty="0">
                <a:solidFill>
                  <a:srgbClr val="583F34"/>
                </a:solidFill>
                <a:latin typeface="Arial" panose="020B0604020202020204" pitchFamily="34" charset="0"/>
                <a:cs typeface="Arial" panose="020B0604020202020204" pitchFamily="34" charset="0"/>
              </a:rPr>
              <a:t>(What molecules are organisms made of?)</a:t>
            </a:r>
          </a:p>
          <a:p>
            <a:pPr marL="0" indent="0" algn="ctr">
              <a:buNone/>
            </a:pPr>
            <a:endParaRPr lang="en-US" dirty="0">
              <a:solidFill>
                <a:srgbClr val="583F34"/>
              </a:solidFill>
              <a:latin typeface="Arial" panose="020B0604020202020204" pitchFamily="34" charset="0"/>
              <a:cs typeface="Arial" panose="020B0604020202020204" pitchFamily="34" charset="0"/>
            </a:endParaRPr>
          </a:p>
        </p:txBody>
      </p:sp>
      <p:pic>
        <p:nvPicPr>
          <p:cNvPr id="8" name="pasted-image.pdf"/>
          <p:cNvPicPr>
            <a:picLocks noChangeAspect="1"/>
          </p:cNvPicPr>
          <p:nvPr/>
        </p:nvPicPr>
        <p:blipFill>
          <a:blip r:embed="rId3"/>
          <a:stretch>
            <a:fillRect/>
          </a:stretch>
        </p:blipFill>
        <p:spPr>
          <a:xfrm>
            <a:off x="188813" y="1927647"/>
            <a:ext cx="860019" cy="872693"/>
          </a:xfrm>
          <a:prstGeom prst="rect">
            <a:avLst/>
          </a:prstGeom>
          <a:ln w="12700">
            <a:miter lim="400000"/>
          </a:ln>
        </p:spPr>
      </p:pic>
      <p:pic>
        <p:nvPicPr>
          <p:cNvPr id="6" name="Picture 5">
            <a:extLst>
              <a:ext uri="{FF2B5EF4-FFF2-40B4-BE49-F238E27FC236}">
                <a16:creationId xmlns:a16="http://schemas.microsoft.com/office/drawing/2014/main" id="{4B62C212-F351-4022-BD4D-FF3D305EF0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427" y="4457551"/>
            <a:ext cx="3105813" cy="1909632"/>
          </a:xfrm>
          <a:prstGeom prst="rect">
            <a:avLst/>
          </a:prstGeom>
        </p:spPr>
      </p:pic>
      <p:grpSp>
        <p:nvGrpSpPr>
          <p:cNvPr id="9" name="Group 8"/>
          <p:cNvGrpSpPr/>
          <p:nvPr/>
        </p:nvGrpSpPr>
        <p:grpSpPr>
          <a:xfrm>
            <a:off x="6031282" y="4804013"/>
            <a:ext cx="1256622" cy="1524558"/>
            <a:chOff x="6598253" y="3194484"/>
            <a:chExt cx="1411010" cy="1693579"/>
          </a:xfrm>
        </p:grpSpPr>
        <p:sp>
          <p:nvSpPr>
            <p:cNvPr id="10" name="Rectangle 9"/>
            <p:cNvSpPr/>
            <p:nvPr/>
          </p:nvSpPr>
          <p:spPr>
            <a:xfrm>
              <a:off x="6601796" y="3194484"/>
              <a:ext cx="346421" cy="331322"/>
            </a:xfrm>
            <a:prstGeom prst="rect">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 name="Rectangle 10"/>
            <p:cNvSpPr/>
            <p:nvPr/>
          </p:nvSpPr>
          <p:spPr>
            <a:xfrm>
              <a:off x="6598253" y="3625641"/>
              <a:ext cx="346421" cy="331322"/>
            </a:xfrm>
            <a:prstGeom prst="rect">
              <a:avLst/>
            </a:prstGeom>
            <a:solidFill>
              <a:schemeClr val="accent6">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 name="Rectangle 11"/>
            <p:cNvSpPr/>
            <p:nvPr/>
          </p:nvSpPr>
          <p:spPr>
            <a:xfrm>
              <a:off x="6600260" y="4056798"/>
              <a:ext cx="346421" cy="331322"/>
            </a:xfrm>
            <a:prstGeom prst="rect">
              <a:avLst/>
            </a:prstGeom>
            <a:solidFill>
              <a:srgbClr val="E6BC0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3" name="Rectangle 12"/>
            <p:cNvSpPr/>
            <p:nvPr/>
          </p:nvSpPr>
          <p:spPr>
            <a:xfrm>
              <a:off x="6600260" y="4487955"/>
              <a:ext cx="346421" cy="331322"/>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4" name="TextBox 13"/>
            <p:cNvSpPr txBox="1"/>
            <p:nvPr/>
          </p:nvSpPr>
          <p:spPr>
            <a:xfrm>
              <a:off x="7094863" y="3194484"/>
              <a:ext cx="914400" cy="400109"/>
            </a:xfrm>
            <a:prstGeom prst="rect">
              <a:avLst/>
            </a:prstGeom>
            <a:noFill/>
          </p:spPr>
          <p:txBody>
            <a:bodyPr wrap="square" rtlCol="0">
              <a:spAutoFit/>
            </a:bodyPr>
            <a:lstStyle/>
            <a:p>
              <a:r>
                <a:rPr lang="en-US" sz="1350" dirty="0"/>
                <a:t>water</a:t>
              </a:r>
            </a:p>
          </p:txBody>
        </p:sp>
        <p:sp>
          <p:nvSpPr>
            <p:cNvPr id="15" name="TextBox 14"/>
            <p:cNvSpPr txBox="1"/>
            <p:nvPr/>
          </p:nvSpPr>
          <p:spPr>
            <a:xfrm>
              <a:off x="7094863" y="3587631"/>
              <a:ext cx="914400" cy="677108"/>
            </a:xfrm>
            <a:prstGeom prst="rect">
              <a:avLst/>
            </a:prstGeom>
            <a:noFill/>
          </p:spPr>
          <p:txBody>
            <a:bodyPr wrap="square" rtlCol="0">
              <a:spAutoFit/>
            </a:bodyPr>
            <a:lstStyle/>
            <a:p>
              <a:r>
                <a:rPr lang="en-US" sz="1350" dirty="0"/>
                <a:t>protein</a:t>
              </a:r>
            </a:p>
          </p:txBody>
        </p:sp>
        <p:sp>
          <p:nvSpPr>
            <p:cNvPr id="16" name="TextBox 15"/>
            <p:cNvSpPr txBox="1"/>
            <p:nvPr/>
          </p:nvSpPr>
          <p:spPr>
            <a:xfrm>
              <a:off x="7094863" y="4056798"/>
              <a:ext cx="914400" cy="400109"/>
            </a:xfrm>
            <a:prstGeom prst="rect">
              <a:avLst/>
            </a:prstGeom>
            <a:noFill/>
          </p:spPr>
          <p:txBody>
            <a:bodyPr wrap="square" rtlCol="0">
              <a:spAutoFit/>
            </a:bodyPr>
            <a:lstStyle/>
            <a:p>
              <a:r>
                <a:rPr lang="en-US" sz="1350" dirty="0"/>
                <a:t>fats</a:t>
              </a:r>
            </a:p>
          </p:txBody>
        </p:sp>
        <p:sp>
          <p:nvSpPr>
            <p:cNvPr id="17" name="TextBox 16"/>
            <p:cNvSpPr txBox="1"/>
            <p:nvPr/>
          </p:nvSpPr>
          <p:spPr>
            <a:xfrm>
              <a:off x="7094863" y="4487954"/>
              <a:ext cx="914400" cy="400109"/>
            </a:xfrm>
            <a:prstGeom prst="rect">
              <a:avLst/>
            </a:prstGeom>
            <a:noFill/>
          </p:spPr>
          <p:txBody>
            <a:bodyPr wrap="square" rtlCol="0">
              <a:spAutoFit/>
            </a:bodyPr>
            <a:lstStyle/>
            <a:p>
              <a:r>
                <a:rPr lang="en-US" sz="1350" dirty="0"/>
                <a:t>carbs</a:t>
              </a:r>
            </a:p>
          </p:txBody>
        </p:sp>
      </p:grpSp>
    </p:spTree>
    <p:extLst>
      <p:ext uri="{BB962C8B-B14F-4D97-AF65-F5344CB8AC3E}">
        <p14:creationId xmlns:p14="http://schemas.microsoft.com/office/powerpoint/2010/main" val="213538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675211"/>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500942" y="1205111"/>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8420" y="1205111"/>
            <a:ext cx="231049"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1069371"/>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282210" y="122650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72725" y="1663058"/>
            <a:ext cx="213638" cy="143325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61436" y="1592602"/>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79709" y="1674613"/>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823434" y="1662305"/>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49700" y="2888241"/>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056" y="3133788"/>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811094" y="3115050"/>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253089" y="1917872"/>
            <a:ext cx="296162" cy="124882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099162" y="1973674"/>
            <a:ext cx="359658" cy="1023345"/>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361780" y="2888241"/>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476860" y="3132478"/>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462" y="3118577"/>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615937" y="2938409"/>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735471" y="3248665"/>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41705" y="322192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29" name="Bent Arrow 28"/>
          <p:cNvSpPr/>
          <p:nvPr/>
        </p:nvSpPr>
        <p:spPr>
          <a:xfrm>
            <a:off x="4650591" y="2200196"/>
            <a:ext cx="530937" cy="946063"/>
          </a:xfrm>
          <a:prstGeom prst="bentArrow">
            <a:avLst>
              <a:gd name="adj1" fmla="val 31058"/>
              <a:gd name="adj2" fmla="val 25000"/>
              <a:gd name="adj3" fmla="val 25000"/>
              <a:gd name="adj4" fmla="val 43750"/>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0" name="Rounded Rectangle 29"/>
          <p:cNvSpPr/>
          <p:nvPr/>
        </p:nvSpPr>
        <p:spPr>
          <a:xfrm>
            <a:off x="5225793" y="2019186"/>
            <a:ext cx="1155246" cy="476758"/>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b="1" dirty="0">
                <a:solidFill>
                  <a:srgbClr val="000000"/>
                </a:solidFill>
                <a:effectLst/>
                <a:latin typeface="Calibri"/>
                <a:ea typeface="ＭＳ 明朝"/>
                <a:cs typeface="Times New Roman"/>
              </a:rPr>
              <a:t>build complex body carbs</a:t>
            </a:r>
            <a:endParaRPr lang="en-US" sz="1200" dirty="0">
              <a:effectLst/>
              <a:ea typeface="ＭＳ 明朝"/>
              <a:cs typeface="Times New Roman"/>
            </a:endParaRPr>
          </a:p>
        </p:txBody>
      </p:sp>
      <p:sp>
        <p:nvSpPr>
          <p:cNvPr id="31" name="Bent Arrow 30"/>
          <p:cNvSpPr/>
          <p:nvPr/>
        </p:nvSpPr>
        <p:spPr>
          <a:xfrm>
            <a:off x="7458820" y="2081514"/>
            <a:ext cx="588534" cy="1013730"/>
          </a:xfrm>
          <a:prstGeom prst="ben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2" name="Rounded Rectangle 31"/>
          <p:cNvSpPr/>
          <p:nvPr/>
        </p:nvSpPr>
        <p:spPr>
          <a:xfrm>
            <a:off x="8093761" y="1960668"/>
            <a:ext cx="924197" cy="508542"/>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solidFill>
                  <a:schemeClr val="tx1"/>
                </a:solidFill>
              </a:rPr>
              <a:t>Build body proteins</a:t>
            </a:r>
          </a:p>
        </p:txBody>
      </p:sp>
      <p:sp>
        <p:nvSpPr>
          <p:cNvPr id="33" name="Trapezoid 32"/>
          <p:cNvSpPr/>
          <p:nvPr/>
        </p:nvSpPr>
        <p:spPr>
          <a:xfrm rot="10800000">
            <a:off x="2044840" y="1948360"/>
            <a:ext cx="1270771" cy="667461"/>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6" name="Text Box 11"/>
          <p:cNvSpPr txBox="1"/>
          <p:nvPr/>
        </p:nvSpPr>
        <p:spPr>
          <a:xfrm>
            <a:off x="2218634" y="2081514"/>
            <a:ext cx="1001214"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Calibri"/>
                <a:ea typeface="ＭＳ 明朝"/>
                <a:cs typeface="Times New Roman"/>
              </a:rPr>
              <a:t>Build FAT STORES</a:t>
            </a:r>
            <a:endParaRPr lang="en-US" sz="1200" dirty="0">
              <a:effectLst/>
              <a:ea typeface="ＭＳ 明朝"/>
              <a:cs typeface="Times New Roman"/>
            </a:endParaRPr>
          </a:p>
        </p:txBody>
      </p:sp>
      <p:sp>
        <p:nvSpPr>
          <p:cNvPr id="37" name="Bent Arrow 36"/>
          <p:cNvSpPr/>
          <p:nvPr/>
        </p:nvSpPr>
        <p:spPr>
          <a:xfrm>
            <a:off x="1756904" y="2200196"/>
            <a:ext cx="385082" cy="1017084"/>
          </a:xfrm>
          <a:prstGeom prst="bent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3" name="Content Placeholder 2"/>
          <p:cNvSpPr txBox="1">
            <a:spLocks/>
          </p:cNvSpPr>
          <p:nvPr/>
        </p:nvSpPr>
        <p:spPr>
          <a:xfrm>
            <a:off x="462925" y="4721608"/>
            <a:ext cx="3852455" cy="207353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solidFill>
                  <a:srgbClr val="583F34"/>
                </a:solidFill>
                <a:latin typeface="Arial" panose="020B0604020202020204" pitchFamily="34" charset="0"/>
                <a:cs typeface="Arial" panose="020B0604020202020204" pitchFamily="34" charset="0"/>
              </a:rPr>
              <a:t>What can we build from:</a:t>
            </a:r>
          </a:p>
          <a:p>
            <a:r>
              <a:rPr lang="en-US" sz="2400" i="1" dirty="0">
                <a:solidFill>
                  <a:srgbClr val="583F34"/>
                </a:solidFill>
                <a:latin typeface="Arial" panose="020B0604020202020204" pitchFamily="34" charset="0"/>
                <a:cs typeface="Arial" panose="020B0604020202020204" pitchFamily="34" charset="0"/>
              </a:rPr>
              <a:t>glucose?</a:t>
            </a:r>
          </a:p>
          <a:p>
            <a:r>
              <a:rPr lang="en-US" sz="2400" i="1" dirty="0">
                <a:solidFill>
                  <a:srgbClr val="583F34"/>
                </a:solidFill>
                <a:latin typeface="Arial" panose="020B0604020202020204" pitchFamily="34" charset="0"/>
                <a:cs typeface="Arial" panose="020B0604020202020204" pitchFamily="34" charset="0"/>
              </a:rPr>
              <a:t>glycerol and fatty acids?</a:t>
            </a:r>
          </a:p>
          <a:p>
            <a:r>
              <a:rPr lang="en-US" sz="2400" i="1" dirty="0">
                <a:solidFill>
                  <a:srgbClr val="583F34"/>
                </a:solidFill>
                <a:latin typeface="Arial" panose="020B0604020202020204" pitchFamily="34" charset="0"/>
                <a:cs typeface="Arial" panose="020B0604020202020204" pitchFamily="34" charset="0"/>
              </a:rPr>
              <a:t> amino acids?</a:t>
            </a:r>
          </a:p>
          <a:p>
            <a:endParaRPr lang="en-US" sz="2400" i="1" dirty="0">
              <a:solidFill>
                <a:srgbClr val="583F34"/>
              </a:solidFill>
              <a:latin typeface="Arial" panose="020B0604020202020204" pitchFamily="34" charset="0"/>
              <a:cs typeface="Arial" panose="020B0604020202020204" pitchFamily="34" charset="0"/>
            </a:endParaRPr>
          </a:p>
        </p:txBody>
      </p:sp>
      <p:pic>
        <p:nvPicPr>
          <p:cNvPr id="44" name="pasted-image.pdf"/>
          <p:cNvPicPr>
            <a:picLocks noChangeAspect="1"/>
          </p:cNvPicPr>
          <p:nvPr/>
        </p:nvPicPr>
        <p:blipFill>
          <a:blip r:embed="rId3"/>
          <a:stretch>
            <a:fillRect/>
          </a:stretch>
        </p:blipFill>
        <p:spPr>
          <a:xfrm>
            <a:off x="5061670" y="5427821"/>
            <a:ext cx="655728" cy="661112"/>
          </a:xfrm>
          <a:prstGeom prst="rect">
            <a:avLst/>
          </a:prstGeom>
          <a:ln w="12700">
            <a:miter lim="400000"/>
          </a:ln>
        </p:spPr>
      </p:pic>
      <p:sp>
        <p:nvSpPr>
          <p:cNvPr id="48" name="Content Placeholder 2"/>
          <p:cNvSpPr txBox="1">
            <a:spLocks/>
          </p:cNvSpPr>
          <p:nvPr/>
        </p:nvSpPr>
        <p:spPr>
          <a:xfrm>
            <a:off x="5918644" y="5293719"/>
            <a:ext cx="3160305" cy="98724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dirty="0">
                <a:solidFill>
                  <a:srgbClr val="583F34"/>
                </a:solidFill>
                <a:latin typeface="Arial" panose="020B0604020202020204" pitchFamily="34" charset="0"/>
                <a:cs typeface="Arial" panose="020B0604020202020204" pitchFamily="34" charset="0"/>
              </a:rPr>
              <a:t>Write your ideas in </a:t>
            </a:r>
            <a:r>
              <a:rPr lang="en-US" sz="2400" b="1" dirty="0">
                <a:solidFill>
                  <a:srgbClr val="583F34"/>
                </a:solidFill>
                <a:latin typeface="Arial" panose="020B0604020202020204" pitchFamily="34" charset="0"/>
                <a:cs typeface="Arial" panose="020B0604020202020204" pitchFamily="34" charset="0"/>
              </a:rPr>
              <a:t>Doodle Box E.</a:t>
            </a:r>
            <a:endParaRPr lang="en-US" sz="2800" b="1" dirty="0">
              <a:solidFill>
                <a:srgbClr val="583F34"/>
              </a:solidFill>
              <a:latin typeface="Arial" panose="020B0604020202020204" pitchFamily="34" charset="0"/>
              <a:cs typeface="Arial" panose="020B0604020202020204" pitchFamily="34" charset="0"/>
            </a:endParaRPr>
          </a:p>
        </p:txBody>
      </p:sp>
      <p:sp>
        <p:nvSpPr>
          <p:cNvPr id="38" name="Title 1"/>
          <p:cNvSpPr txBox="1">
            <a:spLocks/>
          </p:cNvSpPr>
          <p:nvPr/>
        </p:nvSpPr>
        <p:spPr>
          <a:xfrm>
            <a:off x="78591" y="0"/>
            <a:ext cx="9144000" cy="1143000"/>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rgbClr val="256800"/>
                </a:solidFill>
              </a:rPr>
              <a:t>What can we build back up?</a:t>
            </a:r>
          </a:p>
        </p:txBody>
      </p:sp>
      <p:pic>
        <p:nvPicPr>
          <p:cNvPr id="34" name="Picture 33" descr="Screen Shot 2015-11-28 at 6.49.36 PM.png">
            <a:extLst>
              <a:ext uri="{FF2B5EF4-FFF2-40B4-BE49-F238E27FC236}">
                <a16:creationId xmlns:a16="http://schemas.microsoft.com/office/drawing/2014/main" id="{91A43680-37F8-4472-B1E9-1FFA747A82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8859" y="4050783"/>
            <a:ext cx="1340737" cy="625267"/>
          </a:xfrm>
          <a:prstGeom prst="rect">
            <a:avLst/>
          </a:prstGeom>
        </p:spPr>
      </p:pic>
      <p:sp>
        <p:nvSpPr>
          <p:cNvPr id="35" name="Left Arrow 46">
            <a:extLst>
              <a:ext uri="{FF2B5EF4-FFF2-40B4-BE49-F238E27FC236}">
                <a16:creationId xmlns:a16="http://schemas.microsoft.com/office/drawing/2014/main" id="{F0865AFB-5CC1-48A1-BDF0-39AB2220A066}"/>
              </a:ext>
            </a:extLst>
          </p:cNvPr>
          <p:cNvSpPr/>
          <p:nvPr/>
        </p:nvSpPr>
        <p:spPr>
          <a:xfrm rot="16200000">
            <a:off x="4040682" y="3745729"/>
            <a:ext cx="510925" cy="231013"/>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9" name="TextBox 38">
            <a:extLst>
              <a:ext uri="{FF2B5EF4-FFF2-40B4-BE49-F238E27FC236}">
                <a16:creationId xmlns:a16="http://schemas.microsoft.com/office/drawing/2014/main" id="{B511FB7A-47F6-47E0-8F3B-0C6C85F86765}"/>
              </a:ext>
            </a:extLst>
          </p:cNvPr>
          <p:cNvSpPr txBox="1"/>
          <p:nvPr/>
        </p:nvSpPr>
        <p:spPr>
          <a:xfrm>
            <a:off x="5562287" y="4009811"/>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40" name="Straight Arrow Connector 39">
            <a:extLst>
              <a:ext uri="{FF2B5EF4-FFF2-40B4-BE49-F238E27FC236}">
                <a16:creationId xmlns:a16="http://schemas.microsoft.com/office/drawing/2014/main" id="{BEDC386D-128D-49C8-8876-DE2DD32BAAFA}"/>
              </a:ext>
            </a:extLst>
          </p:cNvPr>
          <p:cNvCxnSpPr/>
          <p:nvPr/>
        </p:nvCxnSpPr>
        <p:spPr>
          <a:xfrm flipV="1">
            <a:off x="4744196" y="4240929"/>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1572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6" grpId="0"/>
      <p:bldP spid="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19128"/>
            <a:ext cx="4040188" cy="639762"/>
          </a:xfrm>
        </p:spPr>
        <p:txBody>
          <a:bodyPr/>
          <a:lstStyle/>
          <a:p>
            <a:r>
              <a:rPr lang="en-US" dirty="0"/>
              <a:t>Matter from Food</a:t>
            </a:r>
          </a:p>
        </p:txBody>
      </p:sp>
      <p:sp>
        <p:nvSpPr>
          <p:cNvPr id="5" name="Content Placeholder 4"/>
          <p:cNvSpPr>
            <a:spLocks noGrp="1"/>
          </p:cNvSpPr>
          <p:nvPr>
            <p:ph sz="half" idx="2"/>
          </p:nvPr>
        </p:nvSpPr>
        <p:spPr>
          <a:xfrm>
            <a:off x="457200" y="1358890"/>
            <a:ext cx="4040188" cy="3951288"/>
          </a:xfrm>
        </p:spPr>
        <p:txBody>
          <a:bodyPr/>
          <a:lstStyle/>
          <a:p>
            <a:r>
              <a:rPr lang="en-US" sz="2000" dirty="0">
                <a:solidFill>
                  <a:srgbClr val="00B0F0"/>
                </a:solidFill>
              </a:rPr>
              <a:t>[insert model statements here]</a:t>
            </a:r>
          </a:p>
          <a:p>
            <a:endParaRPr lang="en-US" sz="2000" dirty="0"/>
          </a:p>
          <a:p>
            <a:endParaRPr lang="en-US" dirty="0"/>
          </a:p>
        </p:txBody>
      </p:sp>
      <p:sp>
        <p:nvSpPr>
          <p:cNvPr id="6" name="Text Placeholder 5"/>
          <p:cNvSpPr>
            <a:spLocks noGrp="1"/>
          </p:cNvSpPr>
          <p:nvPr>
            <p:ph type="body" sz="quarter" idx="3"/>
          </p:nvPr>
        </p:nvSpPr>
        <p:spPr>
          <a:xfrm>
            <a:off x="4645025" y="719128"/>
            <a:ext cx="4041775" cy="639762"/>
          </a:xfrm>
        </p:spPr>
        <p:txBody>
          <a:bodyPr/>
          <a:lstStyle/>
          <a:p>
            <a:r>
              <a:rPr lang="en-US" dirty="0"/>
              <a:t>Energy from Food</a:t>
            </a:r>
          </a:p>
        </p:txBody>
      </p:sp>
      <p:sp>
        <p:nvSpPr>
          <p:cNvPr id="7" name="Content Placeholder 6"/>
          <p:cNvSpPr>
            <a:spLocks noGrp="1"/>
          </p:cNvSpPr>
          <p:nvPr>
            <p:ph sz="quarter" idx="4"/>
          </p:nvPr>
        </p:nvSpPr>
        <p:spPr>
          <a:xfrm>
            <a:off x="4645025" y="1358890"/>
            <a:ext cx="4041775" cy="3951288"/>
          </a:xfrm>
        </p:spPr>
        <p:txBody>
          <a:bodyPr/>
          <a:lstStyle/>
          <a:p>
            <a:r>
              <a:rPr lang="en-US" sz="2000" dirty="0">
                <a:solidFill>
                  <a:srgbClr val="00B0F0"/>
                </a:solidFill>
              </a:rPr>
              <a:t>[insert model statements here]</a:t>
            </a:r>
          </a:p>
          <a:p>
            <a:endParaRPr lang="en-US" dirty="0"/>
          </a:p>
        </p:txBody>
      </p:sp>
      <p:sp>
        <p:nvSpPr>
          <p:cNvPr id="9"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rgbClr val="256800"/>
                </a:solidFill>
              </a:rPr>
              <a:t>Let’s review what we know.</a:t>
            </a:r>
          </a:p>
        </p:txBody>
      </p:sp>
      <p:sp>
        <p:nvSpPr>
          <p:cNvPr id="11" name="Title 1"/>
          <p:cNvSpPr txBox="1">
            <a:spLocks/>
          </p:cNvSpPr>
          <p:nvPr/>
        </p:nvSpPr>
        <p:spPr>
          <a:xfrm>
            <a:off x="457200" y="2350114"/>
            <a:ext cx="3541776" cy="317595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9075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92597" y="20756"/>
            <a:ext cx="9051403" cy="1200288"/>
          </a:xfrm>
          <a:prstGeom prst="rect">
            <a:avLst/>
          </a:prstGeom>
          <a:noFill/>
          <a:ln>
            <a:noFill/>
          </a:ln>
        </p:spPr>
        <p:txBody>
          <a:bodyPr wrap="square" lIns="91425" tIns="45700" rIns="91425" bIns="45700" anchor="ctr" anchorCtr="0">
            <a:spAutoFit/>
          </a:bodyPr>
          <a:lstStyle/>
          <a:p>
            <a:pPr algn="l">
              <a:spcBef>
                <a:spcPts val="0"/>
              </a:spcBef>
              <a:buClr>
                <a:schemeClr val="dk2"/>
              </a:buClr>
              <a:buSzPct val="25000"/>
            </a:pPr>
            <a:r>
              <a:rPr lang="en-US" sz="3200" b="1" i="0" u="none" strike="noStrike" cap="none" baseline="0" dirty="0">
                <a:solidFill>
                  <a:schemeClr val="dk2"/>
                </a:solidFill>
                <a:latin typeface="Arial"/>
                <a:ea typeface="Arial"/>
                <a:cs typeface="Arial"/>
                <a:sym typeface="Arial"/>
              </a:rPr>
              <a:t>Phenomenon:</a:t>
            </a:r>
            <a:br>
              <a:rPr lang="en-US" sz="3200" b="1" i="0" u="none" strike="noStrike" cap="none" baseline="0" dirty="0">
                <a:solidFill>
                  <a:schemeClr val="dk2"/>
                </a:solidFill>
                <a:latin typeface="Arial"/>
                <a:ea typeface="Arial"/>
                <a:cs typeface="Arial"/>
                <a:sym typeface="Arial"/>
              </a:rPr>
            </a:br>
            <a:r>
              <a:rPr lang="en-US" sz="2000" b="1" dirty="0">
                <a:solidFill>
                  <a:schemeClr val="dk1"/>
                </a:solidFill>
                <a:latin typeface="Cambria"/>
                <a:ea typeface="Cambria"/>
                <a:cs typeface="Cambria"/>
                <a:sym typeface="Cambria"/>
              </a:rPr>
              <a:t>During the months of hibernation, bears will lose about 40% of their body weight</a:t>
            </a:r>
            <a:endParaRPr lang="en-US" sz="2000" b="1" i="0" u="none" strike="noStrike" cap="none" baseline="0" dirty="0">
              <a:solidFill>
                <a:schemeClr val="dk2"/>
              </a:solidFill>
              <a:latin typeface="Arial"/>
              <a:ea typeface="Arial"/>
              <a:cs typeface="Arial"/>
              <a:sym typeface="Arial"/>
            </a:endParaRPr>
          </a:p>
        </p:txBody>
      </p:sp>
      <p:cxnSp>
        <p:nvCxnSpPr>
          <p:cNvPr id="93" name="Shape 93"/>
          <p:cNvCxnSpPr/>
          <p:nvPr/>
        </p:nvCxnSpPr>
        <p:spPr>
          <a:xfrm>
            <a:off x="3878813" y="4195946"/>
            <a:ext cx="1447800" cy="0"/>
          </a:xfrm>
          <a:prstGeom prst="straightConnector1">
            <a:avLst/>
          </a:prstGeom>
          <a:noFill/>
          <a:ln w="38100" cap="rnd">
            <a:solidFill>
              <a:schemeClr val="dk1"/>
            </a:solidFill>
            <a:prstDash val="solid"/>
            <a:miter/>
            <a:headEnd type="none" w="med" len="med"/>
            <a:tailEnd type="triangle" w="med" len="med"/>
          </a:ln>
        </p:spPr>
      </p:cxnSp>
      <p:sp>
        <p:nvSpPr>
          <p:cNvPr id="96" name="Shape 96"/>
          <p:cNvSpPr txBox="1"/>
          <p:nvPr/>
        </p:nvSpPr>
        <p:spPr>
          <a:xfrm>
            <a:off x="5622986" y="3918286"/>
            <a:ext cx="1533299" cy="461624"/>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400" dirty="0">
                <a:solidFill>
                  <a:schemeClr val="dk1"/>
                </a:solidFill>
                <a:latin typeface="Arial"/>
                <a:ea typeface="Arial"/>
                <a:cs typeface="Arial"/>
                <a:sym typeface="Arial"/>
              </a:rPr>
              <a:t>1000</a:t>
            </a:r>
            <a:r>
              <a:rPr lang="en-US" sz="2400" b="0" i="0" u="none" strike="noStrike" cap="none" baseline="0" dirty="0">
                <a:solidFill>
                  <a:schemeClr val="dk1"/>
                </a:solidFill>
                <a:latin typeface="Arial"/>
                <a:ea typeface="Arial"/>
                <a:cs typeface="Arial"/>
                <a:sym typeface="Arial"/>
              </a:rPr>
              <a:t> lbs. </a:t>
            </a:r>
          </a:p>
        </p:txBody>
      </p:sp>
      <p:sp>
        <p:nvSpPr>
          <p:cNvPr id="97" name="Shape 97"/>
          <p:cNvSpPr txBox="1"/>
          <p:nvPr/>
        </p:nvSpPr>
        <p:spPr>
          <a:xfrm>
            <a:off x="1978190" y="3854173"/>
            <a:ext cx="1911304" cy="461624"/>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400" dirty="0">
                <a:solidFill>
                  <a:schemeClr val="dk1"/>
                </a:solidFill>
                <a:latin typeface="Arial"/>
                <a:ea typeface="Arial"/>
                <a:cs typeface="Arial"/>
                <a:sym typeface="Arial"/>
              </a:rPr>
              <a:t>600</a:t>
            </a:r>
            <a:r>
              <a:rPr lang="en-US" sz="2400" b="0" i="0" u="none" strike="noStrike" cap="none" baseline="0" dirty="0">
                <a:solidFill>
                  <a:schemeClr val="dk1"/>
                </a:solidFill>
                <a:latin typeface="Arial"/>
                <a:ea typeface="Arial"/>
                <a:cs typeface="Arial"/>
                <a:sym typeface="Arial"/>
              </a:rPr>
              <a:t> lbs.</a:t>
            </a:r>
          </a:p>
        </p:txBody>
      </p:sp>
      <p:sp>
        <p:nvSpPr>
          <p:cNvPr id="98" name="Shape 98"/>
          <p:cNvSpPr txBox="1"/>
          <p:nvPr/>
        </p:nvSpPr>
        <p:spPr>
          <a:xfrm>
            <a:off x="166363" y="4888593"/>
            <a:ext cx="8694268" cy="1692731"/>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000" b="1" i="1" dirty="0">
                <a:solidFill>
                  <a:srgbClr val="FF0000"/>
                </a:solidFill>
                <a:latin typeface="Arial"/>
                <a:ea typeface="Arial"/>
                <a:cs typeface="Arial"/>
                <a:sym typeface="Arial"/>
              </a:rPr>
              <a:t>L. </a:t>
            </a:r>
            <a:r>
              <a:rPr lang="en-US" sz="2000" dirty="0">
                <a:solidFill>
                  <a:schemeClr val="dk1"/>
                </a:solidFill>
                <a:latin typeface="Arial"/>
                <a:ea typeface="Arial"/>
                <a:cs typeface="Arial"/>
                <a:sym typeface="Arial"/>
              </a:rPr>
              <a:t>Before we come back to what happened to the matter the bear lost, let’s take a minute to think about how it got to be 1000 lbs. in the first place. Taking into account conservation of matter and energy and our model of cellular respiration, where did the matter </a:t>
            </a:r>
            <a:r>
              <a:rPr lang="en-US" sz="2000" b="1" dirty="0">
                <a:solidFill>
                  <a:schemeClr val="dk1"/>
                </a:solidFill>
                <a:latin typeface="Arial"/>
                <a:ea typeface="Arial"/>
                <a:cs typeface="Arial"/>
                <a:sym typeface="Arial"/>
              </a:rPr>
              <a:t>come from </a:t>
            </a:r>
            <a:r>
              <a:rPr lang="en-US" sz="2000" dirty="0">
                <a:solidFill>
                  <a:schemeClr val="dk1"/>
                </a:solidFill>
                <a:latin typeface="Arial"/>
                <a:ea typeface="Arial"/>
                <a:cs typeface="Arial"/>
                <a:sym typeface="Arial"/>
              </a:rPr>
              <a:t>that caused the bear to gain all that weight?</a:t>
            </a:r>
            <a:endParaRPr lang="en-US" sz="2000" b="0" i="0" u="none" strike="noStrike" cap="none" baseline="0" dirty="0">
              <a:solidFill>
                <a:schemeClr val="dk1"/>
              </a:solidFill>
              <a:latin typeface="Arial"/>
              <a:ea typeface="Arial"/>
              <a:cs typeface="Arial"/>
              <a:sym typeface="Arial"/>
            </a:endParaRPr>
          </a:p>
        </p:txBody>
      </p:sp>
      <p:sp>
        <p:nvSpPr>
          <p:cNvPr id="2" name="TextBox 1"/>
          <p:cNvSpPr txBox="1"/>
          <p:nvPr/>
        </p:nvSpPr>
        <p:spPr>
          <a:xfrm>
            <a:off x="0" y="4478113"/>
            <a:ext cx="5326613" cy="461665"/>
          </a:xfrm>
          <a:prstGeom prst="rect">
            <a:avLst/>
          </a:prstGeom>
          <a:noFill/>
        </p:spPr>
        <p:txBody>
          <a:bodyPr wrap="square" rtlCol="0">
            <a:spAutoFit/>
          </a:bodyPr>
          <a:lstStyle/>
          <a:p>
            <a:r>
              <a:rPr lang="en-US" sz="2400" b="1" dirty="0">
                <a:solidFill>
                  <a:srgbClr val="FF0000"/>
                </a:solidFill>
              </a:rPr>
              <a:t> BACK TO THE CHALLENGE QUESTION…</a:t>
            </a:r>
          </a:p>
        </p:txBody>
      </p:sp>
      <p:sp>
        <p:nvSpPr>
          <p:cNvPr id="3" name="TextBox 2"/>
          <p:cNvSpPr txBox="1"/>
          <p:nvPr/>
        </p:nvSpPr>
        <p:spPr>
          <a:xfrm>
            <a:off x="5622986" y="3570346"/>
            <a:ext cx="2304443" cy="400110"/>
          </a:xfrm>
          <a:prstGeom prst="rect">
            <a:avLst/>
          </a:prstGeom>
          <a:noFill/>
        </p:spPr>
        <p:txBody>
          <a:bodyPr wrap="square" rtlCol="0">
            <a:spAutoFit/>
          </a:bodyPr>
          <a:lstStyle/>
          <a:p>
            <a:pPr lvl="0"/>
            <a:r>
              <a:rPr lang="en-US" sz="2000" b="1" i="1" dirty="0">
                <a:latin typeface="Times New Roman"/>
                <a:ea typeface="Times New Roman"/>
                <a:cs typeface="Times New Roman"/>
                <a:sym typeface="Times New Roman"/>
              </a:rPr>
              <a:t>End of Fall</a:t>
            </a:r>
            <a:endParaRPr lang="en-US" sz="2000" b="1" i="1" u="none" strike="noStrike" cap="none" baseline="0" dirty="0">
              <a:latin typeface="Times New Roman"/>
              <a:ea typeface="Times New Roman"/>
              <a:cs typeface="Times New Roman"/>
              <a:sym typeface="Times New Roman"/>
            </a:endParaRPr>
          </a:p>
        </p:txBody>
      </p:sp>
      <p:pic>
        <p:nvPicPr>
          <p:cNvPr id="11" name="Google Shape;156;p20"/>
          <p:cNvPicPr preferRelativeResize="0"/>
          <p:nvPr/>
        </p:nvPicPr>
        <p:blipFill>
          <a:blip r:embed="rId3">
            <a:extLst>
              <a:ext uri="{28A0092B-C50C-407E-A947-70E740481C1C}">
                <a14:useLocalDpi xmlns:a14="http://schemas.microsoft.com/office/drawing/2010/main" val="0"/>
              </a:ext>
            </a:extLst>
          </a:blip>
          <a:stretch>
            <a:fillRect/>
          </a:stretch>
        </p:blipFill>
        <p:spPr>
          <a:xfrm>
            <a:off x="1041732" y="1101865"/>
            <a:ext cx="6943529" cy="2196936"/>
          </a:xfrm>
          <a:prstGeom prst="rect">
            <a:avLst/>
          </a:prstGeom>
          <a:noFill/>
          <a:ln>
            <a:noFill/>
          </a:ln>
        </p:spPr>
      </p:pic>
      <p:sp>
        <p:nvSpPr>
          <p:cNvPr id="12" name="TextBox 11"/>
          <p:cNvSpPr txBox="1"/>
          <p:nvPr/>
        </p:nvSpPr>
        <p:spPr>
          <a:xfrm>
            <a:off x="1366393" y="3547626"/>
            <a:ext cx="2593826" cy="400110"/>
          </a:xfrm>
          <a:prstGeom prst="rect">
            <a:avLst/>
          </a:prstGeom>
          <a:noFill/>
        </p:spPr>
        <p:txBody>
          <a:bodyPr wrap="square" rtlCol="0">
            <a:spAutoFit/>
          </a:bodyPr>
          <a:lstStyle/>
          <a:p>
            <a:pPr lvl="0"/>
            <a:r>
              <a:rPr lang="en-US" sz="2000" b="1" i="1" u="none" strike="noStrike" cap="none" baseline="0" dirty="0">
                <a:latin typeface="Times New Roman"/>
                <a:ea typeface="Times New Roman"/>
                <a:cs typeface="Times New Roman"/>
                <a:sym typeface="Times New Roman"/>
              </a:rPr>
              <a:t>Beginning</a:t>
            </a:r>
            <a:r>
              <a:rPr lang="en-US" sz="2000" b="1" i="1" u="none" strike="noStrike" cap="none" dirty="0">
                <a:latin typeface="Times New Roman"/>
                <a:ea typeface="Times New Roman"/>
                <a:cs typeface="Times New Roman"/>
                <a:sym typeface="Times New Roman"/>
              </a:rPr>
              <a:t> of Summer</a:t>
            </a:r>
            <a:endParaRPr lang="en-US" sz="2000" b="1" i="1" u="none" strike="noStrike" cap="none" baseline="0" dirty="0">
              <a:latin typeface="Times New Roman"/>
              <a:ea typeface="Times New Roman"/>
              <a:cs typeface="Times New Roman"/>
              <a:sym typeface="Times New Roman"/>
            </a:endParaRPr>
          </a:p>
        </p:txBody>
      </p:sp>
      <p:sp>
        <p:nvSpPr>
          <p:cNvPr id="13" name="TextBox 12"/>
          <p:cNvSpPr txBox="1"/>
          <p:nvPr/>
        </p:nvSpPr>
        <p:spPr>
          <a:xfrm>
            <a:off x="696344" y="3250387"/>
            <a:ext cx="8164287" cy="276999"/>
          </a:xfrm>
          <a:prstGeom prst="rect">
            <a:avLst/>
          </a:prstGeom>
          <a:noFill/>
        </p:spPr>
        <p:txBody>
          <a:bodyPr wrap="square" rtlCol="0">
            <a:spAutoFit/>
          </a:bodyPr>
          <a:lstStyle/>
          <a:p>
            <a:r>
              <a:rPr lang="en-US" sz="1200" dirty="0">
                <a:hlinkClick r:id="rId4"/>
              </a:rPr>
              <a:t>https://www.npr.org/2019/10/09/768475870/stuffed-with-sockeye-salmon-holly-wins-fat-bear-week-heavyweight-title</a:t>
            </a:r>
            <a:endParaRPr lang="en-US" sz="1200" dirty="0"/>
          </a:p>
        </p:txBody>
      </p:sp>
    </p:spTree>
    <p:extLst>
      <p:ext uri="{BB962C8B-B14F-4D97-AF65-F5344CB8AC3E}">
        <p14:creationId xmlns:p14="http://schemas.microsoft.com/office/powerpoint/2010/main" val="28803785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500" fill="hold"/>
                                        <p:tgtEl>
                                          <p:spTgt spid="93"/>
                                        </p:tgtEl>
                                        <p:attrNameLst>
                                          <p:attrName>ppt_x</p:attrName>
                                        </p:attrNameLst>
                                      </p:cBhvr>
                                      <p:tavLst>
                                        <p:tav tm="0">
                                          <p:val>
                                            <p:strVal val="0-#ppt_w/2"/>
                                          </p:val>
                                        </p:tav>
                                        <p:tav tm="100000">
                                          <p:val>
                                            <p:strVal val="#ppt_x"/>
                                          </p:val>
                                        </p:tav>
                                      </p:tavLst>
                                    </p:anim>
                                    <p:anim calcmode="lin" valueType="num">
                                      <p:cBhvr additive="base">
                                        <p:cTn id="12" dur="500" fill="hold"/>
                                        <p:tgtEl>
                                          <p:spTgt spid="9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98" grpId="0"/>
      <p:bldP spid="2" grpId="0"/>
      <p:bldP spid="3"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LS01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3"/>
            <a:ext cx="5810118" cy="211795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b="1" dirty="0">
                <a:solidFill>
                  <a:srgbClr val="583F34"/>
                </a:solidFill>
              </a:rPr>
              <a:t>What did we figure out? </a:t>
            </a:r>
          </a:p>
          <a:p>
            <a:pPr marL="0" indent="0">
              <a:buNone/>
            </a:pPr>
            <a:r>
              <a:rPr lang="en-US" sz="1700" dirty="0">
                <a:solidFill>
                  <a:srgbClr val="583F34"/>
                </a:solidFill>
                <a:latin typeface="Arial" charset="0"/>
                <a:ea typeface="Arial" charset="0"/>
                <a:cs typeface="Arial" charset="0"/>
              </a:rPr>
              <a:t>We’ve explicitly shifted our focus to questions about how we use matter after two triangles of dealing with energy. And we have reviewed what happens to the matter once it enters our bodies. </a:t>
            </a:r>
          </a:p>
          <a:p>
            <a:pPr marL="0" indent="0">
              <a:buNone/>
            </a:pPr>
            <a:endParaRPr lang="en-US" sz="1900" b="1" dirty="0">
              <a:solidFill>
                <a:srgbClr val="583F34"/>
              </a:solidFill>
            </a:endParaRPr>
          </a:p>
        </p:txBody>
      </p:sp>
      <p:sp>
        <p:nvSpPr>
          <p:cNvPr id="36" name="Content Placeholder 2"/>
          <p:cNvSpPr txBox="1">
            <a:spLocks/>
          </p:cNvSpPr>
          <p:nvPr/>
        </p:nvSpPr>
        <p:spPr>
          <a:xfrm>
            <a:off x="434145" y="3822288"/>
            <a:ext cx="8414665" cy="134189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LS01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13" name="Group 12"/>
          <p:cNvGrpSpPr/>
          <p:nvPr/>
        </p:nvGrpSpPr>
        <p:grpSpPr>
          <a:xfrm>
            <a:off x="6277786" y="1101208"/>
            <a:ext cx="2571024" cy="2190241"/>
            <a:chOff x="1029484" y="1311626"/>
            <a:chExt cx="2571024" cy="2190241"/>
          </a:xfrm>
          <a:noFill/>
        </p:grpSpPr>
        <p:sp>
          <p:nvSpPr>
            <p:cNvPr id="15" name="Triangle 19"/>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7" name="Rectangle 16"/>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8" name="Rectangle 17"/>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19" name="Rectangle 18"/>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0" name="Straight Arrow Connector 19">
            <a:extLst>
              <a:ext uri="{FF2B5EF4-FFF2-40B4-BE49-F238E27FC236}">
                <a16:creationId xmlns:a16="http://schemas.microsoft.com/office/drawing/2014/main" id="{F310AA22-F572-45D9-98C0-A5C1AB974D33}"/>
              </a:ext>
            </a:extLst>
          </p:cNvPr>
          <p:cNvCxnSpPr/>
          <p:nvPr/>
        </p:nvCxnSpPr>
        <p:spPr>
          <a:xfrm>
            <a:off x="7649799" y="1478349"/>
            <a:ext cx="816808" cy="1386715"/>
          </a:xfrm>
          <a:prstGeom prst="straightConnector1">
            <a:avLst/>
          </a:prstGeom>
          <a:noFill/>
          <a:ln w="31750" cap="flat">
            <a:solidFill>
              <a:srgbClr val="CB5904"/>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803943287"/>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LS02 Teacher Resource: Learning Segment Overview</a:t>
            </a:r>
            <a:endParaRPr sz="2400" dirty="0"/>
          </a:p>
        </p:txBody>
      </p:sp>
      <p:sp>
        <p:nvSpPr>
          <p:cNvPr id="14" name="Content Placeholder 2"/>
          <p:cNvSpPr txBox="1">
            <a:spLocks/>
          </p:cNvSpPr>
          <p:nvPr/>
        </p:nvSpPr>
        <p:spPr>
          <a:xfrm>
            <a:off x="3022333" y="1288800"/>
            <a:ext cx="5810118" cy="228171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583F34"/>
                </a:solidFill>
                <a:sym typeface="Wingdings" panose="05000000000000000000" pitchFamily="2" charset="2"/>
              </a:rPr>
              <a:t>MQ: </a:t>
            </a:r>
            <a:r>
              <a:rPr lang="en-US" sz="1600" b="1" dirty="0">
                <a:solidFill>
                  <a:srgbClr val="583F34"/>
                </a:solidFill>
                <a:latin typeface="Arial" charset="0"/>
                <a:ea typeface="Arial" charset="0"/>
                <a:cs typeface="Arial" charset="0"/>
              </a:rPr>
              <a:t>We now go deeper to try to understand what happens to the food we eat beyond what we need for energy, growth and maintenance. We then ask why would we store excess fat, what purpose does it serve? In this way we develop ideas around fat as an energy reserve so if you run out of glucose, then you can draw on your fat for fuel for cellular respiration. </a:t>
            </a:r>
          </a:p>
        </p:txBody>
      </p:sp>
      <p:sp>
        <p:nvSpPr>
          <p:cNvPr id="31" name="TextBox 30"/>
          <p:cNvSpPr txBox="1"/>
          <p:nvPr/>
        </p:nvSpPr>
        <p:spPr>
          <a:xfrm>
            <a:off x="3022333" y="891562"/>
            <a:ext cx="1828800" cy="369332"/>
          </a:xfrm>
          <a:prstGeom prst="rect">
            <a:avLst/>
          </a:prstGeom>
          <a:noFill/>
        </p:spPr>
        <p:txBody>
          <a:bodyPr wrap="square" rtlCol="0">
            <a:spAutoFit/>
          </a:bodyPr>
          <a:lstStyle/>
          <a:p>
            <a:r>
              <a:rPr lang="en-US" dirty="0">
                <a:solidFill>
                  <a:srgbClr val="583F34"/>
                </a:solidFill>
              </a:rPr>
              <a:t>Time: 15 minutes</a:t>
            </a:r>
          </a:p>
        </p:txBody>
      </p:sp>
      <p:sp>
        <p:nvSpPr>
          <p:cNvPr id="2" name="Rectangle 1"/>
          <p:cNvSpPr/>
          <p:nvPr/>
        </p:nvSpPr>
        <p:spPr>
          <a:xfrm>
            <a:off x="282908" y="3454961"/>
            <a:ext cx="4558616" cy="2062103"/>
          </a:xfrm>
          <a:prstGeom prst="rect">
            <a:avLst/>
          </a:prstGeom>
        </p:spPr>
        <p:txBody>
          <a:bodyPr wrap="square">
            <a:spAutoFit/>
          </a:bodyPr>
          <a:lstStyle/>
          <a:p>
            <a:r>
              <a:rPr lang="en-US" sz="1600" i="1" u="sng" dirty="0">
                <a:solidFill>
                  <a:srgbClr val="583F34"/>
                </a:solidFill>
              </a:rPr>
              <a:t>Resources you will need:</a:t>
            </a:r>
            <a:endParaRPr lang="en-US" sz="1600" dirty="0">
              <a:solidFill>
                <a:srgbClr val="583F34"/>
              </a:solidFill>
            </a:endParaRPr>
          </a:p>
          <a:p>
            <a:r>
              <a:rPr lang="en-US" sz="1600" dirty="0">
                <a:solidFill>
                  <a:srgbClr val="583F34"/>
                </a:solidFill>
              </a:rPr>
              <a:t>B 01 Doodle Digestion Diagram</a:t>
            </a:r>
          </a:p>
          <a:p>
            <a:r>
              <a:rPr lang="en-US" sz="1600" dirty="0">
                <a:solidFill>
                  <a:srgbClr val="583F34"/>
                </a:solidFill>
              </a:rPr>
              <a:t>B 02 Doodle Sheet</a:t>
            </a:r>
          </a:p>
          <a:p>
            <a:endParaRPr lang="en-US" sz="1600"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p>
        </p:txBody>
      </p:sp>
      <p:sp>
        <p:nvSpPr>
          <p:cNvPr id="36" name="Content Placeholder 2"/>
          <p:cNvSpPr txBox="1">
            <a:spLocks/>
          </p:cNvSpPr>
          <p:nvPr/>
        </p:nvSpPr>
        <p:spPr>
          <a:xfrm>
            <a:off x="4197659" y="3460800"/>
            <a:ext cx="4520582" cy="278760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a:buNone/>
            </a:pPr>
            <a:r>
              <a:rPr lang="en-US" sz="1600" dirty="0">
                <a:solidFill>
                  <a:srgbClr val="583F34"/>
                </a:solidFill>
              </a:rPr>
              <a:t>We know that the </a:t>
            </a:r>
            <a:r>
              <a:rPr lang="en-US" sz="1600" dirty="0"/>
              <a:t>hibernating bear</a:t>
            </a:r>
            <a:r>
              <a:rPr lang="en-US" sz="1600" dirty="0">
                <a:solidFill>
                  <a:srgbClr val="FF0000"/>
                </a:solidFill>
              </a:rPr>
              <a:t> </a:t>
            </a:r>
            <a:r>
              <a:rPr lang="en-US" sz="1600" dirty="0">
                <a:solidFill>
                  <a:srgbClr val="583F34"/>
                </a:solidFill>
              </a:rPr>
              <a:t>originally gained weight by eating more food than he needed for energy, growth and maintenance. We now ask, what exactly happens to the food we eat beyond what we need? Once we learn it is stored as fat, we wonder what purpose that serves. We discover that if we use all our glucose, we will next pull from this fat storage. Effectively, fat is our stored energy! (Amino acids are only a last-resort fuel for respiration.)</a:t>
            </a:r>
          </a:p>
          <a:p>
            <a:pPr marL="0" indent="0">
              <a:buNone/>
            </a:pPr>
            <a:r>
              <a:rPr lang="en-US" sz="1600" dirty="0">
                <a:solidFill>
                  <a:srgbClr val="583F34"/>
                </a:solidFill>
              </a:rPr>
              <a:t>				&lt;continued on next slide&gt;</a:t>
            </a:r>
          </a:p>
        </p:txBody>
      </p:sp>
      <p:grpSp>
        <p:nvGrpSpPr>
          <p:cNvPr id="22" name="Group 21"/>
          <p:cNvGrpSpPr/>
          <p:nvPr/>
        </p:nvGrpSpPr>
        <p:grpSpPr>
          <a:xfrm>
            <a:off x="282908" y="1060839"/>
            <a:ext cx="2571024" cy="2190241"/>
            <a:chOff x="1029484" y="1311626"/>
            <a:chExt cx="2571024" cy="2190241"/>
          </a:xfrm>
          <a:noFill/>
        </p:grpSpPr>
        <p:sp>
          <p:nvSpPr>
            <p:cNvPr id="23" name="Triangle 1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25" name="Rectangle 24"/>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6" name="Rectangle 25"/>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1" name="Straight Arrow Connector 20">
            <a:extLst>
              <a:ext uri="{FF2B5EF4-FFF2-40B4-BE49-F238E27FC236}">
                <a16:creationId xmlns:a16="http://schemas.microsoft.com/office/drawing/2014/main" id="{F310AA22-F572-45D9-98C0-A5C1AB974D33}"/>
              </a:ext>
            </a:extLst>
          </p:cNvPr>
          <p:cNvCxnSpPr/>
          <p:nvPr/>
        </p:nvCxnSpPr>
        <p:spPr>
          <a:xfrm>
            <a:off x="1654921" y="1437980"/>
            <a:ext cx="816808" cy="1386715"/>
          </a:xfrm>
          <a:prstGeom prst="straightConnector1">
            <a:avLst/>
          </a:prstGeom>
          <a:noFill/>
          <a:ln w="31750" cap="flat">
            <a:solidFill>
              <a:srgbClr val="CB5904"/>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254311940"/>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91790" y="616648"/>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1087973"/>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03372" y="1086866"/>
            <a:ext cx="231049"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99855" y="995299"/>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214828" y="1293004"/>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230238" y="1087973"/>
            <a:ext cx="231049" cy="360994"/>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7" name="Down Arrow 16"/>
          <p:cNvSpPr/>
          <p:nvPr/>
        </p:nvSpPr>
        <p:spPr>
          <a:xfrm>
            <a:off x="1296402" y="1451081"/>
            <a:ext cx="217031" cy="161696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22929" y="1468884"/>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22233" y="1588940"/>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1" name="Trapezoid 10"/>
          <p:cNvSpPr/>
          <p:nvPr/>
        </p:nvSpPr>
        <p:spPr>
          <a:xfrm rot="10800000">
            <a:off x="3419007" y="293456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528018" y="3220618"/>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73558" y="1468883"/>
            <a:ext cx="249220" cy="1543931"/>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805261" y="3206580"/>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0" name="Rounded Rectangle 9"/>
          <p:cNvSpPr/>
          <p:nvPr/>
        </p:nvSpPr>
        <p:spPr>
          <a:xfrm>
            <a:off x="6830994" y="144896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9" name="Trapezoid 18"/>
          <p:cNvSpPr/>
          <p:nvPr/>
        </p:nvSpPr>
        <p:spPr>
          <a:xfrm rot="10800000">
            <a:off x="6569551" y="2899855"/>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683635" y="3081829"/>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913015" y="3141303"/>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38761" y="2899854"/>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59241" y="3197684"/>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659241" y="3153636"/>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29" name="Bent Arrow 28"/>
          <p:cNvSpPr/>
          <p:nvPr/>
        </p:nvSpPr>
        <p:spPr>
          <a:xfrm>
            <a:off x="4751489" y="2568930"/>
            <a:ext cx="539115" cy="889949"/>
          </a:xfrm>
          <a:prstGeom prst="ben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0" name="Rounded Rectangle 29"/>
          <p:cNvSpPr/>
          <p:nvPr/>
        </p:nvSpPr>
        <p:spPr>
          <a:xfrm>
            <a:off x="5214600" y="2483550"/>
            <a:ext cx="1155246" cy="476758"/>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b="1" dirty="0">
                <a:solidFill>
                  <a:srgbClr val="000000"/>
                </a:solidFill>
                <a:effectLst/>
                <a:latin typeface="Calibri"/>
                <a:ea typeface="ＭＳ 明朝"/>
                <a:cs typeface="Times New Roman"/>
              </a:rPr>
              <a:t>build complex body carbs</a:t>
            </a:r>
            <a:endParaRPr lang="en-US" sz="1200" dirty="0">
              <a:effectLst/>
              <a:ea typeface="ＭＳ 明朝"/>
              <a:cs typeface="Times New Roman"/>
            </a:endParaRPr>
          </a:p>
        </p:txBody>
      </p:sp>
      <p:sp>
        <p:nvSpPr>
          <p:cNvPr id="31" name="Bent Arrow 30"/>
          <p:cNvSpPr/>
          <p:nvPr/>
        </p:nvSpPr>
        <p:spPr>
          <a:xfrm>
            <a:off x="7581904" y="2362893"/>
            <a:ext cx="577623" cy="762813"/>
          </a:xfrm>
          <a:prstGeom prst="ben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2" name="Rounded Rectangle 31"/>
          <p:cNvSpPr/>
          <p:nvPr/>
        </p:nvSpPr>
        <p:spPr>
          <a:xfrm>
            <a:off x="8046554" y="2254353"/>
            <a:ext cx="924197" cy="508542"/>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solidFill>
                  <a:schemeClr val="tx1"/>
                </a:solidFill>
              </a:rPr>
              <a:t>Build body proteins</a:t>
            </a:r>
          </a:p>
        </p:txBody>
      </p:sp>
      <p:sp>
        <p:nvSpPr>
          <p:cNvPr id="33" name="Trapezoid 32"/>
          <p:cNvSpPr/>
          <p:nvPr/>
        </p:nvSpPr>
        <p:spPr>
          <a:xfrm rot="10800000">
            <a:off x="1886663" y="1918262"/>
            <a:ext cx="1270771" cy="667461"/>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5" name="Trapezoid 34"/>
          <p:cNvSpPr/>
          <p:nvPr/>
        </p:nvSpPr>
        <p:spPr>
          <a:xfrm rot="10800000">
            <a:off x="1980991" y="2031865"/>
            <a:ext cx="1078230" cy="476758"/>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36" name="Text Box 11"/>
          <p:cNvSpPr txBox="1"/>
          <p:nvPr/>
        </p:nvSpPr>
        <p:spPr>
          <a:xfrm>
            <a:off x="2156419" y="2127951"/>
            <a:ext cx="1001214"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Calibri"/>
                <a:ea typeface="ＭＳ 明朝"/>
                <a:cs typeface="Times New Roman"/>
              </a:rPr>
              <a:t>Build FAT STORES</a:t>
            </a:r>
            <a:endParaRPr lang="en-US" sz="1200" dirty="0">
              <a:effectLst/>
              <a:ea typeface="ＭＳ 明朝"/>
              <a:cs typeface="Times New Roman"/>
            </a:endParaRPr>
          </a:p>
        </p:txBody>
      </p:sp>
      <p:sp>
        <p:nvSpPr>
          <p:cNvPr id="37" name="Bent Arrow 36"/>
          <p:cNvSpPr/>
          <p:nvPr/>
        </p:nvSpPr>
        <p:spPr>
          <a:xfrm>
            <a:off x="1597061" y="2149870"/>
            <a:ext cx="385082" cy="1017084"/>
          </a:xfrm>
          <a:prstGeom prst="bent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8" name="Content Placeholder 2"/>
          <p:cNvSpPr txBox="1">
            <a:spLocks/>
          </p:cNvSpPr>
          <p:nvPr/>
        </p:nvSpPr>
        <p:spPr>
          <a:xfrm>
            <a:off x="1245967" y="4753392"/>
            <a:ext cx="7871698" cy="1877754"/>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400" dirty="0">
                <a:solidFill>
                  <a:srgbClr val="583F34"/>
                </a:solidFill>
                <a:latin typeface="Arial" panose="020B0604020202020204" pitchFamily="34" charset="0"/>
                <a:cs typeface="Arial" panose="020B0604020202020204" pitchFamily="34" charset="0"/>
              </a:rPr>
              <a:t>What if we take in more food than we need for energy, growth and maintenance?</a:t>
            </a:r>
          </a:p>
          <a:p>
            <a:pPr marL="0" indent="0">
              <a:lnSpc>
                <a:spcPct val="120000"/>
              </a:lnSpc>
              <a:spcBef>
                <a:spcPts val="0"/>
              </a:spcBef>
              <a:buNone/>
            </a:pPr>
            <a:endParaRPr lang="en-US" sz="2400" b="1" dirty="0">
              <a:solidFill>
                <a:srgbClr val="0000FF"/>
              </a:solidFill>
            </a:endParaRPr>
          </a:p>
          <a:p>
            <a:pPr marL="0" indent="0">
              <a:lnSpc>
                <a:spcPct val="120000"/>
              </a:lnSpc>
              <a:spcBef>
                <a:spcPts val="0"/>
              </a:spcBef>
              <a:buFont typeface="Arial"/>
              <a:buNone/>
            </a:pPr>
            <a:r>
              <a:rPr lang="en-US" sz="2400" dirty="0">
                <a:solidFill>
                  <a:srgbClr val="583F34"/>
                </a:solidFill>
                <a:latin typeface="Arial" panose="020B0604020202020204" pitchFamily="34" charset="0"/>
                <a:cs typeface="Arial" panose="020B0604020202020204" pitchFamily="34" charset="0"/>
              </a:rPr>
              <a:t>Write your ideas in </a:t>
            </a:r>
            <a:r>
              <a:rPr lang="en-US" sz="2400" b="1" dirty="0">
                <a:solidFill>
                  <a:srgbClr val="583F34"/>
                </a:solidFill>
                <a:latin typeface="Arial" panose="020B0604020202020204" pitchFamily="34" charset="0"/>
                <a:cs typeface="Arial" panose="020B0604020202020204" pitchFamily="34" charset="0"/>
              </a:rPr>
              <a:t>Doodle Box F</a:t>
            </a:r>
            <a:r>
              <a:rPr lang="en-US" sz="2400" dirty="0">
                <a:solidFill>
                  <a:srgbClr val="583F34"/>
                </a:solidFill>
                <a:latin typeface="Arial" panose="020B0604020202020204" pitchFamily="34" charset="0"/>
                <a:cs typeface="Arial" panose="020B0604020202020204" pitchFamily="34" charset="0"/>
              </a:rPr>
              <a:t> and add them to your diagram.</a:t>
            </a:r>
            <a:endParaRPr lang="en-US" sz="2800" dirty="0">
              <a:solidFill>
                <a:srgbClr val="583F34"/>
              </a:solidFill>
              <a:latin typeface="Arial" panose="020B0604020202020204" pitchFamily="34" charset="0"/>
              <a:cs typeface="Arial" panose="020B0604020202020204" pitchFamily="34" charset="0"/>
            </a:endParaRPr>
          </a:p>
        </p:txBody>
      </p:sp>
      <p:pic>
        <p:nvPicPr>
          <p:cNvPr id="38" name="pasted-image.pdf"/>
          <p:cNvPicPr>
            <a:picLocks noChangeAspect="1"/>
          </p:cNvPicPr>
          <p:nvPr/>
        </p:nvPicPr>
        <p:blipFill>
          <a:blip r:embed="rId3"/>
          <a:stretch>
            <a:fillRect/>
          </a:stretch>
        </p:blipFill>
        <p:spPr>
          <a:xfrm>
            <a:off x="394515" y="5788864"/>
            <a:ext cx="562554" cy="567173"/>
          </a:xfrm>
          <a:prstGeom prst="rect">
            <a:avLst/>
          </a:prstGeom>
          <a:ln w="12700">
            <a:miter lim="400000"/>
          </a:ln>
        </p:spPr>
      </p:pic>
      <p:pic>
        <p:nvPicPr>
          <p:cNvPr id="42" name="pasted-image.pdf"/>
          <p:cNvPicPr>
            <a:picLocks noChangeAspect="1"/>
          </p:cNvPicPr>
          <p:nvPr/>
        </p:nvPicPr>
        <p:blipFill>
          <a:blip r:embed="rId4"/>
          <a:stretch>
            <a:fillRect/>
          </a:stretch>
        </p:blipFill>
        <p:spPr>
          <a:xfrm>
            <a:off x="394515" y="4809732"/>
            <a:ext cx="640695" cy="650138"/>
          </a:xfrm>
          <a:prstGeom prst="rect">
            <a:avLst/>
          </a:prstGeom>
          <a:ln w="12700">
            <a:miter lim="400000"/>
          </a:ln>
        </p:spPr>
      </p:pic>
      <p:sp>
        <p:nvSpPr>
          <p:cNvPr id="39" name="Title 1"/>
          <p:cNvSpPr txBox="1">
            <a:spLocks/>
          </p:cNvSpPr>
          <p:nvPr/>
        </p:nvSpPr>
        <p:spPr>
          <a:xfrm>
            <a:off x="4847224" y="234562"/>
            <a:ext cx="3790425" cy="908438"/>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dirty="0">
                <a:solidFill>
                  <a:srgbClr val="256800"/>
                </a:solidFill>
              </a:rPr>
              <a:t>Extra Matter?</a:t>
            </a:r>
          </a:p>
        </p:txBody>
      </p:sp>
      <p:sp>
        <p:nvSpPr>
          <p:cNvPr id="40" name="Bent Arrow 37">
            <a:extLst>
              <a:ext uri="{FF2B5EF4-FFF2-40B4-BE49-F238E27FC236}">
                <a16:creationId xmlns:a16="http://schemas.microsoft.com/office/drawing/2014/main" id="{54B6C6CB-C08E-4FAF-996F-F32ECD7B34ED}"/>
              </a:ext>
            </a:extLst>
          </p:cNvPr>
          <p:cNvSpPr/>
          <p:nvPr/>
        </p:nvSpPr>
        <p:spPr>
          <a:xfrm flipH="1">
            <a:off x="2898469" y="2104608"/>
            <a:ext cx="896689" cy="1050046"/>
          </a:xfrm>
          <a:prstGeom prst="bentArrow">
            <a:avLst>
              <a:gd name="adj1" fmla="val 25000"/>
              <a:gd name="adj2" fmla="val 25000"/>
              <a:gd name="adj3" fmla="val 25000"/>
              <a:gd name="adj4" fmla="val 46925"/>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1" name="Text Box 23">
            <a:extLst>
              <a:ext uri="{FF2B5EF4-FFF2-40B4-BE49-F238E27FC236}">
                <a16:creationId xmlns:a16="http://schemas.microsoft.com/office/drawing/2014/main" id="{9BA8F258-D7F0-4432-BC35-A13F81A18FC9}"/>
              </a:ext>
            </a:extLst>
          </p:cNvPr>
          <p:cNvSpPr txBox="1"/>
          <p:nvPr/>
        </p:nvSpPr>
        <p:spPr>
          <a:xfrm>
            <a:off x="3119578" y="2447923"/>
            <a:ext cx="1257300" cy="53744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Calibri"/>
                <a:ea typeface="ＭＳ 明朝"/>
                <a:cs typeface="Times New Roman"/>
              </a:rPr>
              <a:t>excess </a:t>
            </a:r>
            <a:endParaRPr lang="en-US" sz="1600" dirty="0">
              <a:effectLst/>
              <a:ea typeface="ＭＳ 明朝"/>
              <a:cs typeface="Times New Roman"/>
            </a:endParaRPr>
          </a:p>
          <a:p>
            <a:pPr marL="0" marR="0">
              <a:spcBef>
                <a:spcPts val="0"/>
              </a:spcBef>
              <a:spcAft>
                <a:spcPts val="0"/>
              </a:spcAft>
            </a:pPr>
            <a:r>
              <a:rPr lang="en-US" sz="1600" b="1" dirty="0">
                <a:effectLst/>
                <a:latin typeface="Calibri"/>
                <a:ea typeface="ＭＳ 明朝"/>
                <a:cs typeface="Times New Roman"/>
              </a:rPr>
              <a:t>glucose</a:t>
            </a:r>
            <a:endParaRPr lang="en-US" sz="1600" dirty="0">
              <a:effectLst/>
              <a:ea typeface="ＭＳ 明朝"/>
              <a:cs typeface="Times New Roman"/>
            </a:endParaRPr>
          </a:p>
        </p:txBody>
      </p:sp>
      <p:sp>
        <p:nvSpPr>
          <p:cNvPr id="43" name="Rectangle 42">
            <a:extLst>
              <a:ext uri="{FF2B5EF4-FFF2-40B4-BE49-F238E27FC236}">
                <a16:creationId xmlns:a16="http://schemas.microsoft.com/office/drawing/2014/main" id="{E8DC414F-861E-4453-BD5A-7C44411AC0B9}"/>
              </a:ext>
            </a:extLst>
          </p:cNvPr>
          <p:cNvSpPr/>
          <p:nvPr/>
        </p:nvSpPr>
        <p:spPr>
          <a:xfrm>
            <a:off x="6780493" y="1965595"/>
            <a:ext cx="152400" cy="1295400"/>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4" name="Left Arrow 42">
            <a:extLst>
              <a:ext uri="{FF2B5EF4-FFF2-40B4-BE49-F238E27FC236}">
                <a16:creationId xmlns:a16="http://schemas.microsoft.com/office/drawing/2014/main" id="{32F0719F-3ABA-4159-9F85-09BC36A66D30}"/>
              </a:ext>
            </a:extLst>
          </p:cNvPr>
          <p:cNvSpPr/>
          <p:nvPr/>
        </p:nvSpPr>
        <p:spPr>
          <a:xfrm>
            <a:off x="2909355" y="1862099"/>
            <a:ext cx="4024835" cy="220159"/>
          </a:xfrm>
          <a:prstGeom prst="leftArrow">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5" name="Text Box 23">
            <a:extLst>
              <a:ext uri="{FF2B5EF4-FFF2-40B4-BE49-F238E27FC236}">
                <a16:creationId xmlns:a16="http://schemas.microsoft.com/office/drawing/2014/main" id="{E45E63E6-2DB7-44F4-AF03-787277164D4E}"/>
              </a:ext>
            </a:extLst>
          </p:cNvPr>
          <p:cNvSpPr txBox="1"/>
          <p:nvPr/>
        </p:nvSpPr>
        <p:spPr>
          <a:xfrm>
            <a:off x="4678323" y="2042698"/>
            <a:ext cx="1828800" cy="4572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latin typeface="Calibri"/>
                <a:ea typeface="ＭＳ 明朝"/>
                <a:cs typeface="Times New Roman"/>
              </a:rPr>
              <a:t>e</a:t>
            </a:r>
            <a:r>
              <a:rPr lang="en-US" sz="1600" b="1" dirty="0">
                <a:effectLst/>
                <a:latin typeface="Calibri"/>
                <a:ea typeface="ＭＳ 明朝"/>
                <a:cs typeface="Times New Roman"/>
              </a:rPr>
              <a:t>xcess protein</a:t>
            </a:r>
            <a:endParaRPr lang="en-US" sz="1600" dirty="0">
              <a:effectLst/>
              <a:ea typeface="ＭＳ 明朝"/>
              <a:cs typeface="Times New Roman"/>
            </a:endParaRPr>
          </a:p>
        </p:txBody>
      </p:sp>
      <p:pic>
        <p:nvPicPr>
          <p:cNvPr id="46" name="Picture 45" descr="Screen Shot 2015-11-28 at 6.49.36 PM.png">
            <a:extLst>
              <a:ext uri="{FF2B5EF4-FFF2-40B4-BE49-F238E27FC236}">
                <a16:creationId xmlns:a16="http://schemas.microsoft.com/office/drawing/2014/main" id="{78F62EC5-F8C1-46C5-8C31-25164C745F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82330" y="4075227"/>
            <a:ext cx="1442074" cy="672526"/>
          </a:xfrm>
          <a:prstGeom prst="rect">
            <a:avLst/>
          </a:prstGeom>
        </p:spPr>
      </p:pic>
      <p:sp>
        <p:nvSpPr>
          <p:cNvPr id="47" name="Left Arrow 46">
            <a:extLst>
              <a:ext uri="{FF2B5EF4-FFF2-40B4-BE49-F238E27FC236}">
                <a16:creationId xmlns:a16="http://schemas.microsoft.com/office/drawing/2014/main" id="{4625DAB4-31A8-4E5D-9FCB-F94339D73A91}"/>
              </a:ext>
            </a:extLst>
          </p:cNvPr>
          <p:cNvSpPr/>
          <p:nvPr/>
        </p:nvSpPr>
        <p:spPr>
          <a:xfrm rot="16200000">
            <a:off x="4068836" y="3795282"/>
            <a:ext cx="476759" cy="248188"/>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cxnSp>
        <p:nvCxnSpPr>
          <p:cNvPr id="50" name="Straight Arrow Connector 49">
            <a:extLst>
              <a:ext uri="{FF2B5EF4-FFF2-40B4-BE49-F238E27FC236}">
                <a16:creationId xmlns:a16="http://schemas.microsoft.com/office/drawing/2014/main" id="{1666826C-BD58-4D95-9952-C1E0632ED1EE}"/>
              </a:ext>
            </a:extLst>
          </p:cNvPr>
          <p:cNvCxnSpPr>
            <a:cxnSpLocks/>
          </p:cNvCxnSpPr>
          <p:nvPr/>
        </p:nvCxnSpPr>
        <p:spPr>
          <a:xfrm>
            <a:off x="4559330" y="4308420"/>
            <a:ext cx="493083" cy="0"/>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16C1F503-0632-4696-8058-85239E0E2D06}"/>
              </a:ext>
            </a:extLst>
          </p:cNvPr>
          <p:cNvSpPr txBox="1"/>
          <p:nvPr/>
        </p:nvSpPr>
        <p:spPr>
          <a:xfrm>
            <a:off x="5076046" y="4108365"/>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spTree>
    <p:extLst>
      <p:ext uri="{BB962C8B-B14F-4D97-AF65-F5344CB8AC3E}">
        <p14:creationId xmlns:p14="http://schemas.microsoft.com/office/powerpoint/2010/main" val="5959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p:bldP spid="43" grpId="0" animBg="1"/>
      <p:bldP spid="44" grpId="0" animBg="1"/>
      <p:bldP spid="4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9936-0EB7-4925-AC2B-C7D6E1A4CE14}"/>
              </a:ext>
            </a:extLst>
          </p:cNvPr>
          <p:cNvSpPr>
            <a:spLocks noGrp="1"/>
          </p:cNvSpPr>
          <p:nvPr>
            <p:ph type="title"/>
          </p:nvPr>
        </p:nvSpPr>
        <p:spPr>
          <a:xfrm>
            <a:off x="174171" y="274638"/>
            <a:ext cx="8512629" cy="1143000"/>
          </a:xfrm>
        </p:spPr>
        <p:txBody>
          <a:bodyPr>
            <a:normAutofit fontScale="90000"/>
          </a:bodyPr>
          <a:lstStyle/>
          <a:p>
            <a:r>
              <a:rPr lang="en-US" dirty="0"/>
              <a:t>Why would the bear store excess food as fat?</a:t>
            </a:r>
          </a:p>
        </p:txBody>
      </p:sp>
      <p:sp>
        <p:nvSpPr>
          <p:cNvPr id="5" name="Rectangle 4">
            <a:extLst>
              <a:ext uri="{FF2B5EF4-FFF2-40B4-BE49-F238E27FC236}">
                <a16:creationId xmlns:a16="http://schemas.microsoft.com/office/drawing/2014/main" id="{E17D1818-309E-4172-8501-1DA5F2E13473}"/>
              </a:ext>
            </a:extLst>
          </p:cNvPr>
          <p:cNvSpPr/>
          <p:nvPr/>
        </p:nvSpPr>
        <p:spPr>
          <a:xfrm>
            <a:off x="3605371" y="1336039"/>
            <a:ext cx="4009374" cy="52291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4AB8A17-971E-4A1A-86BA-AB745454DE56}"/>
              </a:ext>
            </a:extLst>
          </p:cNvPr>
          <p:cNvSpPr>
            <a:spLocks noGrp="1"/>
          </p:cNvSpPr>
          <p:nvPr>
            <p:ph idx="1"/>
          </p:nvPr>
        </p:nvSpPr>
        <p:spPr>
          <a:xfrm>
            <a:off x="4049866" y="2382285"/>
            <a:ext cx="4757057" cy="2994933"/>
          </a:xfrm>
        </p:spPr>
        <p:txBody>
          <a:bodyPr>
            <a:normAutofit/>
          </a:bodyPr>
          <a:lstStyle/>
          <a:p>
            <a:pPr marL="0" indent="0" algn="ctr">
              <a:buNone/>
            </a:pPr>
            <a:r>
              <a:rPr lang="en-US" sz="4400" dirty="0">
                <a:latin typeface="Arial" panose="020B0604020202020204" pitchFamily="34" charset="0"/>
                <a:cs typeface="Arial" panose="020B0604020202020204" pitchFamily="34" charset="0"/>
              </a:rPr>
              <a:t>Does it need fat?</a:t>
            </a:r>
          </a:p>
          <a:p>
            <a:pPr marL="0" indent="0" algn="ctr">
              <a:buNone/>
            </a:pPr>
            <a:endParaRPr lang="en-US" dirty="0">
              <a:latin typeface="Arial" panose="020B0604020202020204" pitchFamily="34" charset="0"/>
              <a:cs typeface="Arial" panose="020B0604020202020204" pitchFamily="34" charset="0"/>
            </a:endParaRPr>
          </a:p>
          <a:p>
            <a:pPr marL="0" indent="0" algn="ctr">
              <a:buNone/>
            </a:pPr>
            <a:r>
              <a:rPr lang="en-US" sz="4400" dirty="0">
                <a:latin typeface="Arial" panose="020B0604020202020204" pitchFamily="34" charset="0"/>
                <a:cs typeface="Arial" panose="020B0604020202020204" pitchFamily="34" charset="0"/>
              </a:rPr>
              <a:t>Is it fun having all that extra weight? </a:t>
            </a:r>
          </a:p>
        </p:txBody>
      </p:sp>
      <p:pic>
        <p:nvPicPr>
          <p:cNvPr id="8" name="Picture 7">
            <a:extLst>
              <a:ext uri="{FF2B5EF4-FFF2-40B4-BE49-F238E27FC236}">
                <a16:creationId xmlns:a16="http://schemas.microsoft.com/office/drawing/2014/main" id="{EC45B0A2-9BB8-46EA-9071-A143D145BB10}"/>
              </a:ext>
            </a:extLst>
          </p:cNvPr>
          <p:cNvPicPr>
            <a:picLocks noChangeAspect="1"/>
          </p:cNvPicPr>
          <p:nvPr/>
        </p:nvPicPr>
        <p:blipFill>
          <a:blip r:embed="rId3"/>
          <a:stretch>
            <a:fillRect/>
          </a:stretch>
        </p:blipFill>
        <p:spPr>
          <a:xfrm>
            <a:off x="5740064" y="1237386"/>
            <a:ext cx="966629" cy="985042"/>
          </a:xfrm>
          <a:prstGeom prst="rect">
            <a:avLst/>
          </a:prstGeom>
        </p:spPr>
      </p:pic>
      <p:pic>
        <p:nvPicPr>
          <p:cNvPr id="7" name="Picture 6" descr="A brown bear is looking at the camera&#10;&#10;Description automatically generated">
            <a:extLst>
              <a:ext uri="{FF2B5EF4-FFF2-40B4-BE49-F238E27FC236}">
                <a16:creationId xmlns:a16="http://schemas.microsoft.com/office/drawing/2014/main" id="{B8FC24C4-480E-4BC9-972B-B515FC30F314}"/>
              </a:ext>
            </a:extLst>
          </p:cNvPr>
          <p:cNvPicPr>
            <a:picLocks noChangeAspect="1"/>
          </p:cNvPicPr>
          <p:nvPr/>
        </p:nvPicPr>
        <p:blipFill>
          <a:blip r:embed="rId4"/>
          <a:stretch>
            <a:fillRect/>
          </a:stretch>
        </p:blipFill>
        <p:spPr>
          <a:xfrm>
            <a:off x="275900" y="1729906"/>
            <a:ext cx="3484057" cy="4097687"/>
          </a:xfrm>
          <a:prstGeom prst="rect">
            <a:avLst/>
          </a:prstGeom>
        </p:spPr>
      </p:pic>
    </p:spTree>
    <p:extLst>
      <p:ext uri="{BB962C8B-B14F-4D97-AF65-F5344CB8AC3E}">
        <p14:creationId xmlns:p14="http://schemas.microsoft.com/office/powerpoint/2010/main" val="50886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9936-0EB7-4925-AC2B-C7D6E1A4CE14}"/>
              </a:ext>
            </a:extLst>
          </p:cNvPr>
          <p:cNvSpPr>
            <a:spLocks noGrp="1"/>
          </p:cNvSpPr>
          <p:nvPr>
            <p:ph type="title"/>
          </p:nvPr>
        </p:nvSpPr>
        <p:spPr>
          <a:xfrm>
            <a:off x="315685" y="91566"/>
            <a:ext cx="8512629" cy="1143000"/>
          </a:xfrm>
        </p:spPr>
        <p:txBody>
          <a:bodyPr>
            <a:normAutofit/>
          </a:bodyPr>
          <a:lstStyle/>
          <a:p>
            <a:r>
              <a:rPr lang="en-US" sz="3600" dirty="0">
                <a:latin typeface="Arial" panose="020B0604020202020204" pitchFamily="34" charset="0"/>
                <a:cs typeface="Arial" panose="020B0604020202020204" pitchFamily="34" charset="0"/>
              </a:rPr>
              <a:t>Why would we store excess food as fat?</a:t>
            </a:r>
          </a:p>
        </p:txBody>
      </p:sp>
      <p:sp>
        <p:nvSpPr>
          <p:cNvPr id="3" name="Content Placeholder 2">
            <a:extLst>
              <a:ext uri="{FF2B5EF4-FFF2-40B4-BE49-F238E27FC236}">
                <a16:creationId xmlns:a16="http://schemas.microsoft.com/office/drawing/2014/main" id="{B4AB8A17-971E-4A1A-86BA-AB745454DE56}"/>
              </a:ext>
            </a:extLst>
          </p:cNvPr>
          <p:cNvSpPr>
            <a:spLocks noGrp="1"/>
          </p:cNvSpPr>
          <p:nvPr>
            <p:ph idx="1"/>
          </p:nvPr>
        </p:nvSpPr>
        <p:spPr>
          <a:xfrm>
            <a:off x="755562" y="870041"/>
            <a:ext cx="7899707" cy="1278265"/>
          </a:xfrm>
        </p:spPr>
        <p:txBody>
          <a:bodyPr>
            <a:normAutofit/>
          </a:bodyPr>
          <a:lstStyle/>
          <a:p>
            <a:pPr marL="0" indent="0" algn="ctr">
              <a:buNone/>
            </a:pPr>
            <a:r>
              <a:rPr lang="en-US" sz="3600" dirty="0">
                <a:latin typeface="Arial" panose="020B0604020202020204" pitchFamily="34" charset="0"/>
                <a:cs typeface="Arial" panose="020B0604020202020204" pitchFamily="34" charset="0"/>
              </a:rPr>
              <a:t>What purpose does it serve? </a:t>
            </a:r>
          </a:p>
        </p:txBody>
      </p:sp>
      <p:pic>
        <p:nvPicPr>
          <p:cNvPr id="6" name="Picture 5">
            <a:extLst>
              <a:ext uri="{FF2B5EF4-FFF2-40B4-BE49-F238E27FC236}">
                <a16:creationId xmlns:a16="http://schemas.microsoft.com/office/drawing/2014/main" id="{C1AF95B8-B11C-4E58-BD86-CAF4718FF36F}"/>
              </a:ext>
            </a:extLst>
          </p:cNvPr>
          <p:cNvPicPr>
            <a:picLocks noChangeAspect="1"/>
          </p:cNvPicPr>
          <p:nvPr/>
        </p:nvPicPr>
        <p:blipFill>
          <a:blip r:embed="rId3"/>
          <a:stretch>
            <a:fillRect/>
          </a:stretch>
        </p:blipFill>
        <p:spPr>
          <a:xfrm>
            <a:off x="1560785" y="1616874"/>
            <a:ext cx="4812869" cy="2964023"/>
          </a:xfrm>
          <a:prstGeom prst="rect">
            <a:avLst/>
          </a:prstGeom>
        </p:spPr>
      </p:pic>
      <p:pic>
        <p:nvPicPr>
          <p:cNvPr id="7" name="Picture 6">
            <a:extLst>
              <a:ext uri="{FF2B5EF4-FFF2-40B4-BE49-F238E27FC236}">
                <a16:creationId xmlns:a16="http://schemas.microsoft.com/office/drawing/2014/main" id="{41E6F348-266F-4FB4-8EE3-0CAC3D2167E6}"/>
              </a:ext>
            </a:extLst>
          </p:cNvPr>
          <p:cNvPicPr>
            <a:picLocks noChangeAspect="1"/>
          </p:cNvPicPr>
          <p:nvPr/>
        </p:nvPicPr>
        <p:blipFill>
          <a:blip r:embed="rId4"/>
          <a:stretch>
            <a:fillRect/>
          </a:stretch>
        </p:blipFill>
        <p:spPr>
          <a:xfrm>
            <a:off x="6813532" y="2273426"/>
            <a:ext cx="1386514" cy="1650918"/>
          </a:xfrm>
          <a:prstGeom prst="rect">
            <a:avLst/>
          </a:prstGeom>
        </p:spPr>
      </p:pic>
      <p:pic>
        <p:nvPicPr>
          <p:cNvPr id="8" name="Picture 7">
            <a:extLst>
              <a:ext uri="{FF2B5EF4-FFF2-40B4-BE49-F238E27FC236}">
                <a16:creationId xmlns:a16="http://schemas.microsoft.com/office/drawing/2014/main" id="{D548E4FD-8263-43F3-82DF-39A2F0CC0B0B}"/>
              </a:ext>
            </a:extLst>
          </p:cNvPr>
          <p:cNvPicPr>
            <a:picLocks noChangeAspect="1"/>
          </p:cNvPicPr>
          <p:nvPr/>
        </p:nvPicPr>
        <p:blipFill>
          <a:blip r:embed="rId5"/>
          <a:stretch>
            <a:fillRect/>
          </a:stretch>
        </p:blipFill>
        <p:spPr>
          <a:xfrm>
            <a:off x="518038" y="1232373"/>
            <a:ext cx="1254370" cy="1278265"/>
          </a:xfrm>
          <a:prstGeom prst="rect">
            <a:avLst/>
          </a:prstGeom>
        </p:spPr>
      </p:pic>
      <p:pic>
        <p:nvPicPr>
          <p:cNvPr id="9" name="Picture 8">
            <a:extLst>
              <a:ext uri="{FF2B5EF4-FFF2-40B4-BE49-F238E27FC236}">
                <a16:creationId xmlns:a16="http://schemas.microsoft.com/office/drawing/2014/main" id="{E8D54914-02A3-4DFC-810D-5A4963EA2536}"/>
              </a:ext>
            </a:extLst>
          </p:cNvPr>
          <p:cNvPicPr>
            <a:picLocks noChangeAspect="1"/>
          </p:cNvPicPr>
          <p:nvPr/>
        </p:nvPicPr>
        <p:blipFill>
          <a:blip r:embed="rId6"/>
          <a:stretch>
            <a:fillRect/>
          </a:stretch>
        </p:blipFill>
        <p:spPr>
          <a:xfrm>
            <a:off x="833136" y="4709695"/>
            <a:ext cx="944829" cy="955098"/>
          </a:xfrm>
          <a:prstGeom prst="rect">
            <a:avLst/>
          </a:prstGeom>
        </p:spPr>
      </p:pic>
      <p:sp>
        <p:nvSpPr>
          <p:cNvPr id="10" name="TextBox 9">
            <a:extLst>
              <a:ext uri="{FF2B5EF4-FFF2-40B4-BE49-F238E27FC236}">
                <a16:creationId xmlns:a16="http://schemas.microsoft.com/office/drawing/2014/main" id="{51C2330B-7C22-4A89-890E-0610CEBAA099}"/>
              </a:ext>
            </a:extLst>
          </p:cNvPr>
          <p:cNvSpPr txBox="1"/>
          <p:nvPr/>
        </p:nvSpPr>
        <p:spPr>
          <a:xfrm>
            <a:off x="1777965" y="5341628"/>
            <a:ext cx="7178247" cy="646331"/>
          </a:xfrm>
          <a:prstGeom prst="rect">
            <a:avLst/>
          </a:prstGeom>
          <a:noFill/>
        </p:spPr>
        <p:txBody>
          <a:bodyPr wrap="none" rtlCol="0">
            <a:spAutoFit/>
          </a:bodyPr>
          <a:lstStyle/>
          <a:p>
            <a:r>
              <a:rPr lang="en-US" sz="3600" dirty="0">
                <a:latin typeface="Arial" panose="020B0604020202020204" pitchFamily="34" charset="0"/>
                <a:cs typeface="Arial" panose="020B0604020202020204" pitchFamily="34" charset="0"/>
              </a:rPr>
              <a:t>Write your ideas in </a:t>
            </a:r>
            <a:r>
              <a:rPr lang="en-US" sz="3600" b="1" dirty="0">
                <a:latin typeface="Arial" panose="020B0604020202020204" pitchFamily="34" charset="0"/>
                <a:cs typeface="Arial" panose="020B0604020202020204" pitchFamily="34" charset="0"/>
              </a:rPr>
              <a:t>Doodle Box G</a:t>
            </a:r>
          </a:p>
        </p:txBody>
      </p:sp>
    </p:spTree>
    <p:extLst>
      <p:ext uri="{BB962C8B-B14F-4D97-AF65-F5344CB8AC3E}">
        <p14:creationId xmlns:p14="http://schemas.microsoft.com/office/powerpoint/2010/main" val="1937194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t>Disclaimer</a:t>
            </a:r>
            <a:endParaRPr sz="2400" dirty="0"/>
          </a:p>
        </p:txBody>
      </p:sp>
      <p:sp>
        <p:nvSpPr>
          <p:cNvPr id="4" name="Shape 166"/>
          <p:cNvSpPr/>
          <p:nvPr/>
        </p:nvSpPr>
        <p:spPr>
          <a:xfrm>
            <a:off x="137719" y="577085"/>
            <a:ext cx="8882859" cy="558101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r>
              <a:rPr lang="en-US" sz="2800" dirty="0"/>
              <a:t>Please note that this PowerPoint and the associated materials are part of a longer instructional sequence (see red models on modelbasedbiology.com). If you choose to use this triangle in isolation, in our opinion, you will not be doing true NGSS aligned instruction because the anchoring phenomenon and attention to SEPs and CCCs develops and culminates in other units. </a:t>
            </a:r>
          </a:p>
          <a:p>
            <a:endParaRPr lang="en-US" sz="2800" dirty="0"/>
          </a:p>
          <a:p>
            <a:r>
              <a:rPr lang="en-US" sz="2800" dirty="0"/>
              <a:t>Questions? Post to the forum!</a:t>
            </a:r>
          </a:p>
          <a:p>
            <a:pPr algn="l" defTabSz="457200">
              <a:spcBef>
                <a:spcPts val="800"/>
              </a:spcBef>
              <a:defRPr sz="2100">
                <a:solidFill>
                  <a:srgbClr val="573F34"/>
                </a:solidFill>
                <a:latin typeface="Arial"/>
                <a:ea typeface="Arial"/>
                <a:cs typeface="Arial"/>
                <a:sym typeface="Arial"/>
              </a:defRPr>
            </a:pPr>
            <a:endParaRPr lang="en-US" sz="2800" dirty="0">
              <a:solidFill>
                <a:srgbClr val="583F34"/>
              </a:solidFill>
            </a:endParaRPr>
          </a:p>
          <a:p>
            <a:pPr algn="l" defTabSz="457200">
              <a:spcBef>
                <a:spcPts val="800"/>
              </a:spcBef>
              <a:defRPr sz="2100">
                <a:solidFill>
                  <a:srgbClr val="573F34"/>
                </a:solidFill>
                <a:latin typeface="Arial"/>
                <a:ea typeface="Arial"/>
                <a:cs typeface="Arial"/>
                <a:sym typeface="Arial"/>
              </a:defRPr>
            </a:pPr>
            <a:r>
              <a:rPr sz="2800" dirty="0">
                <a:solidFill>
                  <a:srgbClr val="583F34"/>
                </a:solidFill>
              </a:rPr>
              <a:t>Thanks!</a:t>
            </a:r>
            <a:endParaRPr lang="en-US" sz="2800" dirty="0">
              <a:solidFill>
                <a:srgbClr val="583F34"/>
              </a:solidFill>
            </a:endParaRPr>
          </a:p>
          <a:p>
            <a:pPr algn="l" defTabSz="457200">
              <a:spcBef>
                <a:spcPts val="800"/>
              </a:spcBef>
              <a:defRPr sz="2100">
                <a:solidFill>
                  <a:srgbClr val="573F34"/>
                </a:solidFill>
                <a:latin typeface="Arial"/>
                <a:ea typeface="Arial"/>
                <a:cs typeface="Arial"/>
                <a:sym typeface="Arial"/>
              </a:defRPr>
            </a:pPr>
            <a:r>
              <a:rPr sz="2800" dirty="0">
                <a:solidFill>
                  <a:srgbClr val="583F34"/>
                </a:solidFill>
              </a:rPr>
              <a:t>The MBER team </a:t>
            </a:r>
          </a:p>
        </p:txBody>
      </p:sp>
    </p:spTree>
    <p:extLst>
      <p:ext uri="{BB962C8B-B14F-4D97-AF65-F5344CB8AC3E}">
        <p14:creationId xmlns:p14="http://schemas.microsoft.com/office/powerpoint/2010/main" val="3964838666"/>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CA14F1-C9B8-4E45-9BB5-E9EC74F44DA9}"/>
              </a:ext>
            </a:extLst>
          </p:cNvPr>
          <p:cNvSpPr>
            <a:spLocks noGrp="1"/>
          </p:cNvSpPr>
          <p:nvPr>
            <p:ph type="title"/>
          </p:nvPr>
        </p:nvSpPr>
        <p:spPr>
          <a:xfrm>
            <a:off x="1596707" y="217734"/>
            <a:ext cx="6973715" cy="1586014"/>
          </a:xfrm>
        </p:spPr>
        <p:txBody>
          <a:bodyPr>
            <a:normAutofit fontScale="90000"/>
          </a:bodyPr>
          <a:lstStyle/>
          <a:p>
            <a:br>
              <a:rPr lang="en-US" dirty="0"/>
            </a:br>
            <a:br>
              <a:rPr lang="en-US" dirty="0"/>
            </a:br>
            <a:r>
              <a:rPr lang="en-US" dirty="0">
                <a:solidFill>
                  <a:srgbClr val="256800"/>
                </a:solidFill>
              </a:rPr>
              <a:t>So, if we store excess food as fat, and fat stores energy:</a:t>
            </a:r>
            <a:br>
              <a:rPr lang="en-US" dirty="0">
                <a:solidFill>
                  <a:srgbClr val="256800"/>
                </a:solidFill>
              </a:rPr>
            </a:br>
            <a:br>
              <a:rPr lang="en-US" dirty="0"/>
            </a:br>
            <a:endParaRPr lang="en-US" dirty="0"/>
          </a:p>
        </p:txBody>
      </p:sp>
      <p:pic>
        <p:nvPicPr>
          <p:cNvPr id="8" name="Picture 7">
            <a:extLst>
              <a:ext uri="{FF2B5EF4-FFF2-40B4-BE49-F238E27FC236}">
                <a16:creationId xmlns:a16="http://schemas.microsoft.com/office/drawing/2014/main" id="{9BC14847-5781-4FC6-96D4-8A9BFC73E41A}"/>
              </a:ext>
            </a:extLst>
          </p:cNvPr>
          <p:cNvPicPr>
            <a:picLocks noChangeAspect="1"/>
          </p:cNvPicPr>
          <p:nvPr/>
        </p:nvPicPr>
        <p:blipFill>
          <a:blip r:embed="rId3"/>
          <a:stretch>
            <a:fillRect/>
          </a:stretch>
        </p:blipFill>
        <p:spPr>
          <a:xfrm>
            <a:off x="340822" y="282577"/>
            <a:ext cx="1255885" cy="1280271"/>
          </a:xfrm>
          <a:prstGeom prst="rect">
            <a:avLst/>
          </a:prstGeom>
        </p:spPr>
      </p:pic>
      <p:pic>
        <p:nvPicPr>
          <p:cNvPr id="2" name="Picture 1">
            <a:extLst>
              <a:ext uri="{FF2B5EF4-FFF2-40B4-BE49-F238E27FC236}">
                <a16:creationId xmlns:a16="http://schemas.microsoft.com/office/drawing/2014/main" id="{B1DAE0EB-3319-4872-8650-38B395492EE9}"/>
              </a:ext>
            </a:extLst>
          </p:cNvPr>
          <p:cNvPicPr>
            <a:picLocks noChangeAspect="1"/>
          </p:cNvPicPr>
          <p:nvPr/>
        </p:nvPicPr>
        <p:blipFill>
          <a:blip r:embed="rId4"/>
          <a:stretch>
            <a:fillRect/>
          </a:stretch>
        </p:blipFill>
        <p:spPr>
          <a:xfrm>
            <a:off x="531175" y="4290403"/>
            <a:ext cx="875177" cy="1108889"/>
          </a:xfrm>
          <a:prstGeom prst="rect">
            <a:avLst/>
          </a:prstGeom>
        </p:spPr>
      </p:pic>
      <p:sp>
        <p:nvSpPr>
          <p:cNvPr id="10" name="TextBox 9">
            <a:extLst>
              <a:ext uri="{FF2B5EF4-FFF2-40B4-BE49-F238E27FC236}">
                <a16:creationId xmlns:a16="http://schemas.microsoft.com/office/drawing/2014/main" id="{F714C5D8-32EC-40A1-80AB-DA824B35FC2E}"/>
              </a:ext>
            </a:extLst>
          </p:cNvPr>
          <p:cNvSpPr txBox="1"/>
          <p:nvPr/>
        </p:nvSpPr>
        <p:spPr>
          <a:xfrm>
            <a:off x="1837104" y="4659066"/>
            <a:ext cx="6733318" cy="1200329"/>
          </a:xfrm>
          <a:prstGeom prst="rect">
            <a:avLst/>
          </a:prstGeom>
          <a:noFill/>
        </p:spPr>
        <p:txBody>
          <a:bodyPr wrap="square" rtlCol="0">
            <a:spAutoFit/>
          </a:bodyPr>
          <a:lstStyle/>
          <a:p>
            <a:r>
              <a:rPr lang="en-US" sz="3600" dirty="0">
                <a:solidFill>
                  <a:srgbClr val="583F34"/>
                </a:solidFill>
                <a:latin typeface="Arial" panose="020B0604020202020204" pitchFamily="34" charset="0"/>
                <a:cs typeface="Arial" panose="020B0604020202020204" pitchFamily="34" charset="0"/>
              </a:rPr>
              <a:t>Share your thoughts with a partner.</a:t>
            </a:r>
          </a:p>
        </p:txBody>
      </p:sp>
      <p:sp>
        <p:nvSpPr>
          <p:cNvPr id="11" name="TextBox 10">
            <a:extLst>
              <a:ext uri="{FF2B5EF4-FFF2-40B4-BE49-F238E27FC236}">
                <a16:creationId xmlns:a16="http://schemas.microsoft.com/office/drawing/2014/main" id="{E786346C-6E51-429B-A5F2-C8A61013176B}"/>
              </a:ext>
            </a:extLst>
          </p:cNvPr>
          <p:cNvSpPr txBox="1"/>
          <p:nvPr/>
        </p:nvSpPr>
        <p:spPr>
          <a:xfrm>
            <a:off x="1917460" y="1803748"/>
            <a:ext cx="6520159" cy="1754326"/>
          </a:xfrm>
          <a:prstGeom prst="rect">
            <a:avLst/>
          </a:prstGeom>
          <a:noFill/>
        </p:spPr>
        <p:txBody>
          <a:bodyPr wrap="square" rtlCol="0">
            <a:spAutoFit/>
          </a:bodyPr>
          <a:lstStyle/>
          <a:p>
            <a:r>
              <a:rPr lang="en-US" sz="3600" dirty="0">
                <a:solidFill>
                  <a:srgbClr val="256800"/>
                </a:solidFill>
                <a:latin typeface="Arial" panose="020B0604020202020204" pitchFamily="34" charset="0"/>
                <a:cs typeface="Arial" panose="020B0604020202020204" pitchFamily="34" charset="0"/>
              </a:rPr>
              <a:t>How do we use the energy?</a:t>
            </a:r>
          </a:p>
          <a:p>
            <a:br>
              <a:rPr lang="en-US" sz="3600" dirty="0">
                <a:solidFill>
                  <a:srgbClr val="256800"/>
                </a:solidFill>
                <a:latin typeface="Arial" panose="020B0604020202020204" pitchFamily="34" charset="0"/>
                <a:cs typeface="Arial" panose="020B0604020202020204" pitchFamily="34" charset="0"/>
              </a:rPr>
            </a:br>
            <a:r>
              <a:rPr lang="en-US" sz="3600" dirty="0">
                <a:solidFill>
                  <a:srgbClr val="256800"/>
                </a:solidFill>
                <a:latin typeface="Arial" panose="020B0604020202020204" pitchFamily="34" charset="0"/>
                <a:cs typeface="Arial" panose="020B0604020202020204" pitchFamily="34" charset="0"/>
              </a:rPr>
              <a:t>How do we get rid of that fat?</a:t>
            </a:r>
          </a:p>
        </p:txBody>
      </p:sp>
    </p:spTree>
    <p:extLst>
      <p:ext uri="{BB962C8B-B14F-4D97-AF65-F5344CB8AC3E}">
        <p14:creationId xmlns:p14="http://schemas.microsoft.com/office/powerpoint/2010/main" val="282367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949552" y="512953"/>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368529" y="987553"/>
            <a:ext cx="5987545" cy="209471"/>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04162" y="1006789"/>
            <a:ext cx="224728" cy="509446"/>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238364" y="903598"/>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50103" y="1094427"/>
            <a:ext cx="257374" cy="381281"/>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232820" y="1650696"/>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34244" y="1515251"/>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591264" y="1504274"/>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808848" y="1432604"/>
            <a:ext cx="942759" cy="265108"/>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74447" y="3256123"/>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93178" y="3570801"/>
            <a:ext cx="1771378" cy="476758"/>
          </a:xfrm>
          <a:prstGeom prst="trapezoid">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849379" y="3563228"/>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272146" y="1831545"/>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35186" y="1758614"/>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377897" y="3284747"/>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483261" y="3528429"/>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93369" y="352842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487956" y="3275227"/>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580083" y="3602585"/>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665616" y="3545685"/>
            <a:ext cx="1501820" cy="57211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4130860" y="4126707"/>
            <a:ext cx="476760" cy="381753"/>
          </a:xfrm>
          <a:prstGeom prst="leftArrow">
            <a:avLst>
              <a:gd name="adj1" fmla="val 44072"/>
              <a:gd name="adj2" fmla="val 50000"/>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883964" y="6172199"/>
            <a:ext cx="562554" cy="567173"/>
          </a:xfrm>
          <a:prstGeom prst="rect">
            <a:avLst/>
          </a:prstGeom>
          <a:ln w="12700">
            <a:miter lim="400000"/>
          </a:ln>
        </p:spPr>
      </p:pic>
      <p:pic>
        <p:nvPicPr>
          <p:cNvPr id="38" name="pasted-image.pdf"/>
          <p:cNvPicPr>
            <a:picLocks noChangeAspect="1"/>
          </p:cNvPicPr>
          <p:nvPr/>
        </p:nvPicPr>
        <p:blipFill>
          <a:blip r:embed="rId4"/>
          <a:stretch>
            <a:fillRect/>
          </a:stretch>
        </p:blipFill>
        <p:spPr>
          <a:xfrm>
            <a:off x="880791" y="5322695"/>
            <a:ext cx="640695" cy="650138"/>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4005" y="4654457"/>
            <a:ext cx="1753676" cy="817845"/>
          </a:xfrm>
          <a:prstGeom prst="rect">
            <a:avLst/>
          </a:prstGeom>
        </p:spPr>
      </p:pic>
      <p:sp>
        <p:nvSpPr>
          <p:cNvPr id="35" name="TextBox 34">
            <a:extLst>
              <a:ext uri="{FF2B5EF4-FFF2-40B4-BE49-F238E27FC236}">
                <a16:creationId xmlns:a16="http://schemas.microsoft.com/office/drawing/2014/main" id="{878954EA-44FF-46BC-BA72-13CAC2A9A02A}"/>
              </a:ext>
            </a:extLst>
          </p:cNvPr>
          <p:cNvSpPr txBox="1"/>
          <p:nvPr/>
        </p:nvSpPr>
        <p:spPr>
          <a:xfrm>
            <a:off x="6029332" y="4838339"/>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36" name="Straight Arrow Connector 35">
            <a:extLst>
              <a:ext uri="{FF2B5EF4-FFF2-40B4-BE49-F238E27FC236}">
                <a16:creationId xmlns:a16="http://schemas.microsoft.com/office/drawing/2014/main" id="{462133AE-F538-422D-82D9-9E7B500014D2}"/>
              </a:ext>
            </a:extLst>
          </p:cNvPr>
          <p:cNvCxnSpPr/>
          <p:nvPr/>
        </p:nvCxnSpPr>
        <p:spPr>
          <a:xfrm flipV="1">
            <a:off x="5165345" y="5038394"/>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Content Placeholder 2">
            <a:extLst>
              <a:ext uri="{FF2B5EF4-FFF2-40B4-BE49-F238E27FC236}">
                <a16:creationId xmlns:a16="http://schemas.microsoft.com/office/drawing/2014/main" id="{61752B03-5FFD-49E4-A96B-83D6D4A61CB4}"/>
              </a:ext>
            </a:extLst>
          </p:cNvPr>
          <p:cNvSpPr txBox="1">
            <a:spLocks/>
          </p:cNvSpPr>
          <p:nvPr/>
        </p:nvSpPr>
        <p:spPr>
          <a:xfrm>
            <a:off x="1600229" y="5387457"/>
            <a:ext cx="7115412" cy="135191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400" dirty="0">
                <a:solidFill>
                  <a:srgbClr val="583F34"/>
                </a:solidFill>
                <a:latin typeface="Arial" panose="020B0604020202020204" pitchFamily="34" charset="0"/>
                <a:cs typeface="Arial" panose="020B0604020202020204" pitchFamily="34" charset="0"/>
              </a:rPr>
              <a:t>What other biomolecule can we use for fuel?</a:t>
            </a:r>
          </a:p>
          <a:p>
            <a:pPr marL="0" indent="0">
              <a:lnSpc>
                <a:spcPct val="120000"/>
              </a:lnSpc>
              <a:spcBef>
                <a:spcPts val="0"/>
              </a:spcBef>
              <a:buNone/>
            </a:pPr>
            <a:endParaRPr lang="en-US" sz="12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400" dirty="0">
                <a:solidFill>
                  <a:srgbClr val="583F34"/>
                </a:solidFill>
                <a:latin typeface="Arial" panose="020B0604020202020204" pitchFamily="34" charset="0"/>
                <a:cs typeface="Arial" panose="020B0604020202020204" pitchFamily="34" charset="0"/>
              </a:rPr>
              <a:t>Write your ideas in </a:t>
            </a:r>
            <a:r>
              <a:rPr lang="en-US" sz="2400" b="1" dirty="0">
                <a:solidFill>
                  <a:srgbClr val="583F34"/>
                </a:solidFill>
                <a:latin typeface="Arial" panose="020B0604020202020204" pitchFamily="34" charset="0"/>
                <a:cs typeface="Arial" panose="020B0604020202020204" pitchFamily="34" charset="0"/>
              </a:rPr>
              <a:t>Doodle Box H.</a:t>
            </a:r>
          </a:p>
        </p:txBody>
      </p:sp>
      <p:sp>
        <p:nvSpPr>
          <p:cNvPr id="40" name="Left Arrow 39">
            <a:extLst>
              <a:ext uri="{FF2B5EF4-FFF2-40B4-BE49-F238E27FC236}">
                <a16:creationId xmlns:a16="http://schemas.microsoft.com/office/drawing/2014/main" id="{7EBB4EC2-2571-4D99-9C3B-DACC2B9234B7}"/>
              </a:ext>
            </a:extLst>
          </p:cNvPr>
          <p:cNvSpPr/>
          <p:nvPr/>
        </p:nvSpPr>
        <p:spPr>
          <a:xfrm rot="12212907">
            <a:off x="1843099" y="4227609"/>
            <a:ext cx="2200950" cy="397873"/>
          </a:xfrm>
          <a:prstGeom prst="left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1" name="Text Box 22">
            <a:extLst>
              <a:ext uri="{FF2B5EF4-FFF2-40B4-BE49-F238E27FC236}">
                <a16:creationId xmlns:a16="http://schemas.microsoft.com/office/drawing/2014/main" id="{200743A0-D80B-43CC-A662-B00BC8370799}"/>
              </a:ext>
            </a:extLst>
          </p:cNvPr>
          <p:cNvSpPr txBox="1"/>
          <p:nvPr/>
        </p:nvSpPr>
        <p:spPr>
          <a:xfrm rot="1386931">
            <a:off x="2204297" y="4199339"/>
            <a:ext cx="1257300" cy="4572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Calibri"/>
                <a:ea typeface="ＭＳ 明朝"/>
                <a:cs typeface="Times New Roman"/>
              </a:rPr>
              <a:t>if needed</a:t>
            </a:r>
            <a:endParaRPr lang="en-US" dirty="0">
              <a:effectLst/>
              <a:ea typeface="ＭＳ 明朝"/>
              <a:cs typeface="Times New Roman"/>
            </a:endParaRPr>
          </a:p>
        </p:txBody>
      </p:sp>
      <p:sp>
        <p:nvSpPr>
          <p:cNvPr id="43" name="Left Arrow 45">
            <a:extLst>
              <a:ext uri="{FF2B5EF4-FFF2-40B4-BE49-F238E27FC236}">
                <a16:creationId xmlns:a16="http://schemas.microsoft.com/office/drawing/2014/main" id="{560BCDD2-3B7C-4764-BB60-A98146FCEADF}"/>
              </a:ext>
            </a:extLst>
          </p:cNvPr>
          <p:cNvSpPr/>
          <p:nvPr/>
        </p:nvSpPr>
        <p:spPr>
          <a:xfrm rot="20147605">
            <a:off x="4648995" y="4188816"/>
            <a:ext cx="2255760" cy="405217"/>
          </a:xfrm>
          <a:prstGeom prst="leftArrow">
            <a:avLst/>
          </a:prstGeom>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2" name="Text Box 22">
            <a:extLst>
              <a:ext uri="{FF2B5EF4-FFF2-40B4-BE49-F238E27FC236}">
                <a16:creationId xmlns:a16="http://schemas.microsoft.com/office/drawing/2014/main" id="{DCBF9363-9077-4E48-A2A0-957BAF7D4984}"/>
              </a:ext>
            </a:extLst>
          </p:cNvPr>
          <p:cNvSpPr txBox="1"/>
          <p:nvPr/>
        </p:nvSpPr>
        <p:spPr>
          <a:xfrm rot="20134590">
            <a:off x="5400681" y="4102141"/>
            <a:ext cx="1257300" cy="31405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Calibri"/>
                <a:ea typeface="ＭＳ 明朝"/>
                <a:cs typeface="Times New Roman"/>
              </a:rPr>
              <a:t>if needed</a:t>
            </a:r>
            <a:endParaRPr lang="en-US" dirty="0">
              <a:effectLst/>
              <a:ea typeface="ＭＳ 明朝"/>
              <a:cs typeface="Times New Roman"/>
            </a:endParaRPr>
          </a:p>
        </p:txBody>
      </p:sp>
      <p:sp>
        <p:nvSpPr>
          <p:cNvPr id="45" name="Bent Arrow 37">
            <a:extLst>
              <a:ext uri="{FF2B5EF4-FFF2-40B4-BE49-F238E27FC236}">
                <a16:creationId xmlns:a16="http://schemas.microsoft.com/office/drawing/2014/main" id="{054AF46D-C998-4377-813F-AE1225AFFB1A}"/>
              </a:ext>
            </a:extLst>
          </p:cNvPr>
          <p:cNvSpPr/>
          <p:nvPr/>
        </p:nvSpPr>
        <p:spPr>
          <a:xfrm flipH="1">
            <a:off x="3242220" y="2065097"/>
            <a:ext cx="800100" cy="1371600"/>
          </a:xfrm>
          <a:prstGeom prst="bentArrow">
            <a:avLst>
              <a:gd name="adj1" fmla="val 25000"/>
              <a:gd name="adj2" fmla="val 25000"/>
              <a:gd name="adj3" fmla="val 25000"/>
              <a:gd name="adj4" fmla="val 46925"/>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6" name="Text Box 23">
            <a:extLst>
              <a:ext uri="{FF2B5EF4-FFF2-40B4-BE49-F238E27FC236}">
                <a16:creationId xmlns:a16="http://schemas.microsoft.com/office/drawing/2014/main" id="{50E68694-BC63-4435-9108-735CA08CC724}"/>
              </a:ext>
            </a:extLst>
          </p:cNvPr>
          <p:cNvSpPr txBox="1"/>
          <p:nvPr/>
        </p:nvSpPr>
        <p:spPr>
          <a:xfrm>
            <a:off x="3493177" y="2540050"/>
            <a:ext cx="1257300" cy="4572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effectLst/>
                <a:latin typeface="Calibri"/>
                <a:ea typeface="ＭＳ 明朝"/>
                <a:cs typeface="Times New Roman"/>
              </a:rPr>
              <a:t>excess </a:t>
            </a:r>
            <a:endParaRPr lang="en-US" sz="1600" dirty="0">
              <a:effectLst/>
              <a:ea typeface="ＭＳ 明朝"/>
              <a:cs typeface="Times New Roman"/>
            </a:endParaRPr>
          </a:p>
          <a:p>
            <a:pPr marL="0" marR="0">
              <a:spcBef>
                <a:spcPts val="0"/>
              </a:spcBef>
              <a:spcAft>
                <a:spcPts val="0"/>
              </a:spcAft>
            </a:pPr>
            <a:r>
              <a:rPr lang="en-US" sz="1600" b="1" dirty="0">
                <a:effectLst/>
                <a:latin typeface="Calibri"/>
                <a:ea typeface="ＭＳ 明朝"/>
                <a:cs typeface="Times New Roman"/>
              </a:rPr>
              <a:t>glucose</a:t>
            </a:r>
            <a:endParaRPr lang="en-US" sz="1600" dirty="0">
              <a:effectLst/>
              <a:ea typeface="ＭＳ 明朝"/>
              <a:cs typeface="Times New Roman"/>
            </a:endParaRPr>
          </a:p>
        </p:txBody>
      </p:sp>
      <p:sp>
        <p:nvSpPr>
          <p:cNvPr id="49" name="Bent Arrow 30">
            <a:extLst>
              <a:ext uri="{FF2B5EF4-FFF2-40B4-BE49-F238E27FC236}">
                <a16:creationId xmlns:a16="http://schemas.microsoft.com/office/drawing/2014/main" id="{644C9D85-4E4C-4D30-8434-7A44705C7451}"/>
              </a:ext>
            </a:extLst>
          </p:cNvPr>
          <p:cNvSpPr/>
          <p:nvPr/>
        </p:nvSpPr>
        <p:spPr>
          <a:xfrm>
            <a:off x="7545534" y="2283128"/>
            <a:ext cx="571500" cy="1212459"/>
          </a:xfrm>
          <a:prstGeom prst="bentArrow">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0" name="Rounded Rectangle 31">
            <a:extLst>
              <a:ext uri="{FF2B5EF4-FFF2-40B4-BE49-F238E27FC236}">
                <a16:creationId xmlns:a16="http://schemas.microsoft.com/office/drawing/2014/main" id="{9F6463C4-1EA8-4485-BC6B-7F21C4DD715D}"/>
              </a:ext>
            </a:extLst>
          </p:cNvPr>
          <p:cNvSpPr/>
          <p:nvPr/>
        </p:nvSpPr>
        <p:spPr>
          <a:xfrm>
            <a:off x="8115514" y="1997784"/>
            <a:ext cx="914400" cy="808306"/>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200" b="1" dirty="0">
                <a:solidFill>
                  <a:schemeClr val="tx1"/>
                </a:solidFill>
              </a:rPr>
              <a:t>Build body proteins</a:t>
            </a:r>
          </a:p>
        </p:txBody>
      </p:sp>
      <p:sp>
        <p:nvSpPr>
          <p:cNvPr id="51" name="Bent Arrow 28">
            <a:extLst>
              <a:ext uri="{FF2B5EF4-FFF2-40B4-BE49-F238E27FC236}">
                <a16:creationId xmlns:a16="http://schemas.microsoft.com/office/drawing/2014/main" id="{62F67AEE-D791-4470-8042-33763335AB54}"/>
              </a:ext>
            </a:extLst>
          </p:cNvPr>
          <p:cNvSpPr/>
          <p:nvPr/>
        </p:nvSpPr>
        <p:spPr>
          <a:xfrm>
            <a:off x="4746604" y="2503688"/>
            <a:ext cx="533400" cy="1066800"/>
          </a:xfrm>
          <a:prstGeom prst="ben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2" name="Rounded Rectangle 29">
            <a:extLst>
              <a:ext uri="{FF2B5EF4-FFF2-40B4-BE49-F238E27FC236}">
                <a16:creationId xmlns:a16="http://schemas.microsoft.com/office/drawing/2014/main" id="{2C8DCAB6-3673-4683-9DB6-741F2F67E80F}"/>
              </a:ext>
            </a:extLst>
          </p:cNvPr>
          <p:cNvSpPr/>
          <p:nvPr/>
        </p:nvSpPr>
        <p:spPr>
          <a:xfrm>
            <a:off x="5297430" y="2339253"/>
            <a:ext cx="1143000" cy="571500"/>
          </a:xfrm>
          <a:prstGeom prst="roundRect">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200" b="1" dirty="0">
                <a:solidFill>
                  <a:srgbClr val="000000"/>
                </a:solidFill>
                <a:effectLst/>
                <a:latin typeface="Calibri"/>
                <a:ea typeface="ＭＳ 明朝"/>
                <a:cs typeface="Times New Roman"/>
              </a:rPr>
              <a:t>build complex body carbs</a:t>
            </a:r>
            <a:endParaRPr lang="en-US" sz="1200" dirty="0">
              <a:effectLst/>
              <a:ea typeface="ＭＳ 明朝"/>
              <a:cs typeface="Times New Roman"/>
            </a:endParaRPr>
          </a:p>
        </p:txBody>
      </p:sp>
      <p:sp>
        <p:nvSpPr>
          <p:cNvPr id="53" name="Trapezoid 52">
            <a:extLst>
              <a:ext uri="{FF2B5EF4-FFF2-40B4-BE49-F238E27FC236}">
                <a16:creationId xmlns:a16="http://schemas.microsoft.com/office/drawing/2014/main" id="{87F34310-9DD1-4F31-B5B4-EEF7102EF62F}"/>
              </a:ext>
            </a:extLst>
          </p:cNvPr>
          <p:cNvSpPr/>
          <p:nvPr/>
        </p:nvSpPr>
        <p:spPr>
          <a:xfrm rot="10800000">
            <a:off x="2210203" y="2237859"/>
            <a:ext cx="1257300" cy="800100"/>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4" name="Trapezoid 53">
            <a:extLst>
              <a:ext uri="{FF2B5EF4-FFF2-40B4-BE49-F238E27FC236}">
                <a16:creationId xmlns:a16="http://schemas.microsoft.com/office/drawing/2014/main" id="{A4CA0CF5-D405-4DC6-A050-2F5E041AF4BB}"/>
              </a:ext>
            </a:extLst>
          </p:cNvPr>
          <p:cNvSpPr/>
          <p:nvPr/>
        </p:nvSpPr>
        <p:spPr>
          <a:xfrm rot="10800000">
            <a:off x="2320117" y="2418798"/>
            <a:ext cx="1066800" cy="573843"/>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5" name="Text Box 11">
            <a:extLst>
              <a:ext uri="{FF2B5EF4-FFF2-40B4-BE49-F238E27FC236}">
                <a16:creationId xmlns:a16="http://schemas.microsoft.com/office/drawing/2014/main" id="{DE6D0DDA-EE90-438F-A49F-DA4335983BB4}"/>
              </a:ext>
            </a:extLst>
          </p:cNvPr>
          <p:cNvSpPr txBox="1"/>
          <p:nvPr/>
        </p:nvSpPr>
        <p:spPr>
          <a:xfrm>
            <a:off x="2542703" y="2556863"/>
            <a:ext cx="1201909" cy="480225"/>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200" b="1" dirty="0">
                <a:effectLst/>
                <a:latin typeface="Calibri"/>
                <a:ea typeface="ＭＳ 明朝"/>
                <a:cs typeface="Times New Roman"/>
              </a:rPr>
              <a:t>Build FAT STORES</a:t>
            </a:r>
            <a:endParaRPr lang="en-US" sz="1200" dirty="0">
              <a:effectLst/>
              <a:ea typeface="ＭＳ 明朝"/>
              <a:cs typeface="Times New Roman"/>
            </a:endParaRPr>
          </a:p>
        </p:txBody>
      </p:sp>
      <p:sp>
        <p:nvSpPr>
          <p:cNvPr id="56" name="Bent Arrow 36">
            <a:extLst>
              <a:ext uri="{FF2B5EF4-FFF2-40B4-BE49-F238E27FC236}">
                <a16:creationId xmlns:a16="http://schemas.microsoft.com/office/drawing/2014/main" id="{829AA0B1-588A-49E8-9E54-EC3EA9C1917C}"/>
              </a:ext>
            </a:extLst>
          </p:cNvPr>
          <p:cNvSpPr/>
          <p:nvPr/>
        </p:nvSpPr>
        <p:spPr>
          <a:xfrm>
            <a:off x="1526364" y="2260583"/>
            <a:ext cx="876233" cy="1336762"/>
          </a:xfrm>
          <a:prstGeom prst="bent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7" name="Down Arrow 15">
            <a:extLst>
              <a:ext uri="{FF2B5EF4-FFF2-40B4-BE49-F238E27FC236}">
                <a16:creationId xmlns:a16="http://schemas.microsoft.com/office/drawing/2014/main" id="{8F81C52D-A7B3-4364-8E16-0CF150EA0404}"/>
              </a:ext>
            </a:extLst>
          </p:cNvPr>
          <p:cNvSpPr/>
          <p:nvPr/>
        </p:nvSpPr>
        <p:spPr>
          <a:xfrm>
            <a:off x="2571090" y="3167029"/>
            <a:ext cx="342901" cy="1028699"/>
          </a:xfrm>
          <a:prstGeom prst="down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id="{E1A88772-C8AA-4F11-A16E-85D3EA7F9F8D}"/>
              </a:ext>
            </a:extLst>
          </p:cNvPr>
          <p:cNvSpPr/>
          <p:nvPr/>
        </p:nvSpPr>
        <p:spPr>
          <a:xfrm>
            <a:off x="6743341" y="1997784"/>
            <a:ext cx="174513" cy="1531296"/>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9" name="Left Arrow 42">
            <a:extLst>
              <a:ext uri="{FF2B5EF4-FFF2-40B4-BE49-F238E27FC236}">
                <a16:creationId xmlns:a16="http://schemas.microsoft.com/office/drawing/2014/main" id="{14F319AD-BD2B-4360-A185-01953EFAD0CC}"/>
              </a:ext>
            </a:extLst>
          </p:cNvPr>
          <p:cNvSpPr/>
          <p:nvPr/>
        </p:nvSpPr>
        <p:spPr>
          <a:xfrm>
            <a:off x="2816798" y="1845977"/>
            <a:ext cx="4101056" cy="360305"/>
          </a:xfrm>
          <a:prstGeom prst="leftArrow">
            <a:avLst/>
          </a:prstGeom>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0" name="Text Box 23">
            <a:extLst>
              <a:ext uri="{FF2B5EF4-FFF2-40B4-BE49-F238E27FC236}">
                <a16:creationId xmlns:a16="http://schemas.microsoft.com/office/drawing/2014/main" id="{4C3606A3-65DA-4EC5-9BBF-6278BDEA3926}"/>
              </a:ext>
            </a:extLst>
          </p:cNvPr>
          <p:cNvSpPr txBox="1"/>
          <p:nvPr/>
        </p:nvSpPr>
        <p:spPr>
          <a:xfrm>
            <a:off x="4749081" y="1834498"/>
            <a:ext cx="2094156" cy="5404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b="1" dirty="0">
                <a:latin typeface="Calibri"/>
                <a:ea typeface="ＭＳ 明朝"/>
                <a:cs typeface="Times New Roman"/>
              </a:rPr>
              <a:t>e</a:t>
            </a:r>
            <a:r>
              <a:rPr lang="en-US" sz="1600" b="1" dirty="0">
                <a:effectLst/>
                <a:latin typeface="Calibri"/>
                <a:ea typeface="ＭＳ 明朝"/>
                <a:cs typeface="Times New Roman"/>
              </a:rPr>
              <a:t>xcess protein</a:t>
            </a:r>
            <a:endParaRPr lang="en-US" sz="1600" dirty="0">
              <a:effectLst/>
              <a:ea typeface="ＭＳ 明朝"/>
              <a:cs typeface="Times New Roman"/>
            </a:endParaRPr>
          </a:p>
        </p:txBody>
      </p:sp>
      <p:sp>
        <p:nvSpPr>
          <p:cNvPr id="48" name="Title 1"/>
          <p:cNvSpPr txBox="1">
            <a:spLocks/>
          </p:cNvSpPr>
          <p:nvPr/>
        </p:nvSpPr>
        <p:spPr>
          <a:xfrm>
            <a:off x="7915" y="-2629"/>
            <a:ext cx="9156870" cy="511752"/>
          </a:xfrm>
          <a:prstGeom prst="rect">
            <a:avLst/>
          </a:prstGeom>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700" dirty="0">
                <a:solidFill>
                  <a:srgbClr val="256800"/>
                </a:solidFill>
                <a:latin typeface="Arial" panose="020B0604020202020204" pitchFamily="34" charset="0"/>
                <a:cs typeface="Arial" panose="020B0604020202020204" pitchFamily="34" charset="0"/>
              </a:rPr>
              <a:t>Glucose is our main source of fuel for cellular respiration. </a:t>
            </a:r>
            <a:endParaRPr lang="en-US" sz="2700" dirty="0">
              <a:solidFill>
                <a:srgbClr val="256800"/>
              </a:solidFill>
            </a:endParaRPr>
          </a:p>
        </p:txBody>
      </p:sp>
    </p:spTree>
    <p:extLst>
      <p:ext uri="{BB962C8B-B14F-4D97-AF65-F5344CB8AC3E}">
        <p14:creationId xmlns:p14="http://schemas.microsoft.com/office/powerpoint/2010/main" val="4011646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0" grpId="0" animBg="1"/>
      <p:bldP spid="41" grpId="0"/>
      <p:bldP spid="43" grpId="0" animBg="1"/>
      <p:bldP spid="42" grpId="0"/>
      <p:bldP spid="5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3872536" y="76796"/>
            <a:ext cx="808672" cy="381407"/>
          </a:xfrm>
          <a:prstGeom prst="roundRect">
            <a:avLst/>
          </a:prstGeom>
          <a:solidFill>
            <a:srgbClr val="BFBFBF"/>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600" b="1" dirty="0">
                <a:solidFill>
                  <a:srgbClr val="000000"/>
                </a:solidFill>
                <a:effectLst/>
                <a:latin typeface="Calibri"/>
                <a:ea typeface="ＭＳ 明朝"/>
                <a:cs typeface="Times New Roman"/>
              </a:rPr>
              <a:t>FOOD</a:t>
            </a:r>
            <a:endParaRPr lang="en-US" sz="1200" dirty="0">
              <a:effectLst/>
              <a:ea typeface="ＭＳ 明朝"/>
              <a:cs typeface="Times New Roman"/>
            </a:endParaRPr>
          </a:p>
        </p:txBody>
      </p:sp>
      <p:sp>
        <p:nvSpPr>
          <p:cNvPr id="3" name="Rectangle 2"/>
          <p:cNvSpPr/>
          <p:nvPr/>
        </p:nvSpPr>
        <p:spPr>
          <a:xfrm>
            <a:off x="1408011" y="585338"/>
            <a:ext cx="5891757" cy="95352"/>
          </a:xfrm>
          <a:prstGeom prst="rect">
            <a:avLst/>
          </a:prstGeom>
          <a:solidFill>
            <a:srgbClr val="BFBFBF"/>
          </a:solidFill>
          <a:ln>
            <a:solidFill>
              <a:srgbClr val="BFBFBF"/>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 name="Down Arrow 3"/>
          <p:cNvSpPr/>
          <p:nvPr/>
        </p:nvSpPr>
        <p:spPr>
          <a:xfrm>
            <a:off x="1320109" y="585338"/>
            <a:ext cx="126410" cy="38140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5" name="Down Arrow 4"/>
          <p:cNvSpPr/>
          <p:nvPr/>
        </p:nvSpPr>
        <p:spPr>
          <a:xfrm>
            <a:off x="4180602" y="394635"/>
            <a:ext cx="231049" cy="572110"/>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6" name="Down Arrow 5"/>
          <p:cNvSpPr/>
          <p:nvPr/>
        </p:nvSpPr>
        <p:spPr>
          <a:xfrm>
            <a:off x="7184243" y="585338"/>
            <a:ext cx="154033" cy="317839"/>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7" name="Down Arrow 6"/>
          <p:cNvSpPr/>
          <p:nvPr/>
        </p:nvSpPr>
        <p:spPr>
          <a:xfrm>
            <a:off x="4180602" y="1093880"/>
            <a:ext cx="231049" cy="1907033"/>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8" name="Rounded Rectangle 7"/>
          <p:cNvSpPr/>
          <p:nvPr/>
        </p:nvSpPr>
        <p:spPr>
          <a:xfrm>
            <a:off x="1011228" y="966745"/>
            <a:ext cx="808672" cy="286055"/>
          </a:xfrm>
          <a:prstGeom prst="roundRect">
            <a:avLst/>
          </a:prstGeom>
          <a:solidFill>
            <a:schemeClr val="accent4">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Fats</a:t>
            </a:r>
            <a:endParaRPr lang="en-US" sz="1200" dirty="0">
              <a:effectLst/>
              <a:ea typeface="ＭＳ 明朝"/>
              <a:cs typeface="Times New Roman"/>
            </a:endParaRPr>
          </a:p>
        </p:txBody>
      </p:sp>
      <p:sp>
        <p:nvSpPr>
          <p:cNvPr id="9" name="Rounded Rectangle 8"/>
          <p:cNvSpPr/>
          <p:nvPr/>
        </p:nvSpPr>
        <p:spPr>
          <a:xfrm>
            <a:off x="3641487" y="966745"/>
            <a:ext cx="1501820" cy="286055"/>
          </a:xfrm>
          <a:prstGeom prst="roundRect">
            <a:avLst/>
          </a:prstGeom>
          <a:solidFill>
            <a:schemeClr val="accent3">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Carbohydrates</a:t>
            </a:r>
            <a:endParaRPr lang="en-US" sz="1200" dirty="0">
              <a:effectLst/>
              <a:ea typeface="ＭＳ 明朝"/>
              <a:cs typeface="Times New Roman"/>
            </a:endParaRPr>
          </a:p>
        </p:txBody>
      </p:sp>
      <p:sp>
        <p:nvSpPr>
          <p:cNvPr id="10" name="Rounded Rectangle 9"/>
          <p:cNvSpPr/>
          <p:nvPr/>
        </p:nvSpPr>
        <p:spPr>
          <a:xfrm>
            <a:off x="6799161" y="903177"/>
            <a:ext cx="1039722" cy="286055"/>
          </a:xfrm>
          <a:prstGeom prst="roundRect">
            <a:avLst/>
          </a:prstGeom>
          <a:solidFill>
            <a:schemeClr val="tx2">
              <a:lumMod val="40000"/>
              <a:lumOff val="6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400" b="1" dirty="0">
                <a:solidFill>
                  <a:srgbClr val="000000"/>
                </a:solidFill>
                <a:effectLst/>
                <a:latin typeface="Calibri"/>
                <a:ea typeface="ＭＳ 明朝"/>
                <a:cs typeface="Times New Roman"/>
              </a:rPr>
              <a:t>Proteins</a:t>
            </a:r>
            <a:endParaRPr lang="en-US" sz="1200" dirty="0">
              <a:effectLst/>
              <a:ea typeface="ＭＳ 明朝"/>
              <a:cs typeface="Times New Roman"/>
            </a:endParaRPr>
          </a:p>
        </p:txBody>
      </p:sp>
      <p:sp>
        <p:nvSpPr>
          <p:cNvPr id="11" name="Trapezoid 10"/>
          <p:cNvSpPr/>
          <p:nvPr/>
        </p:nvSpPr>
        <p:spPr>
          <a:xfrm rot="10800000">
            <a:off x="3333421" y="2746642"/>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3" name="Trapezoid 12"/>
          <p:cNvSpPr/>
          <p:nvPr/>
        </p:nvSpPr>
        <p:spPr>
          <a:xfrm rot="10800000">
            <a:off x="3432210" y="3064481"/>
            <a:ext cx="1771378" cy="476758"/>
          </a:xfrm>
          <a:prstGeom prst="trapezoid">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4" name="Text Box 14"/>
          <p:cNvSpPr txBox="1"/>
          <p:nvPr/>
        </p:nvSpPr>
        <p:spPr>
          <a:xfrm>
            <a:off x="3795520" y="3128049"/>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GLUCOSE POOL</a:t>
            </a:r>
            <a:endParaRPr lang="en-US" sz="1200" dirty="0">
              <a:effectLst/>
              <a:ea typeface="ＭＳ 明朝"/>
              <a:cs typeface="Times New Roman"/>
            </a:endParaRPr>
          </a:p>
        </p:txBody>
      </p:sp>
      <p:sp>
        <p:nvSpPr>
          <p:cNvPr id="17" name="Down Arrow 16"/>
          <p:cNvSpPr/>
          <p:nvPr/>
        </p:nvSpPr>
        <p:spPr>
          <a:xfrm>
            <a:off x="1320108" y="1284583"/>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8" name="Down Arrow 17"/>
          <p:cNvSpPr/>
          <p:nvPr/>
        </p:nvSpPr>
        <p:spPr>
          <a:xfrm>
            <a:off x="7145736" y="1209210"/>
            <a:ext cx="231049" cy="1779897"/>
          </a:xfrm>
          <a:prstGeom prst="downArrow">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19" name="Trapezoid 18"/>
          <p:cNvSpPr/>
          <p:nvPr/>
        </p:nvSpPr>
        <p:spPr>
          <a:xfrm rot="10800000">
            <a:off x="6267599" y="2807988"/>
            <a:ext cx="1963919" cy="762813"/>
          </a:xfrm>
          <a:prstGeom prst="trapezoid">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0" name="Trapezoid 19"/>
          <p:cNvSpPr/>
          <p:nvPr/>
        </p:nvSpPr>
        <p:spPr>
          <a:xfrm rot="10800000">
            <a:off x="6375571" y="3050067"/>
            <a:ext cx="1732870" cy="476758"/>
          </a:xfrm>
          <a:prstGeom prst="trapezoid">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1" name="Text Box 15"/>
          <p:cNvSpPr txBox="1"/>
          <p:nvPr/>
        </p:nvSpPr>
        <p:spPr>
          <a:xfrm>
            <a:off x="6779907" y="3079194"/>
            <a:ext cx="1039722" cy="476758"/>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AMINO ACID POOL</a:t>
            </a:r>
            <a:endParaRPr lang="en-US" sz="1200" dirty="0">
              <a:effectLst/>
              <a:ea typeface="ＭＳ 明朝"/>
              <a:cs typeface="Times New Roman"/>
            </a:endParaRPr>
          </a:p>
        </p:txBody>
      </p:sp>
      <p:sp>
        <p:nvSpPr>
          <p:cNvPr id="22" name="Trapezoid 21"/>
          <p:cNvSpPr/>
          <p:nvPr/>
        </p:nvSpPr>
        <p:spPr>
          <a:xfrm rot="10800000">
            <a:off x="517286" y="2746642"/>
            <a:ext cx="1963919" cy="762813"/>
          </a:xfrm>
          <a:prstGeom prst="trapezoid">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4" name="Trapezoid 23"/>
          <p:cNvSpPr/>
          <p:nvPr/>
        </p:nvSpPr>
        <p:spPr>
          <a:xfrm rot="10800000">
            <a:off x="637846" y="3064481"/>
            <a:ext cx="1732870" cy="413190"/>
          </a:xfrm>
          <a:prstGeom prst="trapezoid">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25" name="Text Box 12"/>
          <p:cNvSpPr txBox="1"/>
          <p:nvPr/>
        </p:nvSpPr>
        <p:spPr>
          <a:xfrm>
            <a:off x="728816" y="3061163"/>
            <a:ext cx="1552849" cy="492147"/>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200" b="1" dirty="0">
                <a:effectLst/>
                <a:latin typeface="Calibri"/>
                <a:ea typeface="ＭＳ 明朝"/>
                <a:cs typeface="Times New Roman"/>
              </a:rPr>
              <a:t>FATTY ACID &amp; GLYCEROL POOL</a:t>
            </a:r>
            <a:endParaRPr lang="en-US" sz="1200" dirty="0">
              <a:effectLst/>
              <a:ea typeface="ＭＳ 明朝"/>
              <a:cs typeface="Times New Roman"/>
            </a:endParaRPr>
          </a:p>
        </p:txBody>
      </p:sp>
      <p:sp>
        <p:nvSpPr>
          <p:cNvPr id="47" name="Left Arrow 46"/>
          <p:cNvSpPr/>
          <p:nvPr/>
        </p:nvSpPr>
        <p:spPr>
          <a:xfrm rot="16200000">
            <a:off x="3991827" y="3678102"/>
            <a:ext cx="616517" cy="342790"/>
          </a:xfrm>
          <a:prstGeom prst="leftArrow">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4" name="pasted-image.pdf"/>
          <p:cNvPicPr>
            <a:picLocks noChangeAspect="1"/>
          </p:cNvPicPr>
          <p:nvPr/>
        </p:nvPicPr>
        <p:blipFill>
          <a:blip r:embed="rId3"/>
          <a:stretch>
            <a:fillRect/>
          </a:stretch>
        </p:blipFill>
        <p:spPr>
          <a:xfrm>
            <a:off x="1137349" y="5831868"/>
            <a:ext cx="491928" cy="495967"/>
          </a:xfrm>
          <a:prstGeom prst="rect">
            <a:avLst/>
          </a:prstGeom>
          <a:ln w="12700">
            <a:miter lim="400000"/>
          </a:ln>
        </p:spPr>
      </p:pic>
      <p:pic>
        <p:nvPicPr>
          <p:cNvPr id="38" name="pasted-image.pdf"/>
          <p:cNvPicPr>
            <a:picLocks noChangeAspect="1"/>
          </p:cNvPicPr>
          <p:nvPr/>
        </p:nvPicPr>
        <p:blipFill>
          <a:blip r:embed="rId4"/>
          <a:stretch>
            <a:fillRect/>
          </a:stretch>
        </p:blipFill>
        <p:spPr>
          <a:xfrm>
            <a:off x="1082172" y="4905585"/>
            <a:ext cx="602283" cy="611160"/>
          </a:xfrm>
          <a:prstGeom prst="rect">
            <a:avLst/>
          </a:prstGeom>
          <a:ln w="12700">
            <a:miter lim="400000"/>
          </a:ln>
        </p:spPr>
      </p:pic>
      <p:pic>
        <p:nvPicPr>
          <p:cNvPr id="39" name="Picture 38" descr="Screen Shot 2015-11-28 at 6.49.3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69989" y="4157756"/>
            <a:ext cx="1753676" cy="595769"/>
          </a:xfrm>
          <a:prstGeom prst="rect">
            <a:avLst/>
          </a:prstGeom>
        </p:spPr>
      </p:pic>
      <p:sp>
        <p:nvSpPr>
          <p:cNvPr id="35" name="TextBox 34">
            <a:extLst>
              <a:ext uri="{FF2B5EF4-FFF2-40B4-BE49-F238E27FC236}">
                <a16:creationId xmlns:a16="http://schemas.microsoft.com/office/drawing/2014/main" id="{878954EA-44FF-46BC-BA72-13CAC2A9A02A}"/>
              </a:ext>
            </a:extLst>
          </p:cNvPr>
          <p:cNvSpPr txBox="1"/>
          <p:nvPr/>
        </p:nvSpPr>
        <p:spPr>
          <a:xfrm>
            <a:off x="5585204" y="4206408"/>
            <a:ext cx="1896533" cy="400110"/>
          </a:xfrm>
          <a:prstGeom prst="rect">
            <a:avLst/>
          </a:prstGeom>
          <a:noFill/>
        </p:spPr>
        <p:txBody>
          <a:bodyPr wrap="square" rtlCol="0">
            <a:spAutoFit/>
          </a:bodyPr>
          <a:lstStyle/>
          <a:p>
            <a:r>
              <a:rPr lang="en-US" sz="2000" b="1" i="1" dirty="0">
                <a:solidFill>
                  <a:srgbClr val="FF0000"/>
                </a:solidFill>
              </a:rPr>
              <a:t>CO</a:t>
            </a:r>
            <a:r>
              <a:rPr lang="en-US" sz="2000" b="1" i="1" baseline="-25000" dirty="0">
                <a:solidFill>
                  <a:srgbClr val="FF0000"/>
                </a:solidFill>
              </a:rPr>
              <a:t>2</a:t>
            </a:r>
            <a:r>
              <a:rPr lang="en-US" sz="2000" b="1" i="1" dirty="0">
                <a:solidFill>
                  <a:srgbClr val="FF0000"/>
                </a:solidFill>
              </a:rPr>
              <a:t> + H</a:t>
            </a:r>
            <a:r>
              <a:rPr lang="en-US" sz="2000" b="1" i="1" baseline="-25000" dirty="0">
                <a:solidFill>
                  <a:srgbClr val="FF0000"/>
                </a:solidFill>
              </a:rPr>
              <a:t>2</a:t>
            </a:r>
            <a:r>
              <a:rPr lang="en-US" sz="2000" b="1" i="1" dirty="0">
                <a:solidFill>
                  <a:srgbClr val="FF0000"/>
                </a:solidFill>
              </a:rPr>
              <a:t>O</a:t>
            </a:r>
          </a:p>
        </p:txBody>
      </p:sp>
      <p:cxnSp>
        <p:nvCxnSpPr>
          <p:cNvPr id="36" name="Straight Arrow Connector 35">
            <a:extLst>
              <a:ext uri="{FF2B5EF4-FFF2-40B4-BE49-F238E27FC236}">
                <a16:creationId xmlns:a16="http://schemas.microsoft.com/office/drawing/2014/main" id="{462133AE-F538-422D-82D9-9E7B500014D2}"/>
              </a:ext>
            </a:extLst>
          </p:cNvPr>
          <p:cNvCxnSpPr/>
          <p:nvPr/>
        </p:nvCxnSpPr>
        <p:spPr>
          <a:xfrm flipV="1">
            <a:off x="4744196" y="4432350"/>
            <a:ext cx="783610" cy="2"/>
          </a:xfrm>
          <a:prstGeom prst="straightConnector1">
            <a:avLst/>
          </a:prstGeom>
          <a:ln w="28575"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Content Placeholder 2">
            <a:extLst>
              <a:ext uri="{FF2B5EF4-FFF2-40B4-BE49-F238E27FC236}">
                <a16:creationId xmlns:a16="http://schemas.microsoft.com/office/drawing/2014/main" id="{61752B03-5FFD-49E4-A96B-83D6D4A61CB4}"/>
              </a:ext>
            </a:extLst>
          </p:cNvPr>
          <p:cNvSpPr txBox="1">
            <a:spLocks/>
          </p:cNvSpPr>
          <p:nvPr/>
        </p:nvSpPr>
        <p:spPr>
          <a:xfrm>
            <a:off x="1754584" y="4805736"/>
            <a:ext cx="6520963" cy="205226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buNone/>
            </a:pPr>
            <a:r>
              <a:rPr lang="en-US" sz="2200" dirty="0">
                <a:solidFill>
                  <a:srgbClr val="583F34"/>
                </a:solidFill>
                <a:latin typeface="Arial" panose="020B0604020202020204" pitchFamily="34" charset="0"/>
                <a:cs typeface="Arial" panose="020B0604020202020204" pitchFamily="34" charset="0"/>
              </a:rPr>
              <a:t>When the glucose pool is empty, does it matter which pool we pull from next?  WHY?</a:t>
            </a:r>
          </a:p>
          <a:p>
            <a:pPr marL="0" indent="0">
              <a:lnSpc>
                <a:spcPct val="120000"/>
              </a:lnSpc>
              <a:spcBef>
                <a:spcPts val="0"/>
              </a:spcBef>
              <a:buNone/>
            </a:pPr>
            <a:endParaRPr lang="en-US" sz="10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200" dirty="0">
                <a:solidFill>
                  <a:srgbClr val="583F34"/>
                </a:solidFill>
                <a:latin typeface="Arial" panose="020B0604020202020204" pitchFamily="34" charset="0"/>
                <a:cs typeface="Arial" panose="020B0604020202020204" pitchFamily="34" charset="0"/>
              </a:rPr>
              <a:t>Write your ideas in </a:t>
            </a:r>
            <a:r>
              <a:rPr lang="en-US" sz="2200" b="1" dirty="0">
                <a:solidFill>
                  <a:srgbClr val="583F34"/>
                </a:solidFill>
                <a:latin typeface="Arial" panose="020B0604020202020204" pitchFamily="34" charset="0"/>
                <a:cs typeface="Arial" panose="020B0604020202020204" pitchFamily="34" charset="0"/>
              </a:rPr>
              <a:t>Doodle Box I.</a:t>
            </a:r>
          </a:p>
          <a:p>
            <a:pPr marL="0" indent="0">
              <a:buFont typeface="Arial"/>
              <a:buNone/>
            </a:pPr>
            <a:endParaRPr lang="en-US" sz="1000" dirty="0">
              <a:solidFill>
                <a:srgbClr val="583F34"/>
              </a:solidFill>
              <a:latin typeface="Arial" panose="020B0604020202020204" pitchFamily="34" charset="0"/>
              <a:cs typeface="Arial" panose="020B0604020202020204" pitchFamily="34" charset="0"/>
            </a:endParaRPr>
          </a:p>
          <a:p>
            <a:pPr marL="0" indent="0">
              <a:buFont typeface="Arial"/>
              <a:buNone/>
            </a:pPr>
            <a:r>
              <a:rPr lang="en-US" sz="2200" dirty="0">
                <a:solidFill>
                  <a:srgbClr val="583F34"/>
                </a:solidFill>
                <a:latin typeface="Arial" panose="020B0604020202020204" pitchFamily="34" charset="0"/>
                <a:cs typeface="Arial" panose="020B0604020202020204" pitchFamily="34" charset="0"/>
              </a:rPr>
              <a:t>Then share your ideas with a partner.</a:t>
            </a:r>
          </a:p>
        </p:txBody>
      </p:sp>
      <p:sp>
        <p:nvSpPr>
          <p:cNvPr id="40" name="Left Arrow 39">
            <a:extLst>
              <a:ext uri="{FF2B5EF4-FFF2-40B4-BE49-F238E27FC236}">
                <a16:creationId xmlns:a16="http://schemas.microsoft.com/office/drawing/2014/main" id="{7EBB4EC2-2571-4D99-9C3B-DACC2B9234B7}"/>
              </a:ext>
            </a:extLst>
          </p:cNvPr>
          <p:cNvSpPr/>
          <p:nvPr/>
        </p:nvSpPr>
        <p:spPr>
          <a:xfrm rot="12212907">
            <a:off x="2072771" y="3551148"/>
            <a:ext cx="2200950" cy="397873"/>
          </a:xfrm>
          <a:prstGeom prst="leftArrow">
            <a:avLst/>
          </a:prstGeom>
          <a:solidFill>
            <a:schemeClr val="accent4">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sp>
        <p:nvSpPr>
          <p:cNvPr id="41" name="Text Box 22">
            <a:extLst>
              <a:ext uri="{FF2B5EF4-FFF2-40B4-BE49-F238E27FC236}">
                <a16:creationId xmlns:a16="http://schemas.microsoft.com/office/drawing/2014/main" id="{200743A0-D80B-43CC-A662-B00BC8370799}"/>
              </a:ext>
            </a:extLst>
          </p:cNvPr>
          <p:cNvSpPr txBox="1"/>
          <p:nvPr/>
        </p:nvSpPr>
        <p:spPr>
          <a:xfrm rot="1386931">
            <a:off x="2301101" y="3824843"/>
            <a:ext cx="1257300" cy="4572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Calibri"/>
                <a:ea typeface="ＭＳ 明朝"/>
                <a:cs typeface="Times New Roman"/>
              </a:rPr>
              <a:t>if needed</a:t>
            </a:r>
            <a:endParaRPr lang="en-US" dirty="0">
              <a:effectLst/>
              <a:ea typeface="ＭＳ 明朝"/>
              <a:cs typeface="Times New Roman"/>
            </a:endParaRPr>
          </a:p>
        </p:txBody>
      </p:sp>
      <p:sp>
        <p:nvSpPr>
          <p:cNvPr id="42" name="Text Box 22">
            <a:extLst>
              <a:ext uri="{FF2B5EF4-FFF2-40B4-BE49-F238E27FC236}">
                <a16:creationId xmlns:a16="http://schemas.microsoft.com/office/drawing/2014/main" id="{DCBF9363-9077-4E48-A2A0-957BAF7D4984}"/>
              </a:ext>
            </a:extLst>
          </p:cNvPr>
          <p:cNvSpPr txBox="1"/>
          <p:nvPr/>
        </p:nvSpPr>
        <p:spPr>
          <a:xfrm rot="20134590">
            <a:off x="5120818" y="3761183"/>
            <a:ext cx="1257300" cy="457200"/>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b="1" dirty="0">
                <a:effectLst/>
                <a:latin typeface="Calibri"/>
                <a:ea typeface="ＭＳ 明朝"/>
                <a:cs typeface="Times New Roman"/>
              </a:rPr>
              <a:t>if needed</a:t>
            </a:r>
            <a:endParaRPr lang="en-US" dirty="0">
              <a:effectLst/>
              <a:ea typeface="ＭＳ 明朝"/>
              <a:cs typeface="Times New Roman"/>
            </a:endParaRPr>
          </a:p>
        </p:txBody>
      </p:sp>
      <p:sp>
        <p:nvSpPr>
          <p:cNvPr id="43" name="Left Arrow 45">
            <a:extLst>
              <a:ext uri="{FF2B5EF4-FFF2-40B4-BE49-F238E27FC236}">
                <a16:creationId xmlns:a16="http://schemas.microsoft.com/office/drawing/2014/main" id="{560BCDD2-3B7C-4764-BB60-A98146FCEADF}"/>
              </a:ext>
            </a:extLst>
          </p:cNvPr>
          <p:cNvSpPr/>
          <p:nvPr/>
        </p:nvSpPr>
        <p:spPr>
          <a:xfrm rot="20147605">
            <a:off x="4365839" y="3529278"/>
            <a:ext cx="2255760" cy="405217"/>
          </a:xfrm>
          <a:prstGeom prst="leftArrow">
            <a:avLst/>
          </a:prstGeom>
          <a:ln>
            <a:no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45" name="Picture 44">
            <a:extLst>
              <a:ext uri="{FF2B5EF4-FFF2-40B4-BE49-F238E27FC236}">
                <a16:creationId xmlns:a16="http://schemas.microsoft.com/office/drawing/2014/main" id="{7A79238E-4C68-4119-B53E-B06420A8C8C6}"/>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2284659">
            <a:off x="43084" y="2243254"/>
            <a:ext cx="1911468" cy="632522"/>
          </a:xfrm>
          <a:prstGeom prst="rect">
            <a:avLst/>
          </a:prstGeom>
        </p:spPr>
      </p:pic>
      <p:pic>
        <p:nvPicPr>
          <p:cNvPr id="46" name="Picture 45">
            <a:extLst>
              <a:ext uri="{FF2B5EF4-FFF2-40B4-BE49-F238E27FC236}">
                <a16:creationId xmlns:a16="http://schemas.microsoft.com/office/drawing/2014/main" id="{640F01EB-C1EE-4E2E-A1C5-6A7E62FE94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74185" y="1829527"/>
            <a:ext cx="755834" cy="505464"/>
          </a:xfrm>
          <a:prstGeom prst="rect">
            <a:avLst/>
          </a:prstGeom>
        </p:spPr>
      </p:pic>
      <p:pic>
        <p:nvPicPr>
          <p:cNvPr id="48" name="Picture 47">
            <a:extLst>
              <a:ext uri="{FF2B5EF4-FFF2-40B4-BE49-F238E27FC236}">
                <a16:creationId xmlns:a16="http://schemas.microsoft.com/office/drawing/2014/main" id="{DC461D2D-BECE-4E39-9756-5F9DF7D82F9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45216" y="1601886"/>
            <a:ext cx="1373605" cy="1291221"/>
          </a:xfrm>
          <a:prstGeom prst="rect">
            <a:avLst/>
          </a:prstGeom>
        </p:spPr>
      </p:pic>
      <p:pic>
        <p:nvPicPr>
          <p:cNvPr id="49" name="Picture 48">
            <a:extLst>
              <a:ext uri="{FF2B5EF4-FFF2-40B4-BE49-F238E27FC236}">
                <a16:creationId xmlns:a16="http://schemas.microsoft.com/office/drawing/2014/main" id="{1E70B510-41A6-498D-AFAB-C7375D04626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488787">
            <a:off x="6129255" y="1491369"/>
            <a:ext cx="1734669" cy="1098987"/>
          </a:xfrm>
          <a:prstGeom prst="rect">
            <a:avLst/>
          </a:prstGeom>
        </p:spPr>
      </p:pic>
      <p:pic>
        <p:nvPicPr>
          <p:cNvPr id="50" name="pasted-image.pdf">
            <a:extLst>
              <a:ext uri="{FF2B5EF4-FFF2-40B4-BE49-F238E27FC236}">
                <a16:creationId xmlns:a16="http://schemas.microsoft.com/office/drawing/2014/main" id="{81A4A252-C224-4352-88E4-D199E16E42B7}"/>
              </a:ext>
            </a:extLst>
          </p:cNvPr>
          <p:cNvPicPr>
            <a:picLocks noChangeAspect="1"/>
          </p:cNvPicPr>
          <p:nvPr/>
        </p:nvPicPr>
        <p:blipFill>
          <a:blip r:embed="rId10"/>
          <a:stretch>
            <a:fillRect/>
          </a:stretch>
        </p:blipFill>
        <p:spPr>
          <a:xfrm>
            <a:off x="6496475" y="6216475"/>
            <a:ext cx="460892" cy="586619"/>
          </a:xfrm>
          <a:prstGeom prst="rect">
            <a:avLst/>
          </a:prstGeom>
          <a:ln w="12700">
            <a:miter lim="400000"/>
          </a:ln>
        </p:spPr>
      </p:pic>
      <p:sp>
        <p:nvSpPr>
          <p:cNvPr id="16" name="Rectangle 15">
            <a:extLst>
              <a:ext uri="{FF2B5EF4-FFF2-40B4-BE49-F238E27FC236}">
                <a16:creationId xmlns:a16="http://schemas.microsoft.com/office/drawing/2014/main" id="{BC3058C9-7248-46CF-AF87-B1DA215A74CE}"/>
              </a:ext>
            </a:extLst>
          </p:cNvPr>
          <p:cNvSpPr/>
          <p:nvPr/>
        </p:nvSpPr>
        <p:spPr>
          <a:xfrm>
            <a:off x="6525646" y="1603275"/>
            <a:ext cx="1484702" cy="3170099"/>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0000" b="1" cap="none" spc="0" dirty="0">
                <a:ln/>
                <a:solidFill>
                  <a:srgbClr val="CC0099"/>
                </a:solidFill>
                <a:effectLst/>
              </a:rPr>
              <a:t>3</a:t>
            </a:r>
          </a:p>
        </p:txBody>
      </p:sp>
      <p:sp>
        <p:nvSpPr>
          <p:cNvPr id="51" name="Rectangle 50">
            <a:extLst>
              <a:ext uri="{FF2B5EF4-FFF2-40B4-BE49-F238E27FC236}">
                <a16:creationId xmlns:a16="http://schemas.microsoft.com/office/drawing/2014/main" id="{E3CAE760-79F2-4432-AFD7-F6133D03192C}"/>
              </a:ext>
            </a:extLst>
          </p:cNvPr>
          <p:cNvSpPr/>
          <p:nvPr/>
        </p:nvSpPr>
        <p:spPr>
          <a:xfrm>
            <a:off x="3543219" y="1494144"/>
            <a:ext cx="1484702" cy="3170099"/>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0000" b="1" cap="none" spc="0" dirty="0">
                <a:ln/>
                <a:solidFill>
                  <a:srgbClr val="CC0099"/>
                </a:solidFill>
                <a:effectLst/>
              </a:rPr>
              <a:t>1</a:t>
            </a:r>
          </a:p>
        </p:txBody>
      </p:sp>
      <p:sp>
        <p:nvSpPr>
          <p:cNvPr id="52" name="Rectangle 51">
            <a:extLst>
              <a:ext uri="{FF2B5EF4-FFF2-40B4-BE49-F238E27FC236}">
                <a16:creationId xmlns:a16="http://schemas.microsoft.com/office/drawing/2014/main" id="{1650DB2F-C6E0-4ED2-AF71-67C0499C4ED4}"/>
              </a:ext>
            </a:extLst>
          </p:cNvPr>
          <p:cNvSpPr/>
          <p:nvPr/>
        </p:nvSpPr>
        <p:spPr>
          <a:xfrm>
            <a:off x="715089" y="1494143"/>
            <a:ext cx="1484702" cy="3170099"/>
          </a:xfrm>
          <a:prstGeom prst="rect">
            <a:avLst/>
          </a:prstGeom>
          <a:noFill/>
        </p:spPr>
        <p:txBody>
          <a:bodyPr wrap="non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0000" b="1" cap="none" spc="0" dirty="0">
                <a:ln/>
                <a:solidFill>
                  <a:srgbClr val="CC0099"/>
                </a:solidFill>
                <a:effectLst/>
              </a:rPr>
              <a:t>2</a:t>
            </a:r>
          </a:p>
        </p:txBody>
      </p:sp>
    </p:spTree>
    <p:extLst>
      <p:ext uri="{BB962C8B-B14F-4D97-AF65-F5344CB8AC3E}">
        <p14:creationId xmlns:p14="http://schemas.microsoft.com/office/powerpoint/2010/main" val="296523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7">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6" grpId="0"/>
      <p:bldP spid="51" grpId="0"/>
      <p:bldP spid="5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19128"/>
            <a:ext cx="4040188" cy="639762"/>
          </a:xfrm>
        </p:spPr>
        <p:txBody>
          <a:bodyPr/>
          <a:lstStyle/>
          <a:p>
            <a:r>
              <a:rPr lang="en-US" dirty="0"/>
              <a:t>Matter from Food</a:t>
            </a:r>
          </a:p>
        </p:txBody>
      </p:sp>
      <p:sp>
        <p:nvSpPr>
          <p:cNvPr id="5" name="Content Placeholder 4"/>
          <p:cNvSpPr>
            <a:spLocks noGrp="1"/>
          </p:cNvSpPr>
          <p:nvPr>
            <p:ph sz="half" idx="2"/>
          </p:nvPr>
        </p:nvSpPr>
        <p:spPr>
          <a:xfrm>
            <a:off x="457200" y="1358890"/>
            <a:ext cx="4040188" cy="3951288"/>
          </a:xfrm>
        </p:spPr>
        <p:txBody>
          <a:bodyPr/>
          <a:lstStyle/>
          <a:p>
            <a:r>
              <a:rPr lang="en-US" sz="2000" dirty="0">
                <a:solidFill>
                  <a:srgbClr val="00B0F0"/>
                </a:solidFill>
              </a:rPr>
              <a:t>[insert model statements here]</a:t>
            </a:r>
          </a:p>
          <a:p>
            <a:endParaRPr lang="en-US" sz="2000" dirty="0"/>
          </a:p>
          <a:p>
            <a:endParaRPr lang="en-US" dirty="0"/>
          </a:p>
        </p:txBody>
      </p:sp>
      <p:sp>
        <p:nvSpPr>
          <p:cNvPr id="6" name="Text Placeholder 5"/>
          <p:cNvSpPr>
            <a:spLocks noGrp="1"/>
          </p:cNvSpPr>
          <p:nvPr>
            <p:ph type="body" sz="quarter" idx="3"/>
          </p:nvPr>
        </p:nvSpPr>
        <p:spPr>
          <a:xfrm>
            <a:off x="4645025" y="719128"/>
            <a:ext cx="4041775" cy="639762"/>
          </a:xfrm>
        </p:spPr>
        <p:txBody>
          <a:bodyPr/>
          <a:lstStyle/>
          <a:p>
            <a:r>
              <a:rPr lang="en-US" dirty="0"/>
              <a:t>Energy from Food</a:t>
            </a:r>
          </a:p>
        </p:txBody>
      </p:sp>
      <p:sp>
        <p:nvSpPr>
          <p:cNvPr id="7" name="Content Placeholder 6"/>
          <p:cNvSpPr>
            <a:spLocks noGrp="1"/>
          </p:cNvSpPr>
          <p:nvPr>
            <p:ph sz="quarter" idx="4"/>
          </p:nvPr>
        </p:nvSpPr>
        <p:spPr>
          <a:xfrm>
            <a:off x="4645025" y="1358890"/>
            <a:ext cx="4041775" cy="3951288"/>
          </a:xfrm>
        </p:spPr>
        <p:txBody>
          <a:bodyPr/>
          <a:lstStyle/>
          <a:p>
            <a:r>
              <a:rPr lang="en-US" sz="2000" dirty="0">
                <a:solidFill>
                  <a:srgbClr val="00B0F0"/>
                </a:solidFill>
              </a:rPr>
              <a:t>[insert model statements here]</a:t>
            </a:r>
          </a:p>
          <a:p>
            <a:endParaRPr lang="en-US" dirty="0"/>
          </a:p>
        </p:txBody>
      </p:sp>
      <p:sp>
        <p:nvSpPr>
          <p:cNvPr id="9"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rgbClr val="256800"/>
                </a:solidFill>
              </a:rPr>
              <a:t>Revise our Model?</a:t>
            </a:r>
          </a:p>
        </p:txBody>
      </p:sp>
      <p:sp>
        <p:nvSpPr>
          <p:cNvPr id="11" name="Title 1"/>
          <p:cNvSpPr txBox="1">
            <a:spLocks/>
          </p:cNvSpPr>
          <p:nvPr/>
        </p:nvSpPr>
        <p:spPr>
          <a:xfrm>
            <a:off x="457200" y="2350114"/>
            <a:ext cx="3541776" cy="317595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58870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LS02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4"/>
            <a:ext cx="5810118" cy="2044858"/>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583F34"/>
                </a:solidFill>
              </a:rPr>
              <a:t>What did we figure out? </a:t>
            </a:r>
          </a:p>
          <a:p>
            <a:pPr marL="0" indent="0">
              <a:buNone/>
            </a:pPr>
            <a:r>
              <a:rPr lang="en-US" sz="2000" dirty="0">
                <a:solidFill>
                  <a:srgbClr val="583F34"/>
                </a:solidFill>
              </a:rPr>
              <a:t>We have figured out that when you take in excess food, it is broken into monomers and then if not needed it is stored as fat. We also reasoned that because you store it as fat, it is an energy reserve and if your glucose pool runs dry then you can draw on your fat for fuel for cellular respiration. Only as a last result would you draw from your amino acid pool for fuel. </a:t>
            </a:r>
          </a:p>
        </p:txBody>
      </p:sp>
      <p:sp>
        <p:nvSpPr>
          <p:cNvPr id="36" name="Content Placeholder 2"/>
          <p:cNvSpPr txBox="1">
            <a:spLocks/>
          </p:cNvSpPr>
          <p:nvPr/>
        </p:nvSpPr>
        <p:spPr>
          <a:xfrm>
            <a:off x="434145" y="3224212"/>
            <a:ext cx="8414665" cy="134189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LS02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21" name="Group 20"/>
          <p:cNvGrpSpPr/>
          <p:nvPr/>
        </p:nvGrpSpPr>
        <p:grpSpPr>
          <a:xfrm>
            <a:off x="6277786" y="1033971"/>
            <a:ext cx="2571024" cy="2190241"/>
            <a:chOff x="1029484" y="1311626"/>
            <a:chExt cx="2571024" cy="2190241"/>
          </a:xfrm>
          <a:noFill/>
        </p:grpSpPr>
        <p:sp>
          <p:nvSpPr>
            <p:cNvPr id="22" name="Triangle 1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3" name="Rectangle 22"/>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24" name="Rectangle 23"/>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5" name="Rectangle 24"/>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6" name="Straight Arrow Connector 25"/>
          <p:cNvCxnSpPr/>
          <p:nvPr/>
        </p:nvCxnSpPr>
        <p:spPr>
          <a:xfrm flipH="1" flipV="1">
            <a:off x="7634634" y="1407865"/>
            <a:ext cx="824419" cy="1378986"/>
          </a:xfrm>
          <a:prstGeom prst="straightConnector1">
            <a:avLst/>
          </a:prstGeom>
          <a:noFill/>
          <a:ln w="31750" cap="flat">
            <a:solidFill>
              <a:srgbClr val="CB5904"/>
            </a:solidFill>
            <a:prstDash val="solid"/>
            <a:miter lim="400000"/>
            <a:headEnd type="triangle"/>
            <a:tailEnd type="non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558549113"/>
      </p:ext>
    </p:extLst>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LS03 Teacher Resource: Learning Segment Overview</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3022333" y="1436441"/>
            <a:ext cx="5810118" cy="17839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000" b="1" dirty="0">
                <a:solidFill>
                  <a:srgbClr val="583F34"/>
                </a:solidFill>
              </a:rPr>
              <a:t>M </a:t>
            </a:r>
            <a:r>
              <a:rPr lang="en-US" sz="2000" b="1" dirty="0">
                <a:solidFill>
                  <a:srgbClr val="583F34"/>
                </a:solidFill>
                <a:sym typeface="Wingdings" panose="05000000000000000000" pitchFamily="2" charset="2"/>
              </a:rPr>
              <a:t> P</a:t>
            </a:r>
            <a:r>
              <a:rPr lang="en-US" sz="2000" b="1" dirty="0">
                <a:solidFill>
                  <a:srgbClr val="583F34"/>
                </a:solidFill>
              </a:rPr>
              <a:t>: </a:t>
            </a:r>
            <a:r>
              <a:rPr lang="en-US" sz="2000" b="1" dirty="0">
                <a:solidFill>
                  <a:srgbClr val="583F34"/>
                </a:solidFill>
                <a:cs typeface="Arial" panose="020B0604020202020204" pitchFamily="34" charset="0"/>
                <a:sym typeface="Wingdings" panose="05000000000000000000" pitchFamily="2" charset="2"/>
              </a:rPr>
              <a:t>We apply the Chemical Reaction Model to the process of building new biomolecules in our cells. </a:t>
            </a:r>
            <a:endParaRPr lang="en-US" sz="2000" b="1" dirty="0">
              <a:solidFill>
                <a:srgbClr val="583F34"/>
              </a:solidFill>
              <a:cs typeface="Arial" panose="020B0604020202020204" pitchFamily="34" charset="0"/>
            </a:endParaRPr>
          </a:p>
        </p:txBody>
      </p:sp>
      <p:sp>
        <p:nvSpPr>
          <p:cNvPr id="31" name="TextBox 30"/>
          <p:cNvSpPr txBox="1"/>
          <p:nvPr/>
        </p:nvSpPr>
        <p:spPr>
          <a:xfrm>
            <a:off x="3022332" y="891562"/>
            <a:ext cx="2363859" cy="369332"/>
          </a:xfrm>
          <a:prstGeom prst="rect">
            <a:avLst/>
          </a:prstGeom>
          <a:noFill/>
        </p:spPr>
        <p:txBody>
          <a:bodyPr wrap="square" rtlCol="0">
            <a:spAutoFit/>
          </a:bodyPr>
          <a:lstStyle/>
          <a:p>
            <a:r>
              <a:rPr lang="en-US" dirty="0">
                <a:solidFill>
                  <a:srgbClr val="583F34"/>
                </a:solidFill>
              </a:rPr>
              <a:t>Time: 20 -30minutes</a:t>
            </a:r>
          </a:p>
        </p:txBody>
      </p:sp>
      <p:sp>
        <p:nvSpPr>
          <p:cNvPr id="2" name="Rectangle 1"/>
          <p:cNvSpPr/>
          <p:nvPr/>
        </p:nvSpPr>
        <p:spPr>
          <a:xfrm>
            <a:off x="282908" y="3236969"/>
            <a:ext cx="3760772" cy="3046988"/>
          </a:xfrm>
          <a:prstGeom prst="rect">
            <a:avLst/>
          </a:prstGeom>
        </p:spPr>
        <p:txBody>
          <a:bodyPr wrap="square">
            <a:spAutoFit/>
          </a:bodyPr>
          <a:lstStyle/>
          <a:p>
            <a:r>
              <a:rPr lang="en-US" sz="1600" i="1" u="sng" dirty="0">
                <a:solidFill>
                  <a:srgbClr val="583F34"/>
                </a:solidFill>
              </a:rPr>
              <a:t>Resources you will need:</a:t>
            </a:r>
          </a:p>
          <a:p>
            <a:r>
              <a:rPr lang="en-US" sz="1600" dirty="0">
                <a:solidFill>
                  <a:srgbClr val="583F34"/>
                </a:solidFill>
              </a:rPr>
              <a:t>B 02 Doodle Sheet</a:t>
            </a:r>
          </a:p>
          <a:p>
            <a:r>
              <a:rPr lang="en-US" sz="1600" dirty="0">
                <a:solidFill>
                  <a:srgbClr val="583F34"/>
                </a:solidFill>
              </a:rPr>
              <a:t>Burning Ethanol Pathway: </a:t>
            </a:r>
          </a:p>
          <a:p>
            <a:r>
              <a:rPr lang="en-US" sz="1600" dirty="0">
                <a:solidFill>
                  <a:srgbClr val="583F34"/>
                </a:solidFill>
              </a:rPr>
              <a:t>B03 Building a Protein TEACHER GUIDE</a:t>
            </a:r>
          </a:p>
          <a:p>
            <a:r>
              <a:rPr lang="en-US" sz="1600" dirty="0">
                <a:solidFill>
                  <a:srgbClr val="583F34"/>
                </a:solidFill>
              </a:rPr>
              <a:t>B03 Amino Acids PDFs (multiple files)</a:t>
            </a:r>
          </a:p>
          <a:p>
            <a:endParaRPr lang="en-US" sz="1600"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p>
          <a:p>
            <a:r>
              <a:rPr lang="en-US" sz="1600" dirty="0">
                <a:solidFill>
                  <a:srgbClr val="583F34"/>
                </a:solidFill>
              </a:rPr>
              <a:t>Whiteboards</a:t>
            </a:r>
          </a:p>
          <a:p>
            <a:r>
              <a:rPr lang="en-US" sz="1600" dirty="0">
                <a:solidFill>
                  <a:srgbClr val="583F34"/>
                </a:solidFill>
              </a:rPr>
              <a:t>Norms of Conversation</a:t>
            </a:r>
          </a:p>
        </p:txBody>
      </p:sp>
      <p:sp>
        <p:nvSpPr>
          <p:cNvPr id="36" name="Content Placeholder 2"/>
          <p:cNvSpPr txBox="1">
            <a:spLocks/>
          </p:cNvSpPr>
          <p:nvPr/>
        </p:nvSpPr>
        <p:spPr>
          <a:xfrm>
            <a:off x="4204261" y="3235270"/>
            <a:ext cx="4520582" cy="295258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lvl="0" indent="0" defTabSz="914400">
              <a:spcBef>
                <a:spcPts val="0"/>
              </a:spcBef>
              <a:buNone/>
            </a:pPr>
            <a:r>
              <a:rPr lang="en-US" sz="1600" dirty="0">
                <a:solidFill>
                  <a:srgbClr val="583F34"/>
                </a:solidFill>
              </a:rPr>
              <a:t>In our continued work to make sense of the </a:t>
            </a:r>
            <a:r>
              <a:rPr lang="en-US" sz="1600" dirty="0"/>
              <a:t>hibernating bear </a:t>
            </a:r>
            <a:r>
              <a:rPr lang="en-US" sz="1600" dirty="0">
                <a:solidFill>
                  <a:srgbClr val="583F34"/>
                </a:solidFill>
              </a:rPr>
              <a:t>phenomenon, we now want to establish the nature of the energy change involved in biosynthesis reactions.</a:t>
            </a:r>
          </a:p>
          <a:p>
            <a:pPr marL="0" indent="0" defTabSz="914400">
              <a:spcBef>
                <a:spcPts val="0"/>
              </a:spcBef>
              <a:buNone/>
            </a:pPr>
            <a:r>
              <a:rPr lang="en-US" sz="1600" dirty="0">
                <a:solidFill>
                  <a:srgbClr val="583F34"/>
                </a:solidFill>
              </a:rPr>
              <a:t>This move will continue to pay off in the next model when we discuss photosynthesis. We ask students to apply the chemical reaction model to the reactions that build new biomolecules in our bodies. Are they energy-releasing, or energy requiring reactions? 	</a:t>
            </a:r>
          </a:p>
          <a:p>
            <a:pPr marL="0" indent="0">
              <a:buNone/>
            </a:pPr>
            <a:r>
              <a:rPr lang="en-US" sz="1600" dirty="0">
                <a:solidFill>
                  <a:srgbClr val="583F34"/>
                </a:solidFill>
              </a:rPr>
              <a:t>			&lt;continued on next slide&gt;</a:t>
            </a:r>
          </a:p>
        </p:txBody>
      </p:sp>
      <p:pic>
        <p:nvPicPr>
          <p:cNvPr id="3" name="PQMIconM2P_red.png">
            <a:extLst>
              <a:ext uri="{FF2B5EF4-FFF2-40B4-BE49-F238E27FC236}">
                <a16:creationId xmlns:a16="http://schemas.microsoft.com/office/drawing/2014/main" id="{7B7DCCF9-017B-E4E3-0EBA-5461D85D3DAE}"/>
              </a:ext>
            </a:extLst>
          </p:cNvPr>
          <p:cNvPicPr>
            <a:picLocks noChangeAspect="1"/>
          </p:cNvPicPr>
          <p:nvPr/>
        </p:nvPicPr>
        <p:blipFill>
          <a:blip r:embed="rId3"/>
          <a:stretch>
            <a:fillRect/>
          </a:stretch>
        </p:blipFill>
        <p:spPr>
          <a:xfrm>
            <a:off x="577987" y="959289"/>
            <a:ext cx="2050206" cy="1932678"/>
          </a:xfrm>
          <a:prstGeom prst="rect">
            <a:avLst/>
          </a:prstGeom>
          <a:ln w="12700">
            <a:miter lim="400000"/>
          </a:ln>
        </p:spPr>
      </p:pic>
    </p:spTree>
    <p:extLst>
      <p:ext uri="{BB962C8B-B14F-4D97-AF65-F5344CB8AC3E}">
        <p14:creationId xmlns:p14="http://schemas.microsoft.com/office/powerpoint/2010/main" val="3109906565"/>
      </p:ext>
    </p:ext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LS03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Content Placeholder 2"/>
          <p:cNvSpPr txBox="1">
            <a:spLocks/>
          </p:cNvSpPr>
          <p:nvPr/>
        </p:nvSpPr>
        <p:spPr>
          <a:xfrm>
            <a:off x="439340" y="656500"/>
            <a:ext cx="8229600" cy="555033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b="1" dirty="0">
                <a:solidFill>
                  <a:srgbClr val="583F34"/>
                </a:solidFill>
              </a:rPr>
              <a:t>Notes and Details (continued):</a:t>
            </a:r>
          </a:p>
          <a:p>
            <a:pPr marL="0" lvl="0" indent="0" defTabSz="914400">
              <a:spcBef>
                <a:spcPts val="0"/>
              </a:spcBef>
              <a:buNone/>
            </a:pPr>
            <a:r>
              <a:rPr lang="en-US" sz="1600" u="sng" dirty="0">
                <a:solidFill>
                  <a:srgbClr val="583F34"/>
                </a:solidFill>
              </a:rPr>
              <a:t>Electrolysis Path</a:t>
            </a:r>
            <a:r>
              <a:rPr lang="en-US" sz="1600" dirty="0">
                <a:solidFill>
                  <a:srgbClr val="583F34"/>
                </a:solidFill>
              </a:rPr>
              <a:t>: We have a simple conversation and ask which reaction diagram makes sense for biosynthesis—the uphill reaction or the downhill reaction.  (next 4 slides)</a:t>
            </a:r>
          </a:p>
          <a:p>
            <a:pPr marL="0" lvl="0" indent="0" defTabSz="914400">
              <a:spcBef>
                <a:spcPts val="0"/>
              </a:spcBef>
              <a:buNone/>
            </a:pPr>
            <a:endParaRPr lang="en-US" sz="1600" dirty="0">
              <a:solidFill>
                <a:srgbClr val="583F34"/>
              </a:solidFill>
            </a:endParaRPr>
          </a:p>
          <a:p>
            <a:pPr marL="0" lvl="0" indent="0" defTabSz="914400">
              <a:spcBef>
                <a:spcPts val="0"/>
              </a:spcBef>
              <a:buNone/>
            </a:pPr>
            <a:r>
              <a:rPr lang="en-US" sz="1600" u="sng" dirty="0">
                <a:solidFill>
                  <a:srgbClr val="583F34"/>
                </a:solidFill>
              </a:rPr>
              <a:t>Burning Ethanol Path</a:t>
            </a:r>
            <a:r>
              <a:rPr lang="en-US" sz="1600" dirty="0">
                <a:solidFill>
                  <a:srgbClr val="583F34"/>
                </a:solidFill>
              </a:rPr>
              <a:t>: For students who have only considered burning (and other energy-releasing reactions), we need to take some time to consider how energy might be involved in the synthesis of larger biomolecules. We do this in a paper activity by  “building a protein” from amino acids to see that this takes work.</a:t>
            </a:r>
          </a:p>
          <a:p>
            <a:pPr marL="0" lvl="0" indent="0" defTabSz="914400">
              <a:spcBef>
                <a:spcPts val="0"/>
              </a:spcBef>
              <a:buNone/>
            </a:pPr>
            <a:endParaRPr lang="en-US" sz="1600" dirty="0">
              <a:solidFill>
                <a:srgbClr val="583F34"/>
              </a:solidFill>
            </a:endParaRPr>
          </a:p>
          <a:p>
            <a:pPr marL="0" lvl="0" indent="0" defTabSz="914400">
              <a:spcBef>
                <a:spcPts val="0"/>
              </a:spcBef>
              <a:buNone/>
            </a:pPr>
            <a:r>
              <a:rPr lang="en-US" sz="1600" dirty="0">
                <a:solidFill>
                  <a:srgbClr val="583F34"/>
                </a:solidFill>
              </a:rPr>
              <a:t>In either scenario, we do some work on the doodle sheets and then pair/share. We see that if these molecules release energy when we break them down, energy must be required to build them in the first place… or they may just intuit that building biomolecules is going to be an energy-requiring endeavor (as you might expect).</a:t>
            </a:r>
          </a:p>
          <a:p>
            <a:pPr marL="0" lvl="0" indent="0" defTabSz="914400">
              <a:spcBef>
                <a:spcPts val="0"/>
              </a:spcBef>
              <a:buNone/>
            </a:pPr>
            <a:endParaRPr lang="en-US" sz="1600" dirty="0">
              <a:solidFill>
                <a:srgbClr val="583F34"/>
              </a:solidFill>
            </a:endParaRPr>
          </a:p>
          <a:p>
            <a:pPr marL="0" lvl="0" indent="0" defTabSz="914400">
              <a:spcBef>
                <a:spcPts val="0"/>
              </a:spcBef>
              <a:buNone/>
            </a:pPr>
            <a:r>
              <a:rPr lang="en-US" sz="1600" dirty="0">
                <a:solidFill>
                  <a:srgbClr val="583F34"/>
                </a:solidFill>
              </a:rPr>
              <a:t>We consider the paired reaction diagrams and their implications in terms of:</a:t>
            </a:r>
          </a:p>
          <a:p>
            <a:pPr marL="0" indent="0" defTabSz="914400">
              <a:spcBef>
                <a:spcPts val="0"/>
              </a:spcBef>
              <a:buNone/>
            </a:pPr>
            <a:r>
              <a:rPr lang="en-US" sz="1600" dirty="0">
                <a:solidFill>
                  <a:srgbClr val="583F34"/>
                </a:solidFill>
                <a:cs typeface="Arial" panose="020B0604020202020204" pitchFamily="34" charset="0"/>
              </a:rPr>
              <a:t>ENERGY FROM FOOD – Really it makes sense that it takes energy to build proteins, fats, and carbohydrates because of the Law of Conservation of Energy. We know these large molecules contain a lot of energy that is released when we break them down. So it makes sense that to build those high-energy molecules in the first place we need to put in energy. </a:t>
            </a:r>
          </a:p>
          <a:p>
            <a:pPr marL="0" indent="0">
              <a:buNone/>
            </a:pPr>
            <a:endParaRPr lang="en-US" sz="1600" dirty="0">
              <a:solidFill>
                <a:srgbClr val="583F34"/>
              </a:solidFill>
            </a:endParaRPr>
          </a:p>
          <a:p>
            <a:pPr marL="0" indent="0" algn="r">
              <a:spcBef>
                <a:spcPts val="0"/>
              </a:spcBef>
              <a:spcAft>
                <a:spcPts val="600"/>
              </a:spcAft>
              <a:buNone/>
            </a:pPr>
            <a:r>
              <a:rPr lang="en-US" sz="1600" dirty="0">
                <a:solidFill>
                  <a:srgbClr val="583F34"/>
                </a:solidFill>
              </a:rPr>
              <a:t>&lt;more details can be found in the “presenter notes” field under each slide&gt;</a:t>
            </a: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2802326676"/>
      </p:ext>
    </p:ext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01754AE-5E80-41DE-8ABA-3AD1D383DF73}"/>
              </a:ext>
            </a:extLst>
          </p:cNvPr>
          <p:cNvSpPr>
            <a:spLocks noGrp="1"/>
          </p:cNvSpPr>
          <p:nvPr>
            <p:ph type="ctrTitle"/>
          </p:nvPr>
        </p:nvSpPr>
        <p:spPr/>
        <p:txBody>
          <a:bodyPr/>
          <a:lstStyle/>
          <a:p>
            <a:r>
              <a:rPr lang="en-US" dirty="0"/>
              <a:t>Electrolysis Pathway</a:t>
            </a:r>
          </a:p>
        </p:txBody>
      </p:sp>
      <p:sp>
        <p:nvSpPr>
          <p:cNvPr id="4" name="Subtitle 3">
            <a:extLst>
              <a:ext uri="{FF2B5EF4-FFF2-40B4-BE49-F238E27FC236}">
                <a16:creationId xmlns:a16="http://schemas.microsoft.com/office/drawing/2014/main" id="{B666A944-D8AA-4849-810B-99106DCE99DC}"/>
              </a:ext>
            </a:extLst>
          </p:cNvPr>
          <p:cNvSpPr>
            <a:spLocks noGrp="1"/>
          </p:cNvSpPr>
          <p:nvPr>
            <p:ph type="subTitle" idx="1"/>
          </p:nvPr>
        </p:nvSpPr>
        <p:spPr>
          <a:xfrm>
            <a:off x="823365" y="3886200"/>
            <a:ext cx="7634835" cy="1752600"/>
          </a:xfrm>
        </p:spPr>
        <p:txBody>
          <a:bodyPr/>
          <a:lstStyle/>
          <a:p>
            <a:r>
              <a:rPr lang="en-US" dirty="0"/>
              <a:t>Use these slides if your classroom explored chemical reactions by splitting water.</a:t>
            </a:r>
          </a:p>
        </p:txBody>
      </p:sp>
    </p:spTree>
    <p:extLst>
      <p:ext uri="{BB962C8B-B14F-4D97-AF65-F5344CB8AC3E}">
        <p14:creationId xmlns:p14="http://schemas.microsoft.com/office/powerpoint/2010/main" val="1379509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4000" dirty="0">
                <a:solidFill>
                  <a:srgbClr val="256800"/>
                </a:solidFill>
              </a:rPr>
              <a:t>Back to Chemical Reactions</a:t>
            </a:r>
          </a:p>
        </p:txBody>
      </p:sp>
      <p:sp>
        <p:nvSpPr>
          <p:cNvPr id="7" name="Content Placeholder 2"/>
          <p:cNvSpPr txBox="1">
            <a:spLocks/>
          </p:cNvSpPr>
          <p:nvPr/>
        </p:nvSpPr>
        <p:spPr>
          <a:xfrm>
            <a:off x="315474" y="786265"/>
            <a:ext cx="8583491" cy="7645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400" dirty="0">
                <a:solidFill>
                  <a:srgbClr val="583F34"/>
                </a:solidFill>
                <a:latin typeface="Arial" panose="020B0604020202020204" pitchFamily="34" charset="0"/>
                <a:cs typeface="Arial" panose="020B0604020202020204" pitchFamily="34" charset="0"/>
              </a:rPr>
              <a:t>What do our new ideas about matter have to do with energy?</a:t>
            </a:r>
          </a:p>
        </p:txBody>
      </p:sp>
      <p:pic>
        <p:nvPicPr>
          <p:cNvPr id="8" name="pasted-image.pdf"/>
          <p:cNvPicPr>
            <a:picLocks noChangeAspect="1"/>
          </p:cNvPicPr>
          <p:nvPr/>
        </p:nvPicPr>
        <p:blipFill>
          <a:blip r:embed="rId3"/>
          <a:stretch>
            <a:fillRect/>
          </a:stretch>
        </p:blipFill>
        <p:spPr>
          <a:xfrm>
            <a:off x="487230" y="175440"/>
            <a:ext cx="609233" cy="618212"/>
          </a:xfrm>
          <a:prstGeom prst="rect">
            <a:avLst/>
          </a:prstGeom>
          <a:ln w="12700">
            <a:miter lim="400000"/>
          </a:ln>
        </p:spPr>
      </p:pic>
      <p:pic>
        <p:nvPicPr>
          <p:cNvPr id="9" name="Picture 8" descr="Screen Shot 2015-08-18 at 8.32.57 PM.png">
            <a:extLst>
              <a:ext uri="{FF2B5EF4-FFF2-40B4-BE49-F238E27FC236}">
                <a16:creationId xmlns:a16="http://schemas.microsoft.com/office/drawing/2014/main" id="{38B204B5-748C-4B8C-AA2C-1E0E624515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035" y="1303705"/>
            <a:ext cx="5100004" cy="2736238"/>
          </a:xfrm>
          <a:prstGeom prst="rect">
            <a:avLst/>
          </a:prstGeom>
        </p:spPr>
      </p:pic>
      <p:pic>
        <p:nvPicPr>
          <p:cNvPr id="10" name="Picture 9" descr="Screen Shot 2015-08-18 at 8.33.14 PM.png">
            <a:extLst>
              <a:ext uri="{FF2B5EF4-FFF2-40B4-BE49-F238E27FC236}">
                <a16:creationId xmlns:a16="http://schemas.microsoft.com/office/drawing/2014/main" id="{625C37AC-6639-4ED1-B9F8-21D32A6F6DA0}"/>
              </a:ext>
            </a:extLst>
          </p:cNvPr>
          <p:cNvPicPr>
            <a:picLocks noChangeAspect="1"/>
          </p:cNvPicPr>
          <p:nvPr/>
        </p:nvPicPr>
        <p:blipFill rotWithShape="1">
          <a:blip r:embed="rId5">
            <a:extLst>
              <a:ext uri="{28A0092B-C50C-407E-A947-70E740481C1C}">
                <a14:useLocalDpi xmlns:a14="http://schemas.microsoft.com/office/drawing/2010/main" val="0"/>
              </a:ext>
            </a:extLst>
          </a:blip>
          <a:srcRect l="-12238" t="-8989" r="-5664" b="418"/>
          <a:stretch/>
        </p:blipFill>
        <p:spPr>
          <a:xfrm>
            <a:off x="3798065" y="3429000"/>
            <a:ext cx="5605073" cy="2847618"/>
          </a:xfrm>
          <a:prstGeom prst="rect">
            <a:avLst/>
          </a:prstGeom>
        </p:spPr>
      </p:pic>
    </p:spTree>
    <p:extLst>
      <p:ext uri="{BB962C8B-B14F-4D97-AF65-F5344CB8AC3E}">
        <p14:creationId xmlns:p14="http://schemas.microsoft.com/office/powerpoint/2010/main" val="131491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4000" dirty="0">
                <a:solidFill>
                  <a:srgbClr val="256800"/>
                </a:solidFill>
              </a:rPr>
              <a:t>Back to Chemical Reactions</a:t>
            </a:r>
          </a:p>
        </p:txBody>
      </p:sp>
      <p:sp>
        <p:nvSpPr>
          <p:cNvPr id="3" name="Content Placeholder 2"/>
          <p:cNvSpPr>
            <a:spLocks noGrp="1"/>
          </p:cNvSpPr>
          <p:nvPr>
            <p:ph idx="1"/>
          </p:nvPr>
        </p:nvSpPr>
        <p:spPr>
          <a:xfrm>
            <a:off x="1134698" y="1143000"/>
            <a:ext cx="7506791" cy="5244737"/>
          </a:xfrm>
        </p:spPr>
        <p:txBody>
          <a:bodyPr>
            <a:normAutofit fontScale="92500" lnSpcReduction="10000"/>
          </a:bodyPr>
          <a:lstStyle/>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We know which energy diagram represents breaking down food to get energy in cellular respiration.</a:t>
            </a: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So, which one do you think represents building large biomolecules?</a:t>
            </a:r>
          </a:p>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Does it </a:t>
            </a:r>
            <a:r>
              <a:rPr lang="en-US" sz="3300" u="sng" dirty="0">
                <a:solidFill>
                  <a:srgbClr val="583F34"/>
                </a:solidFill>
                <a:latin typeface="Arial" panose="020B0604020202020204" pitchFamily="34" charset="0"/>
                <a:cs typeface="Arial" panose="020B0604020202020204" pitchFamily="34" charset="0"/>
              </a:rPr>
              <a:t>release</a:t>
            </a:r>
            <a:r>
              <a:rPr lang="en-US" sz="3300" dirty="0">
                <a:solidFill>
                  <a:srgbClr val="583F34"/>
                </a:solidFill>
                <a:latin typeface="Arial" panose="020B0604020202020204" pitchFamily="34" charset="0"/>
                <a:cs typeface="Arial" panose="020B0604020202020204" pitchFamily="34" charset="0"/>
              </a:rPr>
              <a:t> or </a:t>
            </a:r>
            <a:r>
              <a:rPr lang="en-US" sz="3300" u="sng" dirty="0">
                <a:solidFill>
                  <a:srgbClr val="583F34"/>
                </a:solidFill>
                <a:latin typeface="Arial" panose="020B0604020202020204" pitchFamily="34" charset="0"/>
                <a:cs typeface="Arial" panose="020B0604020202020204" pitchFamily="34" charset="0"/>
              </a:rPr>
              <a:t>require</a:t>
            </a:r>
            <a:r>
              <a:rPr lang="en-US" sz="3300" dirty="0">
                <a:solidFill>
                  <a:srgbClr val="583F34"/>
                </a:solidFill>
                <a:latin typeface="Arial" panose="020B0604020202020204" pitchFamily="34" charset="0"/>
                <a:cs typeface="Arial" panose="020B0604020202020204" pitchFamily="34" charset="0"/>
              </a:rPr>
              <a:t> energy? </a:t>
            </a: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Draw the appropriate diagram </a:t>
            </a:r>
            <a:r>
              <a:rPr lang="en-US" sz="3300" b="1" dirty="0">
                <a:solidFill>
                  <a:srgbClr val="583F34"/>
                </a:solidFill>
                <a:latin typeface="Arial" panose="020B0604020202020204" pitchFamily="34" charset="0"/>
                <a:cs typeface="Arial" panose="020B0604020202020204" pitchFamily="34" charset="0"/>
              </a:rPr>
              <a:t>and</a:t>
            </a:r>
            <a:r>
              <a:rPr lang="en-US" sz="3300" dirty="0">
                <a:solidFill>
                  <a:srgbClr val="583F34"/>
                </a:solidFill>
                <a:latin typeface="Arial" panose="020B0604020202020204" pitchFamily="34" charset="0"/>
                <a:cs typeface="Arial" panose="020B0604020202020204" pitchFamily="34" charset="0"/>
              </a:rPr>
              <a:t> explain your thinking in </a:t>
            </a:r>
            <a:r>
              <a:rPr lang="en-US" sz="3300" b="1" dirty="0">
                <a:solidFill>
                  <a:srgbClr val="583F34"/>
                </a:solidFill>
                <a:latin typeface="Arial" panose="020B0604020202020204" pitchFamily="34" charset="0"/>
                <a:cs typeface="Arial" panose="020B0604020202020204" pitchFamily="34" charset="0"/>
              </a:rPr>
              <a:t>Doodle Box J.</a:t>
            </a:r>
            <a:endParaRPr lang="en-US" sz="3300" b="1" i="1" dirty="0">
              <a:solidFill>
                <a:srgbClr val="583F34"/>
              </a:solidFill>
              <a:latin typeface="Arial" panose="020B0604020202020204" pitchFamily="34" charset="0"/>
              <a:cs typeface="Arial" panose="020B0604020202020204" pitchFamily="34" charset="0"/>
            </a:endParaRPr>
          </a:p>
          <a:p>
            <a:pPr marL="0" indent="0">
              <a:buNone/>
            </a:pPr>
            <a:endParaRPr lang="en-US" sz="2800" b="1" dirty="0">
              <a:solidFill>
                <a:srgbClr val="583F34"/>
              </a:solidFill>
              <a:latin typeface="Arial" panose="020B0604020202020204" pitchFamily="34" charset="0"/>
              <a:cs typeface="Arial" panose="020B0604020202020204" pitchFamily="34" charset="0"/>
            </a:endParaRPr>
          </a:p>
        </p:txBody>
      </p:sp>
      <p:pic>
        <p:nvPicPr>
          <p:cNvPr id="8" name="pasted-image.pdf"/>
          <p:cNvPicPr>
            <a:picLocks noChangeAspect="1"/>
          </p:cNvPicPr>
          <p:nvPr/>
        </p:nvPicPr>
        <p:blipFill>
          <a:blip r:embed="rId3"/>
          <a:stretch>
            <a:fillRect/>
          </a:stretch>
        </p:blipFill>
        <p:spPr>
          <a:xfrm>
            <a:off x="254365" y="3383086"/>
            <a:ext cx="753458" cy="764563"/>
          </a:xfrm>
          <a:prstGeom prst="rect">
            <a:avLst/>
          </a:prstGeom>
          <a:ln w="12700">
            <a:miter lim="400000"/>
          </a:ln>
        </p:spPr>
      </p:pic>
      <p:pic>
        <p:nvPicPr>
          <p:cNvPr id="6" name="pasted-image.pdf"/>
          <p:cNvPicPr>
            <a:picLocks noChangeAspect="1"/>
          </p:cNvPicPr>
          <p:nvPr/>
        </p:nvPicPr>
        <p:blipFill>
          <a:blip r:embed="rId4"/>
          <a:stretch>
            <a:fillRect/>
          </a:stretch>
        </p:blipFill>
        <p:spPr>
          <a:xfrm>
            <a:off x="361583" y="5115511"/>
            <a:ext cx="666842" cy="672317"/>
          </a:xfrm>
          <a:prstGeom prst="rect">
            <a:avLst/>
          </a:prstGeom>
          <a:ln w="12700">
            <a:miter lim="400000"/>
          </a:ln>
        </p:spPr>
      </p:pic>
    </p:spTree>
    <p:extLst>
      <p:ext uri="{BB962C8B-B14F-4D97-AF65-F5344CB8AC3E}">
        <p14:creationId xmlns:p14="http://schemas.microsoft.com/office/powerpoint/2010/main" val="45711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p:cNvSpPr>
          <p:nvPr>
            <p:ph type="title"/>
          </p:nvPr>
        </p:nvSpPr>
        <p:spPr>
          <a:prstGeom prst="rect">
            <a:avLst/>
          </a:prstGeom>
        </p:spPr>
        <p:txBody>
          <a:bodyPr>
            <a:normAutofit fontScale="90000"/>
          </a:bodyPr>
          <a:lstStyle/>
          <a:p>
            <a:r>
              <a:rPr dirty="0"/>
              <a:t>Teacher notes</a:t>
            </a:r>
          </a:p>
        </p:txBody>
      </p:sp>
      <p:pic>
        <p:nvPicPr>
          <p:cNvPr id="159" name="pasted-image.pdf"/>
          <p:cNvPicPr>
            <a:picLocks noChangeAspect="1"/>
          </p:cNvPicPr>
          <p:nvPr/>
        </p:nvPicPr>
        <p:blipFill>
          <a:blip r:embed="rId3"/>
          <a:stretch>
            <a:fillRect/>
          </a:stretch>
        </p:blipFill>
        <p:spPr>
          <a:xfrm>
            <a:off x="230565" y="6418481"/>
            <a:ext cx="937618" cy="330399"/>
          </a:xfrm>
          <a:prstGeom prst="rect">
            <a:avLst/>
          </a:prstGeom>
          <a:ln w="12700">
            <a:miter lim="400000"/>
          </a:ln>
        </p:spPr>
      </p:pic>
      <p:sp>
        <p:nvSpPr>
          <p:cNvPr id="160" name="Shape 160"/>
          <p:cNvSpPr/>
          <p:nvPr/>
        </p:nvSpPr>
        <p:spPr>
          <a:xfrm>
            <a:off x="299701" y="1097591"/>
            <a:ext cx="8544599" cy="1091898"/>
          </a:xfrm>
          <a:prstGeom prst="rect">
            <a:avLst/>
          </a:prstGeom>
          <a:ln w="12700">
            <a:miter lim="400000"/>
          </a:ln>
          <a:extLst>
            <a:ext uri="{C572A759-6A51-4108-AA02-DFA0A04FC94B}">
              <ma14:wrappingTextBoxFlag xmlns:ma14="http://schemas.microsoft.com/office/mac/drawingml/2011/main" xmlns="" val="1"/>
            </a:ext>
          </a:extLst>
        </p:spPr>
        <p:txBody>
          <a:bodyPr lIns="35717" tIns="35717" rIns="35717" bIns="35717" anchor="ctr">
            <a:spAutoFit/>
          </a:bodyPr>
          <a:lstStyle>
            <a:lvl1pPr algn="l">
              <a:lnSpc>
                <a:spcPct val="120000"/>
              </a:lnSpc>
              <a:defRPr sz="2800">
                <a:solidFill>
                  <a:srgbClr val="583F34"/>
                </a:solidFill>
                <a:latin typeface="Arial"/>
                <a:ea typeface="Arial"/>
                <a:cs typeface="Arial"/>
                <a:sym typeface="Arial"/>
              </a:defRPr>
            </a:lvl1pPr>
          </a:lstStyle>
          <a:p>
            <a:r>
              <a:rPr dirty="0"/>
              <a:t>We use these symbols</a:t>
            </a:r>
            <a:r>
              <a:rPr lang="en-US" dirty="0"/>
              <a:t> on student slides</a:t>
            </a:r>
            <a:r>
              <a:rPr dirty="0"/>
              <a:t> to communicate to </a:t>
            </a:r>
            <a:r>
              <a:rPr lang="en-US" dirty="0"/>
              <a:t>them</a:t>
            </a:r>
            <a:r>
              <a:rPr dirty="0"/>
              <a:t> the following actions:</a:t>
            </a:r>
          </a:p>
        </p:txBody>
      </p:sp>
      <p:pic>
        <p:nvPicPr>
          <p:cNvPr id="161" name="pasted-image.pdf"/>
          <p:cNvPicPr>
            <a:picLocks noChangeAspect="1"/>
          </p:cNvPicPr>
          <p:nvPr/>
        </p:nvPicPr>
        <p:blipFill>
          <a:blip r:embed="rId4"/>
          <a:stretch>
            <a:fillRect/>
          </a:stretch>
        </p:blipFill>
        <p:spPr>
          <a:xfrm>
            <a:off x="6693356" y="2845921"/>
            <a:ext cx="901899" cy="901899"/>
          </a:xfrm>
          <a:prstGeom prst="rect">
            <a:avLst/>
          </a:prstGeom>
          <a:ln w="12700">
            <a:miter lim="400000"/>
          </a:ln>
        </p:spPr>
      </p:pic>
      <p:sp>
        <p:nvSpPr>
          <p:cNvPr id="162" name="Shape 162"/>
          <p:cNvSpPr/>
          <p:nvPr/>
        </p:nvSpPr>
        <p:spPr>
          <a:xfrm>
            <a:off x="6091936" y="4004771"/>
            <a:ext cx="2114962" cy="800536"/>
          </a:xfrm>
          <a:prstGeom prst="rect">
            <a:avLst/>
          </a:prstGeom>
          <a:ln w="12700">
            <a:miter lim="400000"/>
          </a:ln>
          <a:extLst>
            <a:ext uri="{C572A759-6A51-4108-AA02-DFA0A04FC94B}">
              <ma14:wrappingTextBoxFlag xmlns:ma14="http://schemas.microsoft.com/office/mac/drawingml/2011/main" xmlns="" val="1"/>
            </a:ext>
          </a:extLst>
        </p:spPr>
        <p:txBody>
          <a:bodyPr wrap="square" lIns="35717" tIns="35717" rIns="35717" bIns="35717" anchor="ctr">
            <a:spAutoFit/>
          </a:bodyPr>
          <a:lstStyle>
            <a:lvl1pPr>
              <a:lnSpc>
                <a:spcPct val="120000"/>
              </a:lnSpc>
              <a:defRPr sz="2800">
                <a:solidFill>
                  <a:srgbClr val="583F34"/>
                </a:solidFill>
                <a:latin typeface="Arial"/>
                <a:ea typeface="Arial"/>
                <a:cs typeface="Arial"/>
                <a:sym typeface="Arial"/>
              </a:defRPr>
            </a:lvl1pPr>
          </a:lstStyle>
          <a:p>
            <a:pPr algn="ctr"/>
            <a:r>
              <a:rPr sz="2000" dirty="0"/>
              <a:t>Work in research groups </a:t>
            </a:r>
          </a:p>
        </p:txBody>
      </p:sp>
      <p:sp>
        <p:nvSpPr>
          <p:cNvPr id="163" name="Shape 163"/>
          <p:cNvSpPr/>
          <p:nvPr/>
        </p:nvSpPr>
        <p:spPr>
          <a:xfrm>
            <a:off x="6095285" y="2726255"/>
            <a:ext cx="2098041" cy="2131220"/>
          </a:xfrm>
          <a:prstGeom prst="rect">
            <a:avLst/>
          </a:prstGeom>
          <a:ln>
            <a:solidFill>
              <a:srgbClr val="583F34"/>
            </a:solidFill>
          </a:ln>
        </p:spPr>
        <p:txBody>
          <a:bodyPr lIns="35717" tIns="35717" rIns="35717" bIns="35717" anchor="ctr"/>
          <a:lstStyle/>
          <a:p>
            <a:endParaRPr dirty="0"/>
          </a:p>
        </p:txBody>
      </p:sp>
      <p:sp>
        <p:nvSpPr>
          <p:cNvPr id="164" name="Shape 164"/>
          <p:cNvSpPr/>
          <p:nvPr/>
        </p:nvSpPr>
        <p:spPr>
          <a:xfrm>
            <a:off x="1059789" y="4188423"/>
            <a:ext cx="700509" cy="43120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lgn="l">
              <a:lnSpc>
                <a:spcPct val="120000"/>
              </a:lnSpc>
              <a:defRPr sz="2800">
                <a:solidFill>
                  <a:srgbClr val="583F34"/>
                </a:solidFill>
                <a:latin typeface="Arial"/>
                <a:ea typeface="Arial"/>
                <a:cs typeface="Arial"/>
                <a:sym typeface="Arial"/>
              </a:defRPr>
            </a:lvl1pPr>
          </a:lstStyle>
          <a:p>
            <a:r>
              <a:rPr sz="2000" dirty="0"/>
              <a:t>Think</a:t>
            </a:r>
          </a:p>
        </p:txBody>
      </p:sp>
      <p:sp>
        <p:nvSpPr>
          <p:cNvPr id="165" name="Shape 165"/>
          <p:cNvSpPr/>
          <p:nvPr/>
        </p:nvSpPr>
        <p:spPr>
          <a:xfrm>
            <a:off x="586872" y="2726255"/>
            <a:ext cx="1637607" cy="2131220"/>
          </a:xfrm>
          <a:prstGeom prst="rect">
            <a:avLst/>
          </a:prstGeom>
          <a:ln>
            <a:solidFill>
              <a:srgbClr val="583F34"/>
            </a:solidFill>
          </a:ln>
        </p:spPr>
        <p:txBody>
          <a:bodyPr lIns="35717" tIns="35717" rIns="35717" bIns="35717" anchor="ctr"/>
          <a:lstStyle/>
          <a:p>
            <a:endParaRPr dirty="0"/>
          </a:p>
        </p:txBody>
      </p:sp>
      <p:sp>
        <p:nvSpPr>
          <p:cNvPr id="166" name="Shape 166"/>
          <p:cNvSpPr/>
          <p:nvPr/>
        </p:nvSpPr>
        <p:spPr>
          <a:xfrm>
            <a:off x="4389648" y="4188423"/>
            <a:ext cx="1350276" cy="43120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lgn="l">
              <a:lnSpc>
                <a:spcPct val="120000"/>
              </a:lnSpc>
              <a:defRPr sz="2800">
                <a:solidFill>
                  <a:srgbClr val="583F34"/>
                </a:solidFill>
                <a:latin typeface="Arial"/>
                <a:ea typeface="Arial"/>
                <a:cs typeface="Arial"/>
                <a:sym typeface="Arial"/>
              </a:defRPr>
            </a:lvl1pPr>
          </a:lstStyle>
          <a:p>
            <a:r>
              <a:rPr sz="2000" dirty="0"/>
              <a:t>Write down</a:t>
            </a:r>
          </a:p>
        </p:txBody>
      </p:sp>
      <p:sp>
        <p:nvSpPr>
          <p:cNvPr id="167" name="Shape 167"/>
          <p:cNvSpPr/>
          <p:nvPr/>
        </p:nvSpPr>
        <p:spPr>
          <a:xfrm>
            <a:off x="4296052" y="2726255"/>
            <a:ext cx="1513565" cy="2131220"/>
          </a:xfrm>
          <a:prstGeom prst="rect">
            <a:avLst/>
          </a:prstGeom>
          <a:ln>
            <a:solidFill>
              <a:srgbClr val="583F34"/>
            </a:solidFill>
          </a:ln>
        </p:spPr>
        <p:txBody>
          <a:bodyPr lIns="35717" tIns="35717" rIns="35717" bIns="35717" anchor="ctr"/>
          <a:lstStyle/>
          <a:p>
            <a:endParaRPr dirty="0"/>
          </a:p>
        </p:txBody>
      </p:sp>
      <p:sp>
        <p:nvSpPr>
          <p:cNvPr id="168" name="Shape 168"/>
          <p:cNvSpPr/>
          <p:nvPr/>
        </p:nvSpPr>
        <p:spPr>
          <a:xfrm>
            <a:off x="2855472" y="4188423"/>
            <a:ext cx="756539" cy="431204"/>
          </a:xfrm>
          <a:prstGeom prst="rect">
            <a:avLst/>
          </a:prstGeom>
          <a:ln w="12700">
            <a:miter lim="400000"/>
          </a:ln>
          <a:extLst>
            <a:ext uri="{C572A759-6A51-4108-AA02-DFA0A04FC94B}">
              <ma14:wrappingTextBoxFlag xmlns:ma14="http://schemas.microsoft.com/office/mac/drawingml/2011/main" xmlns="" val="1"/>
            </a:ext>
          </a:extLst>
        </p:spPr>
        <p:txBody>
          <a:bodyPr wrap="none" lIns="35717" tIns="35717" rIns="35717" bIns="35717" anchor="ctr">
            <a:spAutoFit/>
          </a:bodyPr>
          <a:lstStyle>
            <a:lvl1pPr algn="l">
              <a:lnSpc>
                <a:spcPct val="120000"/>
              </a:lnSpc>
              <a:defRPr sz="2800">
                <a:solidFill>
                  <a:srgbClr val="583F34"/>
                </a:solidFill>
                <a:latin typeface="Arial"/>
                <a:ea typeface="Arial"/>
                <a:cs typeface="Arial"/>
                <a:sym typeface="Arial"/>
              </a:defRPr>
            </a:lvl1pPr>
          </a:lstStyle>
          <a:p>
            <a:r>
              <a:rPr sz="2000" dirty="0"/>
              <a:t>Share</a:t>
            </a:r>
          </a:p>
        </p:txBody>
      </p:sp>
      <p:sp>
        <p:nvSpPr>
          <p:cNvPr id="169" name="Shape 169"/>
          <p:cNvSpPr/>
          <p:nvPr/>
        </p:nvSpPr>
        <p:spPr>
          <a:xfrm>
            <a:off x="2526422" y="2726255"/>
            <a:ext cx="1405665" cy="2131220"/>
          </a:xfrm>
          <a:prstGeom prst="rect">
            <a:avLst/>
          </a:prstGeom>
          <a:ln>
            <a:solidFill>
              <a:srgbClr val="583F34"/>
            </a:solidFill>
          </a:ln>
        </p:spPr>
        <p:txBody>
          <a:bodyPr lIns="35717" tIns="35717" rIns="35717" bIns="35717" anchor="ctr"/>
          <a:lstStyle/>
          <a:p>
            <a:endParaRPr dirty="0"/>
          </a:p>
        </p:txBody>
      </p:sp>
      <p:pic>
        <p:nvPicPr>
          <p:cNvPr id="170" name="pasted-image.pdf"/>
          <p:cNvPicPr>
            <a:picLocks noChangeAspect="1"/>
          </p:cNvPicPr>
          <p:nvPr/>
        </p:nvPicPr>
        <p:blipFill>
          <a:blip r:embed="rId5"/>
          <a:stretch>
            <a:fillRect/>
          </a:stretch>
        </p:blipFill>
        <p:spPr>
          <a:xfrm>
            <a:off x="4585404" y="2963666"/>
            <a:ext cx="927101" cy="934713"/>
          </a:xfrm>
          <a:prstGeom prst="rect">
            <a:avLst/>
          </a:prstGeom>
          <a:ln w="12700">
            <a:miter lim="400000"/>
          </a:ln>
        </p:spPr>
      </p:pic>
      <p:pic>
        <p:nvPicPr>
          <p:cNvPr id="171" name="pasted-image.pdf"/>
          <p:cNvPicPr>
            <a:picLocks noChangeAspect="1"/>
          </p:cNvPicPr>
          <p:nvPr/>
        </p:nvPicPr>
        <p:blipFill>
          <a:blip r:embed="rId6"/>
          <a:stretch>
            <a:fillRect/>
          </a:stretch>
        </p:blipFill>
        <p:spPr>
          <a:xfrm>
            <a:off x="686840" y="2782687"/>
            <a:ext cx="1344251" cy="1364064"/>
          </a:xfrm>
          <a:prstGeom prst="rect">
            <a:avLst/>
          </a:prstGeom>
          <a:ln w="12700">
            <a:miter lim="400000"/>
          </a:ln>
        </p:spPr>
      </p:pic>
      <p:pic>
        <p:nvPicPr>
          <p:cNvPr id="172" name="pasted-image.pdf"/>
          <p:cNvPicPr>
            <a:picLocks noChangeAspect="1"/>
          </p:cNvPicPr>
          <p:nvPr/>
        </p:nvPicPr>
        <p:blipFill>
          <a:blip r:embed="rId7"/>
          <a:stretch>
            <a:fillRect/>
          </a:stretch>
        </p:blipFill>
        <p:spPr>
          <a:xfrm>
            <a:off x="2635112" y="2838287"/>
            <a:ext cx="1071713" cy="1364064"/>
          </a:xfrm>
          <a:prstGeom prst="rect">
            <a:avLst/>
          </a:prstGeom>
          <a:ln w="12700">
            <a:miter lim="400000"/>
          </a:ln>
        </p:spPr>
      </p:pic>
    </p:spTree>
    <p:extLst>
      <p:ext uri="{BB962C8B-B14F-4D97-AF65-F5344CB8AC3E}">
        <p14:creationId xmlns:p14="http://schemas.microsoft.com/office/powerpoint/2010/main" val="343582616"/>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7" name="Text Box 17"/>
          <p:cNvSpPr txBox="1">
            <a:spLocks noChangeArrowheads="1"/>
          </p:cNvSpPr>
          <p:nvPr/>
        </p:nvSpPr>
        <p:spPr bwMode="auto">
          <a:xfrm>
            <a:off x="3794125" y="5734050"/>
            <a:ext cx="184150"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endParaRPr lang="en-US" sz="2000"/>
          </a:p>
        </p:txBody>
      </p:sp>
      <p:pic>
        <p:nvPicPr>
          <p:cNvPr id="8" name="Picture 7" descr="Screen Shot 2015-08-18 at 8.33.14 PM.png"/>
          <p:cNvPicPr>
            <a:picLocks noChangeAspect="1"/>
          </p:cNvPicPr>
          <p:nvPr/>
        </p:nvPicPr>
        <p:blipFill rotWithShape="1">
          <a:blip r:embed="rId3">
            <a:extLst>
              <a:ext uri="{28A0092B-C50C-407E-A947-70E740481C1C}">
                <a14:useLocalDpi xmlns:a14="http://schemas.microsoft.com/office/drawing/2010/main" val="0"/>
              </a:ext>
            </a:extLst>
          </a:blip>
          <a:srcRect l="1606" t="1897" r="3567" b="2424"/>
          <a:stretch/>
        </p:blipFill>
        <p:spPr>
          <a:xfrm>
            <a:off x="1183822" y="1649185"/>
            <a:ext cx="6233211" cy="3469822"/>
          </a:xfrm>
          <a:prstGeom prst="rect">
            <a:avLst/>
          </a:prstGeom>
        </p:spPr>
      </p:pic>
      <p:sp>
        <p:nvSpPr>
          <p:cNvPr id="3" name="TextBox 2"/>
          <p:cNvSpPr txBox="1"/>
          <p:nvPr/>
        </p:nvSpPr>
        <p:spPr>
          <a:xfrm>
            <a:off x="383721" y="5487901"/>
            <a:ext cx="8433707" cy="523220"/>
          </a:xfrm>
          <a:prstGeom prst="rect">
            <a:avLst/>
          </a:prstGeom>
          <a:noFill/>
        </p:spPr>
        <p:txBody>
          <a:bodyPr wrap="square" rtlCol="0">
            <a:spAutoFit/>
          </a:bodyPr>
          <a:lstStyle/>
          <a:p>
            <a:r>
              <a:rPr lang="en-US" sz="2800" dirty="0">
                <a:solidFill>
                  <a:srgbClr val="583F34"/>
                </a:solidFill>
              </a:rPr>
              <a:t>Building big molecules is a lot of work so it takes energy!</a:t>
            </a:r>
          </a:p>
        </p:txBody>
      </p:sp>
      <p:sp>
        <p:nvSpPr>
          <p:cNvPr id="10" name="Title 1"/>
          <p:cNvSpPr>
            <a:spLocks noGrp="1"/>
          </p:cNvSpPr>
          <p:nvPr>
            <p:ph type="title"/>
          </p:nvPr>
        </p:nvSpPr>
        <p:spPr>
          <a:xfrm>
            <a:off x="1" y="0"/>
            <a:ext cx="9144000" cy="1143000"/>
          </a:xfrm>
        </p:spPr>
        <p:txBody>
          <a:bodyPr>
            <a:noAutofit/>
          </a:bodyPr>
          <a:lstStyle/>
          <a:p>
            <a:r>
              <a:rPr lang="en-US" sz="4000" dirty="0">
                <a:solidFill>
                  <a:srgbClr val="256800"/>
                </a:solidFill>
              </a:rPr>
              <a:t>Chemical Reactions and “Biosynthesis”</a:t>
            </a:r>
          </a:p>
        </p:txBody>
      </p:sp>
      <p:sp>
        <p:nvSpPr>
          <p:cNvPr id="11" name="TextBox 10"/>
          <p:cNvSpPr txBox="1"/>
          <p:nvPr/>
        </p:nvSpPr>
        <p:spPr>
          <a:xfrm>
            <a:off x="4851853" y="872873"/>
            <a:ext cx="4272643" cy="523220"/>
          </a:xfrm>
          <a:prstGeom prst="rect">
            <a:avLst/>
          </a:prstGeom>
          <a:noFill/>
        </p:spPr>
        <p:txBody>
          <a:bodyPr wrap="square" rtlCol="0">
            <a:spAutoFit/>
          </a:bodyPr>
          <a:lstStyle/>
          <a:p>
            <a:r>
              <a:rPr lang="en-US" sz="2800" dirty="0">
                <a:solidFill>
                  <a:srgbClr val="583F34"/>
                </a:solidFill>
              </a:rPr>
              <a:t>What does this word mean?</a:t>
            </a:r>
          </a:p>
        </p:txBody>
      </p:sp>
    </p:spTree>
    <p:extLst>
      <p:ext uri="{BB962C8B-B14F-4D97-AF65-F5344CB8AC3E}">
        <p14:creationId xmlns:p14="http://schemas.microsoft.com/office/powerpoint/2010/main" val="178854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19128"/>
            <a:ext cx="4040188" cy="639762"/>
          </a:xfrm>
        </p:spPr>
        <p:txBody>
          <a:bodyPr/>
          <a:lstStyle/>
          <a:p>
            <a:r>
              <a:rPr lang="en-US" dirty="0"/>
              <a:t>Matter from Food</a:t>
            </a:r>
          </a:p>
        </p:txBody>
      </p:sp>
      <p:sp>
        <p:nvSpPr>
          <p:cNvPr id="5" name="Content Placeholder 4"/>
          <p:cNvSpPr>
            <a:spLocks noGrp="1"/>
          </p:cNvSpPr>
          <p:nvPr>
            <p:ph sz="half" idx="2"/>
          </p:nvPr>
        </p:nvSpPr>
        <p:spPr>
          <a:xfrm>
            <a:off x="457200" y="1358890"/>
            <a:ext cx="4040188" cy="3951288"/>
          </a:xfrm>
        </p:spPr>
        <p:txBody>
          <a:bodyPr/>
          <a:lstStyle/>
          <a:p>
            <a:r>
              <a:rPr lang="en-US" sz="2000" dirty="0">
                <a:solidFill>
                  <a:srgbClr val="00B0F0"/>
                </a:solidFill>
              </a:rPr>
              <a:t>[insert model statements here]</a:t>
            </a:r>
          </a:p>
          <a:p>
            <a:endParaRPr lang="en-US" sz="2000" dirty="0"/>
          </a:p>
          <a:p>
            <a:endParaRPr lang="en-US" dirty="0"/>
          </a:p>
        </p:txBody>
      </p:sp>
      <p:sp>
        <p:nvSpPr>
          <p:cNvPr id="6" name="Text Placeholder 5"/>
          <p:cNvSpPr>
            <a:spLocks noGrp="1"/>
          </p:cNvSpPr>
          <p:nvPr>
            <p:ph type="body" sz="quarter" idx="3"/>
          </p:nvPr>
        </p:nvSpPr>
        <p:spPr>
          <a:xfrm>
            <a:off x="4645025" y="719128"/>
            <a:ext cx="4041775" cy="639762"/>
          </a:xfrm>
        </p:spPr>
        <p:txBody>
          <a:bodyPr/>
          <a:lstStyle/>
          <a:p>
            <a:r>
              <a:rPr lang="en-US" dirty="0"/>
              <a:t>Energy from Food</a:t>
            </a:r>
          </a:p>
        </p:txBody>
      </p:sp>
      <p:sp>
        <p:nvSpPr>
          <p:cNvPr id="7" name="Content Placeholder 6"/>
          <p:cNvSpPr>
            <a:spLocks noGrp="1"/>
          </p:cNvSpPr>
          <p:nvPr>
            <p:ph sz="quarter" idx="4"/>
          </p:nvPr>
        </p:nvSpPr>
        <p:spPr>
          <a:xfrm>
            <a:off x="4645025" y="1358890"/>
            <a:ext cx="4041775" cy="3951288"/>
          </a:xfrm>
        </p:spPr>
        <p:txBody>
          <a:bodyPr/>
          <a:lstStyle/>
          <a:p>
            <a:r>
              <a:rPr lang="en-US" sz="2000" dirty="0">
                <a:solidFill>
                  <a:srgbClr val="00B0F0"/>
                </a:solidFill>
              </a:rPr>
              <a:t>[insert model statements here]</a:t>
            </a:r>
          </a:p>
          <a:p>
            <a:endParaRPr lang="en-US" dirty="0"/>
          </a:p>
        </p:txBody>
      </p:sp>
      <p:sp>
        <p:nvSpPr>
          <p:cNvPr id="9"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rgbClr val="256800"/>
                </a:solidFill>
              </a:rPr>
              <a:t>Revise our Model?</a:t>
            </a:r>
          </a:p>
        </p:txBody>
      </p:sp>
      <p:sp>
        <p:nvSpPr>
          <p:cNvPr id="11" name="Title 1"/>
          <p:cNvSpPr txBox="1">
            <a:spLocks/>
          </p:cNvSpPr>
          <p:nvPr/>
        </p:nvSpPr>
        <p:spPr>
          <a:xfrm>
            <a:off x="457200" y="2350114"/>
            <a:ext cx="3541776" cy="317595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4954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567-87E4-48F2-A3EF-3313E5A0312C}"/>
              </a:ext>
            </a:extLst>
          </p:cNvPr>
          <p:cNvSpPr>
            <a:spLocks noGrp="1"/>
          </p:cNvSpPr>
          <p:nvPr>
            <p:ph type="ctrTitle"/>
          </p:nvPr>
        </p:nvSpPr>
        <p:spPr/>
        <p:txBody>
          <a:bodyPr/>
          <a:lstStyle/>
          <a:p>
            <a:r>
              <a:rPr lang="en-US" dirty="0"/>
              <a:t>Ethanol Burning Pathway</a:t>
            </a:r>
          </a:p>
        </p:txBody>
      </p:sp>
      <p:sp>
        <p:nvSpPr>
          <p:cNvPr id="4" name="Subtitle 3">
            <a:extLst>
              <a:ext uri="{FF2B5EF4-FFF2-40B4-BE49-F238E27FC236}">
                <a16:creationId xmlns:a16="http://schemas.microsoft.com/office/drawing/2014/main" id="{B666A944-D8AA-4849-810B-99106DCE99DC}"/>
              </a:ext>
            </a:extLst>
          </p:cNvPr>
          <p:cNvSpPr>
            <a:spLocks noGrp="1"/>
          </p:cNvSpPr>
          <p:nvPr>
            <p:ph type="subTitle" idx="1"/>
          </p:nvPr>
        </p:nvSpPr>
        <p:spPr>
          <a:xfrm>
            <a:off x="823365" y="3886200"/>
            <a:ext cx="7634835" cy="1752600"/>
          </a:xfrm>
        </p:spPr>
        <p:txBody>
          <a:bodyPr/>
          <a:lstStyle/>
          <a:p>
            <a:r>
              <a:rPr lang="en-US" dirty="0"/>
              <a:t>Use these slides if your classroom explored chemical reactions by burning ethanol.</a:t>
            </a:r>
          </a:p>
        </p:txBody>
      </p:sp>
    </p:spTree>
    <p:extLst>
      <p:ext uri="{BB962C8B-B14F-4D97-AF65-F5344CB8AC3E}">
        <p14:creationId xmlns:p14="http://schemas.microsoft.com/office/powerpoint/2010/main" val="39883694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4000" dirty="0">
                <a:solidFill>
                  <a:srgbClr val="256800"/>
                </a:solidFill>
              </a:rPr>
              <a:t>Back to Chemical Reactions</a:t>
            </a:r>
          </a:p>
        </p:txBody>
      </p:sp>
      <p:sp>
        <p:nvSpPr>
          <p:cNvPr id="7" name="Content Placeholder 2"/>
          <p:cNvSpPr txBox="1">
            <a:spLocks/>
          </p:cNvSpPr>
          <p:nvPr/>
        </p:nvSpPr>
        <p:spPr>
          <a:xfrm>
            <a:off x="609601" y="877390"/>
            <a:ext cx="8229600" cy="180049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dirty="0">
                <a:solidFill>
                  <a:srgbClr val="583F34"/>
                </a:solidFill>
                <a:latin typeface="Arial" panose="020B0604020202020204" pitchFamily="34" charset="0"/>
                <a:cs typeface="Arial" panose="020B0604020202020204" pitchFamily="34" charset="0"/>
              </a:rPr>
              <a:t>What do our new ideas about matter have to do with energy?</a:t>
            </a:r>
          </a:p>
          <a:p>
            <a:pPr marL="0" indent="0">
              <a:buNone/>
            </a:pPr>
            <a:r>
              <a:rPr lang="en-US" sz="2400" dirty="0">
                <a:solidFill>
                  <a:srgbClr val="583F34"/>
                </a:solidFill>
                <a:latin typeface="Arial" panose="020B0604020202020204" pitchFamily="34" charset="0"/>
                <a:cs typeface="Arial" panose="020B0604020202020204" pitchFamily="34" charset="0"/>
              </a:rPr>
              <a:t>Let’s go back and take a look at our energy diagram for burning ethanol and cellular respiration…</a:t>
            </a:r>
          </a:p>
        </p:txBody>
      </p:sp>
      <p:pic>
        <p:nvPicPr>
          <p:cNvPr id="11" name="Content Placeholder 10" descr="Screen Shot 2015-08-18 at 8.32.57 PM.png">
            <a:extLst>
              <a:ext uri="{FF2B5EF4-FFF2-40B4-BE49-F238E27FC236}">
                <a16:creationId xmlns:a16="http://schemas.microsoft.com/office/drawing/2014/main" id="{50B940C2-4E14-43B2-8E05-558A4660E5C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5686" y="2826687"/>
            <a:ext cx="7095894" cy="3807067"/>
          </a:xfrm>
          <a:prstGeom prst="rect">
            <a:avLst/>
          </a:prstGeom>
        </p:spPr>
      </p:pic>
    </p:spTree>
    <p:extLst>
      <p:ext uri="{BB962C8B-B14F-4D97-AF65-F5344CB8AC3E}">
        <p14:creationId xmlns:p14="http://schemas.microsoft.com/office/powerpoint/2010/main" val="2616558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4000" dirty="0">
                <a:solidFill>
                  <a:srgbClr val="256800"/>
                </a:solidFill>
              </a:rPr>
              <a:t>Chemical Reactions</a:t>
            </a:r>
          </a:p>
        </p:txBody>
      </p:sp>
      <p:sp>
        <p:nvSpPr>
          <p:cNvPr id="3" name="Content Placeholder 2"/>
          <p:cNvSpPr>
            <a:spLocks noGrp="1"/>
          </p:cNvSpPr>
          <p:nvPr>
            <p:ph idx="1"/>
          </p:nvPr>
        </p:nvSpPr>
        <p:spPr>
          <a:xfrm>
            <a:off x="1658983" y="1143000"/>
            <a:ext cx="7395209" cy="5066080"/>
          </a:xfrm>
        </p:spPr>
        <p:txBody>
          <a:bodyPr>
            <a:normAutofit fontScale="92500"/>
          </a:bodyPr>
          <a:lstStyle/>
          <a:p>
            <a:pPr marL="0" indent="0">
              <a:lnSpc>
                <a:spcPct val="110000"/>
              </a:lnSpc>
              <a:spcBef>
                <a:spcPts val="0"/>
              </a:spcBef>
              <a:buNone/>
            </a:pPr>
            <a:r>
              <a:rPr lang="en-US" sz="3300" dirty="0">
                <a:solidFill>
                  <a:srgbClr val="256800"/>
                </a:solidFill>
                <a:latin typeface="Arial" panose="020B0604020202020204" pitchFamily="34" charset="0"/>
                <a:cs typeface="Arial" panose="020B0604020202020204" pitchFamily="34" charset="0"/>
              </a:rPr>
              <a:t>How do you think our understanding of chemical reactions can help us to explain what happens when we actually BUILD (or re-build) larger biomolecules? </a:t>
            </a:r>
            <a:endParaRPr lang="en-US" sz="3300" i="1" dirty="0">
              <a:solidFill>
                <a:srgbClr val="256800"/>
              </a:solidFill>
              <a:latin typeface="Arial" panose="020B0604020202020204" pitchFamily="34" charset="0"/>
              <a:cs typeface="Arial" panose="020B0604020202020204" pitchFamily="34" charset="0"/>
            </a:endParaRP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Do you think this process involved a </a:t>
            </a:r>
            <a:r>
              <a:rPr lang="en-US" sz="3300" u="sng" dirty="0">
                <a:solidFill>
                  <a:srgbClr val="583F34"/>
                </a:solidFill>
                <a:latin typeface="Arial" panose="020B0604020202020204" pitchFamily="34" charset="0"/>
                <a:cs typeface="Arial" panose="020B0604020202020204" pitchFamily="34" charset="0"/>
              </a:rPr>
              <a:t>release</a:t>
            </a:r>
            <a:r>
              <a:rPr lang="en-US" sz="3300" dirty="0">
                <a:solidFill>
                  <a:srgbClr val="583F34"/>
                </a:solidFill>
                <a:latin typeface="Arial" panose="020B0604020202020204" pitchFamily="34" charset="0"/>
                <a:cs typeface="Arial" panose="020B0604020202020204" pitchFamily="34" charset="0"/>
              </a:rPr>
              <a:t> of energy or does it </a:t>
            </a:r>
            <a:r>
              <a:rPr lang="en-US" sz="3300" u="sng" dirty="0">
                <a:solidFill>
                  <a:srgbClr val="583F34"/>
                </a:solidFill>
                <a:latin typeface="Arial" panose="020B0604020202020204" pitchFamily="34" charset="0"/>
                <a:cs typeface="Arial" panose="020B0604020202020204" pitchFamily="34" charset="0"/>
              </a:rPr>
              <a:t>require</a:t>
            </a:r>
            <a:r>
              <a:rPr lang="en-US" sz="3300" dirty="0">
                <a:solidFill>
                  <a:srgbClr val="583F34"/>
                </a:solidFill>
                <a:latin typeface="Arial" panose="020B0604020202020204" pitchFamily="34" charset="0"/>
                <a:cs typeface="Arial" panose="020B0604020202020204" pitchFamily="34" charset="0"/>
              </a:rPr>
              <a:t> energy? </a:t>
            </a: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buNone/>
            </a:pPr>
            <a:endParaRPr lang="en-US" sz="2800" dirty="0">
              <a:solidFill>
                <a:srgbClr val="583F34"/>
              </a:solidFill>
              <a:latin typeface="Arial" panose="020B0604020202020204" pitchFamily="34" charset="0"/>
              <a:cs typeface="Arial" panose="020B0604020202020204" pitchFamily="34" charset="0"/>
            </a:endParaRPr>
          </a:p>
        </p:txBody>
      </p:sp>
      <p:pic>
        <p:nvPicPr>
          <p:cNvPr id="8" name="pasted-image.pdf"/>
          <p:cNvPicPr>
            <a:picLocks noChangeAspect="1"/>
          </p:cNvPicPr>
          <p:nvPr/>
        </p:nvPicPr>
        <p:blipFill>
          <a:blip r:embed="rId3"/>
          <a:stretch>
            <a:fillRect/>
          </a:stretch>
        </p:blipFill>
        <p:spPr>
          <a:xfrm>
            <a:off x="598028" y="1644956"/>
            <a:ext cx="753458" cy="764563"/>
          </a:xfrm>
          <a:prstGeom prst="rect">
            <a:avLst/>
          </a:prstGeom>
          <a:ln w="12700">
            <a:miter lim="400000"/>
          </a:ln>
        </p:spPr>
      </p:pic>
      <p:pic>
        <p:nvPicPr>
          <p:cNvPr id="6" name="pasted-image.pdf"/>
          <p:cNvPicPr>
            <a:picLocks noChangeAspect="1"/>
          </p:cNvPicPr>
          <p:nvPr/>
        </p:nvPicPr>
        <p:blipFill>
          <a:blip r:embed="rId3"/>
          <a:stretch>
            <a:fillRect/>
          </a:stretch>
        </p:blipFill>
        <p:spPr>
          <a:xfrm>
            <a:off x="751777" y="4647085"/>
            <a:ext cx="753458" cy="764563"/>
          </a:xfrm>
          <a:prstGeom prst="rect">
            <a:avLst/>
          </a:prstGeom>
          <a:ln w="12700">
            <a:miter lim="400000"/>
          </a:ln>
        </p:spPr>
      </p:pic>
    </p:spTree>
    <p:extLst>
      <p:ext uri="{BB962C8B-B14F-4D97-AF65-F5344CB8AC3E}">
        <p14:creationId xmlns:p14="http://schemas.microsoft.com/office/powerpoint/2010/main" val="323206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7A31C-CDC0-4317-8D45-916863527DF1}"/>
              </a:ext>
            </a:extLst>
          </p:cNvPr>
          <p:cNvSpPr>
            <a:spLocks noGrp="1"/>
          </p:cNvSpPr>
          <p:nvPr>
            <p:ph type="title"/>
          </p:nvPr>
        </p:nvSpPr>
        <p:spPr>
          <a:xfrm>
            <a:off x="1847355" y="949533"/>
            <a:ext cx="6939594" cy="1467898"/>
          </a:xfrm>
        </p:spPr>
        <p:txBody>
          <a:bodyPr>
            <a:normAutofit/>
          </a:bodyPr>
          <a:lstStyle/>
          <a:p>
            <a:pPr algn="l"/>
            <a:r>
              <a:rPr lang="en-US" dirty="0"/>
              <a:t>What happens with energy when we build a protein?</a:t>
            </a:r>
          </a:p>
        </p:txBody>
      </p:sp>
      <p:pic>
        <p:nvPicPr>
          <p:cNvPr id="4" name="Picture 3">
            <a:extLst>
              <a:ext uri="{FF2B5EF4-FFF2-40B4-BE49-F238E27FC236}">
                <a16:creationId xmlns:a16="http://schemas.microsoft.com/office/drawing/2014/main" id="{EC5E9AEA-C615-4309-AF74-8BDB92094CF7}"/>
              </a:ext>
            </a:extLst>
          </p:cNvPr>
          <p:cNvPicPr>
            <a:picLocks noChangeAspect="1"/>
          </p:cNvPicPr>
          <p:nvPr/>
        </p:nvPicPr>
        <p:blipFill>
          <a:blip r:embed="rId3"/>
          <a:stretch>
            <a:fillRect/>
          </a:stretch>
        </p:blipFill>
        <p:spPr>
          <a:xfrm rot="19785065">
            <a:off x="4795384" y="3428999"/>
            <a:ext cx="3238461" cy="3324093"/>
          </a:xfrm>
          <a:prstGeom prst="rect">
            <a:avLst/>
          </a:prstGeom>
        </p:spPr>
      </p:pic>
      <p:sp>
        <p:nvSpPr>
          <p:cNvPr id="3" name="Content Placeholder 2">
            <a:extLst>
              <a:ext uri="{FF2B5EF4-FFF2-40B4-BE49-F238E27FC236}">
                <a16:creationId xmlns:a16="http://schemas.microsoft.com/office/drawing/2014/main" id="{0CD885A4-BDB2-464E-B4EF-4E71D3400D22}"/>
              </a:ext>
            </a:extLst>
          </p:cNvPr>
          <p:cNvSpPr>
            <a:spLocks noGrp="1"/>
          </p:cNvSpPr>
          <p:nvPr>
            <p:ph idx="1"/>
          </p:nvPr>
        </p:nvSpPr>
        <p:spPr>
          <a:xfrm>
            <a:off x="573181" y="2967311"/>
            <a:ext cx="7721733" cy="2156605"/>
          </a:xfrm>
        </p:spPr>
        <p:txBody>
          <a:bodyPr>
            <a:normAutofit/>
          </a:bodyPr>
          <a:lstStyle/>
          <a:p>
            <a:pPr marL="0" indent="0">
              <a:buNone/>
            </a:pPr>
            <a:r>
              <a:rPr lang="en-US" sz="4000" dirty="0">
                <a:solidFill>
                  <a:srgbClr val="256800"/>
                </a:solidFill>
                <a:latin typeface="Arial" panose="020B0604020202020204" pitchFamily="34" charset="0"/>
                <a:cs typeface="Arial" panose="020B0604020202020204" pitchFamily="34" charset="0"/>
              </a:rPr>
              <a:t>To help us answer our questions, lets build a protein. </a:t>
            </a:r>
          </a:p>
        </p:txBody>
      </p:sp>
      <p:pic>
        <p:nvPicPr>
          <p:cNvPr id="5" name="pasted-image.pdf">
            <a:extLst>
              <a:ext uri="{FF2B5EF4-FFF2-40B4-BE49-F238E27FC236}">
                <a16:creationId xmlns:a16="http://schemas.microsoft.com/office/drawing/2014/main" id="{403D905C-71DA-48DD-BF74-946801EF3199}"/>
              </a:ext>
            </a:extLst>
          </p:cNvPr>
          <p:cNvPicPr>
            <a:picLocks noChangeAspect="1"/>
          </p:cNvPicPr>
          <p:nvPr/>
        </p:nvPicPr>
        <p:blipFill>
          <a:blip r:embed="rId4"/>
          <a:stretch>
            <a:fillRect/>
          </a:stretch>
        </p:blipFill>
        <p:spPr>
          <a:xfrm>
            <a:off x="573181" y="639139"/>
            <a:ext cx="895523" cy="908722"/>
          </a:xfrm>
          <a:prstGeom prst="rect">
            <a:avLst/>
          </a:prstGeom>
          <a:ln w="12700">
            <a:miter lim="400000"/>
          </a:ln>
        </p:spPr>
      </p:pic>
    </p:spTree>
    <p:extLst>
      <p:ext uri="{BB962C8B-B14F-4D97-AF65-F5344CB8AC3E}">
        <p14:creationId xmlns:p14="http://schemas.microsoft.com/office/powerpoint/2010/main" val="375078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40024"/>
            <a:ext cx="8686800" cy="5505283"/>
          </a:xfrm>
        </p:spPr>
        <p:txBody>
          <a:bodyPr>
            <a:normAutofit/>
          </a:bodyPr>
          <a:lstStyle/>
          <a:p>
            <a:pPr marL="0" indent="0">
              <a:buNone/>
            </a:pPr>
            <a:r>
              <a:rPr lang="en-US" sz="2800" i="1" dirty="0">
                <a:solidFill>
                  <a:srgbClr val="583F34"/>
                </a:solidFill>
                <a:latin typeface="Cambria"/>
                <a:cs typeface="Cambria"/>
              </a:rPr>
              <a:t>Proteins are very large molecules </a:t>
            </a:r>
            <a:br>
              <a:rPr lang="en-US" sz="2800" i="1" dirty="0">
                <a:solidFill>
                  <a:srgbClr val="583F34"/>
                </a:solidFill>
                <a:latin typeface="Cambria"/>
                <a:cs typeface="Cambria"/>
              </a:rPr>
            </a:br>
            <a:r>
              <a:rPr lang="en-US" sz="2800" i="1" dirty="0">
                <a:solidFill>
                  <a:srgbClr val="583F34"/>
                </a:solidFill>
                <a:latin typeface="Cambria"/>
                <a:cs typeface="Cambria"/>
              </a:rPr>
              <a:t>made by linking many amino acids.</a:t>
            </a:r>
          </a:p>
          <a:p>
            <a:r>
              <a:rPr lang="en-US" dirty="0">
                <a:solidFill>
                  <a:srgbClr val="583F34"/>
                </a:solidFill>
              </a:rPr>
              <a:t>Cut along the dotted lines and remove but </a:t>
            </a:r>
            <a:r>
              <a:rPr lang="en-US" b="1" u="sng" dirty="0">
                <a:solidFill>
                  <a:srgbClr val="583F34"/>
                </a:solidFill>
              </a:rPr>
              <a:t>don’t discard </a:t>
            </a:r>
            <a:r>
              <a:rPr lang="en-US" dirty="0">
                <a:solidFill>
                  <a:srgbClr val="583F34"/>
                </a:solidFill>
              </a:rPr>
              <a:t>the scraps. (Conservation of Matter)</a:t>
            </a:r>
          </a:p>
          <a:p>
            <a:r>
              <a:rPr lang="en-US" sz="2800" b="1" dirty="0">
                <a:solidFill>
                  <a:srgbClr val="583F34"/>
                </a:solidFill>
              </a:rPr>
              <a:t>Now tape your amino acids together with your neighbor… and keep going until the whole class is taped together in one long chain.</a:t>
            </a:r>
          </a:p>
        </p:txBody>
      </p:sp>
      <p:sp>
        <p:nvSpPr>
          <p:cNvPr id="4" name="Title 1"/>
          <p:cNvSpPr>
            <a:spLocks noGrp="1"/>
          </p:cNvSpPr>
          <p:nvPr>
            <p:ph type="title"/>
          </p:nvPr>
        </p:nvSpPr>
        <p:spPr>
          <a:xfrm>
            <a:off x="1" y="0"/>
            <a:ext cx="9144000" cy="1143000"/>
          </a:xfrm>
        </p:spPr>
        <p:txBody>
          <a:bodyPr>
            <a:noAutofit/>
          </a:bodyPr>
          <a:lstStyle/>
          <a:p>
            <a:r>
              <a:rPr lang="en-US" sz="4000" dirty="0">
                <a:solidFill>
                  <a:srgbClr val="256800"/>
                </a:solidFill>
              </a:rPr>
              <a:t>Building a Protein</a:t>
            </a:r>
          </a:p>
        </p:txBody>
      </p:sp>
      <p:sp>
        <p:nvSpPr>
          <p:cNvPr id="5" name="Content Placeholder 2"/>
          <p:cNvSpPr txBox="1">
            <a:spLocks/>
          </p:cNvSpPr>
          <p:nvPr/>
        </p:nvSpPr>
        <p:spPr>
          <a:xfrm>
            <a:off x="1907025" y="4758118"/>
            <a:ext cx="6282116" cy="168719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a:solidFill>
                  <a:srgbClr val="583F34"/>
                </a:solidFill>
              </a:rPr>
              <a:t>What are the atoms on the scraps?</a:t>
            </a:r>
          </a:p>
          <a:p>
            <a:pPr marL="0" indent="0">
              <a:buFont typeface="Arial"/>
              <a:buNone/>
            </a:pPr>
            <a:r>
              <a:rPr lang="en-US" dirty="0">
                <a:solidFill>
                  <a:srgbClr val="583F34"/>
                </a:solidFill>
              </a:rPr>
              <a:t>What molecule can you make with the removed atoms?</a:t>
            </a:r>
          </a:p>
        </p:txBody>
      </p:sp>
      <p:pic>
        <p:nvPicPr>
          <p:cNvPr id="6" name="pasted-image.pdf">
            <a:extLst>
              <a:ext uri="{FF2B5EF4-FFF2-40B4-BE49-F238E27FC236}">
                <a16:creationId xmlns:a16="http://schemas.microsoft.com/office/drawing/2014/main" id="{403D905C-71DA-48DD-BF74-946801EF3199}"/>
              </a:ext>
            </a:extLst>
          </p:cNvPr>
          <p:cNvPicPr>
            <a:picLocks noChangeAspect="1"/>
          </p:cNvPicPr>
          <p:nvPr/>
        </p:nvPicPr>
        <p:blipFill>
          <a:blip r:embed="rId3"/>
          <a:stretch>
            <a:fillRect/>
          </a:stretch>
        </p:blipFill>
        <p:spPr>
          <a:xfrm>
            <a:off x="581951" y="5060503"/>
            <a:ext cx="895523" cy="908722"/>
          </a:xfrm>
          <a:prstGeom prst="rect">
            <a:avLst/>
          </a:prstGeom>
          <a:ln w="12700">
            <a:miter lim="400000"/>
          </a:ln>
        </p:spPr>
      </p:pic>
      <p:sp>
        <p:nvSpPr>
          <p:cNvPr id="2" name="TextBox 1">
            <a:extLst>
              <a:ext uri="{FF2B5EF4-FFF2-40B4-BE49-F238E27FC236}">
                <a16:creationId xmlns:a16="http://schemas.microsoft.com/office/drawing/2014/main" id="{A9B5D93D-5206-4F17-8D83-30BEC04B2B09}"/>
              </a:ext>
            </a:extLst>
          </p:cNvPr>
          <p:cNvSpPr txBox="1"/>
          <p:nvPr/>
        </p:nvSpPr>
        <p:spPr>
          <a:xfrm>
            <a:off x="5854889" y="5955577"/>
            <a:ext cx="2486651" cy="523220"/>
          </a:xfrm>
          <a:prstGeom prst="rect">
            <a:avLst/>
          </a:prstGeom>
          <a:noFill/>
        </p:spPr>
        <p:txBody>
          <a:bodyPr wrap="square" rtlCol="0">
            <a:spAutoFit/>
          </a:bodyPr>
          <a:lstStyle/>
          <a:p>
            <a:r>
              <a:rPr lang="en-US" sz="2800" dirty="0">
                <a:solidFill>
                  <a:srgbClr val="FF0000"/>
                </a:solidFill>
                <a:latin typeface="Arial" panose="020B0604020202020204" pitchFamily="34" charset="0"/>
                <a:cs typeface="Arial" panose="020B0604020202020204" pitchFamily="34" charset="0"/>
              </a:rPr>
              <a:t>Water (H</a:t>
            </a:r>
            <a:r>
              <a:rPr lang="en-US" sz="2800" baseline="-25000" dirty="0">
                <a:solidFill>
                  <a:srgbClr val="FF0000"/>
                </a:solidFill>
                <a:latin typeface="Arial" panose="020B0604020202020204" pitchFamily="34" charset="0"/>
                <a:cs typeface="Arial" panose="020B0604020202020204" pitchFamily="34" charset="0"/>
              </a:rPr>
              <a:t>2</a:t>
            </a:r>
            <a:r>
              <a:rPr lang="en-US" sz="2800" dirty="0">
                <a:solidFill>
                  <a:srgbClr val="FF0000"/>
                </a:solidFill>
                <a:latin typeface="Arial" panose="020B0604020202020204" pitchFamily="34" charset="0"/>
                <a:cs typeface="Arial" panose="020B0604020202020204" pitchFamily="34" charset="0"/>
              </a:rPr>
              <a:t>O)</a:t>
            </a:r>
          </a:p>
        </p:txBody>
      </p:sp>
    </p:spTree>
    <p:extLst>
      <p:ext uri="{BB962C8B-B14F-4D97-AF65-F5344CB8AC3E}">
        <p14:creationId xmlns:p14="http://schemas.microsoft.com/office/powerpoint/2010/main" val="1082013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3349E39-786B-41B4-B6C3-CEBF80DF1B81}"/>
              </a:ext>
            </a:extLst>
          </p:cNvPr>
          <p:cNvSpPr>
            <a:spLocks noGrp="1"/>
          </p:cNvSpPr>
          <p:nvPr>
            <p:ph idx="1"/>
          </p:nvPr>
        </p:nvSpPr>
        <p:spPr>
          <a:xfrm>
            <a:off x="991273" y="1101281"/>
            <a:ext cx="7262602" cy="5591325"/>
          </a:xfrm>
        </p:spPr>
        <p:txBody>
          <a:bodyPr/>
          <a:lstStyle/>
          <a:p>
            <a:pPr marL="0" indent="0">
              <a:buNone/>
            </a:pPr>
            <a:r>
              <a:rPr lang="en-US" altLang="en-US" sz="2800" dirty="0">
                <a:solidFill>
                  <a:srgbClr val="583F34"/>
                </a:solidFill>
                <a:latin typeface="Arial" panose="020B0604020202020204" pitchFamily="34" charset="0"/>
                <a:cs typeface="Arial" panose="020B0604020202020204" pitchFamily="34" charset="0"/>
              </a:rPr>
              <a:t>Your amino acid sequence is very, very short and incomplete. It does not form a complete protein yet – it is called a </a:t>
            </a:r>
            <a:r>
              <a:rPr lang="en-US" altLang="en-US" sz="2800" u="sng" dirty="0">
                <a:solidFill>
                  <a:srgbClr val="583F34"/>
                </a:solidFill>
                <a:latin typeface="Arial" panose="020B0604020202020204" pitchFamily="34" charset="0"/>
                <a:cs typeface="Arial" panose="020B0604020202020204" pitchFamily="34" charset="0"/>
              </a:rPr>
              <a:t>polypeptide</a:t>
            </a:r>
            <a:r>
              <a:rPr lang="en-US" altLang="en-US" sz="2800" dirty="0">
                <a:solidFill>
                  <a:srgbClr val="583F34"/>
                </a:solidFill>
                <a:latin typeface="Arial" panose="020B0604020202020204" pitchFamily="34" charset="0"/>
                <a:cs typeface="Arial" panose="020B0604020202020204" pitchFamily="34" charset="0"/>
              </a:rPr>
              <a:t>.</a:t>
            </a:r>
          </a:p>
          <a:p>
            <a:pPr marL="0" indent="0">
              <a:buNone/>
            </a:pPr>
            <a:endParaRPr lang="en-US" sz="2800" dirty="0">
              <a:solidFill>
                <a:srgbClr val="583F34"/>
              </a:solidFill>
              <a:latin typeface="Arial" panose="020B0604020202020204" pitchFamily="34" charset="0"/>
              <a:cs typeface="Arial" panose="020B0604020202020204" pitchFamily="34" charset="0"/>
            </a:endParaRPr>
          </a:p>
          <a:p>
            <a:pPr marL="0" indent="0">
              <a:buNone/>
            </a:pPr>
            <a:r>
              <a:rPr lang="en-US" sz="2800" dirty="0">
                <a:solidFill>
                  <a:srgbClr val="583F34"/>
                </a:solidFill>
                <a:latin typeface="Arial" panose="020B0604020202020204" pitchFamily="34" charset="0"/>
                <a:cs typeface="Arial" panose="020B0604020202020204" pitchFamily="34" charset="0"/>
              </a:rPr>
              <a:t>Does this look like the proteins we have seen so far?</a:t>
            </a:r>
          </a:p>
          <a:p>
            <a:pPr marL="0" indent="0">
              <a:buNone/>
            </a:pPr>
            <a:endParaRPr lang="en-US" sz="2800" dirty="0">
              <a:solidFill>
                <a:srgbClr val="583F34"/>
              </a:solidFill>
              <a:latin typeface="Arial" panose="020B0604020202020204" pitchFamily="34" charset="0"/>
              <a:cs typeface="Arial" panose="020B0604020202020204" pitchFamily="34" charset="0"/>
            </a:endParaRPr>
          </a:p>
          <a:p>
            <a:pPr marL="0" indent="0">
              <a:buNone/>
            </a:pPr>
            <a:endParaRPr lang="en-US" sz="2800" dirty="0">
              <a:solidFill>
                <a:srgbClr val="583F34"/>
              </a:solidFill>
              <a:latin typeface="Arial" panose="020B0604020202020204" pitchFamily="34" charset="0"/>
              <a:cs typeface="Arial" panose="020B0604020202020204" pitchFamily="34" charset="0"/>
            </a:endParaRPr>
          </a:p>
          <a:p>
            <a:pPr marL="0" indent="0">
              <a:buNone/>
            </a:pPr>
            <a:endParaRPr lang="en-US" sz="2800" dirty="0">
              <a:solidFill>
                <a:srgbClr val="583F34"/>
              </a:solidFill>
              <a:latin typeface="Arial" panose="020B0604020202020204" pitchFamily="34" charset="0"/>
              <a:cs typeface="Arial" panose="020B0604020202020204" pitchFamily="34" charset="0"/>
            </a:endParaRPr>
          </a:p>
          <a:p>
            <a:pPr marL="0" indent="0">
              <a:buNone/>
            </a:pPr>
            <a:r>
              <a:rPr lang="en-US" sz="2800" dirty="0">
                <a:solidFill>
                  <a:srgbClr val="583F34"/>
                </a:solidFill>
                <a:latin typeface="Arial" panose="020B0604020202020204" pitchFamily="34" charset="0"/>
                <a:cs typeface="Arial" panose="020B0604020202020204" pitchFamily="34" charset="0"/>
              </a:rPr>
              <a:t>OK then , lets fold!</a:t>
            </a:r>
          </a:p>
          <a:p>
            <a:pPr marL="0" indent="0">
              <a:buNone/>
            </a:pPr>
            <a:endParaRPr lang="en-US" dirty="0"/>
          </a:p>
        </p:txBody>
      </p:sp>
      <p:pic>
        <p:nvPicPr>
          <p:cNvPr id="4" name="Picture 3">
            <a:extLst>
              <a:ext uri="{FF2B5EF4-FFF2-40B4-BE49-F238E27FC236}">
                <a16:creationId xmlns:a16="http://schemas.microsoft.com/office/drawing/2014/main" id="{846B7DC2-571D-4FDD-B619-D6F4E90DB8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9591621">
            <a:off x="5540923" y="3998518"/>
            <a:ext cx="1940371" cy="2053502"/>
          </a:xfrm>
          <a:prstGeom prst="rect">
            <a:avLst/>
          </a:prstGeom>
        </p:spPr>
      </p:pic>
      <p:sp>
        <p:nvSpPr>
          <p:cNvPr id="5" name="Title 1"/>
          <p:cNvSpPr>
            <a:spLocks noGrp="1"/>
          </p:cNvSpPr>
          <p:nvPr>
            <p:ph type="title"/>
          </p:nvPr>
        </p:nvSpPr>
        <p:spPr>
          <a:xfrm>
            <a:off x="1" y="0"/>
            <a:ext cx="9144000" cy="1143000"/>
          </a:xfrm>
        </p:spPr>
        <p:txBody>
          <a:bodyPr>
            <a:noAutofit/>
          </a:bodyPr>
          <a:lstStyle/>
          <a:p>
            <a:r>
              <a:rPr lang="en-US" sz="4000" dirty="0">
                <a:solidFill>
                  <a:srgbClr val="256800"/>
                </a:solidFill>
              </a:rPr>
              <a:t>Building a Protein</a:t>
            </a:r>
          </a:p>
        </p:txBody>
      </p:sp>
    </p:spTree>
    <p:extLst>
      <p:ext uri="{BB962C8B-B14F-4D97-AF65-F5344CB8AC3E}">
        <p14:creationId xmlns:p14="http://schemas.microsoft.com/office/powerpoint/2010/main" val="1037978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9144000" cy="1143000"/>
          </a:xfrm>
        </p:spPr>
        <p:txBody>
          <a:bodyPr>
            <a:noAutofit/>
          </a:bodyPr>
          <a:lstStyle/>
          <a:p>
            <a:r>
              <a:rPr lang="en-US" sz="4000" dirty="0">
                <a:solidFill>
                  <a:srgbClr val="256800"/>
                </a:solidFill>
              </a:rPr>
              <a:t>Building a Protein &amp; Chemical Reactions</a:t>
            </a:r>
          </a:p>
        </p:txBody>
      </p:sp>
      <p:sp>
        <p:nvSpPr>
          <p:cNvPr id="3" name="Content Placeholder 2"/>
          <p:cNvSpPr>
            <a:spLocks noGrp="1"/>
          </p:cNvSpPr>
          <p:nvPr>
            <p:ph idx="1"/>
          </p:nvPr>
        </p:nvSpPr>
        <p:spPr>
          <a:xfrm>
            <a:off x="1482721" y="3506009"/>
            <a:ext cx="7571471" cy="2751293"/>
          </a:xfrm>
        </p:spPr>
        <p:txBody>
          <a:bodyPr>
            <a:normAutofit fontScale="85000" lnSpcReduction="10000"/>
          </a:bodyPr>
          <a:lstStyle/>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Did this process of building a protein involved a </a:t>
            </a:r>
            <a:r>
              <a:rPr lang="en-US" sz="3300" u="sng" dirty="0">
                <a:solidFill>
                  <a:srgbClr val="583F34"/>
                </a:solidFill>
                <a:latin typeface="Arial" panose="020B0604020202020204" pitchFamily="34" charset="0"/>
                <a:cs typeface="Arial" panose="020B0604020202020204" pitchFamily="34" charset="0"/>
              </a:rPr>
              <a:t>release</a:t>
            </a:r>
            <a:r>
              <a:rPr lang="en-US" sz="3300" dirty="0">
                <a:solidFill>
                  <a:srgbClr val="583F34"/>
                </a:solidFill>
                <a:latin typeface="Arial" panose="020B0604020202020204" pitchFamily="34" charset="0"/>
                <a:cs typeface="Arial" panose="020B0604020202020204" pitchFamily="34" charset="0"/>
              </a:rPr>
              <a:t> of energy or did it </a:t>
            </a:r>
            <a:r>
              <a:rPr lang="en-US" sz="3300" u="sng" dirty="0">
                <a:solidFill>
                  <a:srgbClr val="583F34"/>
                </a:solidFill>
                <a:latin typeface="Arial" panose="020B0604020202020204" pitchFamily="34" charset="0"/>
                <a:cs typeface="Arial" panose="020B0604020202020204" pitchFamily="34" charset="0"/>
              </a:rPr>
              <a:t>require</a:t>
            </a:r>
            <a:r>
              <a:rPr lang="en-US" sz="3300" dirty="0">
                <a:solidFill>
                  <a:srgbClr val="583F34"/>
                </a:solidFill>
                <a:latin typeface="Arial" panose="020B0604020202020204" pitchFamily="34" charset="0"/>
                <a:cs typeface="Arial" panose="020B0604020202020204" pitchFamily="34" charset="0"/>
              </a:rPr>
              <a:t> energy? </a:t>
            </a: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endParaRPr lang="en-US" sz="3300" dirty="0">
              <a:solidFill>
                <a:srgbClr val="583F34"/>
              </a:solidFill>
              <a:latin typeface="Arial" panose="020B0604020202020204" pitchFamily="34" charset="0"/>
              <a:cs typeface="Arial" panose="020B0604020202020204" pitchFamily="34" charset="0"/>
            </a:endParaRPr>
          </a:p>
          <a:p>
            <a:pPr marL="0" indent="0">
              <a:lnSpc>
                <a:spcPct val="110000"/>
              </a:lnSpc>
              <a:spcBef>
                <a:spcPts val="0"/>
              </a:spcBef>
              <a:buNone/>
            </a:pPr>
            <a:r>
              <a:rPr lang="en-US" sz="3300" dirty="0">
                <a:solidFill>
                  <a:srgbClr val="583F34"/>
                </a:solidFill>
                <a:latin typeface="Arial" panose="020B0604020202020204" pitchFamily="34" charset="0"/>
                <a:cs typeface="Arial" panose="020B0604020202020204" pitchFamily="34" charset="0"/>
              </a:rPr>
              <a:t>Draw the appropriate energy diagram </a:t>
            </a:r>
            <a:r>
              <a:rPr lang="en-US" sz="3300" b="1" dirty="0">
                <a:solidFill>
                  <a:srgbClr val="583F34"/>
                </a:solidFill>
                <a:latin typeface="Arial" panose="020B0604020202020204" pitchFamily="34" charset="0"/>
                <a:cs typeface="Arial" panose="020B0604020202020204" pitchFamily="34" charset="0"/>
              </a:rPr>
              <a:t>and</a:t>
            </a:r>
            <a:r>
              <a:rPr lang="en-US" sz="3300" dirty="0">
                <a:solidFill>
                  <a:srgbClr val="583F34"/>
                </a:solidFill>
                <a:latin typeface="Arial" panose="020B0604020202020204" pitchFamily="34" charset="0"/>
                <a:cs typeface="Arial" panose="020B0604020202020204" pitchFamily="34" charset="0"/>
              </a:rPr>
              <a:t> explain your thinking in </a:t>
            </a:r>
            <a:r>
              <a:rPr lang="en-US" sz="3300" b="1" dirty="0">
                <a:solidFill>
                  <a:srgbClr val="583F34"/>
                </a:solidFill>
                <a:latin typeface="Arial" panose="020B0604020202020204" pitchFamily="34" charset="0"/>
                <a:cs typeface="Arial" panose="020B0604020202020204" pitchFamily="34" charset="0"/>
              </a:rPr>
              <a:t>Doodle Box J.</a:t>
            </a:r>
            <a:endParaRPr lang="en-US" sz="3300" b="1" i="1" dirty="0">
              <a:solidFill>
                <a:srgbClr val="583F34"/>
              </a:solidFill>
              <a:latin typeface="Arial" panose="020B0604020202020204" pitchFamily="34" charset="0"/>
              <a:cs typeface="Arial" panose="020B0604020202020204" pitchFamily="34" charset="0"/>
            </a:endParaRPr>
          </a:p>
        </p:txBody>
      </p:sp>
      <p:pic>
        <p:nvPicPr>
          <p:cNvPr id="6" name="pasted-image.pdf"/>
          <p:cNvPicPr>
            <a:picLocks noChangeAspect="1"/>
          </p:cNvPicPr>
          <p:nvPr/>
        </p:nvPicPr>
        <p:blipFill>
          <a:blip r:embed="rId3"/>
          <a:stretch>
            <a:fillRect/>
          </a:stretch>
        </p:blipFill>
        <p:spPr>
          <a:xfrm>
            <a:off x="527947" y="3506009"/>
            <a:ext cx="753458" cy="764563"/>
          </a:xfrm>
          <a:prstGeom prst="rect">
            <a:avLst/>
          </a:prstGeom>
          <a:ln w="12700">
            <a:miter lim="400000"/>
          </a:ln>
        </p:spPr>
      </p:pic>
      <p:pic>
        <p:nvPicPr>
          <p:cNvPr id="9" name="pasted-image.pdf"/>
          <p:cNvPicPr>
            <a:picLocks noChangeAspect="1"/>
          </p:cNvPicPr>
          <p:nvPr/>
        </p:nvPicPr>
        <p:blipFill>
          <a:blip r:embed="rId4"/>
          <a:stretch>
            <a:fillRect/>
          </a:stretch>
        </p:blipFill>
        <p:spPr>
          <a:xfrm>
            <a:off x="558705" y="5280345"/>
            <a:ext cx="722700" cy="672317"/>
          </a:xfrm>
          <a:prstGeom prst="rect">
            <a:avLst/>
          </a:prstGeom>
          <a:ln w="12700">
            <a:miter lim="400000"/>
          </a:ln>
        </p:spPr>
      </p:pic>
      <p:sp>
        <p:nvSpPr>
          <p:cNvPr id="7" name="Content Placeholder 2"/>
          <p:cNvSpPr txBox="1">
            <a:spLocks/>
          </p:cNvSpPr>
          <p:nvPr/>
        </p:nvSpPr>
        <p:spPr>
          <a:xfrm>
            <a:off x="356580" y="1045805"/>
            <a:ext cx="8261438" cy="2337924"/>
          </a:xfrm>
          <a:prstGeom prst="rect">
            <a:avLst/>
          </a:prstGeom>
        </p:spPr>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3600" dirty="0">
                <a:solidFill>
                  <a:srgbClr val="583F34"/>
                </a:solidFill>
              </a:rPr>
              <a:t>We did a lot of work; putting the amino acids together, making water molecules, folding our protein. </a:t>
            </a:r>
            <a:r>
              <a:rPr lang="en-US" sz="3600" dirty="0">
                <a:solidFill>
                  <a:srgbClr val="256800"/>
                </a:solidFill>
              </a:rPr>
              <a:t>What does it take to do work?</a:t>
            </a:r>
          </a:p>
          <a:p>
            <a:pPr marL="0" indent="0">
              <a:buFont typeface="Arial"/>
              <a:buNone/>
            </a:pPr>
            <a:r>
              <a:rPr lang="en-US" sz="3600" dirty="0">
                <a:solidFill>
                  <a:srgbClr val="256800"/>
                </a:solidFill>
                <a:sym typeface="Wingdings" panose="05000000000000000000" pitchFamily="2" charset="2"/>
              </a:rPr>
              <a:t>													</a:t>
            </a:r>
            <a:r>
              <a:rPr lang="en-US" sz="3600" b="1" dirty="0">
                <a:solidFill>
                  <a:srgbClr val="256800"/>
                </a:solidFill>
                <a:sym typeface="Wingdings" panose="05000000000000000000" pitchFamily="2" charset="2"/>
              </a:rPr>
              <a:t> </a:t>
            </a:r>
            <a:r>
              <a:rPr lang="en-US" sz="3600" b="1" dirty="0">
                <a:solidFill>
                  <a:srgbClr val="256800"/>
                </a:solidFill>
              </a:rPr>
              <a:t>Energy !</a:t>
            </a:r>
          </a:p>
        </p:txBody>
      </p:sp>
    </p:spTree>
    <p:extLst>
      <p:ext uri="{BB962C8B-B14F-4D97-AF65-F5344CB8AC3E}">
        <p14:creationId xmlns:p14="http://schemas.microsoft.com/office/powerpoint/2010/main" val="223362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7" name="Text Box 17"/>
          <p:cNvSpPr txBox="1">
            <a:spLocks noChangeArrowheads="1"/>
          </p:cNvSpPr>
          <p:nvPr/>
        </p:nvSpPr>
        <p:spPr bwMode="auto">
          <a:xfrm>
            <a:off x="3794125" y="5734050"/>
            <a:ext cx="184150"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3200">
                <a:solidFill>
                  <a:schemeClr val="tx1"/>
                </a:solidFill>
                <a:latin typeface="Arial" charset="0"/>
                <a:ea typeface="ＭＳ Ｐゴシック" charset="0"/>
                <a:cs typeface="ＭＳ Ｐゴシック" charset="0"/>
              </a:defRPr>
            </a:lvl1pPr>
            <a:lvl2pPr>
              <a:defRPr sz="28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endParaRPr lang="en-US" sz="2000"/>
          </a:p>
        </p:txBody>
      </p:sp>
      <p:pic>
        <p:nvPicPr>
          <p:cNvPr id="8" name="Picture 7" descr="Screen Shot 2015-08-18 at 8.33.14 PM.png"/>
          <p:cNvPicPr>
            <a:picLocks noChangeAspect="1"/>
          </p:cNvPicPr>
          <p:nvPr/>
        </p:nvPicPr>
        <p:blipFill rotWithShape="1">
          <a:blip r:embed="rId3">
            <a:extLst>
              <a:ext uri="{28A0092B-C50C-407E-A947-70E740481C1C}">
                <a14:useLocalDpi xmlns:a14="http://schemas.microsoft.com/office/drawing/2010/main" val="0"/>
              </a:ext>
            </a:extLst>
          </a:blip>
          <a:srcRect l="1606" t="1897" r="3567" b="2424"/>
          <a:stretch/>
        </p:blipFill>
        <p:spPr>
          <a:xfrm>
            <a:off x="1183822" y="1649185"/>
            <a:ext cx="6233211" cy="3469822"/>
          </a:xfrm>
          <a:prstGeom prst="rect">
            <a:avLst/>
          </a:prstGeom>
        </p:spPr>
      </p:pic>
      <p:sp>
        <p:nvSpPr>
          <p:cNvPr id="3" name="TextBox 2"/>
          <p:cNvSpPr txBox="1"/>
          <p:nvPr/>
        </p:nvSpPr>
        <p:spPr>
          <a:xfrm>
            <a:off x="383721" y="5487901"/>
            <a:ext cx="8433707" cy="523220"/>
          </a:xfrm>
          <a:prstGeom prst="rect">
            <a:avLst/>
          </a:prstGeom>
          <a:noFill/>
        </p:spPr>
        <p:txBody>
          <a:bodyPr wrap="square" rtlCol="0">
            <a:spAutoFit/>
          </a:bodyPr>
          <a:lstStyle/>
          <a:p>
            <a:r>
              <a:rPr lang="en-US" sz="2800" dirty="0">
                <a:solidFill>
                  <a:srgbClr val="583F34"/>
                </a:solidFill>
              </a:rPr>
              <a:t>Building big molecules is a lot of work so it takes energy!</a:t>
            </a:r>
          </a:p>
        </p:txBody>
      </p:sp>
      <p:sp>
        <p:nvSpPr>
          <p:cNvPr id="10" name="Title 1"/>
          <p:cNvSpPr>
            <a:spLocks noGrp="1"/>
          </p:cNvSpPr>
          <p:nvPr>
            <p:ph type="title"/>
          </p:nvPr>
        </p:nvSpPr>
        <p:spPr>
          <a:xfrm>
            <a:off x="1" y="0"/>
            <a:ext cx="9144000" cy="1143000"/>
          </a:xfrm>
        </p:spPr>
        <p:txBody>
          <a:bodyPr>
            <a:noAutofit/>
          </a:bodyPr>
          <a:lstStyle/>
          <a:p>
            <a:r>
              <a:rPr lang="en-US" sz="4000" dirty="0">
                <a:solidFill>
                  <a:srgbClr val="256800"/>
                </a:solidFill>
              </a:rPr>
              <a:t>Chemical Reactions and “Biosynthesis”</a:t>
            </a:r>
          </a:p>
        </p:txBody>
      </p:sp>
      <p:sp>
        <p:nvSpPr>
          <p:cNvPr id="11" name="TextBox 10"/>
          <p:cNvSpPr txBox="1"/>
          <p:nvPr/>
        </p:nvSpPr>
        <p:spPr>
          <a:xfrm>
            <a:off x="4851853" y="872873"/>
            <a:ext cx="4272643" cy="523220"/>
          </a:xfrm>
          <a:prstGeom prst="rect">
            <a:avLst/>
          </a:prstGeom>
          <a:noFill/>
        </p:spPr>
        <p:txBody>
          <a:bodyPr wrap="square" rtlCol="0">
            <a:spAutoFit/>
          </a:bodyPr>
          <a:lstStyle/>
          <a:p>
            <a:r>
              <a:rPr lang="en-US" sz="2800" dirty="0">
                <a:solidFill>
                  <a:srgbClr val="583F34"/>
                </a:solidFill>
              </a:rPr>
              <a:t>What does this word mean?</a:t>
            </a:r>
          </a:p>
        </p:txBody>
      </p:sp>
    </p:spTree>
    <p:extLst>
      <p:ext uri="{BB962C8B-B14F-4D97-AF65-F5344CB8AC3E}">
        <p14:creationId xmlns:p14="http://schemas.microsoft.com/office/powerpoint/2010/main" val="32285687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PQM [For Teachers Only]</a:t>
            </a:r>
            <a:endParaRPr sz="2400" dirty="0"/>
          </a:p>
        </p:txBody>
      </p:sp>
      <p:sp>
        <p:nvSpPr>
          <p:cNvPr id="4" name="Content Placeholder 2"/>
          <p:cNvSpPr txBox="1">
            <a:spLocks/>
          </p:cNvSpPr>
          <p:nvPr/>
        </p:nvSpPr>
        <p:spPr>
          <a:xfrm>
            <a:off x="439340" y="665861"/>
            <a:ext cx="8229600" cy="5723482"/>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1800"/>
              </a:spcAft>
              <a:buNone/>
            </a:pPr>
            <a:r>
              <a:rPr lang="en-US" b="1" dirty="0">
                <a:solidFill>
                  <a:srgbClr val="583F34"/>
                </a:solidFill>
              </a:rPr>
              <a:t>Phenomena: </a:t>
            </a:r>
            <a:r>
              <a:rPr lang="en-US" dirty="0"/>
              <a:t>We don't just use our inputs to get energy, we also use the "stuff" to make new biomolecules for repair, replacement and growth.</a:t>
            </a:r>
          </a:p>
          <a:p>
            <a:pPr marL="0" indent="0">
              <a:spcBef>
                <a:spcPts val="0"/>
              </a:spcBef>
              <a:spcAft>
                <a:spcPts val="1800"/>
              </a:spcAft>
              <a:buNone/>
            </a:pPr>
            <a:r>
              <a:rPr lang="en-US" b="1" dirty="0">
                <a:solidFill>
                  <a:srgbClr val="583F34"/>
                </a:solidFill>
              </a:rPr>
              <a:t>Question: </a:t>
            </a:r>
            <a:r>
              <a:rPr lang="en-US" dirty="0">
                <a:solidFill>
                  <a:srgbClr val="583F34"/>
                </a:solidFill>
              </a:rPr>
              <a:t>How do we get matter from food? How do we make new carbohydrates, fats and proteins? What happens when we take in more food than our body can use? What happens to fat and protein when they enter the body and then when we exercise? Are carbohydrates the only fuel for energy? How do we store energy?</a:t>
            </a:r>
            <a:endParaRPr lang="en-US" dirty="0">
              <a:solidFill>
                <a:srgbClr val="FF0000"/>
              </a:solidFill>
            </a:endParaRPr>
          </a:p>
          <a:p>
            <a:pPr marL="0" indent="0">
              <a:spcBef>
                <a:spcPts val="0"/>
              </a:spcBef>
              <a:spcAft>
                <a:spcPts val="1800"/>
              </a:spcAft>
              <a:buNone/>
            </a:pPr>
            <a:r>
              <a:rPr lang="en-US" b="1" dirty="0">
                <a:solidFill>
                  <a:srgbClr val="583F34"/>
                </a:solidFill>
              </a:rPr>
              <a:t>Model: </a:t>
            </a:r>
            <a:r>
              <a:rPr lang="en-US" i="1" dirty="0">
                <a:solidFill>
                  <a:srgbClr val="583F34"/>
                </a:solidFill>
              </a:rPr>
              <a:t>As we move through the remainder of the Red Loop and develop ideas about matter and energy flow in organisms, we explicitly develop two models in parallel. In our work with Biosynthesis, we primarily add ideas to a model for Matter from Food. See next slide for details.</a:t>
            </a:r>
            <a:endParaRPr lang="en-US" dirty="0">
              <a:solidFill>
                <a:srgbClr val="583F34"/>
              </a:solidFill>
            </a:endParaRPr>
          </a:p>
        </p:txBody>
      </p:sp>
    </p:spTree>
    <p:extLst>
      <p:ext uri="{BB962C8B-B14F-4D97-AF65-F5344CB8AC3E}">
        <p14:creationId xmlns:p14="http://schemas.microsoft.com/office/powerpoint/2010/main" val="743777637"/>
      </p:ext>
    </p:extLst>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19128"/>
            <a:ext cx="4040188" cy="639762"/>
          </a:xfrm>
        </p:spPr>
        <p:txBody>
          <a:bodyPr/>
          <a:lstStyle/>
          <a:p>
            <a:r>
              <a:rPr lang="en-US" dirty="0"/>
              <a:t>Matter from Food</a:t>
            </a:r>
          </a:p>
        </p:txBody>
      </p:sp>
      <p:sp>
        <p:nvSpPr>
          <p:cNvPr id="5" name="Content Placeholder 4"/>
          <p:cNvSpPr>
            <a:spLocks noGrp="1"/>
          </p:cNvSpPr>
          <p:nvPr>
            <p:ph sz="half" idx="2"/>
          </p:nvPr>
        </p:nvSpPr>
        <p:spPr>
          <a:xfrm>
            <a:off x="457200" y="1358890"/>
            <a:ext cx="4040188" cy="3951288"/>
          </a:xfrm>
        </p:spPr>
        <p:txBody>
          <a:bodyPr/>
          <a:lstStyle/>
          <a:p>
            <a:r>
              <a:rPr lang="en-US" sz="2000" dirty="0">
                <a:solidFill>
                  <a:schemeClr val="tx2">
                    <a:lumMod val="40000"/>
                    <a:lumOff val="60000"/>
                  </a:schemeClr>
                </a:solidFill>
              </a:rPr>
              <a:t>[insert model statements here]</a:t>
            </a:r>
          </a:p>
          <a:p>
            <a:endParaRPr lang="en-US" sz="2000" dirty="0"/>
          </a:p>
          <a:p>
            <a:endParaRPr lang="en-US" dirty="0"/>
          </a:p>
        </p:txBody>
      </p:sp>
      <p:sp>
        <p:nvSpPr>
          <p:cNvPr id="6" name="Text Placeholder 5"/>
          <p:cNvSpPr>
            <a:spLocks noGrp="1"/>
          </p:cNvSpPr>
          <p:nvPr>
            <p:ph type="body" sz="quarter" idx="3"/>
          </p:nvPr>
        </p:nvSpPr>
        <p:spPr>
          <a:xfrm>
            <a:off x="4645025" y="719128"/>
            <a:ext cx="4041775" cy="639762"/>
          </a:xfrm>
        </p:spPr>
        <p:txBody>
          <a:bodyPr/>
          <a:lstStyle/>
          <a:p>
            <a:r>
              <a:rPr lang="en-US" dirty="0"/>
              <a:t>Energy from Food</a:t>
            </a:r>
          </a:p>
        </p:txBody>
      </p:sp>
      <p:sp>
        <p:nvSpPr>
          <p:cNvPr id="7" name="Content Placeholder 6"/>
          <p:cNvSpPr>
            <a:spLocks noGrp="1"/>
          </p:cNvSpPr>
          <p:nvPr>
            <p:ph sz="quarter" idx="4"/>
          </p:nvPr>
        </p:nvSpPr>
        <p:spPr>
          <a:xfrm>
            <a:off x="4645025" y="1358890"/>
            <a:ext cx="4041775" cy="3951288"/>
          </a:xfrm>
        </p:spPr>
        <p:txBody>
          <a:bodyPr/>
          <a:lstStyle/>
          <a:p>
            <a:r>
              <a:rPr lang="en-US" sz="2000" dirty="0">
                <a:solidFill>
                  <a:srgbClr val="00B0F0"/>
                </a:solidFill>
              </a:rPr>
              <a:t>[insert model statements here]</a:t>
            </a:r>
          </a:p>
          <a:p>
            <a:endParaRPr lang="en-US" dirty="0"/>
          </a:p>
        </p:txBody>
      </p:sp>
      <p:sp>
        <p:nvSpPr>
          <p:cNvPr id="9"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rgbClr val="256800"/>
                </a:solidFill>
              </a:rPr>
              <a:t>Revise our Model?</a:t>
            </a:r>
          </a:p>
        </p:txBody>
      </p:sp>
      <p:sp>
        <p:nvSpPr>
          <p:cNvPr id="11" name="Title 1"/>
          <p:cNvSpPr txBox="1">
            <a:spLocks/>
          </p:cNvSpPr>
          <p:nvPr/>
        </p:nvSpPr>
        <p:spPr>
          <a:xfrm>
            <a:off x="457200" y="2350114"/>
            <a:ext cx="3541776" cy="317595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67518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LS03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4"/>
            <a:ext cx="5810118" cy="192010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b="1" dirty="0">
                <a:solidFill>
                  <a:srgbClr val="583F34"/>
                </a:solidFill>
              </a:rPr>
              <a:t>What did we figure out? </a:t>
            </a:r>
          </a:p>
          <a:p>
            <a:pPr marL="0" indent="0">
              <a:buNone/>
            </a:pPr>
            <a:r>
              <a:rPr lang="en-US" sz="1800" dirty="0">
                <a:solidFill>
                  <a:srgbClr val="583F34"/>
                </a:solidFill>
                <a:latin typeface="Arial" panose="020B0604020202020204" pitchFamily="34" charset="0"/>
                <a:cs typeface="Arial" panose="020B0604020202020204" pitchFamily="34" charset="0"/>
              </a:rPr>
              <a:t>We figured out that building biomolecules requires energy, as indicated in our “uphill” reaction diagram. The energy comes from chemical reactions such as cellular respiration.</a:t>
            </a:r>
            <a:endParaRPr lang="en-US" sz="1800" b="1" dirty="0">
              <a:solidFill>
                <a:srgbClr val="583F34"/>
              </a:solidFill>
            </a:endParaRPr>
          </a:p>
        </p:txBody>
      </p:sp>
      <p:sp>
        <p:nvSpPr>
          <p:cNvPr id="36" name="Content Placeholder 2"/>
          <p:cNvSpPr txBox="1">
            <a:spLocks/>
          </p:cNvSpPr>
          <p:nvPr/>
        </p:nvSpPr>
        <p:spPr>
          <a:xfrm>
            <a:off x="434145" y="3224212"/>
            <a:ext cx="8414665" cy="134189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LS03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pic>
        <p:nvPicPr>
          <p:cNvPr id="2" name="PQMIconM2P_red.png">
            <a:extLst>
              <a:ext uri="{FF2B5EF4-FFF2-40B4-BE49-F238E27FC236}">
                <a16:creationId xmlns:a16="http://schemas.microsoft.com/office/drawing/2014/main" id="{48FC46D0-8503-3BE6-E741-F47287B0CC3F}"/>
              </a:ext>
            </a:extLst>
          </p:cNvPr>
          <p:cNvPicPr>
            <a:picLocks noChangeAspect="1"/>
          </p:cNvPicPr>
          <p:nvPr/>
        </p:nvPicPr>
        <p:blipFill>
          <a:blip r:embed="rId3"/>
          <a:stretch>
            <a:fillRect/>
          </a:stretch>
        </p:blipFill>
        <p:spPr>
          <a:xfrm>
            <a:off x="6389075" y="978408"/>
            <a:ext cx="2459735" cy="2318731"/>
          </a:xfrm>
          <a:prstGeom prst="rect">
            <a:avLst/>
          </a:prstGeom>
          <a:ln w="12700">
            <a:miter lim="400000"/>
          </a:ln>
        </p:spPr>
      </p:pic>
    </p:spTree>
    <p:extLst>
      <p:ext uri="{BB962C8B-B14F-4D97-AF65-F5344CB8AC3E}">
        <p14:creationId xmlns:p14="http://schemas.microsoft.com/office/powerpoint/2010/main" val="1710201183"/>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LS04 Teacher Resource: Learning Segment Overview</a:t>
            </a:r>
            <a:endParaRPr sz="2400" dirty="0"/>
          </a:p>
        </p:txBody>
      </p:sp>
      <p:sp>
        <p:nvSpPr>
          <p:cNvPr id="14" name="Content Placeholder 2"/>
          <p:cNvSpPr txBox="1">
            <a:spLocks/>
          </p:cNvSpPr>
          <p:nvPr/>
        </p:nvSpPr>
        <p:spPr>
          <a:xfrm>
            <a:off x="3022333" y="1436441"/>
            <a:ext cx="5810118" cy="1783911"/>
          </a:xfrm>
          <a:prstGeom prst="rect">
            <a:avLst/>
          </a:prstGeom>
        </p:spPr>
        <p:txBody>
          <a:bodyPr>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000" b="1" dirty="0">
                <a:solidFill>
                  <a:srgbClr val="583F34"/>
                </a:solidFill>
              </a:rPr>
              <a:t>M: Now that we recognize both occur in our cells, we pause for a moment to consider the pairing of energy-releasing and energy-requiring reactions in the body. We apply our models (Chemical Reactions, Energy from Food and Matter from Food) to the case of the coma patient in order to reinforce the idea of our bodies as matter and energy cycling machines.</a:t>
            </a:r>
          </a:p>
          <a:p>
            <a:pPr marL="0" indent="0">
              <a:spcBef>
                <a:spcPts val="0"/>
              </a:spcBef>
              <a:spcAft>
                <a:spcPts val="600"/>
              </a:spcAft>
              <a:buNone/>
            </a:pPr>
            <a:endParaRPr lang="en-US" sz="2000" b="1" dirty="0">
              <a:solidFill>
                <a:srgbClr val="583F34"/>
              </a:solidFill>
              <a:cs typeface="Arial" panose="020B0604020202020204" pitchFamily="34" charset="0"/>
            </a:endParaRPr>
          </a:p>
        </p:txBody>
      </p:sp>
      <p:sp>
        <p:nvSpPr>
          <p:cNvPr id="31" name="TextBox 30"/>
          <p:cNvSpPr txBox="1"/>
          <p:nvPr/>
        </p:nvSpPr>
        <p:spPr>
          <a:xfrm>
            <a:off x="3022333" y="891562"/>
            <a:ext cx="1828800" cy="369332"/>
          </a:xfrm>
          <a:prstGeom prst="rect">
            <a:avLst/>
          </a:prstGeom>
          <a:noFill/>
        </p:spPr>
        <p:txBody>
          <a:bodyPr wrap="square" rtlCol="0">
            <a:spAutoFit/>
          </a:bodyPr>
          <a:lstStyle/>
          <a:p>
            <a:r>
              <a:rPr lang="en-US" dirty="0">
                <a:solidFill>
                  <a:srgbClr val="583F34"/>
                </a:solidFill>
              </a:rPr>
              <a:t>Time: 30 minutes</a:t>
            </a:r>
          </a:p>
        </p:txBody>
      </p:sp>
      <p:sp>
        <p:nvSpPr>
          <p:cNvPr id="2" name="Rectangle 1"/>
          <p:cNvSpPr/>
          <p:nvPr/>
        </p:nvSpPr>
        <p:spPr>
          <a:xfrm>
            <a:off x="217254" y="3266305"/>
            <a:ext cx="4558616" cy="3046988"/>
          </a:xfrm>
          <a:prstGeom prst="rect">
            <a:avLst/>
          </a:prstGeom>
        </p:spPr>
        <p:txBody>
          <a:bodyPr wrap="square">
            <a:spAutoFit/>
          </a:bodyPr>
          <a:lstStyle/>
          <a:p>
            <a:r>
              <a:rPr lang="en-US" sz="1600" i="1" u="sng" dirty="0">
                <a:solidFill>
                  <a:srgbClr val="583F34"/>
                </a:solidFill>
              </a:rPr>
              <a:t>Resources you will need:</a:t>
            </a:r>
          </a:p>
          <a:p>
            <a:r>
              <a:rPr lang="en-US" sz="1600" dirty="0">
                <a:solidFill>
                  <a:srgbClr val="583F34"/>
                </a:solidFill>
              </a:rPr>
              <a:t>B 02 Doodle Sheet</a:t>
            </a:r>
          </a:p>
          <a:p>
            <a:r>
              <a:rPr lang="en-US" sz="1600" dirty="0">
                <a:solidFill>
                  <a:srgbClr val="583F34"/>
                </a:solidFill>
              </a:rPr>
              <a:t>Posted Chemical Reaction model</a:t>
            </a:r>
          </a:p>
          <a:p>
            <a:r>
              <a:rPr lang="en-US" sz="1600" dirty="0">
                <a:solidFill>
                  <a:srgbClr val="583F34"/>
                </a:solidFill>
              </a:rPr>
              <a:t>Posted Energy from Food Model</a:t>
            </a:r>
          </a:p>
          <a:p>
            <a:r>
              <a:rPr lang="en-US" sz="1600" dirty="0">
                <a:solidFill>
                  <a:srgbClr val="583F34"/>
                </a:solidFill>
              </a:rPr>
              <a:t>Posted Matter from Food Model</a:t>
            </a:r>
          </a:p>
          <a:p>
            <a:endParaRPr lang="en-US" sz="1600"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p>
          <a:p>
            <a:r>
              <a:rPr lang="en-US" sz="1600" dirty="0">
                <a:solidFill>
                  <a:srgbClr val="583F34"/>
                </a:solidFill>
              </a:rPr>
              <a:t>Whiteboards</a:t>
            </a:r>
          </a:p>
          <a:p>
            <a:r>
              <a:rPr lang="en-US" sz="1600" dirty="0">
                <a:solidFill>
                  <a:srgbClr val="583F34"/>
                </a:solidFill>
              </a:rPr>
              <a:t>Norms of Conversation</a:t>
            </a:r>
          </a:p>
        </p:txBody>
      </p:sp>
      <p:sp>
        <p:nvSpPr>
          <p:cNvPr id="36" name="Content Placeholder 2"/>
          <p:cNvSpPr txBox="1">
            <a:spLocks/>
          </p:cNvSpPr>
          <p:nvPr/>
        </p:nvSpPr>
        <p:spPr>
          <a:xfrm>
            <a:off x="4172109" y="3025976"/>
            <a:ext cx="4520582" cy="353360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defTabSz="914400">
              <a:spcBef>
                <a:spcPts val="0"/>
              </a:spcBef>
              <a:buNone/>
            </a:pPr>
            <a:r>
              <a:rPr lang="en-US" sz="1600" dirty="0">
                <a:solidFill>
                  <a:srgbClr val="583F34"/>
                </a:solidFill>
              </a:rPr>
              <a:t>This is an opportunity for students to have a more in depth understanding of energy and matter cycles in the body and that the energy originally comes from the food we eat. We come back to the coma patient and use our three models of Chemical Reactions, Energy from Food and Matter from Food to explain why the man needs the feeding tube and yet does not undergo a weight change. This segment is to help us understand cycling of matter in an organism and to continue our conversation about the paired uphill and downhill energy diagrams. </a:t>
            </a:r>
          </a:p>
          <a:p>
            <a:pPr marL="0" indent="0">
              <a:buNone/>
            </a:pPr>
            <a:r>
              <a:rPr lang="en-US" sz="1600" dirty="0">
                <a:solidFill>
                  <a:srgbClr val="583F34"/>
                </a:solidFill>
              </a:rPr>
              <a:t>			&lt;continued on next slide&gt;</a:t>
            </a:r>
          </a:p>
        </p:txBody>
      </p:sp>
      <p:grpSp>
        <p:nvGrpSpPr>
          <p:cNvPr id="15" name="Group 14"/>
          <p:cNvGrpSpPr/>
          <p:nvPr/>
        </p:nvGrpSpPr>
        <p:grpSpPr>
          <a:xfrm>
            <a:off x="451309" y="995799"/>
            <a:ext cx="2571024" cy="2190241"/>
            <a:chOff x="1029484" y="1311626"/>
            <a:chExt cx="2571024" cy="2190241"/>
          </a:xfrm>
          <a:noFill/>
        </p:grpSpPr>
        <p:sp>
          <p:nvSpPr>
            <p:cNvPr id="17" name="Triangle 16"/>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9" name="Rectangle 18"/>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0" name="Rectangle 19"/>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sp>
        <p:nvSpPr>
          <p:cNvPr id="21" name="Oval 20"/>
          <p:cNvSpPr/>
          <p:nvPr/>
        </p:nvSpPr>
        <p:spPr>
          <a:xfrm>
            <a:off x="1452849" y="966463"/>
            <a:ext cx="466455" cy="466455"/>
          </a:xfrm>
          <a:prstGeom prst="ellipse">
            <a:avLst/>
          </a:prstGeom>
          <a:noFill/>
          <a:ln w="19050">
            <a:solidFill>
              <a:srgbClr val="CB59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0953381"/>
      </p:ext>
    </p:extLst>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LS04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Content Placeholder 2"/>
          <p:cNvSpPr txBox="1">
            <a:spLocks/>
          </p:cNvSpPr>
          <p:nvPr/>
        </p:nvSpPr>
        <p:spPr>
          <a:xfrm>
            <a:off x="439340" y="656500"/>
            <a:ext cx="8229600" cy="555033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b="1" dirty="0">
                <a:solidFill>
                  <a:srgbClr val="583F34"/>
                </a:solidFill>
              </a:rPr>
              <a:t>Notes and Details (continued):</a:t>
            </a:r>
          </a:p>
          <a:p>
            <a:pPr marL="0" indent="0">
              <a:buNone/>
            </a:pPr>
            <a:endParaRPr lang="en-US" sz="1600" dirty="0">
              <a:solidFill>
                <a:srgbClr val="583F34"/>
              </a:solidFill>
            </a:endParaRPr>
          </a:p>
          <a:p>
            <a:pPr marL="0" indent="0">
              <a:buNone/>
            </a:pPr>
            <a:r>
              <a:rPr lang="en-US" sz="1600" dirty="0">
                <a:solidFill>
                  <a:srgbClr val="583F34"/>
                </a:solidFill>
              </a:rPr>
              <a:t>No matter what, even if one is in a coma, there must be an input of matter to provide the fuel for cellular respiration, for your basal metabolic rate, or the amount of energy your body needs for normal functions: brain activity, heart beating, breathing, all those things your body still does even when you are asleep. We now understand that the body can store fuel (glucose) long enough to keep you functioning while you are asleep but not if one is in a coma.</a:t>
            </a:r>
          </a:p>
          <a:p>
            <a:endParaRPr lang="en-US" sz="1600" dirty="0">
              <a:solidFill>
                <a:srgbClr val="583F34"/>
              </a:solidFill>
            </a:endParaRPr>
          </a:p>
          <a:p>
            <a:pPr marL="0" indent="0">
              <a:buNone/>
            </a:pPr>
            <a:r>
              <a:rPr lang="en-US" sz="1600" dirty="0">
                <a:solidFill>
                  <a:srgbClr val="583F34"/>
                </a:solidFill>
              </a:rPr>
              <a:t>In the case of the coma patient he is given just enough food to maintain his basal metabolic rate. We were able to explain that he was given food and that he somehow rearranged the food from high energy molecules to low energy molecules and energy was released for his body to use for basic functions. We can now add that the fuel is used for cellular respiration to provide energy for basic functions and to help build any macromolecules he needs. He is not given anymore “food’ than his body needs, just enough fuel his body's cycles</a:t>
            </a:r>
          </a:p>
          <a:p>
            <a:endParaRPr lang="en-US" sz="1600" dirty="0">
              <a:solidFill>
                <a:srgbClr val="583F34"/>
              </a:solidFill>
            </a:endParaRPr>
          </a:p>
          <a:p>
            <a:pPr marL="0" lvl="0" indent="0" defTabSz="914400">
              <a:spcBef>
                <a:spcPts val="0"/>
              </a:spcBef>
              <a:buNone/>
            </a:pPr>
            <a:endParaRPr lang="en-US" sz="1600" dirty="0">
              <a:solidFill>
                <a:srgbClr val="583F34"/>
              </a:solidFill>
              <a:latin typeface="Arial" panose="020B0604020202020204" pitchFamily="34" charset="0"/>
              <a:cs typeface="Arial" panose="020B0604020202020204" pitchFamily="34" charset="0"/>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lgn="r">
              <a:spcBef>
                <a:spcPts val="0"/>
              </a:spcBef>
              <a:spcAft>
                <a:spcPts val="600"/>
              </a:spcAft>
              <a:buNone/>
            </a:pPr>
            <a:r>
              <a:rPr lang="en-US" sz="1600" dirty="0">
                <a:solidFill>
                  <a:srgbClr val="583F34"/>
                </a:solidFill>
              </a:rPr>
              <a:t>&lt;more details can be found in the “presenter notes” field under each slide&gt;</a:t>
            </a: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4213117368"/>
      </p:ext>
    </p:extLst>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C364B8A-0F78-4CC9-BC65-EF334F9D2CB0}"/>
              </a:ext>
            </a:extLst>
          </p:cNvPr>
          <p:cNvSpPr>
            <a:spLocks noGrp="1"/>
          </p:cNvSpPr>
          <p:nvPr>
            <p:ph idx="1"/>
          </p:nvPr>
        </p:nvSpPr>
        <p:spPr>
          <a:xfrm>
            <a:off x="807469" y="386968"/>
            <a:ext cx="7683388" cy="3122953"/>
          </a:xfrm>
        </p:spPr>
        <p:txBody>
          <a:bodyPr/>
          <a:lstStyle/>
          <a:p>
            <a:pPr marL="0" indent="0" algn="ctr">
              <a:buNone/>
            </a:pPr>
            <a:r>
              <a:rPr lang="en-US" dirty="0"/>
              <a:t>Our Chemical Reaction model states that there is a </a:t>
            </a:r>
            <a:r>
              <a:rPr lang="en-US" u="sng" dirty="0"/>
              <a:t>conservation of matter and energy</a:t>
            </a:r>
            <a:r>
              <a:rPr lang="en-US" dirty="0"/>
              <a:t>. Energy cannot be created or destroyed but changes form. Same for matter.</a:t>
            </a:r>
          </a:p>
          <a:p>
            <a:pPr marL="0" indent="0" algn="ctr">
              <a:buNone/>
            </a:pPr>
            <a:r>
              <a:rPr lang="en-US" dirty="0">
                <a:solidFill>
                  <a:srgbClr val="00B0F0"/>
                </a:solidFill>
              </a:rPr>
              <a:t>[Insert class conservation of energy and matter model statement here]</a:t>
            </a:r>
          </a:p>
        </p:txBody>
      </p:sp>
      <p:sp>
        <p:nvSpPr>
          <p:cNvPr id="2" name="TextBox 1">
            <a:extLst>
              <a:ext uri="{FF2B5EF4-FFF2-40B4-BE49-F238E27FC236}">
                <a16:creationId xmlns:a16="http://schemas.microsoft.com/office/drawing/2014/main" id="{2B7B1190-8A30-466E-9C21-F8469B0AB1C8}"/>
              </a:ext>
            </a:extLst>
          </p:cNvPr>
          <p:cNvSpPr txBox="1"/>
          <p:nvPr/>
        </p:nvSpPr>
        <p:spPr>
          <a:xfrm>
            <a:off x="2103244" y="4008445"/>
            <a:ext cx="6387613" cy="1569660"/>
          </a:xfrm>
          <a:prstGeom prst="rect">
            <a:avLst/>
          </a:prstGeom>
          <a:noFill/>
        </p:spPr>
        <p:txBody>
          <a:bodyPr wrap="square" rtlCol="0">
            <a:spAutoFit/>
          </a:bodyPr>
          <a:lstStyle/>
          <a:p>
            <a:pPr lvl="0">
              <a:spcBef>
                <a:spcPct val="20000"/>
              </a:spcBef>
            </a:pPr>
            <a:r>
              <a:rPr lang="en-US" sz="4800" dirty="0">
                <a:solidFill>
                  <a:srgbClr val="256800"/>
                </a:solidFill>
                <a:latin typeface="Arial" panose="020B0604020202020204" pitchFamily="34" charset="0"/>
                <a:cs typeface="Arial" panose="020B0604020202020204" pitchFamily="34" charset="0"/>
              </a:rPr>
              <a:t>How does this play out in our bodies?</a:t>
            </a:r>
          </a:p>
        </p:txBody>
      </p:sp>
      <p:pic>
        <p:nvPicPr>
          <p:cNvPr id="7" name="pasted-image.pdf">
            <a:extLst>
              <a:ext uri="{FF2B5EF4-FFF2-40B4-BE49-F238E27FC236}">
                <a16:creationId xmlns:a16="http://schemas.microsoft.com/office/drawing/2014/main" id="{37793130-9644-4DD0-A848-AA7CAE60CF22}"/>
              </a:ext>
            </a:extLst>
          </p:cNvPr>
          <p:cNvPicPr>
            <a:picLocks noChangeAspect="1"/>
          </p:cNvPicPr>
          <p:nvPr/>
        </p:nvPicPr>
        <p:blipFill>
          <a:blip r:embed="rId3"/>
          <a:stretch>
            <a:fillRect/>
          </a:stretch>
        </p:blipFill>
        <p:spPr>
          <a:xfrm>
            <a:off x="517890" y="4144188"/>
            <a:ext cx="1144713" cy="1161586"/>
          </a:xfrm>
          <a:prstGeom prst="rect">
            <a:avLst/>
          </a:prstGeom>
          <a:ln w="12700">
            <a:miter lim="400000"/>
          </a:ln>
        </p:spPr>
      </p:pic>
    </p:spTree>
    <p:extLst>
      <p:ext uri="{BB962C8B-B14F-4D97-AF65-F5344CB8AC3E}">
        <p14:creationId xmlns:p14="http://schemas.microsoft.com/office/powerpoint/2010/main" val="1440403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7628" y="3668218"/>
            <a:ext cx="8748743" cy="1141083"/>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a:solidFill>
                  <a:srgbClr val="583F34"/>
                </a:solidFill>
                <a:latin typeface="Arial" panose="020B0604020202020204" pitchFamily="34" charset="0"/>
                <a:cs typeface="Arial" panose="020B0604020202020204" pitchFamily="34" charset="0"/>
              </a:rPr>
              <a:t>ADP</a:t>
            </a:r>
            <a:r>
              <a:rPr lang="en-US" sz="3200" dirty="0">
                <a:solidFill>
                  <a:srgbClr val="583F34"/>
                </a:solidFill>
                <a:latin typeface="Arial" panose="020B0604020202020204" pitchFamily="34" charset="0"/>
                <a:cs typeface="Arial" panose="020B0604020202020204" pitchFamily="34" charset="0"/>
                <a:sym typeface="Wingdings" panose="05000000000000000000" pitchFamily="2" charset="2"/>
              </a:rPr>
              <a:t></a:t>
            </a:r>
            <a:r>
              <a:rPr lang="en-US" sz="3200" dirty="0">
                <a:solidFill>
                  <a:srgbClr val="256800"/>
                </a:solidFill>
                <a:latin typeface="Arial" panose="020B0604020202020204" pitchFamily="34" charset="0"/>
                <a:cs typeface="Arial" panose="020B0604020202020204" pitchFamily="34" charset="0"/>
                <a:sym typeface="Wingdings" panose="05000000000000000000" pitchFamily="2" charset="2"/>
              </a:rPr>
              <a:t>ATP … ATP</a:t>
            </a:r>
            <a:r>
              <a:rPr lang="en-US" sz="3200" dirty="0">
                <a:solidFill>
                  <a:srgbClr val="583F34"/>
                </a:solidFill>
                <a:latin typeface="Arial" panose="020B0604020202020204" pitchFamily="34" charset="0"/>
                <a:cs typeface="Arial" panose="020B0604020202020204" pitchFamily="34" charset="0"/>
                <a:sym typeface="Wingdings" panose="05000000000000000000" pitchFamily="2" charset="2"/>
              </a:rPr>
              <a:t>ADP</a:t>
            </a:r>
            <a:endParaRPr lang="en-US" sz="3200" dirty="0">
              <a:solidFill>
                <a:srgbClr val="583F34"/>
              </a:solidFill>
              <a:latin typeface="Arial" panose="020B0604020202020204" pitchFamily="34" charset="0"/>
              <a:cs typeface="Arial" panose="020B0604020202020204" pitchFamily="34" charset="0"/>
            </a:endParaRPr>
          </a:p>
        </p:txBody>
      </p:sp>
      <p:sp>
        <p:nvSpPr>
          <p:cNvPr id="10" name="5-Point Star 9"/>
          <p:cNvSpPr/>
          <p:nvPr/>
        </p:nvSpPr>
        <p:spPr>
          <a:xfrm>
            <a:off x="5345550" y="4761692"/>
            <a:ext cx="1718624" cy="1597499"/>
          </a:xfrm>
          <a:prstGeom prst="star5">
            <a:avLst/>
          </a:prstGeom>
          <a:solidFill>
            <a:srgbClr val="ABFF04">
              <a:alpha val="20000"/>
            </a:srgbClr>
          </a:solidFill>
          <a:ln>
            <a:solidFill>
              <a:srgbClr val="009A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24950" y="5055249"/>
            <a:ext cx="1559824" cy="887150"/>
          </a:xfrm>
          <a:prstGeom prst="rect">
            <a:avLst/>
          </a:prstGeom>
        </p:spPr>
      </p:pic>
      <p:sp>
        <p:nvSpPr>
          <p:cNvPr id="7" name="TextBox 6"/>
          <p:cNvSpPr txBox="1"/>
          <p:nvPr/>
        </p:nvSpPr>
        <p:spPr>
          <a:xfrm>
            <a:off x="7012867" y="5300623"/>
            <a:ext cx="2221638" cy="738664"/>
          </a:xfrm>
          <a:prstGeom prst="rect">
            <a:avLst/>
          </a:prstGeom>
          <a:noFill/>
        </p:spPr>
        <p:txBody>
          <a:bodyPr wrap="square" rtlCol="0">
            <a:spAutoFit/>
          </a:bodyPr>
          <a:lstStyle/>
          <a:p>
            <a:r>
              <a:rPr lang="en-US" sz="2400" b="1" dirty="0">
                <a:solidFill>
                  <a:srgbClr val="256800"/>
                </a:solidFill>
              </a:rPr>
              <a:t>= ATP </a:t>
            </a:r>
            <a:endParaRPr lang="en-US" sz="2000" b="1" dirty="0">
              <a:solidFill>
                <a:srgbClr val="256800"/>
              </a:solidFill>
            </a:endParaRPr>
          </a:p>
          <a:p>
            <a:endParaRPr lang="en-US" dirty="0">
              <a:solidFill>
                <a:srgbClr val="256800"/>
              </a:solidFill>
            </a:endParaRPr>
          </a:p>
        </p:txBody>
      </p:sp>
      <p:pic>
        <p:nvPicPr>
          <p:cNvPr id="8" name="Picture 7"/>
          <p:cNvPicPr>
            <a:picLocks noChangeAspect="1"/>
          </p:cNvPicPr>
          <p:nvPr/>
        </p:nvPicPr>
        <p:blipFill>
          <a:blip r:embed="rId3" cstate="print">
            <a:grayscl/>
            <a:extLst>
              <a:ext uri="{28A0092B-C50C-407E-A947-70E740481C1C}">
                <a14:useLocalDpi xmlns:a14="http://schemas.microsoft.com/office/drawing/2010/main" val="0"/>
              </a:ext>
            </a:extLst>
          </a:blip>
          <a:stretch>
            <a:fillRect/>
          </a:stretch>
        </p:blipFill>
        <p:spPr>
          <a:xfrm>
            <a:off x="1704529" y="5065799"/>
            <a:ext cx="1559824" cy="887150"/>
          </a:xfrm>
          <a:prstGeom prst="rect">
            <a:avLst/>
          </a:prstGeom>
        </p:spPr>
      </p:pic>
      <p:pic>
        <p:nvPicPr>
          <p:cNvPr id="12" name="Picture 11" descr="Screen Shot 2015-08-18 at 8.32.57 PM.png"/>
          <p:cNvPicPr>
            <a:picLocks noChangeAspect="1"/>
          </p:cNvPicPr>
          <p:nvPr/>
        </p:nvPicPr>
        <p:blipFill rotWithShape="1">
          <a:blip r:embed="rId4">
            <a:extLst>
              <a:ext uri="{28A0092B-C50C-407E-A947-70E740481C1C}">
                <a14:useLocalDpi xmlns:a14="http://schemas.microsoft.com/office/drawing/2010/main" val="0"/>
              </a:ext>
            </a:extLst>
          </a:blip>
          <a:srcRect l="2580" t="2384" r="3738" b="1888"/>
          <a:stretch/>
        </p:blipFill>
        <p:spPr>
          <a:xfrm>
            <a:off x="4873341" y="1006134"/>
            <a:ext cx="4180387" cy="2291835"/>
          </a:xfrm>
          <a:prstGeom prst="rect">
            <a:avLst/>
          </a:prstGeom>
        </p:spPr>
      </p:pic>
      <p:sp>
        <p:nvSpPr>
          <p:cNvPr id="9" name="TextBox 8"/>
          <p:cNvSpPr txBox="1"/>
          <p:nvPr/>
        </p:nvSpPr>
        <p:spPr>
          <a:xfrm>
            <a:off x="3203312" y="5347591"/>
            <a:ext cx="2221638" cy="738664"/>
          </a:xfrm>
          <a:prstGeom prst="rect">
            <a:avLst/>
          </a:prstGeom>
          <a:noFill/>
        </p:spPr>
        <p:txBody>
          <a:bodyPr wrap="square" rtlCol="0">
            <a:spAutoFit/>
          </a:bodyPr>
          <a:lstStyle/>
          <a:p>
            <a:r>
              <a:rPr lang="en-US" sz="2400" b="1" dirty="0">
                <a:solidFill>
                  <a:schemeClr val="bg1">
                    <a:lumMod val="50000"/>
                  </a:schemeClr>
                </a:solidFill>
              </a:rPr>
              <a:t>= ADP </a:t>
            </a:r>
            <a:endParaRPr lang="en-US" sz="2000" b="1" dirty="0">
              <a:solidFill>
                <a:schemeClr val="bg1">
                  <a:lumMod val="50000"/>
                </a:schemeClr>
              </a:solidFill>
            </a:endParaRPr>
          </a:p>
          <a:p>
            <a:endParaRPr lang="en-US" dirty="0"/>
          </a:p>
        </p:txBody>
      </p:sp>
      <p:sp>
        <p:nvSpPr>
          <p:cNvPr id="2" name="Curved Up Arrow 1"/>
          <p:cNvSpPr/>
          <p:nvPr/>
        </p:nvSpPr>
        <p:spPr>
          <a:xfrm>
            <a:off x="2484441" y="5935282"/>
            <a:ext cx="3888955" cy="645384"/>
          </a:xfrm>
          <a:prstGeom prst="curvedUpArrow">
            <a:avLst/>
          </a:prstGeom>
          <a:solidFill>
            <a:srgbClr val="009A00"/>
          </a:solidFill>
          <a:ln>
            <a:solidFill>
              <a:srgbClr val="2568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Curved Up Arrow 10"/>
          <p:cNvSpPr/>
          <p:nvPr/>
        </p:nvSpPr>
        <p:spPr>
          <a:xfrm rot="10800000">
            <a:off x="2395148" y="4248696"/>
            <a:ext cx="3888955" cy="645384"/>
          </a:xfrm>
          <a:prstGeom prst="curvedUpArrow">
            <a:avLst/>
          </a:prstGeom>
          <a:solidFill>
            <a:schemeClr val="bg1">
              <a:lumMod val="50000"/>
            </a:schemeClr>
          </a:solidFill>
          <a:ln>
            <a:solidFill>
              <a:srgbClr val="2568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3" name="Picture 12" descr="Screen Shot 2015-08-18 at 8.33.14 PM.png"/>
          <p:cNvPicPr>
            <a:picLocks noChangeAspect="1"/>
          </p:cNvPicPr>
          <p:nvPr/>
        </p:nvPicPr>
        <p:blipFill rotWithShape="1">
          <a:blip r:embed="rId5">
            <a:extLst>
              <a:ext uri="{28A0092B-C50C-407E-A947-70E740481C1C}">
                <a14:useLocalDpi xmlns:a14="http://schemas.microsoft.com/office/drawing/2010/main" val="0"/>
              </a:ext>
            </a:extLst>
          </a:blip>
          <a:srcRect l="2289" t="2297" r="1597" b="2792"/>
          <a:stretch/>
        </p:blipFill>
        <p:spPr>
          <a:xfrm>
            <a:off x="156504" y="1006134"/>
            <a:ext cx="4289125" cy="2336730"/>
          </a:xfrm>
          <a:prstGeom prst="rect">
            <a:avLst/>
          </a:prstGeom>
        </p:spPr>
      </p:pic>
      <p:sp>
        <p:nvSpPr>
          <p:cNvPr id="14" name="Content Placeholder 2"/>
          <p:cNvSpPr txBox="1">
            <a:spLocks/>
          </p:cNvSpPr>
          <p:nvPr/>
        </p:nvSpPr>
        <p:spPr>
          <a:xfrm>
            <a:off x="98951" y="3969965"/>
            <a:ext cx="8659934" cy="105772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20000"/>
              </a:lnSpc>
              <a:spcBef>
                <a:spcPts val="0"/>
              </a:spcBef>
              <a:spcAft>
                <a:spcPts val="600"/>
              </a:spcAft>
              <a:buFont typeface="Arial"/>
              <a:buNone/>
            </a:pPr>
            <a:endParaRPr lang="en-US" sz="3800" dirty="0">
              <a:solidFill>
                <a:srgbClr val="583F34"/>
              </a:solidFill>
              <a:latin typeface="Arial"/>
              <a:cs typeface="Arial"/>
            </a:endParaRPr>
          </a:p>
        </p:txBody>
      </p:sp>
      <p:pic>
        <p:nvPicPr>
          <p:cNvPr id="15" name="pasted-image.pdf"/>
          <p:cNvPicPr>
            <a:picLocks noChangeAspect="1"/>
          </p:cNvPicPr>
          <p:nvPr/>
        </p:nvPicPr>
        <p:blipFill>
          <a:blip r:embed="rId6"/>
          <a:stretch>
            <a:fillRect/>
          </a:stretch>
        </p:blipFill>
        <p:spPr>
          <a:xfrm>
            <a:off x="3660588" y="81289"/>
            <a:ext cx="911411" cy="924845"/>
          </a:xfrm>
          <a:prstGeom prst="rect">
            <a:avLst/>
          </a:prstGeom>
          <a:ln w="12700">
            <a:miter lim="400000"/>
          </a:ln>
        </p:spPr>
      </p:pic>
    </p:spTree>
    <p:extLst>
      <p:ext uri="{BB962C8B-B14F-4D97-AF65-F5344CB8AC3E}">
        <p14:creationId xmlns:p14="http://schemas.microsoft.com/office/powerpoint/2010/main" val="459855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7" grpId="0"/>
      <p:bldP spid="9" grpId="0"/>
      <p:bldP spid="2" grpId="0" animBg="1"/>
      <p:bldP spid="11"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583F34"/>
                </a:solidFill>
                <a:latin typeface="Arial" panose="020B0604020202020204" pitchFamily="34" charset="0"/>
                <a:cs typeface="Arial" panose="020B0604020202020204" pitchFamily="34" charset="0"/>
              </a:rPr>
              <a:t>Remember our Coma Patient?</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98206" y="1404312"/>
            <a:ext cx="3450322" cy="1940806"/>
          </a:xfrm>
        </p:spPr>
      </p:pic>
      <p:sp>
        <p:nvSpPr>
          <p:cNvPr id="5" name="TextBox 4"/>
          <p:cNvSpPr txBox="1"/>
          <p:nvPr/>
        </p:nvSpPr>
        <p:spPr>
          <a:xfrm>
            <a:off x="1221618" y="3538600"/>
            <a:ext cx="7607422" cy="2308324"/>
          </a:xfrm>
          <a:prstGeom prst="rect">
            <a:avLst/>
          </a:prstGeom>
          <a:noFill/>
        </p:spPr>
        <p:txBody>
          <a:bodyPr wrap="square" rtlCol="0">
            <a:spAutoFit/>
          </a:bodyPr>
          <a:lstStyle/>
          <a:p>
            <a:r>
              <a:rPr lang="en-US" sz="2400" dirty="0">
                <a:solidFill>
                  <a:srgbClr val="583F34"/>
                </a:solidFill>
                <a:latin typeface="Arial" panose="020B0604020202020204" pitchFamily="34" charset="0"/>
                <a:cs typeface="Arial" panose="020B0604020202020204" pitchFamily="34" charset="0"/>
              </a:rPr>
              <a:t>The feeding tube inserted in the man’s nose is necessary for him to survive. It delivers food to him each day, but his mass is never changing. The nurses who take care of him have to change diapers that contain poop and pee multiple times each day. Use your models to further explain what is going on here.  </a:t>
            </a:r>
          </a:p>
        </p:txBody>
      </p:sp>
      <p:pic>
        <p:nvPicPr>
          <p:cNvPr id="7" name="pasted-image.pdf"/>
          <p:cNvPicPr>
            <a:picLocks noChangeAspect="1"/>
          </p:cNvPicPr>
          <p:nvPr/>
        </p:nvPicPr>
        <p:blipFill>
          <a:blip r:embed="rId4"/>
          <a:stretch>
            <a:fillRect/>
          </a:stretch>
        </p:blipFill>
        <p:spPr>
          <a:xfrm>
            <a:off x="350583" y="5846924"/>
            <a:ext cx="533771" cy="538154"/>
          </a:xfrm>
          <a:prstGeom prst="rect">
            <a:avLst/>
          </a:prstGeom>
          <a:ln w="12700">
            <a:miter lim="400000"/>
          </a:ln>
        </p:spPr>
      </p:pic>
      <p:sp>
        <p:nvSpPr>
          <p:cNvPr id="3" name="TextBox 2">
            <a:extLst>
              <a:ext uri="{FF2B5EF4-FFF2-40B4-BE49-F238E27FC236}">
                <a16:creationId xmlns:a16="http://schemas.microsoft.com/office/drawing/2014/main" id="{A0E8F0CD-E2BF-4450-8F79-87A6439510EA}"/>
              </a:ext>
            </a:extLst>
          </p:cNvPr>
          <p:cNvSpPr txBox="1"/>
          <p:nvPr/>
        </p:nvSpPr>
        <p:spPr>
          <a:xfrm>
            <a:off x="1274073" y="5997247"/>
            <a:ext cx="5282215" cy="461665"/>
          </a:xfrm>
          <a:prstGeom prst="rect">
            <a:avLst/>
          </a:prstGeom>
          <a:noFill/>
        </p:spPr>
        <p:txBody>
          <a:bodyPr wrap="none" rtlCol="0">
            <a:spAutoFit/>
          </a:bodyPr>
          <a:lstStyle/>
          <a:p>
            <a:r>
              <a:rPr lang="en-US" sz="2400" dirty="0">
                <a:solidFill>
                  <a:srgbClr val="583F34"/>
                </a:solidFill>
                <a:latin typeface="Arial" panose="020B0604020202020204" pitchFamily="34" charset="0"/>
                <a:cs typeface="Arial" panose="020B0604020202020204" pitchFamily="34" charset="0"/>
              </a:rPr>
              <a:t>Record your ideas in </a:t>
            </a:r>
            <a:r>
              <a:rPr lang="en-US" sz="2400" b="1" dirty="0">
                <a:solidFill>
                  <a:srgbClr val="583F34"/>
                </a:solidFill>
                <a:latin typeface="Arial" panose="020B0604020202020204" pitchFamily="34" charset="0"/>
                <a:cs typeface="Arial" panose="020B0604020202020204" pitchFamily="34" charset="0"/>
              </a:rPr>
              <a:t>Doodle Box K. </a:t>
            </a:r>
          </a:p>
        </p:txBody>
      </p:sp>
    </p:spTree>
    <p:extLst>
      <p:ext uri="{BB962C8B-B14F-4D97-AF65-F5344CB8AC3E}">
        <p14:creationId xmlns:p14="http://schemas.microsoft.com/office/powerpoint/2010/main" val="97938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99A40-28F4-406C-A3F9-15D7CCEF0FFC}"/>
              </a:ext>
            </a:extLst>
          </p:cNvPr>
          <p:cNvSpPr>
            <a:spLocks noGrp="1"/>
          </p:cNvSpPr>
          <p:nvPr>
            <p:ph type="title"/>
          </p:nvPr>
        </p:nvSpPr>
        <p:spPr>
          <a:xfrm>
            <a:off x="457200" y="274638"/>
            <a:ext cx="8229600" cy="705076"/>
          </a:xfrm>
        </p:spPr>
        <p:txBody>
          <a:bodyPr>
            <a:normAutofit fontScale="90000"/>
          </a:bodyPr>
          <a:lstStyle/>
          <a:p>
            <a:r>
              <a:rPr lang="en-US" sz="3600" dirty="0">
                <a:solidFill>
                  <a:srgbClr val="583F34"/>
                </a:solidFill>
                <a:latin typeface="Arial" panose="020B0604020202020204" pitchFamily="34" charset="0"/>
                <a:cs typeface="Arial" panose="020B0604020202020204" pitchFamily="34" charset="0"/>
              </a:rPr>
              <a:t>What is going on with the coma patient?</a:t>
            </a:r>
          </a:p>
        </p:txBody>
      </p:sp>
      <p:sp>
        <p:nvSpPr>
          <p:cNvPr id="3" name="Content Placeholder 2">
            <a:extLst>
              <a:ext uri="{FF2B5EF4-FFF2-40B4-BE49-F238E27FC236}">
                <a16:creationId xmlns:a16="http://schemas.microsoft.com/office/drawing/2014/main" id="{5A388ED4-190B-4F2D-B735-2986218EFBE8}"/>
              </a:ext>
            </a:extLst>
          </p:cNvPr>
          <p:cNvSpPr>
            <a:spLocks noGrp="1"/>
          </p:cNvSpPr>
          <p:nvPr>
            <p:ph idx="1"/>
          </p:nvPr>
        </p:nvSpPr>
        <p:spPr>
          <a:xfrm>
            <a:off x="1197429" y="3733800"/>
            <a:ext cx="7489370" cy="2392363"/>
          </a:xfrm>
        </p:spPr>
        <p:txBody>
          <a:bodyPr>
            <a:normAutofit/>
          </a:bodyPr>
          <a:lstStyle/>
          <a:p>
            <a:pPr marL="0" indent="0" algn="ctr">
              <a:buNone/>
            </a:pPr>
            <a:r>
              <a:rPr lang="en-US" sz="3600" dirty="0">
                <a:solidFill>
                  <a:srgbClr val="583F34"/>
                </a:solidFill>
                <a:latin typeface="Arial" panose="020B0604020202020204" pitchFamily="34" charset="0"/>
                <a:cs typeface="Arial" panose="020B0604020202020204" pitchFamily="34" charset="0"/>
              </a:rPr>
              <a:t>Share what you have written with a partner to prepare for a whole class discussion</a:t>
            </a:r>
          </a:p>
        </p:txBody>
      </p:sp>
      <p:pic>
        <p:nvPicPr>
          <p:cNvPr id="4" name="Content Placeholder 3">
            <a:extLst>
              <a:ext uri="{FF2B5EF4-FFF2-40B4-BE49-F238E27FC236}">
                <a16:creationId xmlns:a16="http://schemas.microsoft.com/office/drawing/2014/main" id="{00434674-87EC-4CB7-93EF-85F77D79EA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0750" y="905311"/>
            <a:ext cx="4486558" cy="2523689"/>
          </a:xfrm>
          <a:prstGeom prst="rect">
            <a:avLst/>
          </a:prstGeom>
        </p:spPr>
      </p:pic>
      <p:pic>
        <p:nvPicPr>
          <p:cNvPr id="5" name="pasted-image.pdf">
            <a:extLst>
              <a:ext uri="{FF2B5EF4-FFF2-40B4-BE49-F238E27FC236}">
                <a16:creationId xmlns:a16="http://schemas.microsoft.com/office/drawing/2014/main" id="{D0126ABB-D179-4935-810C-5E7A4B48BA74}"/>
              </a:ext>
            </a:extLst>
          </p:cNvPr>
          <p:cNvPicPr>
            <a:picLocks noChangeAspect="1"/>
          </p:cNvPicPr>
          <p:nvPr/>
        </p:nvPicPr>
        <p:blipFill>
          <a:blip r:embed="rId4"/>
          <a:stretch>
            <a:fillRect/>
          </a:stretch>
        </p:blipFill>
        <p:spPr>
          <a:xfrm>
            <a:off x="599925" y="3681021"/>
            <a:ext cx="553962" cy="705076"/>
          </a:xfrm>
          <a:prstGeom prst="rect">
            <a:avLst/>
          </a:prstGeom>
          <a:ln w="12700">
            <a:miter lim="400000"/>
          </a:ln>
        </p:spPr>
      </p:pic>
    </p:spTree>
    <p:extLst>
      <p:ext uri="{BB962C8B-B14F-4D97-AF65-F5344CB8AC3E}">
        <p14:creationId xmlns:p14="http://schemas.microsoft.com/office/powerpoint/2010/main" val="3510551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EFE4A1-818A-4B15-9A0F-7672FB7F2001}"/>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2328721" y="321155"/>
            <a:ext cx="4486558" cy="2523689"/>
          </a:xfrm>
        </p:spPr>
      </p:pic>
      <p:pic>
        <p:nvPicPr>
          <p:cNvPr id="5" name="Picture 4" descr="Screen Shot 2015-08-18 at 8.33.14 PM.png">
            <a:extLst>
              <a:ext uri="{FF2B5EF4-FFF2-40B4-BE49-F238E27FC236}">
                <a16:creationId xmlns:a16="http://schemas.microsoft.com/office/drawing/2014/main" id="{EB0E56FC-1EE4-4F87-942A-53E939CE614D}"/>
              </a:ext>
            </a:extLst>
          </p:cNvPr>
          <p:cNvPicPr>
            <a:picLocks noChangeAspect="1"/>
          </p:cNvPicPr>
          <p:nvPr/>
        </p:nvPicPr>
        <p:blipFill rotWithShape="1">
          <a:blip r:embed="rId4">
            <a:extLst>
              <a:ext uri="{28A0092B-C50C-407E-A947-70E740481C1C}">
                <a14:useLocalDpi xmlns:a14="http://schemas.microsoft.com/office/drawing/2010/main" val="0"/>
              </a:ext>
            </a:extLst>
          </a:blip>
          <a:srcRect l="2289" t="2297" r="1597" b="2792"/>
          <a:stretch/>
        </p:blipFill>
        <p:spPr>
          <a:xfrm>
            <a:off x="402618" y="2846720"/>
            <a:ext cx="4289125" cy="3327356"/>
          </a:xfrm>
          <a:prstGeom prst="rect">
            <a:avLst/>
          </a:prstGeom>
        </p:spPr>
      </p:pic>
      <p:pic>
        <p:nvPicPr>
          <p:cNvPr id="6" name="Picture 5" descr="Screen Shot 2015-08-18 at 8.32.57 PM.png">
            <a:extLst>
              <a:ext uri="{FF2B5EF4-FFF2-40B4-BE49-F238E27FC236}">
                <a16:creationId xmlns:a16="http://schemas.microsoft.com/office/drawing/2014/main" id="{4AE48208-E733-4022-82C9-9D3AD83BC865}"/>
              </a:ext>
            </a:extLst>
          </p:cNvPr>
          <p:cNvPicPr>
            <a:picLocks noChangeAspect="1"/>
          </p:cNvPicPr>
          <p:nvPr/>
        </p:nvPicPr>
        <p:blipFill rotWithShape="1">
          <a:blip r:embed="rId5">
            <a:extLst>
              <a:ext uri="{28A0092B-C50C-407E-A947-70E740481C1C}">
                <a14:useLocalDpi xmlns:a14="http://schemas.microsoft.com/office/drawing/2010/main" val="0"/>
              </a:ext>
            </a:extLst>
          </a:blip>
          <a:srcRect l="2580" t="2384" r="3738" b="1888"/>
          <a:stretch/>
        </p:blipFill>
        <p:spPr>
          <a:xfrm>
            <a:off x="4873341" y="2844845"/>
            <a:ext cx="4180387" cy="3327356"/>
          </a:xfrm>
          <a:prstGeom prst="rect">
            <a:avLst/>
          </a:prstGeom>
        </p:spPr>
      </p:pic>
    </p:spTree>
    <p:extLst>
      <p:ext uri="{BB962C8B-B14F-4D97-AF65-F5344CB8AC3E}">
        <p14:creationId xmlns:p14="http://schemas.microsoft.com/office/powerpoint/2010/main" val="320667831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LS04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4"/>
            <a:ext cx="5810118" cy="192010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200" b="1" dirty="0">
                <a:solidFill>
                  <a:srgbClr val="583F34"/>
                </a:solidFill>
              </a:rPr>
              <a:t>What did we figure out?</a:t>
            </a:r>
          </a:p>
          <a:p>
            <a:pPr marL="0" indent="0">
              <a:buNone/>
            </a:pPr>
            <a:r>
              <a:rPr lang="en-US" sz="1800" dirty="0">
                <a:solidFill>
                  <a:srgbClr val="583F34"/>
                </a:solidFill>
                <a:latin typeface="Arial" panose="020B0604020202020204" pitchFamily="34" charset="0"/>
                <a:cs typeface="Arial" panose="020B0604020202020204" pitchFamily="34" charset="0"/>
              </a:rPr>
              <a:t>We now have some concept that energy “cycles” in organisms. These cycles keep us going at our bare minimum or maintain the basal metabolic rate. If we need to do more than just maintain our body, then we need more fuel.</a:t>
            </a:r>
            <a:endParaRPr lang="en-US" sz="1800" b="1" dirty="0">
              <a:solidFill>
                <a:srgbClr val="583F34"/>
              </a:solidFill>
            </a:endParaRPr>
          </a:p>
        </p:txBody>
      </p:sp>
      <p:sp>
        <p:nvSpPr>
          <p:cNvPr id="36" name="Content Placeholder 2"/>
          <p:cNvSpPr txBox="1">
            <a:spLocks/>
          </p:cNvSpPr>
          <p:nvPr/>
        </p:nvSpPr>
        <p:spPr>
          <a:xfrm>
            <a:off x="434145" y="3224212"/>
            <a:ext cx="8414665" cy="151999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LS04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25" name="Group 24"/>
          <p:cNvGrpSpPr/>
          <p:nvPr/>
        </p:nvGrpSpPr>
        <p:grpSpPr>
          <a:xfrm>
            <a:off x="6277786" y="1033971"/>
            <a:ext cx="2571024" cy="2190241"/>
            <a:chOff x="1029484" y="1311626"/>
            <a:chExt cx="2571024" cy="2190241"/>
          </a:xfrm>
          <a:noFill/>
        </p:grpSpPr>
        <p:sp>
          <p:nvSpPr>
            <p:cNvPr id="26" name="Triangle 25"/>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7" name="Rectangle 26"/>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28" name="Rectangle 27"/>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9" name="Rectangle 28"/>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sp>
        <p:nvSpPr>
          <p:cNvPr id="30" name="Oval 29"/>
          <p:cNvSpPr/>
          <p:nvPr/>
        </p:nvSpPr>
        <p:spPr>
          <a:xfrm>
            <a:off x="7279326" y="1004635"/>
            <a:ext cx="466455" cy="466455"/>
          </a:xfrm>
          <a:prstGeom prst="ellipse">
            <a:avLst/>
          </a:prstGeom>
          <a:noFill/>
          <a:ln w="19050">
            <a:solidFill>
              <a:srgbClr val="CB59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7846512"/>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The Two Models [For Teachers Only]</a:t>
            </a:r>
            <a:endParaRPr sz="2400" dirty="0"/>
          </a:p>
        </p:txBody>
      </p:sp>
      <p:sp>
        <p:nvSpPr>
          <p:cNvPr id="2" name="TextBox 1"/>
          <p:cNvSpPr txBox="1"/>
          <p:nvPr/>
        </p:nvSpPr>
        <p:spPr>
          <a:xfrm>
            <a:off x="159798" y="572346"/>
            <a:ext cx="8860780" cy="6186309"/>
          </a:xfrm>
          <a:prstGeom prst="rect">
            <a:avLst/>
          </a:prstGeom>
          <a:noFill/>
        </p:spPr>
        <p:txBody>
          <a:bodyPr wrap="square" rtlCol="0">
            <a:spAutoFit/>
          </a:bodyPr>
          <a:lstStyle/>
          <a:p>
            <a:r>
              <a:rPr lang="en-US" sz="1050" b="1" dirty="0"/>
              <a:t>Matter from Food (primary model here):</a:t>
            </a:r>
            <a:endParaRPr lang="en-US" sz="1050" dirty="0"/>
          </a:p>
          <a:p>
            <a:r>
              <a:rPr lang="en-US" sz="1050" u="sng" dirty="0"/>
              <a:t>Ideas from Our Model for Chemical Reactions</a:t>
            </a:r>
            <a:endParaRPr lang="en-US" sz="1050" dirty="0"/>
          </a:p>
          <a:p>
            <a:r>
              <a:rPr lang="en-US" sz="1050" dirty="0"/>
              <a:t>Matter is conserved, neither created nor destroyed. Matter is rearranged in chemical reactions. </a:t>
            </a:r>
          </a:p>
          <a:p>
            <a:r>
              <a:rPr lang="en-US" sz="1050" dirty="0"/>
              <a:t>Food has matter in the form of protein, carbs and fats- the same things we find our bodies are made of. We also take in matter as oxygen and water.</a:t>
            </a:r>
          </a:p>
          <a:p>
            <a:r>
              <a:rPr lang="en-US" sz="1050" dirty="0"/>
              <a:t>Some of this matter is used in our body, but we take in much more matter than we need to use to grow or maintain body structures. </a:t>
            </a:r>
          </a:p>
          <a:p>
            <a:r>
              <a:rPr lang="en-US" sz="1050" dirty="0"/>
              <a:t>Some of this matter (especially much of the water but also some indigestible material) basically passes through us.</a:t>
            </a:r>
          </a:p>
          <a:p>
            <a:r>
              <a:rPr lang="en-US" sz="1050" u="sng" dirty="0"/>
              <a:t> Ideas Added in Cellular Respiration</a:t>
            </a:r>
            <a:endParaRPr lang="en-US" sz="1050" dirty="0"/>
          </a:p>
          <a:p>
            <a:r>
              <a:rPr lang="en-US" sz="1050" dirty="0"/>
              <a:t>Some of this matter is really taken in for energy. It is rearranged to obtain energy in a reaction called cellular respiration. The products are expelled from the body as carbon dioxide and water (CO2 + H2O).</a:t>
            </a:r>
          </a:p>
          <a:p>
            <a:r>
              <a:rPr lang="en-US" sz="1050" b="1" u="sng" dirty="0">
                <a:solidFill>
                  <a:schemeClr val="accent6">
                    <a:lumMod val="75000"/>
                  </a:schemeClr>
                </a:solidFill>
              </a:rPr>
              <a:t>New Ideas in Biosynthesis</a:t>
            </a:r>
            <a:endParaRPr lang="en-US" sz="1050" dirty="0">
              <a:solidFill>
                <a:schemeClr val="accent6">
                  <a:lumMod val="75000"/>
                </a:schemeClr>
              </a:solidFill>
            </a:endParaRPr>
          </a:p>
          <a:p>
            <a:r>
              <a:rPr lang="en-US" sz="1050" dirty="0">
                <a:solidFill>
                  <a:schemeClr val="accent6">
                    <a:lumMod val="75000"/>
                  </a:schemeClr>
                </a:solidFill>
              </a:rPr>
              <a:t>Some of our digested food is used to build new macromolecules to repair and to build new body tissue</a:t>
            </a:r>
          </a:p>
          <a:p>
            <a:r>
              <a:rPr lang="en-US" sz="1050" dirty="0">
                <a:solidFill>
                  <a:schemeClr val="accent6">
                    <a:lumMod val="75000"/>
                  </a:schemeClr>
                </a:solidFill>
              </a:rPr>
              <a:t>Food consumed in excess of what we need for energy and growth/repair is converted to fat and stored.</a:t>
            </a:r>
          </a:p>
          <a:p>
            <a:r>
              <a:rPr lang="en-US" sz="1050" dirty="0">
                <a:solidFill>
                  <a:schemeClr val="accent6">
                    <a:lumMod val="75000"/>
                  </a:schemeClr>
                </a:solidFill>
              </a:rPr>
              <a:t>Building new biomolecules (proteins, fats and carbs) from the products of digestion requires energy</a:t>
            </a:r>
          </a:p>
          <a:p>
            <a:endParaRPr lang="en-US" sz="1050" dirty="0">
              <a:solidFill>
                <a:schemeClr val="accent6">
                  <a:lumMod val="75000"/>
                </a:schemeClr>
              </a:solidFill>
            </a:endParaRPr>
          </a:p>
          <a:p>
            <a:r>
              <a:rPr lang="en-US" sz="1050" b="1" dirty="0"/>
              <a:t>Energy from Food (secondary model here):</a:t>
            </a:r>
            <a:endParaRPr lang="en-US" sz="1050" dirty="0"/>
          </a:p>
          <a:p>
            <a:r>
              <a:rPr lang="en-US" sz="1050" u="sng" dirty="0"/>
              <a:t>Ideas from Our Model for Chemical Reactions</a:t>
            </a:r>
            <a:endParaRPr lang="en-US" sz="1050" dirty="0"/>
          </a:p>
          <a:p>
            <a:r>
              <a:rPr lang="en-US" sz="1050" dirty="0"/>
              <a:t>Energy is conserved, neither created nor destroyed. Energy is transformed in chemical reactions. </a:t>
            </a:r>
          </a:p>
          <a:p>
            <a:r>
              <a:rPr lang="en-US" sz="1050" dirty="0"/>
              <a:t>When the reactants have more potential energy than the products, energy is released in the reaction (“downhill” reaction).</a:t>
            </a:r>
          </a:p>
          <a:p>
            <a:r>
              <a:rPr lang="en-US" sz="1050" dirty="0"/>
              <a:t>[electrolysis classrooms only]</a:t>
            </a:r>
          </a:p>
          <a:p>
            <a:r>
              <a:rPr lang="en-US" sz="1050" dirty="0"/>
              <a:t>When the products have more potential energy than the reactants, energy must be added to the reaction (“uphill” reaction).</a:t>
            </a:r>
          </a:p>
          <a:p>
            <a:r>
              <a:rPr lang="en-US" sz="1050" b="1" u="sng" dirty="0">
                <a:solidFill>
                  <a:schemeClr val="accent6">
                    <a:lumMod val="75000"/>
                  </a:schemeClr>
                </a:solidFill>
              </a:rPr>
              <a:t>New Model Ideas </a:t>
            </a:r>
            <a:r>
              <a:rPr lang="en-US" sz="1050" dirty="0">
                <a:solidFill>
                  <a:schemeClr val="accent6">
                    <a:lumMod val="75000"/>
                  </a:schemeClr>
                </a:solidFill>
              </a:rPr>
              <a:t>[Ethanol classrooms only]</a:t>
            </a:r>
          </a:p>
          <a:p>
            <a:r>
              <a:rPr lang="en-US" sz="1050" dirty="0">
                <a:solidFill>
                  <a:schemeClr val="accent6">
                    <a:lumMod val="75000"/>
                  </a:schemeClr>
                </a:solidFill>
              </a:rPr>
              <a:t>When the products have more potential energy than the reactants, energy must be added to the reaction (“uphill” reaction). </a:t>
            </a:r>
          </a:p>
          <a:p>
            <a:r>
              <a:rPr lang="en-US" sz="1050" dirty="0"/>
              <a:t>Food has energy in the form of calories.</a:t>
            </a:r>
          </a:p>
          <a:p>
            <a:r>
              <a:rPr lang="en-US" sz="1050" dirty="0"/>
              <a:t>Living things get energy by rearranging food and oxygen molecules.</a:t>
            </a:r>
          </a:p>
          <a:p>
            <a:r>
              <a:rPr lang="en-US" sz="1050" u="sng" dirty="0"/>
              <a:t> Ideas Added in Cellular Respiration</a:t>
            </a:r>
            <a:endParaRPr lang="en-US" sz="1050" dirty="0"/>
          </a:p>
          <a:p>
            <a:r>
              <a:rPr lang="en-US" sz="1050" dirty="0"/>
              <a:t>Living things rearrange food (specifically glucose - C</a:t>
            </a:r>
            <a:r>
              <a:rPr lang="en-US" sz="1050" baseline="-25000" dirty="0"/>
              <a:t>6</a:t>
            </a:r>
            <a:r>
              <a:rPr lang="en-US" sz="1050" dirty="0"/>
              <a:t>H</a:t>
            </a:r>
            <a:r>
              <a:rPr lang="en-US" sz="1050" baseline="-25000" dirty="0"/>
              <a:t>12</a:t>
            </a:r>
            <a:r>
              <a:rPr lang="en-US" sz="1050" dirty="0"/>
              <a:t>O</a:t>
            </a:r>
            <a:r>
              <a:rPr lang="en-US" sz="1050" baseline="-25000" dirty="0"/>
              <a:t>﻿6</a:t>
            </a:r>
            <a:r>
              <a:rPr lang="en-US" sz="1050" dirty="0"/>
              <a:t>﻿) and O</a:t>
            </a:r>
            <a:r>
              <a:rPr lang="en-US" sz="1050" baseline="-25000" dirty="0"/>
              <a:t>2</a:t>
            </a:r>
            <a:r>
              <a:rPr lang="en-US" sz="1050" dirty="0"/>
              <a:t> into CO</a:t>
            </a:r>
            <a:r>
              <a:rPr lang="en-US" sz="1050" baseline="-25000" dirty="0"/>
              <a:t>2</a:t>
            </a:r>
            <a:r>
              <a:rPr lang="en-US" sz="1050" dirty="0"/>
              <a:t> and H</a:t>
            </a:r>
            <a:r>
              <a:rPr lang="en-US" sz="1050" baseline="-25000" dirty="0"/>
              <a:t>2</a:t>
            </a:r>
            <a:r>
              <a:rPr lang="en-US" sz="1050" dirty="0"/>
              <a:t>O</a:t>
            </a:r>
          </a:p>
          <a:p>
            <a:r>
              <a:rPr lang="en-US" sz="1050" dirty="0"/>
              <a:t>(C</a:t>
            </a:r>
            <a:r>
              <a:rPr lang="en-US" sz="1050" baseline="-25000" dirty="0"/>
              <a:t>6</a:t>
            </a:r>
            <a:r>
              <a:rPr lang="en-US" sz="1050" dirty="0"/>
              <a:t>H</a:t>
            </a:r>
            <a:r>
              <a:rPr lang="en-US" sz="1050" baseline="-25000" dirty="0"/>
              <a:t>12</a:t>
            </a:r>
            <a:r>
              <a:rPr lang="en-US" sz="1050" dirty="0"/>
              <a:t>O</a:t>
            </a:r>
            <a:r>
              <a:rPr lang="en-US" sz="1050" baseline="-25000" dirty="0"/>
              <a:t>6</a:t>
            </a:r>
            <a:r>
              <a:rPr lang="en-US" sz="1050" dirty="0"/>
              <a:t> + O</a:t>
            </a:r>
            <a:r>
              <a:rPr lang="en-US" sz="1050" baseline="-25000" dirty="0"/>
              <a:t>2</a:t>
            </a:r>
            <a:r>
              <a:rPr lang="en-US" sz="1050" dirty="0"/>
              <a:t>) have higher energy than (CO</a:t>
            </a:r>
            <a:r>
              <a:rPr lang="en-US" sz="1050" baseline="-25000" dirty="0"/>
              <a:t>2</a:t>
            </a:r>
            <a:r>
              <a:rPr lang="en-US" sz="1050" dirty="0"/>
              <a:t> + H</a:t>
            </a:r>
            <a:r>
              <a:rPr lang="en-US" sz="1050" baseline="-25000" dirty="0"/>
              <a:t>2</a:t>
            </a:r>
            <a:r>
              <a:rPr lang="en-US" sz="1050" dirty="0"/>
              <a:t>O) so this rearrangement releases energy.</a:t>
            </a:r>
          </a:p>
          <a:p>
            <a:r>
              <a:rPr lang="en-US" sz="1050" dirty="0"/>
              <a:t>- The rearrangements occur in a series of steps rather than all at once.</a:t>
            </a:r>
          </a:p>
          <a:p>
            <a:r>
              <a:rPr lang="en-US" sz="1050" dirty="0"/>
              <a:t>- Collectively the reactions are called cellular respiration.</a:t>
            </a:r>
          </a:p>
          <a:p>
            <a:r>
              <a:rPr lang="en-US" sz="1050" dirty="0"/>
              <a:t>- Usable cellular energy is released in the form of ATP.</a:t>
            </a:r>
          </a:p>
          <a:p>
            <a:r>
              <a:rPr lang="en-US" sz="1050" dirty="0"/>
              <a:t>UNITY AND DIVERSITY: Other reactions (such as fermentation) can produce biologically usable energy, but they are usually less efficient. We see these reactions in some groups of organisms that have evolved under different environmental conditions and in our own bodies during times when oxygen is not readily available.</a:t>
            </a:r>
          </a:p>
          <a:p>
            <a:r>
              <a:rPr lang="en-US" sz="1050" b="1" u="sng" dirty="0">
                <a:solidFill>
                  <a:schemeClr val="accent6">
                    <a:lumMod val="75000"/>
                  </a:schemeClr>
                </a:solidFill>
              </a:rPr>
              <a:t>New Model Ideas</a:t>
            </a:r>
            <a:endParaRPr lang="en-US" sz="1050" dirty="0">
              <a:solidFill>
                <a:schemeClr val="accent6">
                  <a:lumMod val="75000"/>
                </a:schemeClr>
              </a:solidFill>
            </a:endParaRPr>
          </a:p>
          <a:p>
            <a:r>
              <a:rPr lang="en-US" sz="1050" dirty="0">
                <a:solidFill>
                  <a:schemeClr val="accent6">
                    <a:lumMod val="75000"/>
                  </a:schemeClr>
                </a:solidFill>
              </a:rPr>
              <a:t>If you run out of glucose your body can pull from fat stores and then as a last resort, amino acids to provide fuel for cellular respiration</a:t>
            </a:r>
          </a:p>
          <a:p>
            <a:endParaRPr lang="en-US" sz="1050" b="1" dirty="0">
              <a:solidFill>
                <a:schemeClr val="accent6">
                  <a:lumMod val="75000"/>
                </a:schemeClr>
              </a:solidFill>
            </a:endParaRPr>
          </a:p>
          <a:p>
            <a:endParaRPr lang="en-US" dirty="0">
              <a:solidFill>
                <a:srgbClr val="D06A28"/>
              </a:solidFill>
            </a:endParaRPr>
          </a:p>
        </p:txBody>
      </p:sp>
    </p:spTree>
    <p:extLst>
      <p:ext uri="{BB962C8B-B14F-4D97-AF65-F5344CB8AC3E}">
        <p14:creationId xmlns:p14="http://schemas.microsoft.com/office/powerpoint/2010/main" val="4156975982"/>
      </p:ext>
    </p:extLst>
  </p:cSld>
  <p:clrMapOvr>
    <a:masterClrMapping/>
  </p:clrMapOvr>
  <p:transition spd="slow"/>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LS05 Teacher Resource: Learning Segment Overview</a:t>
            </a:r>
            <a:endParaRPr sz="2400" dirty="0"/>
          </a:p>
        </p:txBody>
      </p:sp>
      <p:sp>
        <p:nvSpPr>
          <p:cNvPr id="14" name="Content Placeholder 2"/>
          <p:cNvSpPr txBox="1">
            <a:spLocks/>
          </p:cNvSpPr>
          <p:nvPr/>
        </p:nvSpPr>
        <p:spPr>
          <a:xfrm>
            <a:off x="3022333" y="1373957"/>
            <a:ext cx="5810118" cy="17839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2000" b="1" dirty="0">
                <a:solidFill>
                  <a:srgbClr val="583F34"/>
                </a:solidFill>
              </a:rPr>
              <a:t>M</a:t>
            </a:r>
            <a:r>
              <a:rPr lang="en-US" sz="2000" b="1" dirty="0">
                <a:solidFill>
                  <a:srgbClr val="583F34"/>
                </a:solidFill>
                <a:sym typeface="Wingdings" panose="05000000000000000000" pitchFamily="2" charset="2"/>
              </a:rPr>
              <a:t></a:t>
            </a:r>
            <a:r>
              <a:rPr lang="en-US" sz="2000" b="1" dirty="0">
                <a:solidFill>
                  <a:srgbClr val="583F34"/>
                </a:solidFill>
              </a:rPr>
              <a:t>P: </a:t>
            </a:r>
            <a:r>
              <a:rPr lang="en-US" sz="1800" b="1" dirty="0">
                <a:solidFill>
                  <a:srgbClr val="583F34"/>
                </a:solidFill>
                <a:ea typeface="MS Mincho" panose="02020609040205080304" pitchFamily="49" charset="-128"/>
                <a:cs typeface="Times New Roman" panose="02020603050405020304" pitchFamily="18" charset="0"/>
              </a:rPr>
              <a:t>Now we have the revised models we need to tackle the </a:t>
            </a:r>
            <a:r>
              <a:rPr lang="en-US" sz="1800" b="1" dirty="0">
                <a:ea typeface="MS Mincho" panose="02020609040205080304" pitchFamily="49" charset="-128"/>
                <a:cs typeface="Times New Roman" panose="02020603050405020304" pitchFamily="18" charset="0"/>
              </a:rPr>
              <a:t>hibernating bear</a:t>
            </a:r>
            <a:r>
              <a:rPr lang="en-US" sz="1800" b="1" dirty="0">
                <a:solidFill>
                  <a:srgbClr val="FF0000"/>
                </a:solidFill>
                <a:ea typeface="MS Mincho" panose="02020609040205080304" pitchFamily="49" charset="-128"/>
                <a:cs typeface="Times New Roman" panose="02020603050405020304" pitchFamily="18" charset="0"/>
              </a:rPr>
              <a:t> </a:t>
            </a:r>
            <a:r>
              <a:rPr lang="en-US" sz="1800" b="1" dirty="0">
                <a:solidFill>
                  <a:srgbClr val="583F34"/>
                </a:solidFill>
                <a:ea typeface="MS Mincho" panose="02020609040205080304" pitchFamily="49" charset="-128"/>
                <a:cs typeface="Times New Roman" panose="02020603050405020304" pitchFamily="18" charset="0"/>
              </a:rPr>
              <a:t>explanation. We work in groups to consider any new ideas and to evaluate our understanding. </a:t>
            </a:r>
            <a:r>
              <a:rPr lang="en-US" sz="1800" dirty="0">
                <a:solidFill>
                  <a:srgbClr val="583F34"/>
                </a:solidFill>
                <a:ea typeface="MS Mincho" panose="02020609040205080304" pitchFamily="49" charset="-128"/>
                <a:cs typeface="Times New Roman" panose="02020603050405020304" pitchFamily="18" charset="0"/>
              </a:rPr>
              <a:t>[This learning segment contains a lot of scaffolding and depending on your students you may wish to use all of it or very little.] </a:t>
            </a:r>
          </a:p>
          <a:p>
            <a:pPr marL="0" indent="0">
              <a:spcBef>
                <a:spcPts val="0"/>
              </a:spcBef>
              <a:spcAft>
                <a:spcPts val="600"/>
              </a:spcAft>
              <a:buNone/>
            </a:pPr>
            <a:endParaRPr lang="en-US" sz="2000" b="1" dirty="0">
              <a:solidFill>
                <a:srgbClr val="583F34"/>
              </a:solidFill>
              <a:cs typeface="Arial" panose="020B0604020202020204" pitchFamily="34" charset="0"/>
            </a:endParaRPr>
          </a:p>
        </p:txBody>
      </p:sp>
      <p:sp>
        <p:nvSpPr>
          <p:cNvPr id="31" name="TextBox 30"/>
          <p:cNvSpPr txBox="1"/>
          <p:nvPr/>
        </p:nvSpPr>
        <p:spPr>
          <a:xfrm>
            <a:off x="3022332" y="891562"/>
            <a:ext cx="2240547" cy="369332"/>
          </a:xfrm>
          <a:prstGeom prst="rect">
            <a:avLst/>
          </a:prstGeom>
          <a:noFill/>
        </p:spPr>
        <p:txBody>
          <a:bodyPr wrap="square" rtlCol="0">
            <a:spAutoFit/>
          </a:bodyPr>
          <a:lstStyle/>
          <a:p>
            <a:r>
              <a:rPr lang="en-US" dirty="0">
                <a:solidFill>
                  <a:srgbClr val="583F34"/>
                </a:solidFill>
              </a:rPr>
              <a:t>Time: 20-150 minutes</a:t>
            </a:r>
          </a:p>
        </p:txBody>
      </p:sp>
      <p:sp>
        <p:nvSpPr>
          <p:cNvPr id="2" name="Rectangle 1"/>
          <p:cNvSpPr/>
          <p:nvPr/>
        </p:nvSpPr>
        <p:spPr>
          <a:xfrm>
            <a:off x="304372" y="3204038"/>
            <a:ext cx="4124438" cy="2893100"/>
          </a:xfrm>
          <a:prstGeom prst="rect">
            <a:avLst/>
          </a:prstGeom>
        </p:spPr>
        <p:txBody>
          <a:bodyPr wrap="square">
            <a:spAutoFit/>
          </a:bodyPr>
          <a:lstStyle/>
          <a:p>
            <a:r>
              <a:rPr lang="en-US" sz="1400" i="1" u="sng" dirty="0">
                <a:solidFill>
                  <a:srgbClr val="583F34"/>
                </a:solidFill>
              </a:rPr>
              <a:t>Resources you will need:</a:t>
            </a:r>
          </a:p>
          <a:p>
            <a:r>
              <a:rPr lang="en-US" sz="1400" i="1" dirty="0">
                <a:solidFill>
                  <a:srgbClr val="583F34"/>
                </a:solidFill>
              </a:rPr>
              <a:t>CR Doodle Sheet</a:t>
            </a:r>
          </a:p>
          <a:p>
            <a:r>
              <a:rPr lang="en-US" sz="1400" dirty="0">
                <a:solidFill>
                  <a:srgbClr val="583F34"/>
                </a:solidFill>
              </a:rPr>
              <a:t>B 02 Doodle Sheet</a:t>
            </a:r>
          </a:p>
          <a:p>
            <a:r>
              <a:rPr lang="en-US" sz="1400" dirty="0">
                <a:solidFill>
                  <a:srgbClr val="583F34"/>
                </a:solidFill>
              </a:rPr>
              <a:t>B 05 H</a:t>
            </a:r>
            <a:r>
              <a:rPr lang="en-US" sz="1400" dirty="0"/>
              <a:t>ibernating bear</a:t>
            </a:r>
            <a:r>
              <a:rPr lang="en-US" sz="1400" dirty="0">
                <a:solidFill>
                  <a:srgbClr val="583F34"/>
                </a:solidFill>
              </a:rPr>
              <a:t> Four Corners Handout</a:t>
            </a:r>
          </a:p>
          <a:p>
            <a:r>
              <a:rPr lang="en-US" sz="1400" dirty="0">
                <a:solidFill>
                  <a:srgbClr val="583F34"/>
                </a:solidFill>
              </a:rPr>
              <a:t>Sign with the names of each of </a:t>
            </a:r>
          </a:p>
          <a:p>
            <a:r>
              <a:rPr lang="en-US" sz="1400" dirty="0">
                <a:solidFill>
                  <a:srgbClr val="583F34"/>
                </a:solidFill>
              </a:rPr>
              <a:t>the 4 Friends. Post one in each corner of the room.</a:t>
            </a:r>
          </a:p>
          <a:p>
            <a:r>
              <a:rPr lang="en-US" sz="1400" dirty="0">
                <a:solidFill>
                  <a:srgbClr val="583F34"/>
                </a:solidFill>
                <a:cs typeface="Arial" panose="020B0604020202020204" pitchFamily="34" charset="0"/>
              </a:rPr>
              <a:t>B 05 Four Corners Readings (as needed): </a:t>
            </a:r>
          </a:p>
          <a:p>
            <a:r>
              <a:rPr lang="en-US" sz="1400" dirty="0">
                <a:solidFill>
                  <a:srgbClr val="583F34"/>
                </a:solidFill>
                <a:cs typeface="Arial" panose="020B0604020202020204" pitchFamily="34" charset="0"/>
              </a:rPr>
              <a:t>Matter and Energy, What is Poop?</a:t>
            </a:r>
          </a:p>
          <a:p>
            <a:r>
              <a:rPr lang="en-US" sz="1400" dirty="0">
                <a:solidFill>
                  <a:srgbClr val="583F34"/>
                </a:solidFill>
                <a:cs typeface="Arial" panose="020B0604020202020204" pitchFamily="34" charset="0"/>
              </a:rPr>
              <a:t>How is water involved in organisms? Food: What is it?</a:t>
            </a:r>
          </a:p>
          <a:p>
            <a:r>
              <a:rPr lang="en-US" sz="1400" i="1" u="sng" dirty="0">
                <a:solidFill>
                  <a:srgbClr val="583F34"/>
                </a:solidFill>
              </a:rPr>
              <a:t>Websites of interest:</a:t>
            </a:r>
          </a:p>
          <a:p>
            <a:r>
              <a:rPr lang="en-US" sz="1400" dirty="0">
                <a:solidFill>
                  <a:srgbClr val="583F34"/>
                </a:solidFill>
              </a:rPr>
              <a:t>Check individual slides for resources. </a:t>
            </a:r>
          </a:p>
          <a:p>
            <a:r>
              <a:rPr lang="en-US" sz="1400" i="1" u="sng" dirty="0">
                <a:solidFill>
                  <a:srgbClr val="583F34"/>
                </a:solidFill>
              </a:rPr>
              <a:t>MBER Essentials:</a:t>
            </a:r>
          </a:p>
          <a:p>
            <a:r>
              <a:rPr lang="en-US" sz="1400" dirty="0">
                <a:solidFill>
                  <a:srgbClr val="583F34"/>
                </a:solidFill>
              </a:rPr>
              <a:t>Whiteboards</a:t>
            </a:r>
          </a:p>
        </p:txBody>
      </p:sp>
      <p:sp>
        <p:nvSpPr>
          <p:cNvPr id="36" name="Content Placeholder 2"/>
          <p:cNvSpPr txBox="1">
            <a:spLocks/>
          </p:cNvSpPr>
          <p:nvPr/>
        </p:nvSpPr>
        <p:spPr>
          <a:xfrm>
            <a:off x="4428809" y="3186039"/>
            <a:ext cx="4520582" cy="305192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a:buNone/>
            </a:pPr>
            <a:r>
              <a:rPr lang="en-US" sz="1600" dirty="0">
                <a:solidFill>
                  <a:srgbClr val="583F34"/>
                </a:solidFill>
              </a:rPr>
              <a:t>We have the revised models we need to tackle the </a:t>
            </a:r>
            <a:r>
              <a:rPr lang="en-US" sz="1600" dirty="0"/>
              <a:t>hibernating bear </a:t>
            </a:r>
            <a:r>
              <a:rPr lang="en-US" sz="1600" dirty="0">
                <a:solidFill>
                  <a:srgbClr val="583F34"/>
                </a:solidFill>
              </a:rPr>
              <a:t>explanation. We share the the main points from their </a:t>
            </a:r>
            <a:r>
              <a:rPr lang="en-US" sz="1600" dirty="0"/>
              <a:t>hibernating bear </a:t>
            </a:r>
            <a:r>
              <a:rPr lang="en-US" sz="1600" dirty="0">
                <a:solidFill>
                  <a:srgbClr val="583F34"/>
                </a:solidFill>
              </a:rPr>
              <a:t>explanations (CR Doodle U) and any unanswered questions from CR Doodle V.  We take a quick look and make any quick revisions because it’s been a while since these key points were generated!. Revise the key points as needed, but there is no need to spend too much time here as there are still more options to revise. </a:t>
            </a:r>
          </a:p>
          <a:p>
            <a:pPr marL="0" indent="0">
              <a:buNone/>
            </a:pPr>
            <a:r>
              <a:rPr lang="en-US" sz="1600" dirty="0">
                <a:solidFill>
                  <a:srgbClr val="583F34"/>
                </a:solidFill>
              </a:rPr>
              <a:t>			&lt;continued on next slide&gt;</a:t>
            </a:r>
          </a:p>
        </p:txBody>
      </p:sp>
      <p:grpSp>
        <p:nvGrpSpPr>
          <p:cNvPr id="15" name="Group 14"/>
          <p:cNvGrpSpPr/>
          <p:nvPr/>
        </p:nvGrpSpPr>
        <p:grpSpPr>
          <a:xfrm>
            <a:off x="451309" y="995799"/>
            <a:ext cx="2571024" cy="2190241"/>
            <a:chOff x="1029484" y="1311626"/>
            <a:chExt cx="2571024" cy="2190241"/>
          </a:xfrm>
          <a:noFill/>
        </p:grpSpPr>
        <p:sp>
          <p:nvSpPr>
            <p:cNvPr id="17" name="Triangle 16"/>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9" name="Rectangle 18"/>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0" name="Rectangle 19"/>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40" name="Straight Arrow Connector 39">
            <a:extLst>
              <a:ext uri="{FF2B5EF4-FFF2-40B4-BE49-F238E27FC236}">
                <a16:creationId xmlns:a16="http://schemas.microsoft.com/office/drawing/2014/main" id="{340F8EC4-0971-48ED-99C2-3BB50521A7AC}"/>
              </a:ext>
            </a:extLst>
          </p:cNvPr>
          <p:cNvCxnSpPr/>
          <p:nvPr/>
        </p:nvCxnSpPr>
        <p:spPr>
          <a:xfrm flipV="1">
            <a:off x="684754" y="1385124"/>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035727798"/>
      </p:ext>
    </p:extLst>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LS05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Content Placeholder 2"/>
          <p:cNvSpPr txBox="1">
            <a:spLocks/>
          </p:cNvSpPr>
          <p:nvPr/>
        </p:nvSpPr>
        <p:spPr>
          <a:xfrm>
            <a:off x="439340" y="656500"/>
            <a:ext cx="8229600" cy="555033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600" b="1" dirty="0">
                <a:solidFill>
                  <a:srgbClr val="583F34"/>
                </a:solidFill>
              </a:rPr>
              <a:t>Notes and Details (continued):</a:t>
            </a:r>
          </a:p>
          <a:p>
            <a:pPr marL="0" indent="0">
              <a:buNone/>
            </a:pPr>
            <a:r>
              <a:rPr lang="en-US" sz="1600" dirty="0">
                <a:solidFill>
                  <a:srgbClr val="583F34"/>
                </a:solidFill>
              </a:rPr>
              <a:t>To solidify students’ command of the model, and expose any problematic ideas, we do the 4 corners activity. Prior to the activity make signs with the names of the 4 friends and hang them in the 4 corners of your room. Take the class through these steps:</a:t>
            </a:r>
          </a:p>
          <a:p>
            <a:pPr marL="914400" lvl="1" indent="-457200">
              <a:spcBef>
                <a:spcPts val="400"/>
              </a:spcBef>
              <a:buFont typeface="+mj-lt"/>
              <a:buAutoNum type="alphaLcPeriod"/>
            </a:pPr>
            <a:r>
              <a:rPr lang="en-US" sz="1600" dirty="0">
                <a:solidFill>
                  <a:srgbClr val="583F34"/>
                </a:solidFill>
              </a:rPr>
              <a:t>Students write the name of the friend they agree with and on the back of the paper they explain why they agree with that friend </a:t>
            </a:r>
            <a:r>
              <a:rPr lang="en-US" sz="1600" b="1" dirty="0">
                <a:solidFill>
                  <a:srgbClr val="583F34"/>
                </a:solidFill>
              </a:rPr>
              <a:t>AND</a:t>
            </a:r>
            <a:r>
              <a:rPr lang="en-US" sz="1600" dirty="0">
                <a:solidFill>
                  <a:srgbClr val="583F34"/>
                </a:solidFill>
              </a:rPr>
              <a:t> they also explain why they disagree with the others.</a:t>
            </a:r>
          </a:p>
          <a:p>
            <a:pPr marL="914400" lvl="1" indent="-457200">
              <a:spcBef>
                <a:spcPts val="400"/>
              </a:spcBef>
              <a:buFont typeface="+mj-lt"/>
              <a:buAutoNum type="alphaLcPeriod"/>
            </a:pPr>
            <a:r>
              <a:rPr lang="en-US" sz="1600" dirty="0">
                <a:solidFill>
                  <a:srgbClr val="583F34"/>
                </a:solidFill>
              </a:rPr>
              <a:t>Once all are ready, they each go to the corner of the person they agree with. If everyone winds up in Demarcus’ corner then you can have a brief discussion, pat them on the back, and move on. But if there are students in different corners, instruct each group to discuss why they chose that corner, and pick a spokesperson who will explain their position to the class.</a:t>
            </a:r>
          </a:p>
          <a:p>
            <a:pPr marL="914400" lvl="1" indent="-457200">
              <a:spcBef>
                <a:spcPts val="400"/>
              </a:spcBef>
              <a:buFont typeface="+mj-lt"/>
              <a:buAutoNum type="alphaLcPeriod"/>
            </a:pPr>
            <a:r>
              <a:rPr lang="en-US" sz="1600" dirty="0">
                <a:solidFill>
                  <a:srgbClr val="583F34"/>
                </a:solidFill>
              </a:rPr>
              <a:t>Spokespersons take turns explaining. Once each group has explained its position, allow them to cross-talk. They can try to convince other groups of their position and/or ask questions of other groups.</a:t>
            </a:r>
          </a:p>
          <a:p>
            <a:pPr marL="914400" lvl="1" indent="-457200">
              <a:spcBef>
                <a:spcPts val="400"/>
              </a:spcBef>
              <a:buFont typeface="+mj-lt"/>
              <a:buAutoNum type="alphaLcPeriod"/>
            </a:pPr>
            <a:r>
              <a:rPr lang="en-US" sz="1600" dirty="0">
                <a:solidFill>
                  <a:srgbClr val="583F34"/>
                </a:solidFill>
              </a:rPr>
              <a:t>Now ask if anyone wants to change corners.</a:t>
            </a:r>
          </a:p>
          <a:p>
            <a:pPr marL="914400" lvl="1" indent="-457200">
              <a:spcBef>
                <a:spcPts val="400"/>
              </a:spcBef>
              <a:buFont typeface="+mj-lt"/>
              <a:buAutoNum type="alphaLcPeriod"/>
            </a:pPr>
            <a:r>
              <a:rPr lang="en-US" sz="1600" dirty="0">
                <a:solidFill>
                  <a:srgbClr val="583F34"/>
                </a:solidFill>
              </a:rPr>
              <a:t>If all the students are in Demarcus’s Corner and you feel confident that they can all explain in detail what happens to the matter, then you may want to give the summative assessment in Learning Segment 07</a:t>
            </a:r>
          </a:p>
          <a:p>
            <a:pPr marL="0" indent="0">
              <a:buNone/>
            </a:pPr>
            <a:endParaRPr lang="en-US" sz="1600" dirty="0">
              <a:solidFill>
                <a:srgbClr val="583F34"/>
              </a:solidFill>
            </a:endParaRPr>
          </a:p>
          <a:p>
            <a:pPr marL="0" indent="0" algn="r">
              <a:spcBef>
                <a:spcPts val="0"/>
              </a:spcBef>
              <a:spcAft>
                <a:spcPts val="600"/>
              </a:spcAft>
              <a:buNone/>
            </a:pPr>
            <a:r>
              <a:rPr lang="en-US" sz="1600" dirty="0">
                <a:solidFill>
                  <a:srgbClr val="583F34"/>
                </a:solidFill>
              </a:rPr>
              <a:t>&lt;more details can be found in the “presenter notes” field under each slide&gt;</a:t>
            </a: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2902789864"/>
      </p:ext>
    </p:extLst>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LS05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7" name="Content Placeholder 2"/>
          <p:cNvSpPr txBox="1">
            <a:spLocks/>
          </p:cNvSpPr>
          <p:nvPr/>
        </p:nvSpPr>
        <p:spPr>
          <a:xfrm>
            <a:off x="201810" y="656500"/>
            <a:ext cx="8704660" cy="555033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indent="-457200">
              <a:spcBef>
                <a:spcPts val="400"/>
              </a:spcBef>
              <a:buFont typeface="+mj-lt"/>
              <a:buAutoNum type="alphaLcPeriod" startAt="6"/>
            </a:pPr>
            <a:r>
              <a:rPr lang="en-US" sz="1600" dirty="0">
                <a:solidFill>
                  <a:srgbClr val="583F34"/>
                </a:solidFill>
              </a:rPr>
              <a:t> If there are students who are still challenged by this idea (those that are not in Demarcus's Corner) assign readings appropriately. You can approach this by saying that we are still  unsure, so would you like more information. For students who are in Andy’s Corner assign the Water and organisms reading. Those in Jasmine’s Corner assign the Matter and Energy reading. Those in Isabella’s Corner assign the What is Poop? reading. Those in Demarcus’s Corner can confirm what they are already thinking with the FOOD reading. </a:t>
            </a:r>
          </a:p>
          <a:p>
            <a:pPr marL="0" indent="0">
              <a:buNone/>
            </a:pPr>
            <a:r>
              <a:rPr lang="en-US" sz="1600" dirty="0">
                <a:solidFill>
                  <a:srgbClr val="583F34"/>
                </a:solidFill>
              </a:rPr>
              <a:t>We now read different texts to help us better understand which friend has made the best statement. We use the paired reading strategy to help access this information. </a:t>
            </a:r>
          </a:p>
          <a:p>
            <a:pPr marL="0" indent="0">
              <a:buNone/>
            </a:pPr>
            <a:endParaRPr lang="en-US" sz="1600" dirty="0">
              <a:solidFill>
                <a:srgbClr val="583F34"/>
              </a:solidFill>
            </a:endParaRPr>
          </a:p>
          <a:p>
            <a:pPr marL="0" lvl="0" indent="0">
              <a:buNone/>
            </a:pPr>
            <a:r>
              <a:rPr lang="en-US" sz="1600" dirty="0">
                <a:solidFill>
                  <a:srgbClr val="583F34"/>
                </a:solidFill>
              </a:rPr>
              <a:t>Students will return to the corner they were in before the reading. </a:t>
            </a:r>
          </a:p>
          <a:p>
            <a:pPr marL="971550" lvl="1" indent="-514350">
              <a:buFont typeface="+mj-lt"/>
              <a:buAutoNum type="alphaLcPeriod"/>
            </a:pPr>
            <a:r>
              <a:rPr lang="en-US" sz="1600" dirty="0">
                <a:solidFill>
                  <a:srgbClr val="583F34"/>
                </a:solidFill>
              </a:rPr>
              <a:t>Once all are ready, they will discuss what they have learned.</a:t>
            </a:r>
          </a:p>
          <a:p>
            <a:pPr marL="971550" lvl="1" indent="-514350">
              <a:buFont typeface="+mj-lt"/>
              <a:buAutoNum type="alphaLcPeriod"/>
            </a:pPr>
            <a:r>
              <a:rPr lang="en-US" sz="1600" dirty="0">
                <a:solidFill>
                  <a:srgbClr val="583F34"/>
                </a:solidFill>
              </a:rPr>
              <a:t>Now ask if anyone wants to change corners.</a:t>
            </a:r>
          </a:p>
          <a:p>
            <a:pPr marL="971550" lvl="1" indent="-514350">
              <a:spcBef>
                <a:spcPts val="0"/>
              </a:spcBef>
              <a:buFont typeface="+mj-lt"/>
              <a:buAutoNum type="alphaLcPeriod"/>
              <a:defRPr/>
            </a:pPr>
            <a:r>
              <a:rPr lang="en-US" sz="1600" dirty="0">
                <a:solidFill>
                  <a:srgbClr val="583F34"/>
                </a:solidFill>
              </a:rPr>
              <a:t>If needed because there are students in different corners, instruct each group to discuss why they chose that corner, and pick a spokesperson who will explain their position to the class. </a:t>
            </a:r>
          </a:p>
          <a:p>
            <a:pPr marL="971550" lvl="1" indent="-514350">
              <a:spcBef>
                <a:spcPts val="0"/>
              </a:spcBef>
              <a:buFont typeface="+mj-lt"/>
              <a:buAutoNum type="alphaLcPeriod"/>
              <a:defRPr/>
            </a:pPr>
            <a:r>
              <a:rPr lang="en-US" sz="1600" dirty="0">
                <a:solidFill>
                  <a:srgbClr val="583F34"/>
                </a:solidFill>
              </a:rPr>
              <a:t>Spokespersons take turns explaining. Once each group has explained its position, allow them to cross-talk. They can try to convince other groups of their position and/or ask questions of other groups.</a:t>
            </a:r>
          </a:p>
          <a:p>
            <a:pPr marL="971550" lvl="1" indent="-514350">
              <a:buFont typeface="+mj-lt"/>
              <a:buAutoNum type="alphaLcPeriod"/>
            </a:pPr>
            <a:r>
              <a:rPr lang="en-US" sz="1600" dirty="0">
                <a:solidFill>
                  <a:srgbClr val="583F34"/>
                </a:solidFill>
              </a:rPr>
              <a:t>Hopefully all students will shortly end up in Demarcus’s Corner.  If not – in the next activity we ask students to directly map their key point to their models.</a:t>
            </a: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lgn="r">
              <a:spcBef>
                <a:spcPts val="0"/>
              </a:spcBef>
              <a:spcAft>
                <a:spcPts val="600"/>
              </a:spcAft>
              <a:buNone/>
            </a:pPr>
            <a:r>
              <a:rPr lang="en-US" sz="1600" dirty="0">
                <a:solidFill>
                  <a:srgbClr val="583F34"/>
                </a:solidFill>
              </a:rPr>
              <a:t>&lt;more details can be found in the “presenter notes” field under each slide&gt;</a:t>
            </a: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374913747"/>
      </p:ext>
    </p:extLst>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LS05 Teacher Resource: Notes and Details (continued)</a:t>
            </a:r>
            <a:endParaRPr sz="2400" dirty="0"/>
          </a:p>
        </p:txBody>
      </p:sp>
      <p:sp>
        <p:nvSpPr>
          <p:cNvPr id="7" name="Content Placeholder 2"/>
          <p:cNvSpPr txBox="1">
            <a:spLocks/>
          </p:cNvSpPr>
          <p:nvPr/>
        </p:nvSpPr>
        <p:spPr>
          <a:xfrm>
            <a:off x="439340" y="656500"/>
            <a:ext cx="8229600" cy="513052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600" dirty="0">
                <a:solidFill>
                  <a:srgbClr val="583F34"/>
                </a:solidFill>
                <a:ea typeface="MS Mincho" panose="02020609040205080304" pitchFamily="49" charset="-128"/>
                <a:cs typeface="Times New Roman" panose="02020603050405020304" pitchFamily="18" charset="0"/>
              </a:rPr>
              <a:t>Next, we use the models and information from the texts, to revisit our </a:t>
            </a:r>
            <a:r>
              <a:rPr lang="en-US" sz="1600" dirty="0">
                <a:solidFill>
                  <a:srgbClr val="583F34"/>
                </a:solidFill>
              </a:rPr>
              <a:t>class’ Key Points from the Hibernating Bear explanation and ask groups to reflect on them now that we have more information. Each group discusses and creates a list of items that should be removed, added, or modified, a justification for each suggested change and how it is supported by a model statement</a:t>
            </a:r>
            <a:r>
              <a:rPr lang="en-US" sz="1600" dirty="0">
                <a:solidFill>
                  <a:srgbClr val="583F34"/>
                </a:solidFill>
                <a:ea typeface="MS Mincho" panose="02020609040205080304" pitchFamily="49" charset="-128"/>
                <a:cs typeface="Times New Roman" panose="02020603050405020304" pitchFamily="18" charset="0"/>
              </a:rPr>
              <a:t>. Then we come together as a class to finalize our key points that will help us with our explanation for the </a:t>
            </a:r>
            <a:r>
              <a:rPr lang="en-US" sz="1600" dirty="0">
                <a:ea typeface="MS Mincho" panose="02020609040205080304" pitchFamily="49" charset="-128"/>
                <a:cs typeface="Times New Roman" panose="02020603050405020304" pitchFamily="18" charset="0"/>
              </a:rPr>
              <a:t>hibernating bear</a:t>
            </a:r>
            <a:r>
              <a:rPr lang="en-US" sz="1600" dirty="0">
                <a:solidFill>
                  <a:srgbClr val="583F34"/>
                </a:solidFill>
                <a:ea typeface="MS Mincho" panose="02020609040205080304" pitchFamily="49" charset="-128"/>
                <a:cs typeface="Times New Roman" panose="02020603050405020304" pitchFamily="18" charset="0"/>
              </a:rPr>
              <a:t>. </a:t>
            </a:r>
            <a:r>
              <a:rPr lang="en-US" sz="1600" dirty="0">
                <a:solidFill>
                  <a:srgbClr val="583F34"/>
                </a:solidFill>
              </a:rPr>
              <a:t>When all key points are represented and agreed upon, we  record the key points on the Doodle Sheet. </a:t>
            </a:r>
          </a:p>
          <a:p>
            <a:pPr marL="0" indent="0">
              <a:spcBef>
                <a:spcPts val="0"/>
              </a:spcBef>
              <a:buNone/>
            </a:pPr>
            <a:endParaRPr lang="en-US" sz="1600" dirty="0">
              <a:solidFill>
                <a:srgbClr val="583F34"/>
              </a:solidFill>
            </a:endParaRPr>
          </a:p>
          <a:p>
            <a:pPr marL="0" indent="0">
              <a:spcBef>
                <a:spcPts val="0"/>
              </a:spcBef>
              <a:buNone/>
            </a:pPr>
            <a:r>
              <a:rPr lang="en-US" sz="1600" dirty="0">
                <a:solidFill>
                  <a:srgbClr val="583F34"/>
                </a:solidFill>
                <a:cs typeface="Arial" panose="020B0604020202020204" pitchFamily="34" charset="0"/>
                <a:sym typeface="Wingdings" panose="05000000000000000000" pitchFamily="2" charset="2"/>
              </a:rPr>
              <a:t>Now we can individually answer the </a:t>
            </a:r>
            <a:r>
              <a:rPr lang="en-US" sz="1600" dirty="0">
                <a:cs typeface="Arial" panose="020B0604020202020204" pitchFamily="34" charset="0"/>
                <a:sym typeface="Wingdings" panose="05000000000000000000" pitchFamily="2" charset="2"/>
              </a:rPr>
              <a:t>hibernating bear </a:t>
            </a:r>
            <a:r>
              <a:rPr lang="en-US" sz="1600" dirty="0">
                <a:solidFill>
                  <a:srgbClr val="583F34"/>
                </a:solidFill>
                <a:cs typeface="Arial" panose="020B0604020202020204" pitchFamily="34" charset="0"/>
                <a:sym typeface="Wingdings" panose="05000000000000000000" pitchFamily="2" charset="2"/>
              </a:rPr>
              <a:t>question on the Doodle Sheet.</a:t>
            </a:r>
            <a:r>
              <a:rPr lang="en-US" sz="1600" dirty="0">
                <a:solidFill>
                  <a:srgbClr val="583F34"/>
                </a:solidFill>
              </a:rPr>
              <a:t> We have structured this writing task using a Communication Triangle (see MBER Essentials) putting the student in the role of expert: they are to explain this phenomenon to their grandmother.</a:t>
            </a:r>
          </a:p>
          <a:p>
            <a:pPr marL="0" indent="0">
              <a:spcBef>
                <a:spcPts val="0"/>
              </a:spcBef>
              <a:buNone/>
            </a:pPr>
            <a:r>
              <a:rPr lang="en-US" sz="1600" dirty="0">
                <a:solidFill>
                  <a:srgbClr val="583F34"/>
                </a:solidFill>
                <a:cs typeface="Arial" panose="020B0604020202020204" pitchFamily="34" charset="0"/>
                <a:sym typeface="Wingdings" panose="05000000000000000000" pitchFamily="2" charset="2"/>
              </a:rPr>
              <a:t> Groups then share and work together to write “best” answers on their whiteboards. This followed with a Gallery Walk. </a:t>
            </a:r>
          </a:p>
          <a:p>
            <a:pPr marL="0" indent="0">
              <a:spcBef>
                <a:spcPts val="0"/>
              </a:spcBef>
              <a:buNone/>
            </a:pPr>
            <a:endParaRPr lang="en-US" sz="1600" dirty="0">
              <a:solidFill>
                <a:srgbClr val="583F34"/>
              </a:solidFill>
              <a:cs typeface="Arial" panose="020B0604020202020204" pitchFamily="34" charset="0"/>
              <a:sym typeface="Wingdings" panose="05000000000000000000" pitchFamily="2" charset="2"/>
            </a:endParaRPr>
          </a:p>
          <a:p>
            <a:pPr marL="0" indent="0">
              <a:spcBef>
                <a:spcPts val="0"/>
              </a:spcBef>
              <a:buNone/>
            </a:pPr>
            <a:r>
              <a:rPr lang="en-US" sz="1600" dirty="0">
                <a:solidFill>
                  <a:srgbClr val="583F34"/>
                </a:solidFill>
                <a:cs typeface="Arial" panose="020B0604020202020204" pitchFamily="34" charset="0"/>
                <a:sym typeface="Wingdings" panose="05000000000000000000" pitchFamily="2" charset="2"/>
              </a:rPr>
              <a:t>We end this segment with a chance for the whole class to discuss the group explanations and any lingering questions they may still have form CR Doodle Box V. The goal is to prepare every student to write a detailed, model-based explanation of the </a:t>
            </a:r>
            <a:r>
              <a:rPr lang="en-US" sz="1600" dirty="0">
                <a:cs typeface="Arial" panose="020B0604020202020204" pitchFamily="34" charset="0"/>
                <a:sym typeface="Wingdings" panose="05000000000000000000" pitchFamily="2" charset="2"/>
              </a:rPr>
              <a:t>hibernating bear </a:t>
            </a:r>
            <a:r>
              <a:rPr lang="en-US" sz="1600" dirty="0">
                <a:solidFill>
                  <a:srgbClr val="583F34"/>
                </a:solidFill>
                <a:cs typeface="Arial" panose="020B0604020202020204" pitchFamily="34" charset="0"/>
                <a:sym typeface="Wingdings" panose="05000000000000000000" pitchFamily="2" charset="2"/>
              </a:rPr>
              <a:t>on their own.</a:t>
            </a:r>
          </a:p>
          <a:p>
            <a:pPr marL="0" indent="0">
              <a:spcBef>
                <a:spcPts val="0"/>
              </a:spcBef>
              <a:buNone/>
            </a:pPr>
            <a:endParaRPr lang="en-US" sz="1600" dirty="0">
              <a:solidFill>
                <a:srgbClr val="583F34"/>
              </a:solidFill>
              <a:cs typeface="Arial" panose="020B0604020202020204" pitchFamily="34" charset="0"/>
              <a:sym typeface="Wingdings" panose="05000000000000000000" pitchFamily="2" charset="2"/>
            </a:endParaRPr>
          </a:p>
          <a:p>
            <a:pPr marL="0" indent="0">
              <a:spcBef>
                <a:spcPts val="0"/>
              </a:spcBef>
              <a:buNone/>
            </a:pPr>
            <a:endParaRPr lang="en-US" sz="1600" dirty="0">
              <a:solidFill>
                <a:srgbClr val="583F34"/>
              </a:solidFill>
            </a:endParaRPr>
          </a:p>
          <a:p>
            <a:pPr marL="0" indent="0" algn="r">
              <a:spcBef>
                <a:spcPts val="0"/>
              </a:spcBef>
              <a:spcAft>
                <a:spcPts val="600"/>
              </a:spcAft>
              <a:buNone/>
            </a:pPr>
            <a:r>
              <a:rPr lang="en-US" sz="1600" dirty="0">
                <a:solidFill>
                  <a:srgbClr val="583F34"/>
                </a:solidFill>
              </a:rPr>
              <a:t>&lt;more details can be found in the “presenter notes” field under each slide&gt;</a:t>
            </a:r>
          </a:p>
          <a:p>
            <a:pPr marL="0" indent="0">
              <a:buFont typeface="Arial"/>
              <a:buNone/>
            </a:pPr>
            <a:endParaRPr lang="en-US" sz="1600" dirty="0">
              <a:solidFill>
                <a:srgbClr val="583F34"/>
              </a:solidFill>
            </a:endParaRPr>
          </a:p>
        </p:txBody>
      </p:sp>
    </p:spTree>
    <p:extLst>
      <p:ext uri="{BB962C8B-B14F-4D97-AF65-F5344CB8AC3E}">
        <p14:creationId xmlns:p14="http://schemas.microsoft.com/office/powerpoint/2010/main" val="4234876211"/>
      </p:ext>
    </p:extLst>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3953" y="1363209"/>
            <a:ext cx="4040188" cy="639762"/>
          </a:xfrm>
        </p:spPr>
        <p:txBody>
          <a:bodyPr/>
          <a:lstStyle/>
          <a:p>
            <a:r>
              <a:rPr lang="en-US" dirty="0"/>
              <a:t>Matter from Food</a:t>
            </a:r>
          </a:p>
        </p:txBody>
      </p:sp>
      <p:sp>
        <p:nvSpPr>
          <p:cNvPr id="5" name="Content Placeholder 4"/>
          <p:cNvSpPr>
            <a:spLocks noGrp="1"/>
          </p:cNvSpPr>
          <p:nvPr>
            <p:ph sz="half" idx="2"/>
          </p:nvPr>
        </p:nvSpPr>
        <p:spPr>
          <a:xfrm>
            <a:off x="457200" y="2002971"/>
            <a:ext cx="4040188" cy="4726433"/>
          </a:xfrm>
        </p:spPr>
        <p:txBody>
          <a:bodyPr>
            <a:normAutofit/>
          </a:bodyPr>
          <a:lstStyle/>
          <a:p>
            <a:r>
              <a:rPr lang="en-US" sz="1200" dirty="0">
                <a:solidFill>
                  <a:schemeClr val="tx1">
                    <a:lumMod val="50000"/>
                    <a:lumOff val="50000"/>
                  </a:schemeClr>
                </a:solidFill>
              </a:rPr>
              <a:t>Matter is conserved, neither created nor destroyed. Matter is rearranged in chemical reactions. </a:t>
            </a:r>
          </a:p>
          <a:p>
            <a:r>
              <a:rPr lang="en-US" sz="1200" dirty="0">
                <a:solidFill>
                  <a:schemeClr val="tx1">
                    <a:lumMod val="50000"/>
                    <a:lumOff val="50000"/>
                  </a:schemeClr>
                </a:solidFill>
              </a:rPr>
              <a:t>Food has matter in the form of protein, carbs and fats- the same things we find our bodies are made of. We also take in matter as oxygen and water.</a:t>
            </a:r>
          </a:p>
          <a:p>
            <a:r>
              <a:rPr lang="en-US" sz="1200" dirty="0">
                <a:solidFill>
                  <a:schemeClr val="tx1">
                    <a:lumMod val="50000"/>
                    <a:lumOff val="50000"/>
                  </a:schemeClr>
                </a:solidFill>
              </a:rPr>
              <a:t>Some of this matter is used in our body, but we take in much more matter than we need to use to grow or maintain body structures. </a:t>
            </a:r>
          </a:p>
          <a:p>
            <a:r>
              <a:rPr lang="en-US" sz="1200" dirty="0">
                <a:solidFill>
                  <a:schemeClr val="tx1">
                    <a:lumMod val="50000"/>
                    <a:lumOff val="50000"/>
                  </a:schemeClr>
                </a:solidFill>
              </a:rPr>
              <a:t>Some of this matter (especially much of the water but also some indigestible material) basically passes through us.</a:t>
            </a:r>
          </a:p>
          <a:p>
            <a:r>
              <a:rPr lang="en-US" sz="1200" dirty="0">
                <a:solidFill>
                  <a:schemeClr val="tx1">
                    <a:lumMod val="50000"/>
                    <a:lumOff val="50000"/>
                  </a:schemeClr>
                </a:solidFill>
              </a:rPr>
              <a:t>Some of this matter is really taken in for energy</a:t>
            </a:r>
            <a:r>
              <a:rPr lang="en-US" sz="1200" dirty="0">
                <a:solidFill>
                  <a:schemeClr val="bg1">
                    <a:lumMod val="50000"/>
                  </a:schemeClr>
                </a:solidFill>
              </a:rPr>
              <a:t>. It is rearranged to obtain energy in a reaction called cellular </a:t>
            </a:r>
            <a:r>
              <a:rPr lang="en-US" sz="1200" dirty="0">
                <a:solidFill>
                  <a:schemeClr val="tx1">
                    <a:lumMod val="50000"/>
                    <a:lumOff val="50000"/>
                  </a:schemeClr>
                </a:solidFill>
              </a:rPr>
              <a:t>respiration. The products are expelled from the body as carbon dioxide and water.</a:t>
            </a:r>
          </a:p>
          <a:p>
            <a:endParaRPr lang="en-US" sz="1200" dirty="0">
              <a:solidFill>
                <a:schemeClr val="tx1">
                  <a:lumMod val="50000"/>
                  <a:lumOff val="50000"/>
                </a:schemeClr>
              </a:solidFill>
            </a:endParaRPr>
          </a:p>
          <a:p>
            <a:pPr defTabSz="914400">
              <a:spcBef>
                <a:spcPts val="0"/>
              </a:spcBef>
            </a:pPr>
            <a:r>
              <a:rPr lang="en-US" sz="1200" dirty="0">
                <a:solidFill>
                  <a:schemeClr val="tx1">
                    <a:lumMod val="50000"/>
                    <a:lumOff val="50000"/>
                  </a:schemeClr>
                </a:solidFill>
                <a:cs typeface="Arial" panose="020B0604020202020204" pitchFamily="34" charset="0"/>
              </a:rPr>
              <a:t>Some of our digested food is used for repair and to build new body tissue, </a:t>
            </a:r>
          </a:p>
          <a:p>
            <a:pPr defTabSz="914400">
              <a:spcBef>
                <a:spcPts val="0"/>
              </a:spcBef>
            </a:pPr>
            <a:r>
              <a:rPr lang="en-US" sz="1200" dirty="0">
                <a:solidFill>
                  <a:schemeClr val="tx1">
                    <a:lumMod val="50000"/>
                    <a:lumOff val="50000"/>
                  </a:schemeClr>
                </a:solidFill>
                <a:cs typeface="Arial" panose="020B0604020202020204" pitchFamily="34" charset="0"/>
              </a:rPr>
              <a:t>building new biomolecules (proteins, fats and carbs) from the products of digestion requires energy</a:t>
            </a:r>
          </a:p>
          <a:p>
            <a:pPr defTabSz="914400">
              <a:spcBef>
                <a:spcPts val="0"/>
              </a:spcBef>
            </a:pPr>
            <a:r>
              <a:rPr lang="en-US" sz="1200" dirty="0">
                <a:solidFill>
                  <a:schemeClr val="tx1">
                    <a:lumMod val="50000"/>
                    <a:lumOff val="50000"/>
                  </a:schemeClr>
                </a:solidFill>
                <a:cs typeface="Arial" panose="020B0604020202020204" pitchFamily="34" charset="0"/>
              </a:rPr>
              <a:t>food consumed in excess of what we need for energy and growth/repair is converted to fat a stored.</a:t>
            </a:r>
            <a:endParaRPr lang="en-US" sz="1200" dirty="0">
              <a:solidFill>
                <a:schemeClr val="tx1">
                  <a:lumMod val="50000"/>
                  <a:lumOff val="50000"/>
                </a:schemeClr>
              </a:solidFill>
            </a:endParaRPr>
          </a:p>
          <a:p>
            <a:endParaRPr lang="en-US" sz="1200" dirty="0">
              <a:solidFill>
                <a:schemeClr val="tx1">
                  <a:lumMod val="50000"/>
                  <a:lumOff val="50000"/>
                </a:schemeClr>
              </a:solidFill>
            </a:endParaRPr>
          </a:p>
          <a:p>
            <a:endParaRPr lang="en-US" sz="1200" dirty="0">
              <a:solidFill>
                <a:srgbClr val="FF0000"/>
              </a:solidFill>
            </a:endParaRPr>
          </a:p>
          <a:p>
            <a:endParaRPr lang="en-US" dirty="0"/>
          </a:p>
        </p:txBody>
      </p:sp>
      <p:sp>
        <p:nvSpPr>
          <p:cNvPr id="6" name="Text Placeholder 5"/>
          <p:cNvSpPr>
            <a:spLocks noGrp="1"/>
          </p:cNvSpPr>
          <p:nvPr>
            <p:ph type="body" sz="quarter" idx="3"/>
          </p:nvPr>
        </p:nvSpPr>
        <p:spPr>
          <a:xfrm>
            <a:off x="4645025" y="1381590"/>
            <a:ext cx="4041775" cy="639762"/>
          </a:xfrm>
        </p:spPr>
        <p:txBody>
          <a:bodyPr/>
          <a:lstStyle/>
          <a:p>
            <a:r>
              <a:rPr lang="en-US" dirty="0"/>
              <a:t>Energy from Food</a:t>
            </a:r>
          </a:p>
        </p:txBody>
      </p:sp>
      <p:sp>
        <p:nvSpPr>
          <p:cNvPr id="7" name="Content Placeholder 6"/>
          <p:cNvSpPr>
            <a:spLocks noGrp="1"/>
          </p:cNvSpPr>
          <p:nvPr>
            <p:ph sz="quarter" idx="4"/>
          </p:nvPr>
        </p:nvSpPr>
        <p:spPr>
          <a:xfrm>
            <a:off x="4645025" y="1915887"/>
            <a:ext cx="4041775" cy="4813518"/>
          </a:xfrm>
        </p:spPr>
        <p:txBody>
          <a:bodyPr>
            <a:normAutofit fontScale="92500" lnSpcReduction="10000"/>
          </a:bodyPr>
          <a:lstStyle/>
          <a:p>
            <a:r>
              <a:rPr lang="en-US" sz="1200" dirty="0">
                <a:solidFill>
                  <a:schemeClr val="tx1">
                    <a:lumMod val="50000"/>
                    <a:lumOff val="50000"/>
                  </a:schemeClr>
                </a:solidFill>
              </a:rPr>
              <a:t>Energy is conserved, neither created nor destroyed. Energy is transformed in chemical reactions. </a:t>
            </a:r>
          </a:p>
          <a:p>
            <a:r>
              <a:rPr lang="en-US" sz="1200" dirty="0">
                <a:solidFill>
                  <a:schemeClr val="tx1">
                    <a:lumMod val="50000"/>
                    <a:lumOff val="50000"/>
                  </a:schemeClr>
                </a:solidFill>
              </a:rPr>
              <a:t>When the reactants have more potential energy than the products, energy is released in the reaction (“downhill” reaction).</a:t>
            </a:r>
          </a:p>
          <a:p>
            <a:r>
              <a:rPr lang="en-US" sz="1200" dirty="0">
                <a:solidFill>
                  <a:schemeClr val="tx1">
                    <a:lumMod val="50000"/>
                    <a:lumOff val="50000"/>
                  </a:schemeClr>
                </a:solidFill>
              </a:rPr>
              <a:t>When the products have more potential energy than the reactants, energy must be added to the reaction (“uphill” reaction). [electrolysis classrooms only]</a:t>
            </a:r>
          </a:p>
          <a:p>
            <a:r>
              <a:rPr lang="en-US" sz="1200" dirty="0">
                <a:solidFill>
                  <a:schemeClr val="tx1">
                    <a:lumMod val="50000"/>
                    <a:lumOff val="50000"/>
                  </a:schemeClr>
                </a:solidFill>
              </a:rPr>
              <a:t>Food has energy in the form of calories.</a:t>
            </a:r>
          </a:p>
          <a:p>
            <a:r>
              <a:rPr lang="en-US" sz="1200" dirty="0">
                <a:solidFill>
                  <a:schemeClr val="tx1">
                    <a:lumMod val="50000"/>
                    <a:lumOff val="50000"/>
                  </a:schemeClr>
                </a:solidFill>
              </a:rPr>
              <a:t>Living things get energy by rearranging food and oxygen molecules.</a:t>
            </a:r>
          </a:p>
          <a:p>
            <a:r>
              <a:rPr lang="en-US" sz="1200" dirty="0">
                <a:solidFill>
                  <a:schemeClr val="tx1">
                    <a:lumMod val="50000"/>
                    <a:lumOff val="50000"/>
                  </a:schemeClr>
                </a:solidFill>
              </a:rPr>
              <a:t>Living things rearrange food (specifically glucose - C</a:t>
            </a:r>
            <a:r>
              <a:rPr lang="en-US" sz="1200" baseline="-25000" dirty="0">
                <a:solidFill>
                  <a:schemeClr val="tx1">
                    <a:lumMod val="50000"/>
                    <a:lumOff val="50000"/>
                  </a:schemeClr>
                </a:solidFill>
              </a:rPr>
              <a:t>6</a:t>
            </a:r>
            <a:r>
              <a:rPr lang="en-US" sz="1200" dirty="0">
                <a:solidFill>
                  <a:schemeClr val="tx1">
                    <a:lumMod val="50000"/>
                    <a:lumOff val="50000"/>
                  </a:schemeClr>
                </a:solidFill>
              </a:rPr>
              <a:t>H</a:t>
            </a:r>
            <a:r>
              <a:rPr lang="en-US" sz="1200" baseline="-25000" dirty="0">
                <a:solidFill>
                  <a:schemeClr val="tx1">
                    <a:lumMod val="50000"/>
                    <a:lumOff val="50000"/>
                  </a:schemeClr>
                </a:solidFill>
              </a:rPr>
              <a:t>12</a:t>
            </a:r>
            <a:r>
              <a:rPr lang="en-US" sz="1200" dirty="0">
                <a:solidFill>
                  <a:schemeClr val="tx1">
                    <a:lumMod val="50000"/>
                    <a:lumOff val="50000"/>
                  </a:schemeClr>
                </a:solidFill>
              </a:rPr>
              <a:t>O</a:t>
            </a:r>
            <a:r>
              <a:rPr lang="en-US" sz="1200" baseline="-25000" dirty="0">
                <a:solidFill>
                  <a:schemeClr val="tx1">
                    <a:lumMod val="50000"/>
                    <a:lumOff val="50000"/>
                  </a:schemeClr>
                </a:solidFill>
              </a:rPr>
              <a:t>﻿6</a:t>
            </a:r>
            <a:r>
              <a:rPr lang="en-US" sz="1200" dirty="0">
                <a:solidFill>
                  <a:schemeClr val="tx1">
                    <a:lumMod val="50000"/>
                    <a:lumOff val="50000"/>
                  </a:schemeClr>
                </a:solidFill>
              </a:rPr>
              <a:t>﻿) and O</a:t>
            </a:r>
            <a:r>
              <a:rPr lang="en-US" sz="1200" baseline="-25000" dirty="0">
                <a:solidFill>
                  <a:schemeClr val="tx1">
                    <a:lumMod val="50000"/>
                    <a:lumOff val="50000"/>
                  </a:schemeClr>
                </a:solidFill>
              </a:rPr>
              <a:t>2</a:t>
            </a:r>
            <a:r>
              <a:rPr lang="en-US" sz="1200" dirty="0">
                <a:solidFill>
                  <a:schemeClr val="tx1">
                    <a:lumMod val="50000"/>
                    <a:lumOff val="50000"/>
                  </a:schemeClr>
                </a:solidFill>
              </a:rPr>
              <a:t> into CO</a:t>
            </a:r>
            <a:r>
              <a:rPr lang="en-US" sz="1200" baseline="-25000" dirty="0">
                <a:solidFill>
                  <a:schemeClr val="tx1">
                    <a:lumMod val="50000"/>
                    <a:lumOff val="50000"/>
                  </a:schemeClr>
                </a:solidFill>
              </a:rPr>
              <a:t>2</a:t>
            </a:r>
            <a:r>
              <a:rPr lang="en-US" sz="1200" dirty="0">
                <a:solidFill>
                  <a:schemeClr val="tx1">
                    <a:lumMod val="50000"/>
                    <a:lumOff val="50000"/>
                  </a:schemeClr>
                </a:solidFill>
              </a:rPr>
              <a:t> and H</a:t>
            </a:r>
            <a:r>
              <a:rPr lang="en-US" sz="1200" baseline="-25000" dirty="0">
                <a:solidFill>
                  <a:schemeClr val="tx1">
                    <a:lumMod val="50000"/>
                    <a:lumOff val="50000"/>
                  </a:schemeClr>
                </a:solidFill>
              </a:rPr>
              <a:t>2</a:t>
            </a:r>
            <a:r>
              <a:rPr lang="en-US" sz="1200" dirty="0">
                <a:solidFill>
                  <a:schemeClr val="tx1">
                    <a:lumMod val="50000"/>
                    <a:lumOff val="50000"/>
                  </a:schemeClr>
                </a:solidFill>
              </a:rPr>
              <a:t>O</a:t>
            </a:r>
          </a:p>
          <a:p>
            <a:r>
              <a:rPr lang="en-US" sz="1200" dirty="0">
                <a:solidFill>
                  <a:schemeClr val="tx1">
                    <a:lumMod val="50000"/>
                    <a:lumOff val="50000"/>
                  </a:schemeClr>
                </a:solidFill>
              </a:rPr>
              <a:t>If you run out of glucose your body can pull from fat stores and then as a last resort, amino acids to  provided fuel for cellular respiration </a:t>
            </a:r>
          </a:p>
          <a:p>
            <a:r>
              <a:rPr lang="en-US" sz="1200" dirty="0">
                <a:solidFill>
                  <a:schemeClr val="tx1">
                    <a:lumMod val="50000"/>
                    <a:lumOff val="50000"/>
                  </a:schemeClr>
                </a:solidFill>
              </a:rPr>
              <a:t>(C</a:t>
            </a:r>
            <a:r>
              <a:rPr lang="en-US" sz="1200" baseline="-25000" dirty="0">
                <a:solidFill>
                  <a:schemeClr val="tx1">
                    <a:lumMod val="50000"/>
                    <a:lumOff val="50000"/>
                  </a:schemeClr>
                </a:solidFill>
              </a:rPr>
              <a:t>6</a:t>
            </a:r>
            <a:r>
              <a:rPr lang="en-US" sz="1200" dirty="0">
                <a:solidFill>
                  <a:schemeClr val="tx1">
                    <a:lumMod val="50000"/>
                    <a:lumOff val="50000"/>
                  </a:schemeClr>
                </a:solidFill>
              </a:rPr>
              <a:t>H</a:t>
            </a:r>
            <a:r>
              <a:rPr lang="en-US" sz="1200" baseline="-25000" dirty="0">
                <a:solidFill>
                  <a:schemeClr val="tx1">
                    <a:lumMod val="50000"/>
                    <a:lumOff val="50000"/>
                  </a:schemeClr>
                </a:solidFill>
              </a:rPr>
              <a:t>12</a:t>
            </a:r>
            <a:r>
              <a:rPr lang="en-US" sz="1200" dirty="0">
                <a:solidFill>
                  <a:schemeClr val="tx1">
                    <a:lumMod val="50000"/>
                    <a:lumOff val="50000"/>
                  </a:schemeClr>
                </a:solidFill>
              </a:rPr>
              <a:t>O</a:t>
            </a:r>
            <a:r>
              <a:rPr lang="en-US" sz="1200" baseline="-25000" dirty="0">
                <a:solidFill>
                  <a:schemeClr val="tx1">
                    <a:lumMod val="50000"/>
                    <a:lumOff val="50000"/>
                  </a:schemeClr>
                </a:solidFill>
              </a:rPr>
              <a:t>6</a:t>
            </a:r>
            <a:r>
              <a:rPr lang="en-US" sz="1200" dirty="0">
                <a:solidFill>
                  <a:schemeClr val="tx1">
                    <a:lumMod val="50000"/>
                    <a:lumOff val="50000"/>
                  </a:schemeClr>
                </a:solidFill>
              </a:rPr>
              <a:t> + O</a:t>
            </a:r>
            <a:r>
              <a:rPr lang="en-US" sz="1200" baseline="-25000" dirty="0">
                <a:solidFill>
                  <a:schemeClr val="tx1">
                    <a:lumMod val="50000"/>
                    <a:lumOff val="50000"/>
                  </a:schemeClr>
                </a:solidFill>
              </a:rPr>
              <a:t>2</a:t>
            </a:r>
            <a:r>
              <a:rPr lang="en-US" sz="1200" dirty="0">
                <a:solidFill>
                  <a:schemeClr val="tx1">
                    <a:lumMod val="50000"/>
                    <a:lumOff val="50000"/>
                  </a:schemeClr>
                </a:solidFill>
              </a:rPr>
              <a:t>) have higher energy than (CO</a:t>
            </a:r>
            <a:r>
              <a:rPr lang="en-US" sz="1200" baseline="-25000" dirty="0">
                <a:solidFill>
                  <a:schemeClr val="tx1">
                    <a:lumMod val="50000"/>
                    <a:lumOff val="50000"/>
                  </a:schemeClr>
                </a:solidFill>
              </a:rPr>
              <a:t>2</a:t>
            </a:r>
            <a:r>
              <a:rPr lang="en-US" sz="1200" dirty="0">
                <a:solidFill>
                  <a:schemeClr val="tx1">
                    <a:lumMod val="50000"/>
                    <a:lumOff val="50000"/>
                  </a:schemeClr>
                </a:solidFill>
              </a:rPr>
              <a:t> + H</a:t>
            </a:r>
            <a:r>
              <a:rPr lang="en-US" sz="1200" baseline="-25000" dirty="0">
                <a:solidFill>
                  <a:schemeClr val="tx1">
                    <a:lumMod val="50000"/>
                    <a:lumOff val="50000"/>
                  </a:schemeClr>
                </a:solidFill>
              </a:rPr>
              <a:t>2</a:t>
            </a:r>
            <a:r>
              <a:rPr lang="en-US" sz="1200" dirty="0">
                <a:solidFill>
                  <a:schemeClr val="tx1">
                    <a:lumMod val="50000"/>
                    <a:lumOff val="50000"/>
                  </a:schemeClr>
                </a:solidFill>
              </a:rPr>
              <a:t>O) so this rearrangement releases energy.</a:t>
            </a:r>
          </a:p>
          <a:p>
            <a:pPr marL="457200" lvl="1" indent="0">
              <a:buNone/>
            </a:pPr>
            <a:r>
              <a:rPr lang="en-US" sz="1200" dirty="0">
                <a:solidFill>
                  <a:schemeClr val="tx1">
                    <a:lumMod val="50000"/>
                    <a:lumOff val="50000"/>
                  </a:schemeClr>
                </a:solidFill>
              </a:rPr>
              <a:t>- The rearrangements occur in a series of steps rather than all at once.</a:t>
            </a:r>
          </a:p>
          <a:p>
            <a:pPr marL="457200" lvl="1" indent="0">
              <a:buNone/>
            </a:pPr>
            <a:r>
              <a:rPr lang="en-US" sz="1200" dirty="0">
                <a:solidFill>
                  <a:schemeClr val="tx1">
                    <a:lumMod val="50000"/>
                    <a:lumOff val="50000"/>
                  </a:schemeClr>
                </a:solidFill>
              </a:rPr>
              <a:t>- Collectively the reactions are called cellular respiration.</a:t>
            </a:r>
          </a:p>
          <a:p>
            <a:pPr marL="457200" lvl="1" indent="0">
              <a:buNone/>
            </a:pPr>
            <a:r>
              <a:rPr lang="en-US" sz="1200" dirty="0">
                <a:solidFill>
                  <a:schemeClr val="tx1">
                    <a:lumMod val="50000"/>
                    <a:lumOff val="50000"/>
                  </a:schemeClr>
                </a:solidFill>
              </a:rPr>
              <a:t>- Usable cellular energy is released in the form of ATP.</a:t>
            </a:r>
          </a:p>
          <a:p>
            <a:r>
              <a:rPr lang="en-US" sz="1200" dirty="0">
                <a:solidFill>
                  <a:schemeClr val="tx1">
                    <a:lumMod val="50000"/>
                    <a:lumOff val="50000"/>
                  </a:schemeClr>
                </a:solidFill>
              </a:rPr>
              <a:t>UNITY AND DIVERSITY: Other reactions (such as fermentation) can produce biologically usable energy, but they are usually less efficient. We see these reactions in some groups of organisms that have evolved under different environmental conditions and in our own bodies during times when oxygen is not readily available.</a:t>
            </a:r>
          </a:p>
          <a:p>
            <a:endParaRPr lang="en-US" sz="1800" dirty="0"/>
          </a:p>
        </p:txBody>
      </p:sp>
      <p:sp>
        <p:nvSpPr>
          <p:cNvPr id="2" name="Title 1"/>
          <p:cNvSpPr>
            <a:spLocks noGrp="1"/>
          </p:cNvSpPr>
          <p:nvPr>
            <p:ph type="title"/>
          </p:nvPr>
        </p:nvSpPr>
        <p:spPr/>
        <p:txBody>
          <a:bodyPr>
            <a:normAutofit fontScale="90000"/>
          </a:bodyPr>
          <a:lstStyle/>
          <a:p>
            <a:r>
              <a:rPr lang="en-US" dirty="0"/>
              <a:t>Tracking Two Models [For Teachers Only]</a:t>
            </a:r>
          </a:p>
        </p:txBody>
      </p:sp>
      <p:sp>
        <p:nvSpPr>
          <p:cNvPr id="11" name="Title 1"/>
          <p:cNvSpPr txBox="1">
            <a:spLocks/>
          </p:cNvSpPr>
          <p:nvPr/>
        </p:nvSpPr>
        <p:spPr>
          <a:xfrm>
            <a:off x="1753595" y="5007746"/>
            <a:ext cx="6497436" cy="168809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
        <p:nvSpPr>
          <p:cNvPr id="9" name="TextBox 8"/>
          <p:cNvSpPr txBox="1"/>
          <p:nvPr/>
        </p:nvSpPr>
        <p:spPr>
          <a:xfrm>
            <a:off x="159798" y="685235"/>
            <a:ext cx="8860780" cy="954107"/>
          </a:xfrm>
          <a:prstGeom prst="rect">
            <a:avLst/>
          </a:prstGeom>
          <a:noFill/>
        </p:spPr>
        <p:txBody>
          <a:bodyPr wrap="square" rtlCol="0">
            <a:spAutoFit/>
          </a:bodyPr>
          <a:lstStyle/>
          <a:p>
            <a:r>
              <a:rPr lang="en-US" sz="1400" dirty="0">
                <a:solidFill>
                  <a:srgbClr val="583F34"/>
                </a:solidFill>
              </a:rPr>
              <a:t>The model statements as always, are intended as “targets”. Your model statements do not need to exactly track these words, but our hope is that the ideas will be there and the models will be “close enough”. See the MBER FAQ (https://</a:t>
            </a:r>
            <a:r>
              <a:rPr lang="en-US" sz="1400" dirty="0" err="1">
                <a:solidFill>
                  <a:srgbClr val="583F34"/>
                </a:solidFill>
              </a:rPr>
              <a:t>www.modelbasedbiology.com</a:t>
            </a:r>
            <a:r>
              <a:rPr lang="en-US" sz="1400" dirty="0">
                <a:solidFill>
                  <a:srgbClr val="583F34"/>
                </a:solidFill>
              </a:rPr>
              <a:t>/content/</a:t>
            </a:r>
            <a:r>
              <a:rPr lang="en-US" sz="1400" dirty="0" err="1">
                <a:solidFill>
                  <a:srgbClr val="583F34"/>
                </a:solidFill>
              </a:rPr>
              <a:t>faqs</a:t>
            </a:r>
            <a:r>
              <a:rPr lang="en-US" sz="1400" dirty="0">
                <a:solidFill>
                  <a:srgbClr val="583F34"/>
                </a:solidFill>
              </a:rPr>
              <a:t>-and-tips-close-enough) on this topic for more guidance and read the presenter notes in this PowerPoint.</a:t>
            </a:r>
          </a:p>
        </p:txBody>
      </p:sp>
    </p:spTree>
    <p:extLst>
      <p:ext uri="{BB962C8B-B14F-4D97-AF65-F5344CB8AC3E}">
        <p14:creationId xmlns:p14="http://schemas.microsoft.com/office/powerpoint/2010/main" val="407702863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183078" y="595312"/>
            <a:ext cx="3170348" cy="584735"/>
          </a:xfrm>
          <a:prstGeom prst="rect">
            <a:avLst/>
          </a:prstGeom>
          <a:noFill/>
          <a:ln>
            <a:noFill/>
          </a:ln>
        </p:spPr>
        <p:txBody>
          <a:bodyPr wrap="square" lIns="91425" tIns="45700" rIns="91425" bIns="45700" anchor="ctr" anchorCtr="0">
            <a:spAutoFit/>
          </a:bodyPr>
          <a:lstStyle/>
          <a:p>
            <a:pPr marL="0" marR="0" lvl="0" indent="0" algn="ctr" rtl="0">
              <a:lnSpc>
                <a:spcPct val="100000"/>
              </a:lnSpc>
              <a:spcBef>
                <a:spcPts val="0"/>
              </a:spcBef>
              <a:spcAft>
                <a:spcPts val="0"/>
              </a:spcAft>
              <a:buClr>
                <a:schemeClr val="dk2"/>
              </a:buClr>
              <a:buSzPct val="25000"/>
              <a:buFont typeface="Arial"/>
              <a:buNone/>
            </a:pPr>
            <a:r>
              <a:rPr lang="en-US" sz="3200" b="1" i="0" u="none" strike="noStrike" cap="none" baseline="0" dirty="0">
                <a:solidFill>
                  <a:srgbClr val="256800"/>
                </a:solidFill>
                <a:latin typeface="Arial"/>
                <a:ea typeface="Arial"/>
                <a:cs typeface="Arial"/>
                <a:sym typeface="Arial"/>
              </a:rPr>
              <a:t>Phenomenon:</a:t>
            </a:r>
          </a:p>
        </p:txBody>
      </p:sp>
      <p:sp>
        <p:nvSpPr>
          <p:cNvPr id="98" name="Shape 98"/>
          <p:cNvSpPr txBox="1"/>
          <p:nvPr/>
        </p:nvSpPr>
        <p:spPr>
          <a:xfrm>
            <a:off x="183078" y="5169196"/>
            <a:ext cx="8960922" cy="1200288"/>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400" dirty="0">
                <a:solidFill>
                  <a:srgbClr val="583F34"/>
                </a:solidFill>
                <a:latin typeface="Arial"/>
                <a:ea typeface="Arial"/>
                <a:cs typeface="Arial"/>
                <a:sym typeface="Arial"/>
              </a:rPr>
              <a:t>W</a:t>
            </a:r>
            <a:r>
              <a:rPr lang="en-US" sz="2400" b="0" i="0" u="none" strike="noStrike" cap="none" baseline="0" dirty="0">
                <a:solidFill>
                  <a:srgbClr val="583F34"/>
                </a:solidFill>
                <a:latin typeface="Arial"/>
                <a:ea typeface="Arial"/>
                <a:cs typeface="Arial"/>
                <a:sym typeface="Arial"/>
              </a:rPr>
              <a:t>hat happened to </a:t>
            </a:r>
            <a:r>
              <a:rPr lang="en-US" sz="2400" dirty="0">
                <a:solidFill>
                  <a:srgbClr val="583F34"/>
                </a:solidFill>
                <a:latin typeface="Arial"/>
                <a:ea typeface="Arial"/>
                <a:cs typeface="Arial"/>
                <a:sym typeface="Arial"/>
              </a:rPr>
              <a:t>the matter that the bear</a:t>
            </a:r>
            <a:r>
              <a:rPr lang="en-US" sz="2400" b="0" i="0" u="none" strike="noStrike" cap="none" dirty="0">
                <a:solidFill>
                  <a:srgbClr val="583F34"/>
                </a:solidFill>
                <a:latin typeface="Arial"/>
                <a:ea typeface="Arial"/>
                <a:cs typeface="Arial"/>
                <a:sym typeface="Arial"/>
              </a:rPr>
              <a:t> lost? </a:t>
            </a:r>
            <a:r>
              <a:rPr lang="en-US" sz="2400" dirty="0">
                <a:solidFill>
                  <a:srgbClr val="583F34"/>
                </a:solidFill>
                <a:latin typeface="Arial"/>
                <a:ea typeface="Arial"/>
                <a:cs typeface="Arial"/>
                <a:sym typeface="Arial"/>
              </a:rPr>
              <a:t>Where did it go?</a:t>
            </a:r>
          </a:p>
          <a:p>
            <a:pPr marL="0" marR="0" lvl="0" indent="0" algn="l" rtl="0">
              <a:lnSpc>
                <a:spcPct val="100000"/>
              </a:lnSpc>
              <a:spcBef>
                <a:spcPts val="0"/>
              </a:spcBef>
              <a:spcAft>
                <a:spcPts val="0"/>
              </a:spcAft>
              <a:buClr>
                <a:schemeClr val="dk1"/>
              </a:buClr>
              <a:buSzPct val="25000"/>
              <a:buFont typeface="Arial"/>
              <a:buNone/>
            </a:pPr>
            <a:endParaRPr lang="en-US" sz="2400" dirty="0">
              <a:solidFill>
                <a:srgbClr val="583F34"/>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endParaRPr lang="en-US" sz="2400" b="1" i="0" u="none" strike="noStrike" cap="none" baseline="0" dirty="0">
              <a:solidFill>
                <a:srgbClr val="583F34"/>
              </a:solidFill>
              <a:latin typeface="Arial"/>
              <a:ea typeface="Arial"/>
              <a:cs typeface="Arial"/>
              <a:sym typeface="Arial"/>
            </a:endParaRPr>
          </a:p>
        </p:txBody>
      </p:sp>
      <p:sp>
        <p:nvSpPr>
          <p:cNvPr id="2" name="TextBox 1"/>
          <p:cNvSpPr txBox="1"/>
          <p:nvPr/>
        </p:nvSpPr>
        <p:spPr>
          <a:xfrm>
            <a:off x="183078" y="4738189"/>
            <a:ext cx="4400576" cy="523220"/>
          </a:xfrm>
          <a:prstGeom prst="rect">
            <a:avLst/>
          </a:prstGeom>
          <a:noFill/>
        </p:spPr>
        <p:txBody>
          <a:bodyPr wrap="square" rtlCol="0">
            <a:spAutoFit/>
          </a:bodyPr>
          <a:lstStyle/>
          <a:p>
            <a:r>
              <a:rPr lang="en-US" sz="2800" b="1" dirty="0">
                <a:solidFill>
                  <a:srgbClr val="256800"/>
                </a:solidFill>
              </a:rPr>
              <a:t>CHALLENGE QUESTION:</a:t>
            </a:r>
          </a:p>
        </p:txBody>
      </p:sp>
      <p:sp>
        <p:nvSpPr>
          <p:cNvPr id="4" name="TextBox 3"/>
          <p:cNvSpPr txBox="1"/>
          <p:nvPr/>
        </p:nvSpPr>
        <p:spPr>
          <a:xfrm>
            <a:off x="3094118" y="564494"/>
            <a:ext cx="4999004" cy="615553"/>
          </a:xfrm>
          <a:prstGeom prst="rect">
            <a:avLst/>
          </a:prstGeom>
          <a:noFill/>
        </p:spPr>
        <p:txBody>
          <a:bodyPr wrap="square" rtlCol="0">
            <a:spAutoFit/>
          </a:bodyPr>
          <a:lstStyle/>
          <a:p>
            <a:pPr algn="ctr"/>
            <a:r>
              <a:rPr lang="en-US" sz="3400" b="1" dirty="0">
                <a:solidFill>
                  <a:srgbClr val="583F34"/>
                </a:solidFill>
                <a:latin typeface="Arial" panose="020B0604020202020204" pitchFamily="34" charset="0"/>
                <a:cs typeface="Arial" panose="020B0604020202020204" pitchFamily="34" charset="0"/>
              </a:rPr>
              <a:t>The Hibernating Bear</a:t>
            </a:r>
          </a:p>
        </p:txBody>
      </p:sp>
      <p:pic>
        <p:nvPicPr>
          <p:cNvPr id="5" name="Google Shape;156;p20">
            <a:extLst>
              <a:ext uri="{FF2B5EF4-FFF2-40B4-BE49-F238E27FC236}">
                <a16:creationId xmlns:a16="http://schemas.microsoft.com/office/drawing/2014/main" id="{1892170D-22BF-438D-ABC1-65DB37850E08}"/>
              </a:ext>
            </a:extLst>
          </p:cNvPr>
          <p:cNvPicPr preferRelativeResize="0"/>
          <p:nvPr/>
        </p:nvPicPr>
        <p:blipFill>
          <a:blip r:embed="rId3">
            <a:extLst>
              <a:ext uri="{28A0092B-C50C-407E-A947-70E740481C1C}">
                <a14:useLocalDpi xmlns:a14="http://schemas.microsoft.com/office/drawing/2010/main" val="0"/>
              </a:ext>
            </a:extLst>
          </a:blip>
          <a:stretch>
            <a:fillRect/>
          </a:stretch>
        </p:blipFill>
        <p:spPr>
          <a:xfrm>
            <a:off x="972354" y="1611054"/>
            <a:ext cx="7199292" cy="2360445"/>
          </a:xfrm>
          <a:prstGeom prst="rect">
            <a:avLst/>
          </a:prstGeom>
          <a:noFill/>
          <a:ln>
            <a:noFill/>
          </a:ln>
        </p:spPr>
      </p:pic>
    </p:spTree>
    <p:extLst>
      <p:ext uri="{BB962C8B-B14F-4D97-AF65-F5344CB8AC3E}">
        <p14:creationId xmlns:p14="http://schemas.microsoft.com/office/powerpoint/2010/main" val="34323770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BAD44-8913-4792-A561-E5660F93F138}"/>
              </a:ext>
            </a:extLst>
          </p:cNvPr>
          <p:cNvSpPr>
            <a:spLocks noGrp="1"/>
          </p:cNvSpPr>
          <p:nvPr>
            <p:ph type="title"/>
          </p:nvPr>
        </p:nvSpPr>
        <p:spPr/>
        <p:txBody>
          <a:bodyPr/>
          <a:lstStyle/>
          <a:p>
            <a:r>
              <a:rPr lang="en-US" dirty="0">
                <a:solidFill>
                  <a:srgbClr val="583F34"/>
                </a:solidFill>
              </a:rPr>
              <a:t>Using our Models </a:t>
            </a:r>
          </a:p>
        </p:txBody>
      </p:sp>
      <p:sp>
        <p:nvSpPr>
          <p:cNvPr id="3" name="Content Placeholder 2">
            <a:extLst>
              <a:ext uri="{FF2B5EF4-FFF2-40B4-BE49-F238E27FC236}">
                <a16:creationId xmlns:a16="http://schemas.microsoft.com/office/drawing/2014/main" id="{2971816D-94D6-4473-A681-9D0BCBFFF2DA}"/>
              </a:ext>
            </a:extLst>
          </p:cNvPr>
          <p:cNvSpPr>
            <a:spLocks noGrp="1"/>
          </p:cNvSpPr>
          <p:nvPr>
            <p:ph idx="1"/>
          </p:nvPr>
        </p:nvSpPr>
        <p:spPr/>
        <p:txBody>
          <a:bodyPr/>
          <a:lstStyle/>
          <a:p>
            <a:pPr marL="0" lvl="0" indent="0">
              <a:spcBef>
                <a:spcPts val="0"/>
              </a:spcBef>
              <a:buClr>
                <a:schemeClr val="dk1"/>
              </a:buClr>
              <a:buSzPct val="25000"/>
              <a:buNone/>
            </a:pPr>
            <a:r>
              <a:rPr lang="en-US" dirty="0">
                <a:solidFill>
                  <a:srgbClr val="256800"/>
                </a:solidFill>
                <a:latin typeface="Arial"/>
                <a:ea typeface="Arial"/>
                <a:cs typeface="Arial"/>
                <a:sym typeface="Arial"/>
              </a:rPr>
              <a:t>Review the class generated </a:t>
            </a:r>
            <a:r>
              <a:rPr lang="en-US" dirty="0">
                <a:latin typeface="Arial"/>
                <a:ea typeface="Arial"/>
                <a:cs typeface="Arial"/>
                <a:sym typeface="Arial"/>
              </a:rPr>
              <a:t>hibernating bear </a:t>
            </a:r>
            <a:r>
              <a:rPr lang="en-US" dirty="0">
                <a:solidFill>
                  <a:srgbClr val="256800"/>
                </a:solidFill>
                <a:latin typeface="Arial"/>
                <a:ea typeface="Arial"/>
                <a:cs typeface="Arial"/>
                <a:sym typeface="Arial"/>
              </a:rPr>
              <a:t>key points and questions from our last triangle. H</a:t>
            </a:r>
            <a:r>
              <a:rPr lang="en-US" sz="2800" dirty="0">
                <a:solidFill>
                  <a:srgbClr val="256800"/>
                </a:solidFill>
                <a:latin typeface="Arial"/>
                <a:ea typeface="Arial"/>
                <a:cs typeface="Arial"/>
                <a:sym typeface="Arial"/>
              </a:rPr>
              <a:t>ow do we get energy from food? </a:t>
            </a:r>
            <a:r>
              <a:rPr lang="en-US" sz="2800" b="1" dirty="0">
                <a:solidFill>
                  <a:srgbClr val="256800"/>
                </a:solidFill>
                <a:latin typeface="Arial"/>
                <a:ea typeface="Arial"/>
                <a:cs typeface="Arial"/>
                <a:sym typeface="Arial"/>
              </a:rPr>
              <a:t>Boxes U and V from Cellular Respiration</a:t>
            </a:r>
          </a:p>
          <a:p>
            <a:pPr marL="0" lvl="0" indent="0" algn="ctr">
              <a:spcBef>
                <a:spcPts val="0"/>
              </a:spcBef>
              <a:buClr>
                <a:schemeClr val="dk1"/>
              </a:buClr>
              <a:buSzPct val="25000"/>
              <a:buNone/>
            </a:pPr>
            <a:endParaRPr lang="en-US" dirty="0">
              <a:solidFill>
                <a:srgbClr val="256800"/>
              </a:solidFill>
              <a:latin typeface="Arial"/>
              <a:ea typeface="Arial"/>
              <a:cs typeface="Arial"/>
              <a:sym typeface="Arial"/>
            </a:endParaRPr>
          </a:p>
          <a:p>
            <a:pPr marL="0" lvl="0" indent="0">
              <a:spcBef>
                <a:spcPts val="0"/>
              </a:spcBef>
              <a:buClr>
                <a:schemeClr val="dk1"/>
              </a:buClr>
              <a:buSzPct val="25000"/>
              <a:buNone/>
            </a:pPr>
            <a:r>
              <a:rPr lang="en-US" dirty="0">
                <a:solidFill>
                  <a:srgbClr val="256800"/>
                </a:solidFill>
                <a:latin typeface="Arial"/>
                <a:ea typeface="Arial"/>
                <a:cs typeface="Arial"/>
                <a:sym typeface="Arial"/>
              </a:rPr>
              <a:t>Do these explanations make sense, now that we have our revised models?</a:t>
            </a:r>
          </a:p>
          <a:p>
            <a:pPr marL="0" lvl="0" indent="0">
              <a:spcBef>
                <a:spcPts val="0"/>
              </a:spcBef>
              <a:buClr>
                <a:schemeClr val="dk1"/>
              </a:buClr>
              <a:buSzPct val="25000"/>
              <a:buNone/>
            </a:pPr>
            <a:endParaRPr lang="en-US" dirty="0">
              <a:solidFill>
                <a:srgbClr val="256800"/>
              </a:solidFill>
              <a:latin typeface="Arial"/>
              <a:ea typeface="Arial"/>
              <a:cs typeface="Arial"/>
              <a:sym typeface="Arial"/>
            </a:endParaRPr>
          </a:p>
          <a:p>
            <a:pPr marL="0" lvl="0" indent="0">
              <a:spcBef>
                <a:spcPts val="0"/>
              </a:spcBef>
              <a:buClr>
                <a:schemeClr val="dk1"/>
              </a:buClr>
              <a:buSzPct val="25000"/>
              <a:buNone/>
            </a:pPr>
            <a:r>
              <a:rPr lang="en-US" dirty="0">
                <a:solidFill>
                  <a:srgbClr val="256800"/>
                </a:solidFill>
                <a:latin typeface="Arial"/>
                <a:ea typeface="Arial"/>
                <a:cs typeface="Arial"/>
                <a:sym typeface="Arial"/>
              </a:rPr>
              <a:t>Can we answer our questions?</a:t>
            </a:r>
          </a:p>
          <a:p>
            <a:endParaRPr lang="en-US" dirty="0"/>
          </a:p>
        </p:txBody>
      </p:sp>
    </p:spTree>
    <p:extLst>
      <p:ext uri="{BB962C8B-B14F-4D97-AF65-F5344CB8AC3E}">
        <p14:creationId xmlns:p14="http://schemas.microsoft.com/office/powerpoint/2010/main" val="188302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0BE46-D902-49F0-953B-E21462A3BE7F}"/>
              </a:ext>
            </a:extLst>
          </p:cNvPr>
          <p:cNvSpPr>
            <a:spLocks noGrp="1"/>
          </p:cNvSpPr>
          <p:nvPr>
            <p:ph type="title"/>
          </p:nvPr>
        </p:nvSpPr>
        <p:spPr>
          <a:xfrm>
            <a:off x="832514" y="214446"/>
            <a:ext cx="7974030" cy="1728974"/>
          </a:xfrm>
        </p:spPr>
        <p:txBody>
          <a:bodyPr>
            <a:normAutofit fontScale="90000"/>
          </a:bodyPr>
          <a:lstStyle/>
          <a:p>
            <a:pPr algn="l"/>
            <a:r>
              <a:rPr lang="en-US" sz="3200" dirty="0">
                <a:solidFill>
                  <a:srgbClr val="583F34"/>
                </a:solidFill>
              </a:rPr>
              <a:t>Key Points from the </a:t>
            </a:r>
            <a:r>
              <a:rPr lang="en-US" sz="3200" dirty="0"/>
              <a:t>hibernating bear </a:t>
            </a:r>
            <a:r>
              <a:rPr lang="en-US" sz="3200" dirty="0">
                <a:solidFill>
                  <a:srgbClr val="583F34"/>
                </a:solidFill>
              </a:rPr>
              <a:t>Explanation</a:t>
            </a:r>
            <a:br>
              <a:rPr lang="en-US" sz="3200" dirty="0">
                <a:solidFill>
                  <a:srgbClr val="583F34"/>
                </a:solidFill>
              </a:rPr>
            </a:br>
            <a:r>
              <a:rPr lang="en-US" sz="3200" dirty="0">
                <a:solidFill>
                  <a:srgbClr val="583F34"/>
                </a:solidFill>
              </a:rPr>
              <a:t>Where did the matter (fat) go?</a:t>
            </a:r>
            <a:br>
              <a:rPr lang="en-US" sz="3200" dirty="0">
                <a:solidFill>
                  <a:srgbClr val="583F34"/>
                </a:solidFill>
              </a:rPr>
            </a:br>
            <a:r>
              <a:rPr lang="en-US" sz="3200" dirty="0">
                <a:solidFill>
                  <a:srgbClr val="583F34"/>
                </a:solidFill>
              </a:rPr>
              <a:t>Record Our class Key Points in </a:t>
            </a:r>
            <a:r>
              <a:rPr lang="en-US" sz="3200" b="1" dirty="0">
                <a:solidFill>
                  <a:srgbClr val="583F34"/>
                </a:solidFill>
              </a:rPr>
              <a:t>Doodle Box L</a:t>
            </a:r>
          </a:p>
        </p:txBody>
      </p:sp>
      <p:sp>
        <p:nvSpPr>
          <p:cNvPr id="3" name="Content Placeholder 2">
            <a:extLst>
              <a:ext uri="{FF2B5EF4-FFF2-40B4-BE49-F238E27FC236}">
                <a16:creationId xmlns:a16="http://schemas.microsoft.com/office/drawing/2014/main" id="{7F3A96CF-7171-4005-805E-8CD64680447E}"/>
              </a:ext>
            </a:extLst>
          </p:cNvPr>
          <p:cNvSpPr>
            <a:spLocks noGrp="1"/>
          </p:cNvSpPr>
          <p:nvPr>
            <p:ph idx="1"/>
          </p:nvPr>
        </p:nvSpPr>
        <p:spPr>
          <a:xfrm>
            <a:off x="457200" y="2138082"/>
            <a:ext cx="8229600" cy="4075166"/>
          </a:xfrm>
        </p:spPr>
        <p:txBody>
          <a:bodyPr/>
          <a:lstStyle/>
          <a:p>
            <a:endParaRPr lang="en-US" dirty="0"/>
          </a:p>
        </p:txBody>
      </p:sp>
      <p:pic>
        <p:nvPicPr>
          <p:cNvPr id="4" name="pasted-image.pdf">
            <a:extLst>
              <a:ext uri="{FF2B5EF4-FFF2-40B4-BE49-F238E27FC236}">
                <a16:creationId xmlns:a16="http://schemas.microsoft.com/office/drawing/2014/main" id="{538B7C98-0FE5-4C60-B459-7535EFDFA3CB}"/>
              </a:ext>
            </a:extLst>
          </p:cNvPr>
          <p:cNvPicPr>
            <a:picLocks noChangeAspect="1"/>
          </p:cNvPicPr>
          <p:nvPr/>
        </p:nvPicPr>
        <p:blipFill>
          <a:blip r:embed="rId3"/>
          <a:stretch>
            <a:fillRect/>
          </a:stretch>
        </p:blipFill>
        <p:spPr>
          <a:xfrm>
            <a:off x="190314" y="540779"/>
            <a:ext cx="533771" cy="538154"/>
          </a:xfrm>
          <a:prstGeom prst="rect">
            <a:avLst/>
          </a:prstGeom>
          <a:ln w="12700">
            <a:miter lim="400000"/>
          </a:ln>
        </p:spPr>
      </p:pic>
    </p:spTree>
    <p:extLst>
      <p:ext uri="{BB962C8B-B14F-4D97-AF65-F5344CB8AC3E}">
        <p14:creationId xmlns:p14="http://schemas.microsoft.com/office/powerpoint/2010/main" val="1050473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719128"/>
            <a:ext cx="4040188" cy="639762"/>
          </a:xfrm>
        </p:spPr>
        <p:txBody>
          <a:bodyPr/>
          <a:lstStyle/>
          <a:p>
            <a:r>
              <a:rPr lang="en-US" dirty="0"/>
              <a:t>Matter from Food</a:t>
            </a:r>
          </a:p>
        </p:txBody>
      </p:sp>
      <p:sp>
        <p:nvSpPr>
          <p:cNvPr id="5" name="Content Placeholder 4"/>
          <p:cNvSpPr>
            <a:spLocks noGrp="1"/>
          </p:cNvSpPr>
          <p:nvPr>
            <p:ph sz="half" idx="2"/>
          </p:nvPr>
        </p:nvSpPr>
        <p:spPr>
          <a:xfrm>
            <a:off x="457200" y="1358890"/>
            <a:ext cx="4040188" cy="3951288"/>
          </a:xfrm>
        </p:spPr>
        <p:txBody>
          <a:bodyPr/>
          <a:lstStyle/>
          <a:p>
            <a:r>
              <a:rPr lang="en-US" sz="2000" dirty="0">
                <a:solidFill>
                  <a:srgbClr val="00B0F0"/>
                </a:solidFill>
              </a:rPr>
              <a:t>[insert model statements here]</a:t>
            </a:r>
          </a:p>
          <a:p>
            <a:endParaRPr lang="en-US" sz="2000" dirty="0"/>
          </a:p>
          <a:p>
            <a:endParaRPr lang="en-US" dirty="0"/>
          </a:p>
        </p:txBody>
      </p:sp>
      <p:sp>
        <p:nvSpPr>
          <p:cNvPr id="6" name="Text Placeholder 5"/>
          <p:cNvSpPr>
            <a:spLocks noGrp="1"/>
          </p:cNvSpPr>
          <p:nvPr>
            <p:ph type="body" sz="quarter" idx="3"/>
          </p:nvPr>
        </p:nvSpPr>
        <p:spPr>
          <a:xfrm>
            <a:off x="4645025" y="719128"/>
            <a:ext cx="4041775" cy="639762"/>
          </a:xfrm>
        </p:spPr>
        <p:txBody>
          <a:bodyPr/>
          <a:lstStyle/>
          <a:p>
            <a:r>
              <a:rPr lang="en-US" dirty="0"/>
              <a:t>Energy from Food</a:t>
            </a:r>
          </a:p>
        </p:txBody>
      </p:sp>
      <p:sp>
        <p:nvSpPr>
          <p:cNvPr id="7" name="Content Placeholder 6"/>
          <p:cNvSpPr>
            <a:spLocks noGrp="1"/>
          </p:cNvSpPr>
          <p:nvPr>
            <p:ph sz="quarter" idx="4"/>
          </p:nvPr>
        </p:nvSpPr>
        <p:spPr>
          <a:xfrm>
            <a:off x="4645025" y="1358890"/>
            <a:ext cx="4041775" cy="3951288"/>
          </a:xfrm>
        </p:spPr>
        <p:txBody>
          <a:bodyPr/>
          <a:lstStyle/>
          <a:p>
            <a:r>
              <a:rPr lang="en-US" sz="2000" dirty="0">
                <a:solidFill>
                  <a:srgbClr val="00B0F0"/>
                </a:solidFill>
              </a:rPr>
              <a:t>[insert model statements here]</a:t>
            </a:r>
          </a:p>
          <a:p>
            <a:endParaRPr lang="en-US" dirty="0"/>
          </a:p>
        </p:txBody>
      </p:sp>
      <p:sp>
        <p:nvSpPr>
          <p:cNvPr id="9" name="Title 1"/>
          <p:cNvSpPr txBox="1">
            <a:spLocks/>
          </p:cNvSpPr>
          <p:nvPr/>
        </p:nvSpPr>
        <p:spPr>
          <a:xfrm>
            <a:off x="457200" y="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dirty="0">
                <a:solidFill>
                  <a:srgbClr val="256800"/>
                </a:solidFill>
              </a:rPr>
              <a:t>Our Models</a:t>
            </a:r>
          </a:p>
        </p:txBody>
      </p:sp>
      <p:sp>
        <p:nvSpPr>
          <p:cNvPr id="11" name="Title 1"/>
          <p:cNvSpPr txBox="1">
            <a:spLocks/>
          </p:cNvSpPr>
          <p:nvPr/>
        </p:nvSpPr>
        <p:spPr>
          <a:xfrm>
            <a:off x="457200" y="2350114"/>
            <a:ext cx="3541776" cy="317595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05094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0813" y="339376"/>
            <a:ext cx="5841577" cy="994172"/>
          </a:xfrm>
        </p:spPr>
        <p:txBody>
          <a:bodyPr>
            <a:normAutofit fontScale="90000"/>
          </a:bodyPr>
          <a:lstStyle/>
          <a:p>
            <a:r>
              <a:rPr lang="en-US" sz="3000" b="1" dirty="0">
                <a:solidFill>
                  <a:srgbClr val="583F34"/>
                </a:solidFill>
              </a:rPr>
              <a:t>Where do you stand?</a:t>
            </a:r>
            <a:br>
              <a:rPr lang="en-US" sz="3000" b="1" dirty="0">
                <a:solidFill>
                  <a:srgbClr val="583F34"/>
                </a:solidFill>
              </a:rPr>
            </a:br>
            <a:r>
              <a:rPr lang="en-US" sz="3000" b="1" dirty="0">
                <a:solidFill>
                  <a:srgbClr val="583F34"/>
                </a:solidFill>
              </a:rPr>
              <a:t>Which friend is right?</a:t>
            </a:r>
          </a:p>
        </p:txBody>
      </p:sp>
      <p:sp>
        <p:nvSpPr>
          <p:cNvPr id="3" name="Content Placeholder 2"/>
          <p:cNvSpPr>
            <a:spLocks noGrp="1"/>
          </p:cNvSpPr>
          <p:nvPr>
            <p:ph idx="1"/>
          </p:nvPr>
        </p:nvSpPr>
        <p:spPr>
          <a:xfrm>
            <a:off x="222019" y="1798016"/>
            <a:ext cx="8434301" cy="5059984"/>
          </a:xfrm>
        </p:spPr>
        <p:txBody>
          <a:bodyPr>
            <a:normAutofit fontScale="92500"/>
          </a:bodyPr>
          <a:lstStyle/>
          <a:p>
            <a:r>
              <a:rPr lang="en-US" sz="2600" dirty="0">
                <a:solidFill>
                  <a:srgbClr val="256800"/>
                </a:solidFill>
                <a:latin typeface="Arial"/>
                <a:cs typeface="Arial"/>
              </a:rPr>
              <a:t>Four friends are discussing the </a:t>
            </a:r>
            <a:r>
              <a:rPr lang="en-US" sz="2600" dirty="0">
                <a:latin typeface="Arial"/>
                <a:cs typeface="Arial"/>
              </a:rPr>
              <a:t>hibernating bear </a:t>
            </a:r>
            <a:r>
              <a:rPr lang="en-US" sz="2600" dirty="0">
                <a:solidFill>
                  <a:srgbClr val="256800"/>
                </a:solidFill>
                <a:latin typeface="Arial"/>
                <a:cs typeface="Arial"/>
              </a:rPr>
              <a:t>activity. Read their statements and write down the name of the friend with whom you agree with most. On the back  of your paper explain why you agree with that person and why you disagree with the others.</a:t>
            </a:r>
          </a:p>
          <a:p>
            <a:endParaRPr lang="en-US" dirty="0"/>
          </a:p>
          <a:p>
            <a:r>
              <a:rPr lang="en-US" sz="2200" dirty="0">
                <a:solidFill>
                  <a:srgbClr val="583F34"/>
                </a:solidFill>
                <a:latin typeface="Arial"/>
                <a:cs typeface="Arial"/>
              </a:rPr>
              <a:t>NOW, go to the corner of the person you agree with.</a:t>
            </a:r>
          </a:p>
          <a:p>
            <a:pPr lvl="1"/>
            <a:r>
              <a:rPr lang="en-US" sz="2600" dirty="0">
                <a:solidFill>
                  <a:srgbClr val="256800"/>
                </a:solidFill>
                <a:latin typeface="Arial"/>
                <a:cs typeface="Arial"/>
              </a:rPr>
              <a:t>Discuss with others there why you made this choice.</a:t>
            </a:r>
          </a:p>
          <a:p>
            <a:pPr lvl="1"/>
            <a:r>
              <a:rPr lang="en-US" sz="2600" dirty="0">
                <a:solidFill>
                  <a:srgbClr val="256800"/>
                </a:solidFill>
                <a:latin typeface="Arial"/>
                <a:cs typeface="Arial"/>
              </a:rPr>
              <a:t>Choose a spokesperson to explain your position to the other groups.</a:t>
            </a:r>
          </a:p>
          <a:p>
            <a:endParaRPr lang="en-US" dirty="0"/>
          </a:p>
          <a:p>
            <a:r>
              <a:rPr lang="en-US" sz="2000" dirty="0">
                <a:solidFill>
                  <a:srgbClr val="583F34"/>
                </a:solidFill>
                <a:latin typeface="Arial"/>
                <a:cs typeface="Arial"/>
              </a:rPr>
              <a:t>Does anyone want to change corners?</a:t>
            </a:r>
          </a:p>
          <a:p>
            <a:endParaRPr lang="en-US" dirty="0"/>
          </a:p>
        </p:txBody>
      </p:sp>
    </p:spTree>
    <p:extLst>
      <p:ext uri="{BB962C8B-B14F-4D97-AF65-F5344CB8AC3E}">
        <p14:creationId xmlns:p14="http://schemas.microsoft.com/office/powerpoint/2010/main" val="23112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138354"/>
            <a:ext cx="4040188" cy="639762"/>
          </a:xfrm>
        </p:spPr>
        <p:txBody>
          <a:bodyPr/>
          <a:lstStyle/>
          <a:p>
            <a:r>
              <a:rPr lang="en-US" dirty="0"/>
              <a:t>Matter from Food</a:t>
            </a:r>
          </a:p>
        </p:txBody>
      </p:sp>
      <p:sp>
        <p:nvSpPr>
          <p:cNvPr id="5" name="Content Placeholder 4"/>
          <p:cNvSpPr>
            <a:spLocks noGrp="1"/>
          </p:cNvSpPr>
          <p:nvPr>
            <p:ph sz="half" idx="2"/>
          </p:nvPr>
        </p:nvSpPr>
        <p:spPr>
          <a:xfrm>
            <a:off x="457200" y="2778116"/>
            <a:ext cx="4040188" cy="3951288"/>
          </a:xfrm>
        </p:spPr>
        <p:txBody>
          <a:bodyPr>
            <a:normAutofit lnSpcReduction="10000"/>
          </a:bodyPr>
          <a:lstStyle/>
          <a:p>
            <a:r>
              <a:rPr lang="en-US" sz="1200" dirty="0">
                <a:solidFill>
                  <a:schemeClr val="tx1">
                    <a:lumMod val="50000"/>
                    <a:lumOff val="50000"/>
                  </a:schemeClr>
                </a:solidFill>
              </a:rPr>
              <a:t>Matter is conserved, neither created nor destroyed. Matter is rearranged in chemical reactions. </a:t>
            </a:r>
          </a:p>
          <a:p>
            <a:r>
              <a:rPr lang="en-US" sz="1200" dirty="0">
                <a:solidFill>
                  <a:schemeClr val="tx1">
                    <a:lumMod val="50000"/>
                    <a:lumOff val="50000"/>
                  </a:schemeClr>
                </a:solidFill>
              </a:rPr>
              <a:t>Food has matter in the form of protein, carbs and fats- the same things we find our bodies are made of. We also take in matter as oxygen and water.</a:t>
            </a:r>
          </a:p>
          <a:p>
            <a:r>
              <a:rPr lang="en-US" sz="1200" dirty="0">
                <a:solidFill>
                  <a:schemeClr val="tx1">
                    <a:lumMod val="50000"/>
                    <a:lumOff val="50000"/>
                  </a:schemeClr>
                </a:solidFill>
              </a:rPr>
              <a:t>Some of this matter is used in our body, but we take in much more matter than we need to use to grow or maintain body structures. </a:t>
            </a:r>
          </a:p>
          <a:p>
            <a:r>
              <a:rPr lang="en-US" sz="1200" dirty="0">
                <a:solidFill>
                  <a:schemeClr val="tx1">
                    <a:lumMod val="50000"/>
                    <a:lumOff val="50000"/>
                  </a:schemeClr>
                </a:solidFill>
              </a:rPr>
              <a:t>Some of this matter (especially much of the water but also some indigestible material) basically passes through us.</a:t>
            </a:r>
          </a:p>
          <a:p>
            <a:r>
              <a:rPr lang="en-US" sz="1200" dirty="0">
                <a:solidFill>
                  <a:schemeClr val="tx1">
                    <a:lumMod val="50000"/>
                    <a:lumOff val="50000"/>
                  </a:schemeClr>
                </a:solidFill>
              </a:rPr>
              <a:t>Some of this matter is really taken in for energy</a:t>
            </a:r>
            <a:r>
              <a:rPr lang="en-US" sz="1200" dirty="0">
                <a:solidFill>
                  <a:schemeClr val="bg1">
                    <a:lumMod val="50000"/>
                  </a:schemeClr>
                </a:solidFill>
              </a:rPr>
              <a:t>. It is rearranged to obtain energy in a reaction called cellular respiration. The products are expelled from the body as carbon dioxide and water.</a:t>
            </a:r>
          </a:p>
          <a:p>
            <a:endParaRPr lang="en-US" sz="1200" dirty="0">
              <a:solidFill>
                <a:srgbClr val="C00000"/>
              </a:solidFill>
            </a:endParaRPr>
          </a:p>
          <a:p>
            <a:pPr defTabSz="914400">
              <a:spcBef>
                <a:spcPts val="0"/>
              </a:spcBef>
            </a:pPr>
            <a:r>
              <a:rPr lang="en-US" sz="1200" dirty="0">
                <a:solidFill>
                  <a:schemeClr val="accent6">
                    <a:lumMod val="75000"/>
                  </a:schemeClr>
                </a:solidFill>
                <a:cs typeface="Arial" panose="020B0604020202020204" pitchFamily="34" charset="0"/>
              </a:rPr>
              <a:t>Some of our digested food is used to build new macromolecules to repair and to build new body tissue</a:t>
            </a:r>
          </a:p>
          <a:p>
            <a:pPr defTabSz="914400">
              <a:spcBef>
                <a:spcPts val="0"/>
              </a:spcBef>
            </a:pPr>
            <a:r>
              <a:rPr lang="en-US" sz="1200" dirty="0">
                <a:solidFill>
                  <a:schemeClr val="accent6">
                    <a:lumMod val="75000"/>
                  </a:schemeClr>
                </a:solidFill>
                <a:cs typeface="Arial" panose="020B0604020202020204" pitchFamily="34" charset="0"/>
              </a:rPr>
              <a:t>Food consumed in excess of what we need for energy and growth/repair is converted to fat and stored.</a:t>
            </a:r>
            <a:endParaRPr lang="en-US" sz="1200" dirty="0">
              <a:solidFill>
                <a:schemeClr val="accent6">
                  <a:lumMod val="75000"/>
                </a:schemeClr>
              </a:solidFill>
            </a:endParaRPr>
          </a:p>
          <a:p>
            <a:r>
              <a:rPr lang="en-US" sz="1200" dirty="0">
                <a:solidFill>
                  <a:schemeClr val="accent6">
                    <a:lumMod val="75000"/>
                  </a:schemeClr>
                </a:solidFill>
                <a:cs typeface="Arial" panose="020B0604020202020204" pitchFamily="34" charset="0"/>
              </a:rPr>
              <a:t>building new biomolecules (proteins, fats and carbs) from the products of digestion requires energy</a:t>
            </a:r>
          </a:p>
          <a:p>
            <a:endParaRPr lang="en-US" sz="1200" dirty="0">
              <a:solidFill>
                <a:srgbClr val="FF0000"/>
              </a:solidFill>
            </a:endParaRPr>
          </a:p>
          <a:p>
            <a:endParaRPr lang="en-US" sz="1200" dirty="0">
              <a:solidFill>
                <a:srgbClr val="FF0000"/>
              </a:solidFill>
            </a:endParaRPr>
          </a:p>
          <a:p>
            <a:endParaRPr lang="en-US" dirty="0"/>
          </a:p>
        </p:txBody>
      </p:sp>
      <p:sp>
        <p:nvSpPr>
          <p:cNvPr id="6" name="Text Placeholder 5"/>
          <p:cNvSpPr>
            <a:spLocks noGrp="1"/>
          </p:cNvSpPr>
          <p:nvPr>
            <p:ph type="body" sz="quarter" idx="3"/>
          </p:nvPr>
        </p:nvSpPr>
        <p:spPr>
          <a:xfrm>
            <a:off x="4645025" y="2138354"/>
            <a:ext cx="4041775" cy="639762"/>
          </a:xfrm>
        </p:spPr>
        <p:txBody>
          <a:bodyPr/>
          <a:lstStyle/>
          <a:p>
            <a:r>
              <a:rPr lang="en-US" dirty="0"/>
              <a:t>Energy from Food</a:t>
            </a:r>
          </a:p>
        </p:txBody>
      </p:sp>
      <p:sp>
        <p:nvSpPr>
          <p:cNvPr id="7" name="Content Placeholder 6"/>
          <p:cNvSpPr>
            <a:spLocks noGrp="1"/>
          </p:cNvSpPr>
          <p:nvPr>
            <p:ph sz="quarter" idx="4"/>
          </p:nvPr>
        </p:nvSpPr>
        <p:spPr>
          <a:xfrm>
            <a:off x="4645025" y="2778116"/>
            <a:ext cx="4041775" cy="3951288"/>
          </a:xfrm>
        </p:spPr>
        <p:txBody>
          <a:bodyPr>
            <a:normAutofit fontScale="85000" lnSpcReduction="10000"/>
          </a:bodyPr>
          <a:lstStyle/>
          <a:p>
            <a:r>
              <a:rPr lang="en-US" sz="1200" dirty="0">
                <a:solidFill>
                  <a:schemeClr val="tx1">
                    <a:lumMod val="50000"/>
                    <a:lumOff val="50000"/>
                  </a:schemeClr>
                </a:solidFill>
              </a:rPr>
              <a:t>Energy is conserved, neither created nor destroyed. Energy is transformed in chemical reactions. </a:t>
            </a:r>
          </a:p>
          <a:p>
            <a:r>
              <a:rPr lang="en-US" sz="1200" dirty="0">
                <a:solidFill>
                  <a:schemeClr val="tx1">
                    <a:lumMod val="50000"/>
                    <a:lumOff val="50000"/>
                  </a:schemeClr>
                </a:solidFill>
              </a:rPr>
              <a:t>When the reactants have more potential energy than the products, energy is released in the reaction (“downhill” reaction).</a:t>
            </a:r>
          </a:p>
          <a:p>
            <a:r>
              <a:rPr lang="en-US" sz="1200" dirty="0">
                <a:solidFill>
                  <a:schemeClr val="accent6">
                    <a:lumMod val="75000"/>
                  </a:schemeClr>
                </a:solidFill>
              </a:rPr>
              <a:t>When the products have more potential energy than the reactants, energy must be added to the reaction (“uphill” reaction). [Ethanol classrooms only]</a:t>
            </a:r>
          </a:p>
          <a:p>
            <a:r>
              <a:rPr lang="en-US" sz="1200" dirty="0">
                <a:solidFill>
                  <a:schemeClr val="tx1">
                    <a:lumMod val="50000"/>
                    <a:lumOff val="50000"/>
                  </a:schemeClr>
                </a:solidFill>
              </a:rPr>
              <a:t>Food has energy in the form of calories.</a:t>
            </a:r>
          </a:p>
          <a:p>
            <a:r>
              <a:rPr lang="en-US" sz="1200" dirty="0">
                <a:solidFill>
                  <a:schemeClr val="tx1">
                    <a:lumMod val="50000"/>
                    <a:lumOff val="50000"/>
                  </a:schemeClr>
                </a:solidFill>
              </a:rPr>
              <a:t>Living things get energy by rearranging food and oxygen </a:t>
            </a:r>
            <a:r>
              <a:rPr lang="en-US" sz="1200" dirty="0">
                <a:solidFill>
                  <a:schemeClr val="bg1">
                    <a:lumMod val="50000"/>
                  </a:schemeClr>
                </a:solidFill>
              </a:rPr>
              <a:t>molecules.</a:t>
            </a:r>
          </a:p>
          <a:p>
            <a:r>
              <a:rPr lang="en-US" sz="1200" dirty="0">
                <a:solidFill>
                  <a:schemeClr val="bg1">
                    <a:lumMod val="50000"/>
                  </a:schemeClr>
                </a:solidFill>
              </a:rPr>
              <a:t>Living things rearrange food (specifically glucose - C</a:t>
            </a:r>
            <a:r>
              <a:rPr lang="en-US" sz="1200" baseline="-25000" dirty="0">
                <a:solidFill>
                  <a:schemeClr val="bg1">
                    <a:lumMod val="50000"/>
                  </a:schemeClr>
                </a:solidFill>
              </a:rPr>
              <a:t>6</a:t>
            </a:r>
            <a:r>
              <a:rPr lang="en-US" sz="1200" dirty="0">
                <a:solidFill>
                  <a:schemeClr val="bg1">
                    <a:lumMod val="50000"/>
                  </a:schemeClr>
                </a:solidFill>
              </a:rPr>
              <a:t>H</a:t>
            </a:r>
            <a:r>
              <a:rPr lang="en-US" sz="1200" baseline="-25000" dirty="0">
                <a:solidFill>
                  <a:schemeClr val="bg1">
                    <a:lumMod val="50000"/>
                  </a:schemeClr>
                </a:solidFill>
              </a:rPr>
              <a:t>12</a:t>
            </a:r>
            <a:r>
              <a:rPr lang="en-US" sz="1200" dirty="0">
                <a:solidFill>
                  <a:schemeClr val="bg1">
                    <a:lumMod val="50000"/>
                  </a:schemeClr>
                </a:solidFill>
              </a:rPr>
              <a:t>O</a:t>
            </a:r>
            <a:r>
              <a:rPr lang="en-US" sz="1200" baseline="-25000" dirty="0">
                <a:solidFill>
                  <a:schemeClr val="bg1">
                    <a:lumMod val="50000"/>
                  </a:schemeClr>
                </a:solidFill>
              </a:rPr>
              <a:t>﻿6</a:t>
            </a:r>
            <a:r>
              <a:rPr lang="en-US" sz="1200" dirty="0">
                <a:solidFill>
                  <a:schemeClr val="bg1">
                    <a:lumMod val="50000"/>
                  </a:schemeClr>
                </a:solidFill>
              </a:rPr>
              <a:t>﻿) and O</a:t>
            </a:r>
            <a:r>
              <a:rPr lang="en-US" sz="1200" baseline="-25000" dirty="0">
                <a:solidFill>
                  <a:schemeClr val="bg1">
                    <a:lumMod val="50000"/>
                  </a:schemeClr>
                </a:solidFill>
              </a:rPr>
              <a:t>2</a:t>
            </a:r>
            <a:r>
              <a:rPr lang="en-US" sz="1200" dirty="0">
                <a:solidFill>
                  <a:schemeClr val="bg1">
                    <a:lumMod val="50000"/>
                  </a:schemeClr>
                </a:solidFill>
              </a:rPr>
              <a:t> into CO</a:t>
            </a:r>
            <a:r>
              <a:rPr lang="en-US" sz="1200" baseline="-25000" dirty="0">
                <a:solidFill>
                  <a:schemeClr val="bg1">
                    <a:lumMod val="50000"/>
                  </a:schemeClr>
                </a:solidFill>
              </a:rPr>
              <a:t>2</a:t>
            </a:r>
            <a:r>
              <a:rPr lang="en-US" sz="1200" dirty="0">
                <a:solidFill>
                  <a:schemeClr val="bg1">
                    <a:lumMod val="50000"/>
                  </a:schemeClr>
                </a:solidFill>
              </a:rPr>
              <a:t> and H</a:t>
            </a:r>
            <a:r>
              <a:rPr lang="en-US" sz="1200" baseline="-25000" dirty="0">
                <a:solidFill>
                  <a:schemeClr val="bg1">
                    <a:lumMod val="50000"/>
                  </a:schemeClr>
                </a:solidFill>
              </a:rPr>
              <a:t>2</a:t>
            </a:r>
            <a:r>
              <a:rPr lang="en-US" sz="1200" dirty="0">
                <a:solidFill>
                  <a:schemeClr val="bg1">
                    <a:lumMod val="50000"/>
                  </a:schemeClr>
                </a:solidFill>
              </a:rPr>
              <a:t>O</a:t>
            </a:r>
          </a:p>
          <a:p>
            <a:r>
              <a:rPr lang="en-US" sz="1200" dirty="0">
                <a:solidFill>
                  <a:schemeClr val="accent6">
                    <a:lumMod val="75000"/>
                  </a:schemeClr>
                </a:solidFill>
              </a:rPr>
              <a:t>If you run out of glucose your body can pull from fat stores and then as a last resort, amino acids to  provide fuel for cellular respiration </a:t>
            </a:r>
          </a:p>
          <a:p>
            <a:r>
              <a:rPr lang="en-US" sz="1200" dirty="0">
                <a:solidFill>
                  <a:schemeClr val="bg1">
                    <a:lumMod val="50000"/>
                  </a:schemeClr>
                </a:solidFill>
              </a:rPr>
              <a:t>(C</a:t>
            </a:r>
            <a:r>
              <a:rPr lang="en-US" sz="1200" baseline="-25000" dirty="0">
                <a:solidFill>
                  <a:schemeClr val="bg1">
                    <a:lumMod val="50000"/>
                  </a:schemeClr>
                </a:solidFill>
              </a:rPr>
              <a:t>6</a:t>
            </a:r>
            <a:r>
              <a:rPr lang="en-US" sz="1200" dirty="0">
                <a:solidFill>
                  <a:schemeClr val="bg1">
                    <a:lumMod val="50000"/>
                  </a:schemeClr>
                </a:solidFill>
              </a:rPr>
              <a:t>H</a:t>
            </a:r>
            <a:r>
              <a:rPr lang="en-US" sz="1200" baseline="-25000" dirty="0">
                <a:solidFill>
                  <a:schemeClr val="bg1">
                    <a:lumMod val="50000"/>
                  </a:schemeClr>
                </a:solidFill>
              </a:rPr>
              <a:t>12</a:t>
            </a:r>
            <a:r>
              <a:rPr lang="en-US" sz="1200" dirty="0">
                <a:solidFill>
                  <a:schemeClr val="bg1">
                    <a:lumMod val="50000"/>
                  </a:schemeClr>
                </a:solidFill>
              </a:rPr>
              <a:t>O</a:t>
            </a:r>
            <a:r>
              <a:rPr lang="en-US" sz="1200" baseline="-25000" dirty="0">
                <a:solidFill>
                  <a:schemeClr val="bg1">
                    <a:lumMod val="50000"/>
                  </a:schemeClr>
                </a:solidFill>
              </a:rPr>
              <a:t>6</a:t>
            </a:r>
            <a:r>
              <a:rPr lang="en-US" sz="1200" dirty="0">
                <a:solidFill>
                  <a:schemeClr val="bg1">
                    <a:lumMod val="50000"/>
                  </a:schemeClr>
                </a:solidFill>
              </a:rPr>
              <a:t> + O</a:t>
            </a:r>
            <a:r>
              <a:rPr lang="en-US" sz="1200" baseline="-25000" dirty="0">
                <a:solidFill>
                  <a:schemeClr val="bg1">
                    <a:lumMod val="50000"/>
                  </a:schemeClr>
                </a:solidFill>
              </a:rPr>
              <a:t>2</a:t>
            </a:r>
            <a:r>
              <a:rPr lang="en-US" sz="1200" dirty="0">
                <a:solidFill>
                  <a:schemeClr val="bg1">
                    <a:lumMod val="50000"/>
                  </a:schemeClr>
                </a:solidFill>
              </a:rPr>
              <a:t>) have higher energy than (CO</a:t>
            </a:r>
            <a:r>
              <a:rPr lang="en-US" sz="1200" baseline="-25000" dirty="0">
                <a:solidFill>
                  <a:schemeClr val="bg1">
                    <a:lumMod val="50000"/>
                  </a:schemeClr>
                </a:solidFill>
              </a:rPr>
              <a:t>2</a:t>
            </a:r>
            <a:r>
              <a:rPr lang="en-US" sz="1200" dirty="0">
                <a:solidFill>
                  <a:schemeClr val="bg1">
                    <a:lumMod val="50000"/>
                  </a:schemeClr>
                </a:solidFill>
              </a:rPr>
              <a:t> + H</a:t>
            </a:r>
            <a:r>
              <a:rPr lang="en-US" sz="1200" baseline="-25000" dirty="0">
                <a:solidFill>
                  <a:schemeClr val="bg1">
                    <a:lumMod val="50000"/>
                  </a:schemeClr>
                </a:solidFill>
              </a:rPr>
              <a:t>2</a:t>
            </a:r>
            <a:r>
              <a:rPr lang="en-US" sz="1200" dirty="0">
                <a:solidFill>
                  <a:schemeClr val="bg1">
                    <a:lumMod val="50000"/>
                  </a:schemeClr>
                </a:solidFill>
              </a:rPr>
              <a:t>O) so this rearrangement releases energy.</a:t>
            </a:r>
          </a:p>
          <a:p>
            <a:pPr marL="457200" lvl="1" indent="0">
              <a:buNone/>
            </a:pPr>
            <a:r>
              <a:rPr lang="en-US" sz="1200" dirty="0">
                <a:solidFill>
                  <a:schemeClr val="bg1">
                    <a:lumMod val="50000"/>
                  </a:schemeClr>
                </a:solidFill>
              </a:rPr>
              <a:t>- The rearrangements occur in a series of steps rather than all at once.</a:t>
            </a:r>
          </a:p>
          <a:p>
            <a:pPr marL="457200" lvl="1" indent="0">
              <a:buNone/>
            </a:pPr>
            <a:r>
              <a:rPr lang="en-US" sz="1200" dirty="0">
                <a:solidFill>
                  <a:schemeClr val="bg1">
                    <a:lumMod val="50000"/>
                  </a:schemeClr>
                </a:solidFill>
              </a:rPr>
              <a:t>- Collectively the reactions are called cellular respiration.</a:t>
            </a:r>
          </a:p>
          <a:p>
            <a:pPr marL="457200" lvl="1" indent="0">
              <a:buNone/>
            </a:pPr>
            <a:r>
              <a:rPr lang="en-US" sz="1200" dirty="0">
                <a:solidFill>
                  <a:schemeClr val="bg1">
                    <a:lumMod val="50000"/>
                  </a:schemeClr>
                </a:solidFill>
              </a:rPr>
              <a:t>- Usable cellular energy is released in the form of ATP.</a:t>
            </a:r>
          </a:p>
          <a:p>
            <a:r>
              <a:rPr lang="en-US" sz="1200" dirty="0">
                <a:solidFill>
                  <a:schemeClr val="bg1">
                    <a:lumMod val="50000"/>
                  </a:schemeClr>
                </a:solidFill>
              </a:rPr>
              <a:t>UNITY AND DIVERSITY: Other reactions (such as fermentation) can produce biologically usable energy, but they are usually less efficient. We see these reactions in some groups of organisms that have evolved under different environmental conditions and in our own bodies during times when oxygen is not readily available.</a:t>
            </a:r>
          </a:p>
          <a:p>
            <a:endParaRPr lang="en-US" sz="1800" dirty="0"/>
          </a:p>
        </p:txBody>
      </p:sp>
      <p:sp>
        <p:nvSpPr>
          <p:cNvPr id="2" name="Title 1"/>
          <p:cNvSpPr>
            <a:spLocks noGrp="1"/>
          </p:cNvSpPr>
          <p:nvPr>
            <p:ph type="title"/>
          </p:nvPr>
        </p:nvSpPr>
        <p:spPr/>
        <p:txBody>
          <a:bodyPr>
            <a:normAutofit fontScale="90000"/>
          </a:bodyPr>
          <a:lstStyle/>
          <a:p>
            <a:r>
              <a:rPr lang="en-US" dirty="0"/>
              <a:t>Tracking Two Models [For Teachers Only]</a:t>
            </a:r>
          </a:p>
        </p:txBody>
      </p:sp>
      <p:sp>
        <p:nvSpPr>
          <p:cNvPr id="11" name="Title 1"/>
          <p:cNvSpPr txBox="1">
            <a:spLocks/>
          </p:cNvSpPr>
          <p:nvPr/>
        </p:nvSpPr>
        <p:spPr>
          <a:xfrm>
            <a:off x="1753595" y="5007746"/>
            <a:ext cx="6497436" cy="168809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400" dirty="0">
              <a:latin typeface="Arial" panose="020B0604020202020204" pitchFamily="34" charset="0"/>
              <a:cs typeface="Arial" panose="020B0604020202020204" pitchFamily="34" charset="0"/>
            </a:endParaRPr>
          </a:p>
        </p:txBody>
      </p:sp>
      <p:sp>
        <p:nvSpPr>
          <p:cNvPr id="9" name="TextBox 8"/>
          <p:cNvSpPr txBox="1"/>
          <p:nvPr/>
        </p:nvSpPr>
        <p:spPr>
          <a:xfrm>
            <a:off x="159798" y="685235"/>
            <a:ext cx="8860780" cy="2092881"/>
          </a:xfrm>
          <a:prstGeom prst="rect">
            <a:avLst/>
          </a:prstGeom>
          <a:noFill/>
        </p:spPr>
        <p:txBody>
          <a:bodyPr wrap="square" rtlCol="0">
            <a:spAutoFit/>
          </a:bodyPr>
          <a:lstStyle/>
          <a:p>
            <a:r>
              <a:rPr lang="en-US" sz="1400" dirty="0">
                <a:solidFill>
                  <a:srgbClr val="583F34"/>
                </a:solidFill>
              </a:rPr>
              <a:t>As we move through adding model ideas in the course of this series of learning segments, we’ll need to track what’s being added to each of the models. You’ll notice slides formatted much like the one here which are intended as guides for your classroom. </a:t>
            </a:r>
          </a:p>
          <a:p>
            <a:r>
              <a:rPr lang="en-US" sz="1400" dirty="0">
                <a:solidFill>
                  <a:srgbClr val="583F34"/>
                </a:solidFill>
              </a:rPr>
              <a:t>As you can see, most of the new ideas will focus on matter from food.</a:t>
            </a:r>
          </a:p>
          <a:p>
            <a:r>
              <a:rPr lang="en-US" sz="1400" dirty="0">
                <a:solidFill>
                  <a:srgbClr val="583F34"/>
                </a:solidFill>
              </a:rPr>
              <a:t>The model statements—as always, but perhaps more clearly here—are intended as “targets”. Your model statements do not need to exactly track these words, but our hope is that the ideas will be there and the models will be “close enough”. See the MBER essential on this topic for more guidance and read the presenter notes in this PowerPoint.</a:t>
            </a:r>
          </a:p>
          <a:p>
            <a:endParaRPr lang="en-US" sz="1600" dirty="0">
              <a:solidFill>
                <a:srgbClr val="583F34"/>
              </a:solidFill>
            </a:endParaRPr>
          </a:p>
          <a:p>
            <a:endParaRPr lang="en-US" sz="1600" dirty="0">
              <a:solidFill>
                <a:srgbClr val="D06A28"/>
              </a:solidFill>
            </a:endParaRPr>
          </a:p>
        </p:txBody>
      </p:sp>
    </p:spTree>
    <p:extLst>
      <p:ext uri="{BB962C8B-B14F-4D97-AF65-F5344CB8AC3E}">
        <p14:creationId xmlns:p14="http://schemas.microsoft.com/office/powerpoint/2010/main" val="32818774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 y="122932"/>
            <a:ext cx="8900160" cy="1179672"/>
          </a:xfrm>
        </p:spPr>
        <p:txBody>
          <a:bodyPr>
            <a:normAutofit/>
          </a:bodyPr>
          <a:lstStyle/>
          <a:p>
            <a:r>
              <a:rPr lang="en-US" sz="3000" b="1" dirty="0">
                <a:solidFill>
                  <a:srgbClr val="583F34"/>
                </a:solidFill>
              </a:rPr>
              <a:t>There are still a few ideas we’re not sure about so let’s go deeper in a couple of readings.</a:t>
            </a:r>
          </a:p>
        </p:txBody>
      </p:sp>
      <p:sp>
        <p:nvSpPr>
          <p:cNvPr id="3" name="Content Placeholder 2"/>
          <p:cNvSpPr>
            <a:spLocks noGrp="1"/>
          </p:cNvSpPr>
          <p:nvPr>
            <p:ph idx="1"/>
          </p:nvPr>
        </p:nvSpPr>
        <p:spPr>
          <a:xfrm>
            <a:off x="254725" y="1949557"/>
            <a:ext cx="7886700" cy="3634815"/>
          </a:xfrm>
        </p:spPr>
        <p:txBody>
          <a:bodyPr>
            <a:noAutofit/>
          </a:bodyPr>
          <a:lstStyle/>
          <a:p>
            <a:pPr marL="0" indent="0">
              <a:buNone/>
            </a:pPr>
            <a:r>
              <a:rPr lang="en-US" sz="2800" b="1" dirty="0">
                <a:solidFill>
                  <a:srgbClr val="256800"/>
                </a:solidFill>
              </a:rPr>
              <a:t>DIRECTIONS:</a:t>
            </a:r>
          </a:p>
          <a:p>
            <a:pPr marL="685800" lvl="1" indent="-342900">
              <a:buFont typeface="+mj-lt"/>
              <a:buAutoNum type="arabicPeriod"/>
            </a:pPr>
            <a:r>
              <a:rPr lang="en-US" sz="2400" dirty="0">
                <a:solidFill>
                  <a:srgbClr val="583F34"/>
                </a:solidFill>
              </a:rPr>
              <a:t>Work in pairs.</a:t>
            </a:r>
          </a:p>
          <a:p>
            <a:pPr marL="685800" lvl="1" indent="-342900">
              <a:buFont typeface="+mj-lt"/>
              <a:buAutoNum type="arabicPeriod"/>
            </a:pPr>
            <a:r>
              <a:rPr lang="en-US" sz="2400" dirty="0">
                <a:solidFill>
                  <a:srgbClr val="583F34"/>
                </a:solidFill>
              </a:rPr>
              <a:t>Partner A reads the first paragraph aloud. </a:t>
            </a:r>
          </a:p>
          <a:p>
            <a:pPr marL="685800" lvl="1" indent="-342900">
              <a:buFont typeface="+mj-lt"/>
              <a:buAutoNum type="arabicPeriod"/>
            </a:pPr>
            <a:r>
              <a:rPr lang="en-US" sz="2400" dirty="0">
                <a:solidFill>
                  <a:srgbClr val="583F34"/>
                </a:solidFill>
              </a:rPr>
              <a:t>Partner B summarizes the paragraph aloud.</a:t>
            </a:r>
          </a:p>
          <a:p>
            <a:pPr marL="685800" lvl="1" indent="-342900">
              <a:buFont typeface="+mj-lt"/>
              <a:buAutoNum type="arabicPeriod"/>
            </a:pPr>
            <a:r>
              <a:rPr lang="en-US" sz="2400" dirty="0">
                <a:solidFill>
                  <a:srgbClr val="583F34"/>
                </a:solidFill>
              </a:rPr>
              <a:t>Both discuss and write down the main ideas of the paragraph. </a:t>
            </a:r>
          </a:p>
          <a:p>
            <a:r>
              <a:rPr lang="en-US" sz="2800" b="1" dirty="0">
                <a:solidFill>
                  <a:srgbClr val="583F34"/>
                </a:solidFill>
              </a:rPr>
              <a:t>Switch roles for the next paragraph.</a:t>
            </a:r>
          </a:p>
        </p:txBody>
      </p:sp>
      <p:pic>
        <p:nvPicPr>
          <p:cNvPr id="6" name="Picture 5"/>
          <p:cNvPicPr>
            <a:picLocks noChangeAspect="1"/>
          </p:cNvPicPr>
          <p:nvPr/>
        </p:nvPicPr>
        <p:blipFill>
          <a:blip r:embed="rId3"/>
          <a:stretch>
            <a:fillRect/>
          </a:stretch>
        </p:blipFill>
        <p:spPr>
          <a:xfrm>
            <a:off x="6584558" y="1278767"/>
            <a:ext cx="2407042" cy="2357919"/>
          </a:xfrm>
          <a:prstGeom prst="rect">
            <a:avLst/>
          </a:prstGeom>
        </p:spPr>
      </p:pic>
    </p:spTree>
    <p:extLst>
      <p:ext uri="{BB962C8B-B14F-4D97-AF65-F5344CB8AC3E}">
        <p14:creationId xmlns:p14="http://schemas.microsoft.com/office/powerpoint/2010/main" val="210290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23" y="134659"/>
            <a:ext cx="5841577" cy="994172"/>
          </a:xfrm>
        </p:spPr>
        <p:txBody>
          <a:bodyPr>
            <a:normAutofit fontScale="90000"/>
          </a:bodyPr>
          <a:lstStyle/>
          <a:p>
            <a:r>
              <a:rPr lang="en-US" sz="3000" b="1" dirty="0">
                <a:solidFill>
                  <a:srgbClr val="583F34"/>
                </a:solidFill>
              </a:rPr>
              <a:t>Where do you stand?</a:t>
            </a:r>
            <a:br>
              <a:rPr lang="en-US" sz="3000" b="1" dirty="0">
                <a:solidFill>
                  <a:srgbClr val="583F34"/>
                </a:solidFill>
              </a:rPr>
            </a:br>
            <a:r>
              <a:rPr lang="en-US" sz="3000" b="1" dirty="0">
                <a:solidFill>
                  <a:srgbClr val="583F34"/>
                </a:solidFill>
              </a:rPr>
              <a:t>Which friend is right?</a:t>
            </a:r>
          </a:p>
        </p:txBody>
      </p:sp>
      <p:sp>
        <p:nvSpPr>
          <p:cNvPr id="3" name="Content Placeholder 2"/>
          <p:cNvSpPr>
            <a:spLocks noGrp="1"/>
          </p:cNvSpPr>
          <p:nvPr>
            <p:ph idx="1"/>
          </p:nvPr>
        </p:nvSpPr>
        <p:spPr>
          <a:xfrm>
            <a:off x="363508" y="4254516"/>
            <a:ext cx="8434301" cy="2468825"/>
          </a:xfrm>
        </p:spPr>
        <p:txBody>
          <a:bodyPr>
            <a:normAutofit/>
          </a:bodyPr>
          <a:lstStyle/>
          <a:p>
            <a:pPr lvl="1"/>
            <a:r>
              <a:rPr lang="en-US" dirty="0">
                <a:solidFill>
                  <a:srgbClr val="583F34"/>
                </a:solidFill>
                <a:latin typeface="Arial"/>
                <a:cs typeface="Arial"/>
              </a:rPr>
              <a:t>Does anyone want to change corners?</a:t>
            </a:r>
          </a:p>
          <a:p>
            <a:pPr lvl="1"/>
            <a:r>
              <a:rPr lang="en-US" sz="2600" dirty="0">
                <a:solidFill>
                  <a:srgbClr val="256800"/>
                </a:solidFill>
                <a:latin typeface="Arial"/>
                <a:cs typeface="Arial"/>
              </a:rPr>
              <a:t>Discuss with others why you made this choice.</a:t>
            </a:r>
          </a:p>
          <a:p>
            <a:pPr lvl="1"/>
            <a:r>
              <a:rPr lang="en-US" sz="2600" dirty="0">
                <a:solidFill>
                  <a:srgbClr val="256800"/>
                </a:solidFill>
                <a:latin typeface="Arial"/>
                <a:cs typeface="Arial"/>
              </a:rPr>
              <a:t>Choose a spokesperson to explain your position to the other groups.</a:t>
            </a:r>
          </a:p>
          <a:p>
            <a:endParaRPr lang="en-US" dirty="0"/>
          </a:p>
        </p:txBody>
      </p:sp>
      <p:sp>
        <p:nvSpPr>
          <p:cNvPr id="5" name="TextBox 4">
            <a:extLst>
              <a:ext uri="{FF2B5EF4-FFF2-40B4-BE49-F238E27FC236}">
                <a16:creationId xmlns:a16="http://schemas.microsoft.com/office/drawing/2014/main" id="{2C71483B-F0D1-4BD7-A5DE-E2F4FC4B2E54}"/>
              </a:ext>
            </a:extLst>
          </p:cNvPr>
          <p:cNvSpPr txBox="1"/>
          <p:nvPr/>
        </p:nvSpPr>
        <p:spPr>
          <a:xfrm>
            <a:off x="222019" y="1709647"/>
            <a:ext cx="8717280" cy="2308324"/>
          </a:xfrm>
          <a:prstGeom prst="rect">
            <a:avLst/>
          </a:prstGeom>
          <a:noFill/>
        </p:spPr>
        <p:txBody>
          <a:bodyPr wrap="square" rtlCol="0">
            <a:spAutoFit/>
          </a:bodyPr>
          <a:lstStyle/>
          <a:p>
            <a:r>
              <a:rPr lang="en-US" sz="2400" b="1" dirty="0">
                <a:solidFill>
                  <a:srgbClr val="256800"/>
                </a:solidFill>
                <a:latin typeface="Arial"/>
                <a:cs typeface="Arial"/>
              </a:rPr>
              <a:t>NOW </a:t>
            </a:r>
            <a:r>
              <a:rPr lang="en-US" sz="2400" dirty="0">
                <a:solidFill>
                  <a:srgbClr val="256800"/>
                </a:solidFill>
                <a:latin typeface="Arial"/>
                <a:cs typeface="Arial"/>
              </a:rPr>
              <a:t>take your paper back to the corner you where just in and take turns sharing any important information you found in your article with the others in your corner. Make sure you include the main ideas you wrote down for each paragraph. If you are listening, ask questions if you don’t understand something.  Make notes on the back of your paper. </a:t>
            </a:r>
          </a:p>
        </p:txBody>
      </p:sp>
    </p:spTree>
    <p:extLst>
      <p:ext uri="{BB962C8B-B14F-4D97-AF65-F5344CB8AC3E}">
        <p14:creationId xmlns:p14="http://schemas.microsoft.com/office/powerpoint/2010/main" val="3594933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B33FD5A-D3F2-4470-B49C-98FB620C4437}"/>
              </a:ext>
            </a:extLst>
          </p:cNvPr>
          <p:cNvSpPr>
            <a:spLocks noGrp="1"/>
          </p:cNvSpPr>
          <p:nvPr>
            <p:ph type="title"/>
          </p:nvPr>
        </p:nvSpPr>
        <p:spPr>
          <a:xfrm>
            <a:off x="457200" y="101600"/>
            <a:ext cx="8229600" cy="1915478"/>
          </a:xfrm>
        </p:spPr>
        <p:txBody>
          <a:bodyPr>
            <a:normAutofit/>
          </a:bodyPr>
          <a:lstStyle/>
          <a:p>
            <a:r>
              <a:rPr lang="en-US" sz="3100" dirty="0">
                <a:solidFill>
                  <a:srgbClr val="583F34"/>
                </a:solidFill>
              </a:rPr>
              <a:t> LET’S RETURN ONE MORE TIME TO OUR </a:t>
            </a:r>
            <a:br>
              <a:rPr lang="en-US" sz="3100" dirty="0">
                <a:solidFill>
                  <a:schemeClr val="tx2"/>
                </a:solidFill>
              </a:rPr>
            </a:br>
            <a:r>
              <a:rPr lang="en-US" sz="3100" dirty="0">
                <a:solidFill>
                  <a:srgbClr val="583F34"/>
                </a:solidFill>
              </a:rPr>
              <a:t>Key Points from the </a:t>
            </a:r>
            <a:r>
              <a:rPr lang="en-US" sz="3100" dirty="0"/>
              <a:t>Hibernating Bear </a:t>
            </a:r>
            <a:r>
              <a:rPr lang="en-US" sz="3100" dirty="0">
                <a:solidFill>
                  <a:srgbClr val="583F34"/>
                </a:solidFill>
              </a:rPr>
              <a:t>Explanation</a:t>
            </a:r>
            <a:endParaRPr lang="en-US" dirty="0">
              <a:solidFill>
                <a:srgbClr val="583F34"/>
              </a:solidFill>
            </a:endParaRPr>
          </a:p>
        </p:txBody>
      </p:sp>
      <p:sp>
        <p:nvSpPr>
          <p:cNvPr id="7" name="Content Placeholder 6">
            <a:extLst>
              <a:ext uri="{FF2B5EF4-FFF2-40B4-BE49-F238E27FC236}">
                <a16:creationId xmlns:a16="http://schemas.microsoft.com/office/drawing/2014/main" id="{A18217EC-F773-4E9C-B7E7-B90D45AD0F1D}"/>
              </a:ext>
            </a:extLst>
          </p:cNvPr>
          <p:cNvSpPr>
            <a:spLocks noGrp="1"/>
          </p:cNvSpPr>
          <p:nvPr>
            <p:ph idx="1"/>
          </p:nvPr>
        </p:nvSpPr>
        <p:spPr>
          <a:xfrm>
            <a:off x="925286" y="2027238"/>
            <a:ext cx="8035834" cy="4525963"/>
          </a:xfrm>
        </p:spPr>
        <p:txBody>
          <a:bodyPr>
            <a:normAutofit fontScale="92500" lnSpcReduction="20000"/>
          </a:bodyPr>
          <a:lstStyle/>
          <a:p>
            <a:pPr marL="457200" lvl="1" indent="0">
              <a:buNone/>
            </a:pPr>
            <a:r>
              <a:rPr lang="en-US" dirty="0">
                <a:solidFill>
                  <a:srgbClr val="256800"/>
                </a:solidFill>
              </a:rPr>
              <a:t>We have our Energy from Food and Matter from Food models, and we have gone deeper with the readings.</a:t>
            </a:r>
          </a:p>
          <a:p>
            <a:pPr marL="457200" lvl="1" indent="0">
              <a:buNone/>
            </a:pPr>
            <a:r>
              <a:rPr lang="en-US" dirty="0">
                <a:solidFill>
                  <a:srgbClr val="256800"/>
                </a:solidFill>
              </a:rPr>
              <a:t> In your group, discuss and write on your white boards any changes you think we need to make to our main points from our explanation</a:t>
            </a:r>
          </a:p>
          <a:p>
            <a:pPr lvl="2"/>
            <a:r>
              <a:rPr lang="en-US" dirty="0">
                <a:solidFill>
                  <a:srgbClr val="256800"/>
                </a:solidFill>
              </a:rPr>
              <a:t>Anything we need to take out? And why?</a:t>
            </a:r>
          </a:p>
          <a:p>
            <a:pPr lvl="2"/>
            <a:r>
              <a:rPr lang="en-US" dirty="0">
                <a:solidFill>
                  <a:srgbClr val="256800"/>
                </a:solidFill>
              </a:rPr>
              <a:t>Additions? Why and what model idea(s) supports this.</a:t>
            </a:r>
          </a:p>
          <a:p>
            <a:pPr lvl="2"/>
            <a:r>
              <a:rPr lang="en-US" dirty="0">
                <a:solidFill>
                  <a:srgbClr val="256800"/>
                </a:solidFill>
              </a:rPr>
              <a:t>Anything we are going to keep /modify? Why and what model idea(s) supports this.</a:t>
            </a:r>
          </a:p>
          <a:p>
            <a:pPr lvl="2"/>
            <a:endParaRPr lang="en-US" dirty="0"/>
          </a:p>
          <a:p>
            <a:pPr lvl="1"/>
            <a:r>
              <a:rPr lang="en-US" dirty="0">
                <a:solidFill>
                  <a:srgbClr val="583F34"/>
                </a:solidFill>
              </a:rPr>
              <a:t>Work on your whiteboards</a:t>
            </a:r>
          </a:p>
          <a:p>
            <a:pPr lvl="1"/>
            <a:r>
              <a:rPr lang="en-US" dirty="0">
                <a:solidFill>
                  <a:srgbClr val="583F34"/>
                </a:solidFill>
              </a:rPr>
              <a:t>Be prepared to share with the class.</a:t>
            </a:r>
          </a:p>
          <a:p>
            <a:endParaRPr lang="en-US" dirty="0"/>
          </a:p>
        </p:txBody>
      </p:sp>
      <p:pic>
        <p:nvPicPr>
          <p:cNvPr id="3" name="Picture 2">
            <a:extLst>
              <a:ext uri="{FF2B5EF4-FFF2-40B4-BE49-F238E27FC236}">
                <a16:creationId xmlns:a16="http://schemas.microsoft.com/office/drawing/2014/main" id="{DD5D88A6-094F-4EB6-B10D-BE8E1640FE9D}"/>
              </a:ext>
            </a:extLst>
          </p:cNvPr>
          <p:cNvPicPr>
            <a:picLocks noChangeAspect="1"/>
          </p:cNvPicPr>
          <p:nvPr/>
        </p:nvPicPr>
        <p:blipFill>
          <a:blip r:embed="rId3"/>
          <a:stretch>
            <a:fillRect/>
          </a:stretch>
        </p:blipFill>
        <p:spPr>
          <a:xfrm>
            <a:off x="272143" y="2803686"/>
            <a:ext cx="902286" cy="902286"/>
          </a:xfrm>
          <a:prstGeom prst="rect">
            <a:avLst/>
          </a:prstGeom>
        </p:spPr>
      </p:pic>
    </p:spTree>
    <p:extLst>
      <p:ext uri="{BB962C8B-B14F-4D97-AF65-F5344CB8AC3E}">
        <p14:creationId xmlns:p14="http://schemas.microsoft.com/office/powerpoint/2010/main" val="15702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0BE46-D902-49F0-953B-E21462A3BE7F}"/>
              </a:ext>
            </a:extLst>
          </p:cNvPr>
          <p:cNvSpPr>
            <a:spLocks noGrp="1"/>
          </p:cNvSpPr>
          <p:nvPr>
            <p:ph type="title"/>
          </p:nvPr>
        </p:nvSpPr>
        <p:spPr>
          <a:xfrm>
            <a:off x="457200" y="274638"/>
            <a:ext cx="8229600" cy="1143000"/>
          </a:xfrm>
        </p:spPr>
        <p:txBody>
          <a:bodyPr>
            <a:normAutofit fontScale="90000"/>
          </a:bodyPr>
          <a:lstStyle/>
          <a:p>
            <a:r>
              <a:rPr lang="en-US" sz="3200" dirty="0">
                <a:solidFill>
                  <a:srgbClr val="583F34"/>
                </a:solidFill>
              </a:rPr>
              <a:t>Key Points from the </a:t>
            </a:r>
            <a:r>
              <a:rPr lang="en-US" sz="3200" dirty="0"/>
              <a:t>Hibernating Bear </a:t>
            </a:r>
            <a:r>
              <a:rPr lang="en-US" sz="3200" dirty="0">
                <a:solidFill>
                  <a:srgbClr val="583F34"/>
                </a:solidFill>
              </a:rPr>
              <a:t>Explanation</a:t>
            </a:r>
            <a:br>
              <a:rPr lang="en-US" sz="3200" dirty="0">
                <a:solidFill>
                  <a:srgbClr val="583F34"/>
                </a:solidFill>
              </a:rPr>
            </a:br>
            <a:r>
              <a:rPr lang="en-US" sz="3200" dirty="0">
                <a:solidFill>
                  <a:srgbClr val="583F34"/>
                </a:solidFill>
              </a:rPr>
              <a:t>Where did the matter (fat) go?</a:t>
            </a:r>
          </a:p>
        </p:txBody>
      </p:sp>
      <p:sp>
        <p:nvSpPr>
          <p:cNvPr id="3" name="Content Placeholder 2">
            <a:extLst>
              <a:ext uri="{FF2B5EF4-FFF2-40B4-BE49-F238E27FC236}">
                <a16:creationId xmlns:a16="http://schemas.microsoft.com/office/drawing/2014/main" id="{7F3A96CF-7171-4005-805E-8CD64680447E}"/>
              </a:ext>
            </a:extLst>
          </p:cNvPr>
          <p:cNvSpPr>
            <a:spLocks noGrp="1"/>
          </p:cNvSpPr>
          <p:nvPr>
            <p:ph idx="1"/>
          </p:nvPr>
        </p:nvSpPr>
        <p:spPr>
          <a:xfrm>
            <a:off x="457200" y="1687285"/>
            <a:ext cx="8229600" cy="4525963"/>
          </a:xfrm>
        </p:spPr>
        <p:txBody>
          <a:bodyPr/>
          <a:lstStyle/>
          <a:p>
            <a:endParaRPr lang="en-US" dirty="0"/>
          </a:p>
        </p:txBody>
      </p:sp>
    </p:spTree>
    <p:extLst>
      <p:ext uri="{BB962C8B-B14F-4D97-AF65-F5344CB8AC3E}">
        <p14:creationId xmlns:p14="http://schemas.microsoft.com/office/powerpoint/2010/main" val="47893133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711200" y="523220"/>
            <a:ext cx="7264400" cy="3920067"/>
          </a:xfrm>
        </p:spPr>
        <p:txBody>
          <a:bodyPr>
            <a:normAutofit/>
          </a:bodyPr>
          <a:lstStyle/>
          <a:p>
            <a:pPr marL="514350" indent="-514350">
              <a:buAutoNum type="arabicPeriod"/>
            </a:pPr>
            <a:endParaRPr lang="en-US" dirty="0"/>
          </a:p>
        </p:txBody>
      </p:sp>
      <p:sp>
        <p:nvSpPr>
          <p:cNvPr id="3" name="TextBox 2"/>
          <p:cNvSpPr txBox="1"/>
          <p:nvPr/>
        </p:nvSpPr>
        <p:spPr>
          <a:xfrm>
            <a:off x="186267" y="4534287"/>
            <a:ext cx="8314266" cy="2031325"/>
          </a:xfrm>
          <a:prstGeom prst="rect">
            <a:avLst/>
          </a:prstGeom>
          <a:noFill/>
        </p:spPr>
        <p:txBody>
          <a:bodyPr wrap="square" rtlCol="0">
            <a:spAutoFit/>
          </a:bodyPr>
          <a:lstStyle/>
          <a:p>
            <a:r>
              <a:rPr lang="en-US" b="1" dirty="0">
                <a:solidFill>
                  <a:srgbClr val="256800"/>
                </a:solidFill>
              </a:rPr>
              <a:t>TAKE OUT (why?):</a:t>
            </a:r>
          </a:p>
          <a:p>
            <a:endParaRPr lang="en-US" b="1" dirty="0">
              <a:solidFill>
                <a:srgbClr val="256800"/>
              </a:solidFill>
            </a:endParaRPr>
          </a:p>
          <a:p>
            <a:r>
              <a:rPr lang="en-US" b="1" dirty="0">
                <a:solidFill>
                  <a:srgbClr val="256800"/>
                </a:solidFill>
              </a:rPr>
              <a:t>ADD (why?):</a:t>
            </a:r>
          </a:p>
          <a:p>
            <a:r>
              <a:rPr lang="en-US" b="1" dirty="0">
                <a:solidFill>
                  <a:srgbClr val="256800"/>
                </a:solidFill>
              </a:rPr>
              <a:t>What model statement supports this.</a:t>
            </a:r>
          </a:p>
          <a:p>
            <a:endParaRPr lang="en-US" b="1" dirty="0">
              <a:solidFill>
                <a:srgbClr val="256800"/>
              </a:solidFill>
            </a:endParaRPr>
          </a:p>
          <a:p>
            <a:r>
              <a:rPr lang="en-US" b="1" dirty="0">
                <a:solidFill>
                  <a:srgbClr val="256800"/>
                </a:solidFill>
              </a:rPr>
              <a:t>KEEP / MODIFY (why?):</a:t>
            </a:r>
          </a:p>
          <a:p>
            <a:r>
              <a:rPr lang="en-US" b="1" dirty="0">
                <a:solidFill>
                  <a:srgbClr val="256800"/>
                </a:solidFill>
              </a:rPr>
              <a:t>What model statement supports this.</a:t>
            </a:r>
          </a:p>
        </p:txBody>
      </p:sp>
      <p:sp>
        <p:nvSpPr>
          <p:cNvPr id="4" name="TextBox 3"/>
          <p:cNvSpPr txBox="1"/>
          <p:nvPr/>
        </p:nvSpPr>
        <p:spPr>
          <a:xfrm>
            <a:off x="0" y="0"/>
            <a:ext cx="6773332" cy="523220"/>
          </a:xfrm>
          <a:prstGeom prst="rect">
            <a:avLst/>
          </a:prstGeom>
          <a:noFill/>
        </p:spPr>
        <p:txBody>
          <a:bodyPr wrap="square" rtlCol="0">
            <a:spAutoFit/>
          </a:bodyPr>
          <a:lstStyle/>
          <a:p>
            <a:r>
              <a:rPr lang="en-US" sz="2800" b="1" dirty="0">
                <a:solidFill>
                  <a:srgbClr val="583F34"/>
                </a:solidFill>
              </a:rPr>
              <a:t>REVISIONS TO Key Points</a:t>
            </a:r>
          </a:p>
        </p:txBody>
      </p:sp>
      <p:sp>
        <p:nvSpPr>
          <p:cNvPr id="2" name="TextBox 1">
            <a:extLst>
              <a:ext uri="{FF2B5EF4-FFF2-40B4-BE49-F238E27FC236}">
                <a16:creationId xmlns:a16="http://schemas.microsoft.com/office/drawing/2014/main" id="{6EEEDF60-F5E2-4C4C-A09C-ADF5596339B0}"/>
              </a:ext>
            </a:extLst>
          </p:cNvPr>
          <p:cNvSpPr txBox="1"/>
          <p:nvPr/>
        </p:nvSpPr>
        <p:spPr>
          <a:xfrm>
            <a:off x="4921761" y="5303729"/>
            <a:ext cx="4035972" cy="1077218"/>
          </a:xfrm>
          <a:prstGeom prst="rect">
            <a:avLst/>
          </a:prstGeom>
          <a:noFill/>
        </p:spPr>
        <p:txBody>
          <a:bodyPr wrap="square" rtlCol="0">
            <a:spAutoFit/>
          </a:bodyPr>
          <a:lstStyle/>
          <a:p>
            <a:r>
              <a:rPr lang="en-US" sz="3200" dirty="0">
                <a:solidFill>
                  <a:schemeClr val="accent2">
                    <a:lumMod val="50000"/>
                  </a:schemeClr>
                </a:solidFill>
                <a:latin typeface="Arial" panose="020B0604020202020204" pitchFamily="34" charset="0"/>
                <a:cs typeface="Arial" panose="020B0604020202020204" pitchFamily="34" charset="0"/>
              </a:rPr>
              <a:t>Copy our revisions in </a:t>
            </a:r>
            <a:r>
              <a:rPr lang="en-US" sz="3200" b="1" dirty="0">
                <a:solidFill>
                  <a:schemeClr val="accent2">
                    <a:lumMod val="50000"/>
                  </a:schemeClr>
                </a:solidFill>
                <a:latin typeface="Arial" panose="020B0604020202020204" pitchFamily="34" charset="0"/>
                <a:cs typeface="Arial" panose="020B0604020202020204" pitchFamily="34" charset="0"/>
              </a:rPr>
              <a:t>Doodle Box M.</a:t>
            </a:r>
          </a:p>
        </p:txBody>
      </p:sp>
      <p:pic>
        <p:nvPicPr>
          <p:cNvPr id="6" name="pasted-image.pdf">
            <a:extLst>
              <a:ext uri="{FF2B5EF4-FFF2-40B4-BE49-F238E27FC236}">
                <a16:creationId xmlns:a16="http://schemas.microsoft.com/office/drawing/2014/main" id="{538B7C98-0FE5-4C60-B459-7535EFDFA3CB}"/>
              </a:ext>
            </a:extLst>
          </p:cNvPr>
          <p:cNvPicPr>
            <a:picLocks noChangeAspect="1"/>
          </p:cNvPicPr>
          <p:nvPr/>
        </p:nvPicPr>
        <p:blipFill>
          <a:blip r:embed="rId3"/>
          <a:stretch>
            <a:fillRect/>
          </a:stretch>
        </p:blipFill>
        <p:spPr>
          <a:xfrm>
            <a:off x="4343400" y="5573261"/>
            <a:ext cx="533771" cy="538154"/>
          </a:xfrm>
          <a:prstGeom prst="rect">
            <a:avLst/>
          </a:prstGeom>
          <a:ln w="12700">
            <a:miter lim="400000"/>
          </a:ln>
        </p:spPr>
      </p:pic>
    </p:spTree>
    <p:extLst>
      <p:ext uri="{BB962C8B-B14F-4D97-AF65-F5344CB8AC3E}">
        <p14:creationId xmlns:p14="http://schemas.microsoft.com/office/powerpoint/2010/main" val="298482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8" name="Shape 98"/>
          <p:cNvSpPr txBox="1"/>
          <p:nvPr/>
        </p:nvSpPr>
        <p:spPr>
          <a:xfrm>
            <a:off x="102355" y="2472895"/>
            <a:ext cx="8960922" cy="1384954"/>
          </a:xfrm>
          <a:prstGeom prst="rect">
            <a:avLst/>
          </a:prstGeom>
          <a:noFill/>
          <a:ln>
            <a:noFill/>
          </a:ln>
        </p:spPr>
        <p:txBody>
          <a:bodyPr wrap="square" lIns="91425" tIns="45700" rIns="91425" bIns="45700" anchor="t" anchorCtr="0">
            <a:spAutoFit/>
          </a:bodyPr>
          <a:lstStyle/>
          <a:p>
            <a:pPr lvl="0">
              <a:buClr>
                <a:schemeClr val="dk1"/>
              </a:buClr>
              <a:buSzPct val="25000"/>
            </a:pPr>
            <a:r>
              <a:rPr lang="en-US" sz="2800" i="1" dirty="0">
                <a:solidFill>
                  <a:srgbClr val="256800"/>
                </a:solidFill>
                <a:latin typeface="Arial"/>
                <a:ea typeface="Arial"/>
                <a:cs typeface="Arial"/>
                <a:sym typeface="Arial"/>
              </a:rPr>
              <a:t>Use our Energy from Food and Matter from Food Models to explain </a:t>
            </a:r>
            <a:r>
              <a:rPr lang="en-US" sz="2800" i="1" u="sng" dirty="0">
                <a:solidFill>
                  <a:srgbClr val="256800"/>
                </a:solidFill>
                <a:latin typeface="Arial"/>
                <a:ea typeface="Arial"/>
                <a:cs typeface="Arial"/>
                <a:sym typeface="Arial"/>
              </a:rPr>
              <a:t>in detail</a:t>
            </a:r>
            <a:r>
              <a:rPr lang="en-US" sz="2800" i="1" dirty="0">
                <a:solidFill>
                  <a:srgbClr val="256800"/>
                </a:solidFill>
                <a:latin typeface="Arial"/>
                <a:ea typeface="Arial"/>
                <a:cs typeface="Arial"/>
                <a:sym typeface="Arial"/>
              </a:rPr>
              <a:t> w</a:t>
            </a:r>
            <a:r>
              <a:rPr lang="en-US" sz="2800" b="0" i="1" u="none" strike="noStrike" cap="none" dirty="0">
                <a:solidFill>
                  <a:srgbClr val="256800"/>
                </a:solidFill>
                <a:latin typeface="Arial"/>
                <a:ea typeface="Arial"/>
                <a:cs typeface="Arial"/>
                <a:sym typeface="Arial"/>
              </a:rPr>
              <a:t>hat ha</a:t>
            </a:r>
            <a:r>
              <a:rPr lang="en-US" sz="2800" b="0" i="1" u="none" strike="noStrike" cap="none" baseline="0" dirty="0">
                <a:solidFill>
                  <a:srgbClr val="256800"/>
                </a:solidFill>
                <a:latin typeface="Arial"/>
                <a:ea typeface="Arial"/>
                <a:cs typeface="Arial"/>
                <a:sym typeface="Arial"/>
              </a:rPr>
              <a:t>ppened to the </a:t>
            </a:r>
            <a:r>
              <a:rPr lang="en-US" sz="2800" b="1" i="1" u="none" strike="noStrike" cap="none" baseline="0" dirty="0">
                <a:solidFill>
                  <a:srgbClr val="256800"/>
                </a:solidFill>
                <a:latin typeface="Arial"/>
                <a:ea typeface="Arial"/>
                <a:cs typeface="Arial"/>
                <a:sym typeface="Arial"/>
              </a:rPr>
              <a:t>MATTER </a:t>
            </a:r>
            <a:r>
              <a:rPr lang="en-US" sz="2800" b="0" i="1" u="none" strike="noStrike" cap="none" dirty="0">
                <a:solidFill>
                  <a:srgbClr val="256800"/>
                </a:solidFill>
                <a:latin typeface="Arial"/>
                <a:ea typeface="Arial"/>
                <a:cs typeface="Arial"/>
                <a:sym typeface="Arial"/>
              </a:rPr>
              <a:t>that the </a:t>
            </a:r>
            <a:r>
              <a:rPr lang="en-US" sz="2800" i="1" dirty="0">
                <a:solidFill>
                  <a:srgbClr val="256800"/>
                </a:solidFill>
                <a:latin typeface="Arial"/>
                <a:ea typeface="Arial"/>
                <a:cs typeface="Arial"/>
                <a:sym typeface="Arial"/>
              </a:rPr>
              <a:t>bear</a:t>
            </a:r>
            <a:r>
              <a:rPr lang="en-US" sz="2800" b="0" i="1" u="none" strike="noStrike" cap="none" dirty="0">
                <a:solidFill>
                  <a:srgbClr val="256800"/>
                </a:solidFill>
                <a:latin typeface="Arial"/>
                <a:ea typeface="Arial"/>
                <a:cs typeface="Arial"/>
                <a:sym typeface="Arial"/>
              </a:rPr>
              <a:t> lost. </a:t>
            </a:r>
            <a:r>
              <a:rPr lang="en-US" sz="2800" b="1" i="1" dirty="0">
                <a:solidFill>
                  <a:srgbClr val="256800"/>
                </a:solidFill>
                <a:latin typeface="Arial"/>
                <a:ea typeface="Arial"/>
                <a:cs typeface="Arial"/>
                <a:sym typeface="Arial"/>
              </a:rPr>
              <a:t>Doodle Box N</a:t>
            </a:r>
            <a:endParaRPr lang="en-US" sz="2400" b="1" i="0" u="none" strike="noStrike" cap="none" baseline="0" dirty="0">
              <a:solidFill>
                <a:srgbClr val="256800"/>
              </a:solidFill>
              <a:latin typeface="Arial"/>
              <a:ea typeface="Arial"/>
              <a:cs typeface="Arial"/>
              <a:sym typeface="Arial"/>
            </a:endParaRPr>
          </a:p>
        </p:txBody>
      </p:sp>
      <p:sp>
        <p:nvSpPr>
          <p:cNvPr id="2" name="TextBox 1"/>
          <p:cNvSpPr txBox="1"/>
          <p:nvPr/>
        </p:nvSpPr>
        <p:spPr>
          <a:xfrm>
            <a:off x="-75143" y="115720"/>
            <a:ext cx="6977062" cy="523220"/>
          </a:xfrm>
          <a:prstGeom prst="rect">
            <a:avLst/>
          </a:prstGeom>
          <a:noFill/>
        </p:spPr>
        <p:txBody>
          <a:bodyPr wrap="square" rtlCol="0">
            <a:spAutoFit/>
          </a:bodyPr>
          <a:lstStyle/>
          <a:p>
            <a:r>
              <a:rPr lang="en-US" sz="2400" b="1" dirty="0">
                <a:solidFill>
                  <a:srgbClr val="FF0000"/>
                </a:solidFill>
              </a:rPr>
              <a:t> </a:t>
            </a:r>
            <a:r>
              <a:rPr lang="en-US" sz="2800" b="1" dirty="0">
                <a:solidFill>
                  <a:srgbClr val="583F34"/>
                </a:solidFill>
              </a:rPr>
              <a:t>REVISE YOUR ORIGINAL EXPLANATION:</a:t>
            </a:r>
          </a:p>
        </p:txBody>
      </p:sp>
      <p:sp>
        <p:nvSpPr>
          <p:cNvPr id="4" name="TextBox 3"/>
          <p:cNvSpPr txBox="1"/>
          <p:nvPr/>
        </p:nvSpPr>
        <p:spPr>
          <a:xfrm>
            <a:off x="91539" y="3857849"/>
            <a:ext cx="9042400" cy="2123658"/>
          </a:xfrm>
          <a:prstGeom prst="rect">
            <a:avLst/>
          </a:prstGeom>
          <a:noFill/>
        </p:spPr>
        <p:txBody>
          <a:bodyPr wrap="square" rtlCol="0">
            <a:spAutoFit/>
          </a:bodyPr>
          <a:lstStyle/>
          <a:p>
            <a:pPr marL="457200" indent="-457200">
              <a:buFont typeface="Arial"/>
              <a:buChar char="•"/>
            </a:pPr>
            <a:r>
              <a:rPr lang="en-US" sz="2400" b="1" dirty="0">
                <a:solidFill>
                  <a:srgbClr val="583F34"/>
                </a:solidFill>
                <a:latin typeface="Arial"/>
                <a:cs typeface="Arial"/>
              </a:rPr>
              <a:t>Remember, you are </a:t>
            </a:r>
            <a:r>
              <a:rPr lang="en-US" sz="2400" b="1" u="sng" dirty="0">
                <a:solidFill>
                  <a:srgbClr val="583F34"/>
                </a:solidFill>
                <a:latin typeface="Arial"/>
                <a:cs typeface="Arial"/>
              </a:rPr>
              <a:t>tracking</a:t>
            </a:r>
            <a:r>
              <a:rPr lang="en-US" sz="2400" b="1" dirty="0">
                <a:solidFill>
                  <a:srgbClr val="583F34"/>
                </a:solidFill>
                <a:latin typeface="Arial"/>
                <a:cs typeface="Arial"/>
              </a:rPr>
              <a:t> the matter (atoms). </a:t>
            </a:r>
            <a:r>
              <a:rPr lang="en-US" sz="2400" b="1" i="1" dirty="0">
                <a:solidFill>
                  <a:srgbClr val="583F34"/>
                </a:solidFill>
                <a:latin typeface="Arial"/>
                <a:cs typeface="Arial"/>
              </a:rPr>
              <a:t>Be specific – </a:t>
            </a:r>
            <a:r>
              <a:rPr lang="en-US" sz="2400" b="1" i="1" u="sng" dirty="0">
                <a:solidFill>
                  <a:srgbClr val="583F34"/>
                </a:solidFill>
                <a:latin typeface="Arial"/>
                <a:cs typeface="Arial"/>
              </a:rPr>
              <a:t>name</a:t>
            </a:r>
            <a:r>
              <a:rPr lang="en-US" sz="2400" b="1" i="1" dirty="0">
                <a:solidFill>
                  <a:srgbClr val="583F34"/>
                </a:solidFill>
                <a:latin typeface="Arial"/>
                <a:cs typeface="Arial"/>
              </a:rPr>
              <a:t> molecules and processes.</a:t>
            </a:r>
          </a:p>
          <a:p>
            <a:pPr marL="914400" lvl="1" indent="-457200">
              <a:buFont typeface="Wingdings" charset="2"/>
              <a:buChar char="Ø"/>
            </a:pPr>
            <a:r>
              <a:rPr lang="en-US" sz="2000" b="1" dirty="0">
                <a:solidFill>
                  <a:srgbClr val="583F34"/>
                </a:solidFill>
                <a:latin typeface="Arial"/>
                <a:cs typeface="Arial"/>
              </a:rPr>
              <a:t>What kind of matter did it lose?</a:t>
            </a:r>
          </a:p>
          <a:p>
            <a:pPr marL="914400" lvl="1" indent="-457200">
              <a:buFont typeface="Wingdings" charset="2"/>
              <a:buChar char="Ø"/>
            </a:pPr>
            <a:r>
              <a:rPr lang="en-US" sz="2000" b="1" dirty="0">
                <a:solidFill>
                  <a:srgbClr val="583F34"/>
                </a:solidFill>
                <a:latin typeface="Arial"/>
                <a:cs typeface="Arial"/>
              </a:rPr>
              <a:t>What kind of matter did it become?</a:t>
            </a:r>
            <a:r>
              <a:rPr lang="en-US" sz="2000" i="1" dirty="0">
                <a:solidFill>
                  <a:srgbClr val="583F34"/>
                </a:solidFill>
                <a:latin typeface="Arial"/>
                <a:ea typeface="Arial"/>
                <a:cs typeface="Arial"/>
                <a:sym typeface="Arial"/>
              </a:rPr>
              <a:t> </a:t>
            </a:r>
            <a:endParaRPr lang="en-US" sz="2000" b="1" dirty="0">
              <a:solidFill>
                <a:srgbClr val="583F34"/>
              </a:solidFill>
              <a:latin typeface="Arial"/>
              <a:cs typeface="Arial"/>
            </a:endParaRPr>
          </a:p>
          <a:p>
            <a:pPr marL="914400" lvl="1" indent="-457200">
              <a:buFont typeface="Wingdings" charset="2"/>
              <a:buChar char="Ø"/>
            </a:pPr>
            <a:r>
              <a:rPr lang="en-US" sz="2000" b="1" dirty="0">
                <a:solidFill>
                  <a:srgbClr val="583F34"/>
                </a:solidFill>
                <a:latin typeface="Arial"/>
                <a:cs typeface="Arial"/>
              </a:rPr>
              <a:t>What processes were involved?</a:t>
            </a:r>
          </a:p>
          <a:p>
            <a:pPr marL="457200" indent="-457200">
              <a:buFont typeface="Arial"/>
              <a:buChar char="•"/>
            </a:pPr>
            <a:r>
              <a:rPr lang="en-US" sz="2400" b="1" dirty="0">
                <a:solidFill>
                  <a:srgbClr val="583F34"/>
                </a:solidFill>
                <a:latin typeface="Arial"/>
                <a:cs typeface="Arial"/>
              </a:rPr>
              <a:t>Use our class model as the basis of your explanation.</a:t>
            </a:r>
          </a:p>
        </p:txBody>
      </p:sp>
      <p:sp>
        <p:nvSpPr>
          <p:cNvPr id="6" name="TextBox 5"/>
          <p:cNvSpPr txBox="1"/>
          <p:nvPr/>
        </p:nvSpPr>
        <p:spPr>
          <a:xfrm>
            <a:off x="180181" y="5862378"/>
            <a:ext cx="9144000" cy="461665"/>
          </a:xfrm>
          <a:prstGeom prst="rect">
            <a:avLst/>
          </a:prstGeom>
          <a:noFill/>
        </p:spPr>
        <p:txBody>
          <a:bodyPr wrap="square" rtlCol="0">
            <a:spAutoFit/>
          </a:bodyPr>
          <a:lstStyle/>
          <a:p>
            <a:pPr lvl="0"/>
            <a:r>
              <a:rPr lang="en-US" sz="2400" i="1" dirty="0">
                <a:solidFill>
                  <a:srgbClr val="256800"/>
                </a:solidFill>
                <a:latin typeface="Arial"/>
                <a:ea typeface="Arial"/>
                <a:cs typeface="Arial"/>
                <a:sym typeface="Arial"/>
              </a:rPr>
              <a:t>BE THOROUGH! “Connect all the dots” for your grandmother!! </a:t>
            </a:r>
            <a:endParaRPr lang="en-US" sz="2400" dirty="0">
              <a:solidFill>
                <a:srgbClr val="256800"/>
              </a:solidFill>
              <a:latin typeface="Arial"/>
              <a:cs typeface="Arial"/>
            </a:endParaRPr>
          </a:p>
        </p:txBody>
      </p:sp>
      <p:pic>
        <p:nvPicPr>
          <p:cNvPr id="3" name="Google Shape;156;p20">
            <a:extLst>
              <a:ext uri="{FF2B5EF4-FFF2-40B4-BE49-F238E27FC236}">
                <a16:creationId xmlns:a16="http://schemas.microsoft.com/office/drawing/2014/main" id="{7B01C1E1-0559-4D61-BECA-BA0293F2D59C}"/>
              </a:ext>
            </a:extLst>
          </p:cNvPr>
          <p:cNvPicPr preferRelativeResize="0"/>
          <p:nvPr/>
        </p:nvPicPr>
        <p:blipFill>
          <a:blip r:embed="rId3">
            <a:extLst>
              <a:ext uri="{28A0092B-C50C-407E-A947-70E740481C1C}">
                <a14:useLocalDpi xmlns:a14="http://schemas.microsoft.com/office/drawing/2010/main" val="0"/>
              </a:ext>
            </a:extLst>
          </a:blip>
          <a:stretch>
            <a:fillRect/>
          </a:stretch>
        </p:blipFill>
        <p:spPr>
          <a:xfrm>
            <a:off x="1378424" y="687715"/>
            <a:ext cx="5801619" cy="1785180"/>
          </a:xfrm>
          <a:prstGeom prst="rect">
            <a:avLst/>
          </a:prstGeom>
          <a:noFill/>
          <a:ln>
            <a:noFill/>
          </a:ln>
        </p:spPr>
      </p:pic>
    </p:spTree>
    <p:extLst>
      <p:ext uri="{BB962C8B-B14F-4D97-AF65-F5344CB8AC3E}">
        <p14:creationId xmlns:p14="http://schemas.microsoft.com/office/powerpoint/2010/main" val="202459879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583F34"/>
                </a:solidFill>
                <a:latin typeface="Arial"/>
                <a:cs typeface="Arial"/>
              </a:rPr>
              <a:t>Now go to your groups.</a:t>
            </a:r>
          </a:p>
        </p:txBody>
      </p:sp>
      <p:sp>
        <p:nvSpPr>
          <p:cNvPr id="3" name="Content Placeholder 2"/>
          <p:cNvSpPr>
            <a:spLocks noGrp="1"/>
          </p:cNvSpPr>
          <p:nvPr>
            <p:ph idx="1"/>
          </p:nvPr>
        </p:nvSpPr>
        <p:spPr>
          <a:xfrm>
            <a:off x="457200" y="1549400"/>
            <a:ext cx="8229600" cy="5136408"/>
          </a:xfrm>
        </p:spPr>
        <p:txBody>
          <a:bodyPr>
            <a:normAutofit fontScale="77500" lnSpcReduction="20000"/>
          </a:bodyPr>
          <a:lstStyle/>
          <a:p>
            <a:r>
              <a:rPr lang="en-US" dirty="0">
                <a:solidFill>
                  <a:srgbClr val="256800"/>
                </a:solidFill>
                <a:latin typeface="Arial"/>
                <a:cs typeface="Arial"/>
              </a:rPr>
              <a:t>Use 2 rounds of talking sticks to share your explanations.</a:t>
            </a:r>
          </a:p>
          <a:p>
            <a:r>
              <a:rPr lang="en-US" dirty="0">
                <a:solidFill>
                  <a:srgbClr val="256800"/>
                </a:solidFill>
                <a:latin typeface="Arial"/>
                <a:cs typeface="Arial"/>
              </a:rPr>
              <a:t>Create a consensus explanation on your white board.</a:t>
            </a:r>
          </a:p>
          <a:p>
            <a:pPr marL="0" indent="0">
              <a:buNone/>
            </a:pPr>
            <a:endParaRPr lang="en-US" dirty="0">
              <a:latin typeface="Arial"/>
              <a:cs typeface="Arial"/>
            </a:endParaRPr>
          </a:p>
          <a:p>
            <a:pPr marL="0" indent="0">
              <a:buNone/>
            </a:pPr>
            <a:r>
              <a:rPr lang="en-US" dirty="0">
                <a:solidFill>
                  <a:srgbClr val="583F34"/>
                </a:solidFill>
                <a:latin typeface="Arial"/>
                <a:cs typeface="Arial"/>
              </a:rPr>
              <a:t>GALLERY WALK</a:t>
            </a:r>
          </a:p>
          <a:p>
            <a:r>
              <a:rPr lang="en-US" dirty="0">
                <a:solidFill>
                  <a:srgbClr val="583F34"/>
                </a:solidFill>
                <a:latin typeface="Arial"/>
                <a:cs typeface="Arial"/>
              </a:rPr>
              <a:t>Read the explanations of at least 2 other groups and write a comment on their white board.</a:t>
            </a:r>
          </a:p>
          <a:p>
            <a:pPr marL="0" indent="0">
              <a:buNone/>
            </a:pPr>
            <a:endParaRPr lang="en-US" sz="1500" dirty="0">
              <a:solidFill>
                <a:srgbClr val="583F34"/>
              </a:solidFill>
              <a:latin typeface="Arial"/>
              <a:cs typeface="Arial"/>
            </a:endParaRPr>
          </a:p>
          <a:p>
            <a:r>
              <a:rPr lang="en-US" dirty="0">
                <a:solidFill>
                  <a:srgbClr val="583F34"/>
                </a:solidFill>
                <a:latin typeface="Arial"/>
                <a:cs typeface="Arial"/>
              </a:rPr>
              <a:t>Return to your group explanation and read comments. Work as a group to discuss the comments made by your classmates and if necessary make changes to your group explanation. </a:t>
            </a:r>
          </a:p>
          <a:p>
            <a:pPr marL="0" indent="0">
              <a:buNone/>
            </a:pPr>
            <a:endParaRPr lang="en-US" dirty="0">
              <a:solidFill>
                <a:srgbClr val="583F34"/>
              </a:solidFill>
              <a:latin typeface="Arial"/>
              <a:cs typeface="Arial"/>
            </a:endParaRPr>
          </a:p>
          <a:p>
            <a:r>
              <a:rPr lang="en-US" dirty="0">
                <a:solidFill>
                  <a:srgbClr val="583F34"/>
                </a:solidFill>
                <a:latin typeface="Arial"/>
                <a:cs typeface="Arial"/>
              </a:rPr>
              <a:t>Make changes or adjustments if you wish to your </a:t>
            </a:r>
            <a:r>
              <a:rPr lang="en-US" b="1" dirty="0">
                <a:solidFill>
                  <a:srgbClr val="583F34"/>
                </a:solidFill>
                <a:latin typeface="Arial"/>
                <a:cs typeface="Arial"/>
              </a:rPr>
              <a:t>own </a:t>
            </a:r>
            <a:r>
              <a:rPr lang="en-US" dirty="0">
                <a:solidFill>
                  <a:srgbClr val="583F34"/>
                </a:solidFill>
                <a:latin typeface="Arial"/>
                <a:cs typeface="Arial"/>
              </a:rPr>
              <a:t>explanation in </a:t>
            </a:r>
            <a:r>
              <a:rPr lang="en-US" b="1" dirty="0">
                <a:solidFill>
                  <a:srgbClr val="583F34"/>
                </a:solidFill>
                <a:latin typeface="Arial"/>
                <a:cs typeface="Arial"/>
              </a:rPr>
              <a:t>Doodle Box N.</a:t>
            </a:r>
          </a:p>
        </p:txBody>
      </p:sp>
      <p:pic>
        <p:nvPicPr>
          <p:cNvPr id="5" name="Picture 4">
            <a:extLst>
              <a:ext uri="{FF2B5EF4-FFF2-40B4-BE49-F238E27FC236}">
                <a16:creationId xmlns:a16="http://schemas.microsoft.com/office/drawing/2014/main" id="{9BA44044-68DB-4141-954D-102DC538B217}"/>
              </a:ext>
            </a:extLst>
          </p:cNvPr>
          <p:cNvPicPr>
            <a:picLocks noChangeAspect="1"/>
          </p:cNvPicPr>
          <p:nvPr/>
        </p:nvPicPr>
        <p:blipFill>
          <a:blip r:embed="rId3"/>
          <a:stretch>
            <a:fillRect/>
          </a:stretch>
        </p:blipFill>
        <p:spPr>
          <a:xfrm>
            <a:off x="457200" y="394995"/>
            <a:ext cx="902286" cy="902286"/>
          </a:xfrm>
          <a:prstGeom prst="rect">
            <a:avLst/>
          </a:prstGeom>
        </p:spPr>
      </p:pic>
    </p:spTree>
    <p:extLst>
      <p:ext uri="{BB962C8B-B14F-4D97-AF65-F5344CB8AC3E}">
        <p14:creationId xmlns:p14="http://schemas.microsoft.com/office/powerpoint/2010/main" val="17378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48176-D6B2-4617-BB9C-E760A8C351A7}"/>
              </a:ext>
            </a:extLst>
          </p:cNvPr>
          <p:cNvSpPr>
            <a:spLocks noGrp="1"/>
          </p:cNvSpPr>
          <p:nvPr>
            <p:ph type="title"/>
          </p:nvPr>
        </p:nvSpPr>
        <p:spPr>
          <a:xfrm>
            <a:off x="457200" y="500270"/>
            <a:ext cx="8229600" cy="1143000"/>
          </a:xfrm>
        </p:spPr>
        <p:txBody>
          <a:bodyPr>
            <a:normAutofit fontScale="90000"/>
          </a:bodyPr>
          <a:lstStyle/>
          <a:p>
            <a:r>
              <a:rPr lang="en-US" dirty="0"/>
              <a:t>Any Lingering thoughts or Questions?</a:t>
            </a:r>
            <a:br>
              <a:rPr lang="en-US" dirty="0"/>
            </a:br>
            <a:r>
              <a:rPr lang="en-US" sz="2200" dirty="0"/>
              <a:t>Doodle Sheet: How do we get energy from food? </a:t>
            </a:r>
            <a:r>
              <a:rPr lang="en-US" sz="2200" b="1" dirty="0"/>
              <a:t>Doodle Box V</a:t>
            </a:r>
            <a:br>
              <a:rPr lang="en-US" sz="2200" dirty="0"/>
            </a:br>
            <a:endParaRPr lang="en-US" sz="2200" dirty="0"/>
          </a:p>
        </p:txBody>
      </p:sp>
      <p:sp>
        <p:nvSpPr>
          <p:cNvPr id="5" name="Content Placeholder 4">
            <a:extLst>
              <a:ext uri="{FF2B5EF4-FFF2-40B4-BE49-F238E27FC236}">
                <a16:creationId xmlns:a16="http://schemas.microsoft.com/office/drawing/2014/main" id="{4A8F74E7-5F8B-4753-8992-57B087171370}"/>
              </a:ext>
            </a:extLst>
          </p:cNvPr>
          <p:cNvSpPr>
            <a:spLocks noGrp="1"/>
          </p:cNvSpPr>
          <p:nvPr>
            <p:ph idx="1"/>
          </p:nvPr>
        </p:nvSpPr>
        <p:spPr>
          <a:xfrm>
            <a:off x="457200" y="1831767"/>
            <a:ext cx="8229600" cy="4525963"/>
          </a:xfrm>
        </p:spPr>
        <p:txBody>
          <a:bodyPr/>
          <a:lstStyle/>
          <a:p>
            <a:pPr marL="0" indent="0">
              <a:buNone/>
            </a:pPr>
            <a:r>
              <a:rPr lang="en-US" dirty="0"/>
              <a:t>				The Hibernating Bear</a:t>
            </a:r>
          </a:p>
        </p:txBody>
      </p:sp>
      <p:pic>
        <p:nvPicPr>
          <p:cNvPr id="7" name="Google Shape;156;p20">
            <a:extLst>
              <a:ext uri="{FF2B5EF4-FFF2-40B4-BE49-F238E27FC236}">
                <a16:creationId xmlns:a16="http://schemas.microsoft.com/office/drawing/2014/main" id="{C7DE2BB2-B55F-4994-BE26-BD376CE72C1E}"/>
              </a:ext>
            </a:extLst>
          </p:cNvPr>
          <p:cNvPicPr preferRelativeResize="0"/>
          <p:nvPr/>
        </p:nvPicPr>
        <p:blipFill>
          <a:blip r:embed="rId3">
            <a:extLst>
              <a:ext uri="{28A0092B-C50C-407E-A947-70E740481C1C}">
                <a14:useLocalDpi xmlns:a14="http://schemas.microsoft.com/office/drawing/2010/main" val="0"/>
              </a:ext>
            </a:extLst>
          </a:blip>
          <a:stretch>
            <a:fillRect/>
          </a:stretch>
        </p:blipFill>
        <p:spPr>
          <a:xfrm>
            <a:off x="586855" y="2893324"/>
            <a:ext cx="7929348" cy="2593075"/>
          </a:xfrm>
          <a:prstGeom prst="rect">
            <a:avLst/>
          </a:prstGeom>
          <a:noFill/>
          <a:ln>
            <a:noFill/>
          </a:ln>
        </p:spPr>
      </p:pic>
    </p:spTree>
    <p:extLst>
      <p:ext uri="{BB962C8B-B14F-4D97-AF65-F5344CB8AC3E}">
        <p14:creationId xmlns:p14="http://schemas.microsoft.com/office/powerpoint/2010/main" val="304905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LS05 Teacher Resource: What did we figure out?</a:t>
            </a:r>
            <a:endParaRPr sz="2400" dirty="0"/>
          </a:p>
        </p:txBody>
      </p:sp>
      <p:sp>
        <p:nvSpPr>
          <p:cNvPr id="14" name="Content Placeholder 2"/>
          <p:cNvSpPr txBox="1">
            <a:spLocks/>
          </p:cNvSpPr>
          <p:nvPr/>
        </p:nvSpPr>
        <p:spPr>
          <a:xfrm>
            <a:off x="467668" y="1179354"/>
            <a:ext cx="5810118" cy="204485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583F34"/>
                </a:solidFill>
              </a:rPr>
              <a:t>What did we figure out?</a:t>
            </a:r>
            <a:r>
              <a:rPr lang="en-US" sz="1800" dirty="0"/>
              <a:t> </a:t>
            </a:r>
          </a:p>
          <a:p>
            <a:pPr marL="0" indent="0">
              <a:buNone/>
            </a:pPr>
            <a:r>
              <a:rPr lang="en-US" sz="1500" dirty="0">
                <a:solidFill>
                  <a:srgbClr val="583F34"/>
                </a:solidFill>
                <a:latin typeface="Arial" charset="0"/>
                <a:ea typeface="Arial" charset="0"/>
                <a:cs typeface="Arial" charset="0"/>
              </a:rPr>
              <a:t>We hope to have a coherent explanation for the </a:t>
            </a:r>
            <a:r>
              <a:rPr lang="en-US" sz="1500" dirty="0">
                <a:latin typeface="Arial" charset="0"/>
                <a:ea typeface="Arial" charset="0"/>
                <a:cs typeface="Arial" charset="0"/>
              </a:rPr>
              <a:t>hibernating bear </a:t>
            </a:r>
            <a:r>
              <a:rPr lang="en-US" sz="1500" dirty="0">
                <a:solidFill>
                  <a:srgbClr val="583F34"/>
                </a:solidFill>
                <a:latin typeface="Arial" charset="0"/>
                <a:ea typeface="Arial" charset="0"/>
                <a:cs typeface="Arial" charset="0"/>
              </a:rPr>
              <a:t>that includes two key points: (1)</a:t>
            </a:r>
            <a:r>
              <a:rPr lang="en-US" sz="1500" b="1" dirty="0">
                <a:solidFill>
                  <a:srgbClr val="583F34"/>
                </a:solidFill>
                <a:latin typeface="Arial" charset="0"/>
                <a:ea typeface="Arial" charset="0"/>
                <a:cs typeface="Arial" charset="0"/>
              </a:rPr>
              <a:t> </a:t>
            </a:r>
            <a:r>
              <a:rPr lang="en-US" sz="1500" dirty="0">
                <a:solidFill>
                  <a:srgbClr val="583F34"/>
                </a:solidFill>
                <a:latin typeface="Arial" charset="0"/>
                <a:ea typeface="Arial" charset="0"/>
                <a:cs typeface="Arial" charset="0"/>
              </a:rPr>
              <a:t>When we use more food than we eat, our body begins breaking down stored fat for cellular respiration. (2) This reaction produces H</a:t>
            </a:r>
            <a:r>
              <a:rPr lang="en-US" sz="1500" baseline="-25000" dirty="0">
                <a:solidFill>
                  <a:srgbClr val="583F34"/>
                </a:solidFill>
                <a:latin typeface="Arial" charset="0"/>
                <a:ea typeface="Arial" charset="0"/>
                <a:cs typeface="Arial" charset="0"/>
              </a:rPr>
              <a:t>2</a:t>
            </a:r>
            <a:r>
              <a:rPr lang="en-US" sz="1500" dirty="0">
                <a:solidFill>
                  <a:srgbClr val="583F34"/>
                </a:solidFill>
                <a:latin typeface="Arial" charset="0"/>
                <a:ea typeface="Arial" charset="0"/>
                <a:cs typeface="Arial" charset="0"/>
              </a:rPr>
              <a:t>O (lost as sweat or urine) and CO</a:t>
            </a:r>
            <a:r>
              <a:rPr lang="en-US" sz="1500" baseline="-25000" dirty="0">
                <a:solidFill>
                  <a:srgbClr val="583F34"/>
                </a:solidFill>
                <a:latin typeface="Arial" charset="0"/>
                <a:ea typeface="Arial" charset="0"/>
                <a:cs typeface="Arial" charset="0"/>
              </a:rPr>
              <a:t>2</a:t>
            </a:r>
            <a:r>
              <a:rPr lang="en-US" sz="1500" dirty="0">
                <a:solidFill>
                  <a:srgbClr val="583F34"/>
                </a:solidFill>
                <a:latin typeface="Arial" charset="0"/>
                <a:ea typeface="Arial" charset="0"/>
                <a:cs typeface="Arial" charset="0"/>
              </a:rPr>
              <a:t> which is exhaled. H</a:t>
            </a:r>
            <a:r>
              <a:rPr lang="en-US" sz="1500" baseline="-25000" dirty="0">
                <a:solidFill>
                  <a:srgbClr val="583F34"/>
                </a:solidFill>
                <a:latin typeface="Arial" charset="0"/>
                <a:ea typeface="Arial" charset="0"/>
                <a:cs typeface="Arial" charset="0"/>
              </a:rPr>
              <a:t>2</a:t>
            </a:r>
            <a:r>
              <a:rPr lang="en-US" sz="1500" dirty="0">
                <a:solidFill>
                  <a:srgbClr val="583F34"/>
                </a:solidFill>
                <a:latin typeface="Arial" charset="0"/>
                <a:ea typeface="Arial" charset="0"/>
                <a:cs typeface="Arial" charset="0"/>
              </a:rPr>
              <a:t>O input and output are equal, so the matter he lost is mostly converted to CO</a:t>
            </a:r>
            <a:r>
              <a:rPr lang="en-US" sz="1500" baseline="-25000" dirty="0">
                <a:solidFill>
                  <a:srgbClr val="583F34"/>
                </a:solidFill>
                <a:latin typeface="Arial" charset="0"/>
                <a:ea typeface="Arial" charset="0"/>
                <a:cs typeface="Arial" charset="0"/>
              </a:rPr>
              <a:t>2</a:t>
            </a:r>
            <a:r>
              <a:rPr lang="en-US" sz="1500" dirty="0">
                <a:solidFill>
                  <a:srgbClr val="583F34"/>
                </a:solidFill>
                <a:latin typeface="Arial" charset="0"/>
                <a:ea typeface="Arial" charset="0"/>
                <a:cs typeface="Arial" charset="0"/>
              </a:rPr>
              <a:t>. </a:t>
            </a:r>
            <a:endParaRPr lang="en-US" sz="1500" b="1" dirty="0">
              <a:solidFill>
                <a:srgbClr val="583F34"/>
              </a:solidFill>
              <a:latin typeface="Arial" charset="0"/>
              <a:ea typeface="Arial" charset="0"/>
              <a:cs typeface="Arial" charset="0"/>
            </a:endParaRPr>
          </a:p>
        </p:txBody>
      </p:sp>
      <p:sp>
        <p:nvSpPr>
          <p:cNvPr id="36" name="Content Placeholder 2"/>
          <p:cNvSpPr txBox="1">
            <a:spLocks/>
          </p:cNvSpPr>
          <p:nvPr/>
        </p:nvSpPr>
        <p:spPr>
          <a:xfrm>
            <a:off x="467668" y="3610031"/>
            <a:ext cx="8414665" cy="1341893"/>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LS05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13" name="Group 12"/>
          <p:cNvGrpSpPr/>
          <p:nvPr/>
        </p:nvGrpSpPr>
        <p:grpSpPr>
          <a:xfrm>
            <a:off x="6457950" y="1419790"/>
            <a:ext cx="2571024" cy="2190241"/>
            <a:chOff x="1029484" y="1311626"/>
            <a:chExt cx="2571024" cy="2190241"/>
          </a:xfrm>
          <a:noFill/>
        </p:grpSpPr>
        <p:sp>
          <p:nvSpPr>
            <p:cNvPr id="17" name="Triangle 2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9" name="Rectangle 18"/>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0" name="Rectangle 19"/>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6" name="Straight Arrow Connector 25">
            <a:extLst>
              <a:ext uri="{FF2B5EF4-FFF2-40B4-BE49-F238E27FC236}">
                <a16:creationId xmlns:a16="http://schemas.microsoft.com/office/drawing/2014/main" id="{340F8EC4-0971-48ED-99C2-3BB50521A7AC}"/>
              </a:ext>
            </a:extLst>
          </p:cNvPr>
          <p:cNvCxnSpPr/>
          <p:nvPr/>
        </p:nvCxnSpPr>
        <p:spPr>
          <a:xfrm flipV="1">
            <a:off x="6687447" y="1809115"/>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628239570"/>
      </p:ext>
    </p:extLst>
  </p:cSld>
  <p:clrMapOvr>
    <a:masterClrMapping/>
  </p:clrMapOvr>
  <p:transition spd="slow"/>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LS06 Teacher Resource: Learning Segment Overview</a:t>
            </a:r>
            <a:endParaRPr sz="2400" dirty="0"/>
          </a:p>
        </p:txBody>
      </p:sp>
      <p:sp>
        <p:nvSpPr>
          <p:cNvPr id="14" name="Content Placeholder 2"/>
          <p:cNvSpPr txBox="1">
            <a:spLocks/>
          </p:cNvSpPr>
          <p:nvPr/>
        </p:nvSpPr>
        <p:spPr>
          <a:xfrm>
            <a:off x="3022332" y="1436441"/>
            <a:ext cx="5998245" cy="199255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000" b="1" dirty="0">
                <a:solidFill>
                  <a:srgbClr val="583F34"/>
                </a:solidFill>
                <a:latin typeface="Arial" panose="020B0604020202020204" pitchFamily="34" charset="0"/>
                <a:cs typeface="Arial" panose="020B0604020202020204" pitchFamily="34" charset="0"/>
              </a:rPr>
              <a:t>M</a:t>
            </a:r>
            <a:r>
              <a:rPr lang="en-US" sz="2000" b="1" dirty="0">
                <a:solidFill>
                  <a:srgbClr val="583F34"/>
                </a:solidFill>
                <a:latin typeface="Arial" panose="020B0604020202020204" pitchFamily="34" charset="0"/>
                <a:cs typeface="Arial" panose="020B0604020202020204" pitchFamily="34" charset="0"/>
                <a:sym typeface="Wingdings" panose="05000000000000000000" pitchFamily="2" charset="2"/>
              </a:rPr>
              <a:t>P :</a:t>
            </a:r>
            <a:r>
              <a:rPr lang="en-US" sz="2000" b="1" dirty="0">
                <a:solidFill>
                  <a:srgbClr val="583F34"/>
                </a:solidFill>
              </a:rPr>
              <a:t>We ask students to apply the models to explain how exercis</a:t>
            </a:r>
            <a:r>
              <a:rPr lang="en-US" sz="2000" b="1" dirty="0"/>
              <a:t>ing</a:t>
            </a:r>
            <a:r>
              <a:rPr lang="en-US" sz="2000" b="1" dirty="0">
                <a:solidFill>
                  <a:srgbClr val="583F34"/>
                </a:solidFill>
              </a:rPr>
              <a:t> helps </a:t>
            </a:r>
            <a:r>
              <a:rPr lang="en-US" sz="2000" b="1" dirty="0"/>
              <a:t>a person </a:t>
            </a:r>
            <a:r>
              <a:rPr lang="en-US" sz="2000" b="1" dirty="0">
                <a:solidFill>
                  <a:srgbClr val="583F34"/>
                </a:solidFill>
              </a:rPr>
              <a:t>lose weight. Then they use their model ideas of Energy from Food and Matter from Food to individually explain where the weight goes when someone loses weight. </a:t>
            </a:r>
            <a:endParaRPr lang="en-US" sz="2000" b="1" dirty="0">
              <a:solidFill>
                <a:srgbClr val="583F34"/>
              </a:solidFill>
              <a:latin typeface="Arial" panose="020B0604020202020204" pitchFamily="34" charset="0"/>
              <a:cs typeface="Arial" panose="020B0604020202020204" pitchFamily="34" charset="0"/>
            </a:endParaRPr>
          </a:p>
        </p:txBody>
      </p:sp>
      <p:sp>
        <p:nvSpPr>
          <p:cNvPr id="31" name="TextBox 30"/>
          <p:cNvSpPr txBox="1"/>
          <p:nvPr/>
        </p:nvSpPr>
        <p:spPr>
          <a:xfrm>
            <a:off x="3022332" y="891562"/>
            <a:ext cx="2768867" cy="369332"/>
          </a:xfrm>
          <a:prstGeom prst="rect">
            <a:avLst/>
          </a:prstGeom>
          <a:noFill/>
        </p:spPr>
        <p:txBody>
          <a:bodyPr wrap="square" rtlCol="0">
            <a:spAutoFit/>
          </a:bodyPr>
          <a:lstStyle/>
          <a:p>
            <a:r>
              <a:rPr lang="en-US" dirty="0">
                <a:solidFill>
                  <a:srgbClr val="583F34"/>
                </a:solidFill>
              </a:rPr>
              <a:t>Time: 30 minutes</a:t>
            </a:r>
          </a:p>
        </p:txBody>
      </p:sp>
      <p:sp>
        <p:nvSpPr>
          <p:cNvPr id="2" name="Rectangle 1"/>
          <p:cNvSpPr/>
          <p:nvPr/>
        </p:nvSpPr>
        <p:spPr>
          <a:xfrm>
            <a:off x="285354" y="3236969"/>
            <a:ext cx="3504326" cy="2554545"/>
          </a:xfrm>
          <a:prstGeom prst="rect">
            <a:avLst/>
          </a:prstGeom>
        </p:spPr>
        <p:txBody>
          <a:bodyPr wrap="square">
            <a:spAutoFit/>
          </a:bodyPr>
          <a:lstStyle/>
          <a:p>
            <a:r>
              <a:rPr lang="en-US" sz="1600" i="1" u="sng" dirty="0">
                <a:solidFill>
                  <a:srgbClr val="583F34"/>
                </a:solidFill>
                <a:latin typeface="Calibri" panose="020F0502020204030204" pitchFamily="34" charset="0"/>
                <a:cs typeface="Calibri" panose="020F0502020204030204" pitchFamily="34" charset="0"/>
              </a:rPr>
              <a:t>Resources you will need</a:t>
            </a:r>
            <a:r>
              <a:rPr lang="en-US" sz="1600" i="1" dirty="0">
                <a:solidFill>
                  <a:srgbClr val="583F34"/>
                </a:solidFill>
                <a:latin typeface="Calibri" panose="020F0502020204030204" pitchFamily="34" charset="0"/>
                <a:cs typeface="Calibri" panose="020F0502020204030204" pitchFamily="34" charset="0"/>
              </a:rPr>
              <a:t>:</a:t>
            </a:r>
          </a:p>
          <a:p>
            <a:r>
              <a:rPr lang="en-US" sz="1600" dirty="0">
                <a:solidFill>
                  <a:srgbClr val="583F34"/>
                </a:solidFill>
              </a:rPr>
              <a:t>B 02 Doodle Sheet</a:t>
            </a:r>
          </a:p>
          <a:p>
            <a:r>
              <a:rPr lang="en-US" sz="1600" dirty="0">
                <a:solidFill>
                  <a:srgbClr val="583F34"/>
                </a:solidFill>
              </a:rPr>
              <a:t>B 06 Why Exercise Handout</a:t>
            </a:r>
          </a:p>
          <a:p>
            <a:endParaRPr lang="en-US" sz="1600"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p>
          <a:p>
            <a:r>
              <a:rPr lang="en-US" sz="1600" dirty="0">
                <a:solidFill>
                  <a:srgbClr val="583F34"/>
                </a:solidFill>
              </a:rPr>
              <a:t>Whiteboards</a:t>
            </a:r>
          </a:p>
          <a:p>
            <a:r>
              <a:rPr lang="en-US" sz="1600" dirty="0">
                <a:solidFill>
                  <a:srgbClr val="583F34"/>
                </a:solidFill>
              </a:rPr>
              <a:t>Norms of Conversation</a:t>
            </a:r>
          </a:p>
        </p:txBody>
      </p:sp>
      <p:sp>
        <p:nvSpPr>
          <p:cNvPr id="36" name="Content Placeholder 2"/>
          <p:cNvSpPr txBox="1">
            <a:spLocks/>
          </p:cNvSpPr>
          <p:nvPr/>
        </p:nvSpPr>
        <p:spPr>
          <a:xfrm>
            <a:off x="3994768" y="3472392"/>
            <a:ext cx="4712504" cy="272946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a:buNone/>
            </a:pPr>
            <a:r>
              <a:rPr lang="en-US" sz="1600" dirty="0">
                <a:solidFill>
                  <a:srgbClr val="583F34"/>
                </a:solidFill>
              </a:rPr>
              <a:t>As a check for understanding, ask students to apply the final model to explain how </a:t>
            </a:r>
            <a:r>
              <a:rPr lang="en-US" sz="1600" dirty="0"/>
              <a:t>exercising a person </a:t>
            </a:r>
            <a:r>
              <a:rPr lang="en-US" sz="1600" dirty="0">
                <a:solidFill>
                  <a:srgbClr val="583F34"/>
                </a:solidFill>
              </a:rPr>
              <a:t>lose weight. You can use pair/share and share out, but this should (hopefully!) go quickly. Then the students INDIVIDUALLY write out the explanation of where all the weight goes when someone loses weight. The only part of their notes we allow them to use is the model developed by the class.</a:t>
            </a:r>
            <a:endParaRPr lang="en-US" sz="1600" b="1" dirty="0">
              <a:solidFill>
                <a:srgbClr val="583F34"/>
              </a:solidFill>
            </a:endParaRPr>
          </a:p>
          <a:p>
            <a:pPr marL="0" indent="0">
              <a:buNone/>
            </a:pPr>
            <a:endParaRPr lang="en-US" sz="1600" b="1" dirty="0">
              <a:solidFill>
                <a:srgbClr val="583F34"/>
              </a:solidFill>
            </a:endParaRPr>
          </a:p>
          <a:p>
            <a:pPr marL="0" indent="0">
              <a:buNone/>
            </a:pPr>
            <a:r>
              <a:rPr lang="en-US" sz="1600" dirty="0">
                <a:solidFill>
                  <a:srgbClr val="583F34"/>
                </a:solidFill>
              </a:rPr>
              <a:t>		</a:t>
            </a:r>
          </a:p>
        </p:txBody>
      </p:sp>
      <p:grpSp>
        <p:nvGrpSpPr>
          <p:cNvPr id="21" name="Group 20"/>
          <p:cNvGrpSpPr/>
          <p:nvPr/>
        </p:nvGrpSpPr>
        <p:grpSpPr>
          <a:xfrm>
            <a:off x="453325" y="891562"/>
            <a:ext cx="2571024" cy="2190241"/>
            <a:chOff x="1029484" y="1311626"/>
            <a:chExt cx="2571024" cy="2190241"/>
          </a:xfrm>
          <a:noFill/>
        </p:grpSpPr>
        <p:sp>
          <p:nvSpPr>
            <p:cNvPr id="23" name="Triangle 2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4" name="Rectangle 23"/>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25" name="Rectangle 24"/>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6" name="Rectangle 25"/>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7" name="Straight Arrow Connector 26">
            <a:extLst>
              <a:ext uri="{FF2B5EF4-FFF2-40B4-BE49-F238E27FC236}">
                <a16:creationId xmlns:a16="http://schemas.microsoft.com/office/drawing/2014/main" id="{340F8EC4-0971-48ED-99C2-3BB50521A7AC}"/>
              </a:ext>
            </a:extLst>
          </p:cNvPr>
          <p:cNvCxnSpPr/>
          <p:nvPr/>
        </p:nvCxnSpPr>
        <p:spPr>
          <a:xfrm flipV="1">
            <a:off x="682822" y="1280887"/>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671794609"/>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LS01 Teacher Resource: Learning Segment Overview</a:t>
            </a:r>
            <a:endParaRPr sz="2400" dirty="0"/>
          </a:p>
        </p:txBody>
      </p:sp>
      <p:sp>
        <p:nvSpPr>
          <p:cNvPr id="14" name="Content Placeholder 2"/>
          <p:cNvSpPr txBox="1">
            <a:spLocks/>
          </p:cNvSpPr>
          <p:nvPr/>
        </p:nvSpPr>
        <p:spPr>
          <a:xfrm>
            <a:off x="3022333" y="1288800"/>
            <a:ext cx="5810118" cy="163505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000" b="1" dirty="0">
                <a:solidFill>
                  <a:srgbClr val="583F34"/>
                </a:solidFill>
                <a:sym typeface="Wingdings" panose="05000000000000000000" pitchFamily="2" charset="2"/>
              </a:rPr>
              <a:t>MQ: </a:t>
            </a:r>
            <a:r>
              <a:rPr lang="en-US" sz="1600" b="1" dirty="0">
                <a:solidFill>
                  <a:srgbClr val="583F34"/>
                </a:solidFill>
                <a:latin typeface="Arial" panose="020B0604020202020204" pitchFamily="34" charset="0"/>
                <a:cs typeface="Arial" panose="020B0604020202020204" pitchFamily="34" charset="0"/>
                <a:sym typeface="Wingdings" panose="05000000000000000000" pitchFamily="2" charset="2"/>
              </a:rPr>
              <a:t>We now switch to thinking about the matter from the food we eat and how it is involved in cellular respiration. We ask, is it used for anything else?  We quickly review relevant ideas from past models and </a:t>
            </a:r>
            <a:r>
              <a:rPr lang="en-US" sz="1600" b="1" dirty="0">
                <a:solidFill>
                  <a:srgbClr val="583F34"/>
                </a:solidFill>
                <a:latin typeface="Arial" panose="020B0604020202020204" pitchFamily="34" charset="0"/>
                <a:cs typeface="Arial" panose="020B0604020202020204" pitchFamily="34" charset="0"/>
              </a:rPr>
              <a:t>reason that the food we eat provides us with the components we need to build new body tissue.</a:t>
            </a:r>
            <a:endParaRPr lang="en-US" sz="1600" b="1" dirty="0">
              <a:solidFill>
                <a:srgbClr val="583F34"/>
              </a:solidFill>
              <a:latin typeface="Arial" panose="020B0604020202020204" pitchFamily="34" charset="0"/>
              <a:cs typeface="Arial" panose="020B0604020202020204" pitchFamily="34" charset="0"/>
              <a:sym typeface="Wingdings" panose="05000000000000000000" pitchFamily="2" charset="2"/>
            </a:endParaRPr>
          </a:p>
        </p:txBody>
      </p:sp>
      <p:sp>
        <p:nvSpPr>
          <p:cNvPr id="31" name="TextBox 30"/>
          <p:cNvSpPr txBox="1"/>
          <p:nvPr/>
        </p:nvSpPr>
        <p:spPr>
          <a:xfrm>
            <a:off x="3022332" y="891562"/>
            <a:ext cx="4413891" cy="369332"/>
          </a:xfrm>
          <a:prstGeom prst="rect">
            <a:avLst/>
          </a:prstGeom>
          <a:noFill/>
        </p:spPr>
        <p:txBody>
          <a:bodyPr wrap="square" rtlCol="0">
            <a:spAutoFit/>
          </a:bodyPr>
          <a:lstStyle/>
          <a:p>
            <a:r>
              <a:rPr lang="en-US" dirty="0">
                <a:solidFill>
                  <a:srgbClr val="583F34"/>
                </a:solidFill>
              </a:rPr>
              <a:t>Time: 15 -20 minutes</a:t>
            </a:r>
          </a:p>
        </p:txBody>
      </p:sp>
      <p:sp>
        <p:nvSpPr>
          <p:cNvPr id="36" name="Content Placeholder 2"/>
          <p:cNvSpPr txBox="1">
            <a:spLocks/>
          </p:cNvSpPr>
          <p:nvPr/>
        </p:nvSpPr>
        <p:spPr>
          <a:xfrm>
            <a:off x="3755571" y="3113314"/>
            <a:ext cx="4962670" cy="313508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a:buNone/>
            </a:pPr>
            <a:r>
              <a:rPr lang="en-US" sz="1600" dirty="0">
                <a:solidFill>
                  <a:srgbClr val="583F34"/>
                </a:solidFill>
              </a:rPr>
              <a:t>The transition here is to recognize the relationship between energy from food and matter from food so we begin by asking what happens with the matter in cellular respiration? This conveniently leads us into a review  about cellular respiration, focusing on the matter, that can be record on the doodles or not, depending on the needs of your students. </a:t>
            </a:r>
          </a:p>
          <a:p>
            <a:pPr marL="0" indent="0">
              <a:buNone/>
            </a:pPr>
            <a:endParaRPr lang="en-US" sz="1600" dirty="0">
              <a:solidFill>
                <a:srgbClr val="583F34"/>
              </a:solidFill>
            </a:endParaRPr>
          </a:p>
          <a:p>
            <a:pPr marL="0" indent="0">
              <a:buNone/>
            </a:pPr>
            <a:endParaRPr lang="en-US" sz="1600" dirty="0">
              <a:solidFill>
                <a:srgbClr val="583F34"/>
              </a:solidFill>
            </a:endParaRPr>
          </a:p>
          <a:p>
            <a:pPr marL="0" indent="0">
              <a:buNone/>
            </a:pPr>
            <a:r>
              <a:rPr lang="en-US" sz="1600" dirty="0">
                <a:solidFill>
                  <a:srgbClr val="583F34"/>
                </a:solidFill>
              </a:rPr>
              <a:t>				&lt;continued on next slide&gt;</a:t>
            </a:r>
          </a:p>
        </p:txBody>
      </p:sp>
      <p:sp>
        <p:nvSpPr>
          <p:cNvPr id="15" name="Rectangle 14">
            <a:extLst>
              <a:ext uri="{FF2B5EF4-FFF2-40B4-BE49-F238E27FC236}">
                <a16:creationId xmlns:a16="http://schemas.microsoft.com/office/drawing/2014/main" id="{1D60642C-8BBF-44CD-8F8B-92AB453F41C0}"/>
              </a:ext>
            </a:extLst>
          </p:cNvPr>
          <p:cNvSpPr/>
          <p:nvPr/>
        </p:nvSpPr>
        <p:spPr>
          <a:xfrm>
            <a:off x="441766" y="3411893"/>
            <a:ext cx="3313805" cy="2800767"/>
          </a:xfrm>
          <a:prstGeom prst="rect">
            <a:avLst/>
          </a:prstGeom>
        </p:spPr>
        <p:txBody>
          <a:bodyPr wrap="square">
            <a:spAutoFit/>
          </a:bodyPr>
          <a:lstStyle/>
          <a:p>
            <a:r>
              <a:rPr lang="en-US" sz="1600" i="1" u="sng" dirty="0">
                <a:solidFill>
                  <a:srgbClr val="583F34"/>
                </a:solidFill>
              </a:rPr>
              <a:t>Resources you will need:</a:t>
            </a:r>
          </a:p>
          <a:p>
            <a:r>
              <a:rPr lang="en-US" sz="1600" i="1" dirty="0">
                <a:solidFill>
                  <a:srgbClr val="583F34"/>
                </a:solidFill>
              </a:rPr>
              <a:t>CR Doodle Sheet</a:t>
            </a:r>
          </a:p>
          <a:p>
            <a:r>
              <a:rPr lang="en-US" sz="1600" i="1" dirty="0">
                <a:solidFill>
                  <a:srgbClr val="583F34"/>
                </a:solidFill>
              </a:rPr>
              <a:t>IOU Representation</a:t>
            </a:r>
          </a:p>
          <a:p>
            <a:r>
              <a:rPr lang="en-US" sz="1600" dirty="0">
                <a:solidFill>
                  <a:srgbClr val="583F34"/>
                </a:solidFill>
              </a:rPr>
              <a:t>B 01 Doodle Sheet Digestion Diagram</a:t>
            </a:r>
          </a:p>
          <a:p>
            <a:r>
              <a:rPr lang="en-US" sz="1600" dirty="0">
                <a:solidFill>
                  <a:srgbClr val="583F34"/>
                </a:solidFill>
              </a:rPr>
              <a:t>B 02 Doodle Sheet</a:t>
            </a:r>
          </a:p>
          <a:p>
            <a:endParaRPr lang="en-US" sz="1600"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endParaRPr lang="en-US" sz="1600" dirty="0">
              <a:solidFill>
                <a:srgbClr val="583F34"/>
              </a:solidFill>
            </a:endParaRPr>
          </a:p>
          <a:p>
            <a:r>
              <a:rPr lang="en-US" sz="1600" dirty="0">
                <a:solidFill>
                  <a:srgbClr val="583F34"/>
                </a:solidFill>
              </a:rPr>
              <a:t>Norms of Conversation</a:t>
            </a:r>
          </a:p>
        </p:txBody>
      </p:sp>
      <p:grpSp>
        <p:nvGrpSpPr>
          <p:cNvPr id="28" name="Group 27"/>
          <p:cNvGrpSpPr/>
          <p:nvPr/>
        </p:nvGrpSpPr>
        <p:grpSpPr>
          <a:xfrm>
            <a:off x="451309" y="918819"/>
            <a:ext cx="2571024" cy="2190241"/>
            <a:chOff x="1029484" y="1311626"/>
            <a:chExt cx="2571024" cy="2190241"/>
          </a:xfrm>
          <a:noFill/>
        </p:grpSpPr>
        <p:sp>
          <p:nvSpPr>
            <p:cNvPr id="29" name="Triangle 19"/>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30" name="Rectangle 29"/>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32" name="Rectangle 31"/>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33" name="Rectangle 32"/>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34" name="Straight Arrow Connector 33">
            <a:extLst>
              <a:ext uri="{FF2B5EF4-FFF2-40B4-BE49-F238E27FC236}">
                <a16:creationId xmlns:a16="http://schemas.microsoft.com/office/drawing/2014/main" id="{F310AA22-F572-45D9-98C0-A5C1AB974D33}"/>
              </a:ext>
            </a:extLst>
          </p:cNvPr>
          <p:cNvCxnSpPr/>
          <p:nvPr/>
        </p:nvCxnSpPr>
        <p:spPr>
          <a:xfrm>
            <a:off x="1823322" y="1295960"/>
            <a:ext cx="816808" cy="1386715"/>
          </a:xfrm>
          <a:prstGeom prst="straightConnector1">
            <a:avLst/>
          </a:prstGeom>
          <a:noFill/>
          <a:ln w="31750" cap="flat">
            <a:solidFill>
              <a:srgbClr val="CB5904"/>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212952270"/>
      </p:ext>
    </p:extLst>
  </p:cSld>
  <p:clrMapOvr>
    <a:masterClrMapping/>
  </p:clrMapOvr>
  <p:transition spd="slow"/>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53018" y="3167964"/>
            <a:ext cx="7115247" cy="2318436"/>
          </a:xfrm>
        </p:spPr>
        <p:txBody>
          <a:bodyPr>
            <a:normAutofit/>
          </a:bodyPr>
          <a:lstStyle/>
          <a:p>
            <a:pPr marL="0" indent="0">
              <a:buNone/>
            </a:pPr>
            <a:r>
              <a:rPr lang="en-US" dirty="0">
                <a:solidFill>
                  <a:srgbClr val="256800"/>
                </a:solidFill>
                <a:latin typeface="Arial"/>
                <a:cs typeface="Arial"/>
              </a:rPr>
              <a:t>Why do people exercise to help hem lose weight? Based on our models of the hibernating bear phenomenon, how/why does that help?</a:t>
            </a:r>
          </a:p>
          <a:p>
            <a:pPr marL="0" indent="0">
              <a:buNone/>
            </a:pPr>
            <a:endParaRPr lang="en-US" dirty="0">
              <a:solidFill>
                <a:srgbClr val="256800"/>
              </a:solidFill>
              <a:latin typeface="Arial"/>
              <a:cs typeface="Arial"/>
            </a:endParaRPr>
          </a:p>
          <a:p>
            <a:pPr marL="0" indent="0">
              <a:buNone/>
            </a:pPr>
            <a:endParaRPr lang="en-US" dirty="0">
              <a:solidFill>
                <a:srgbClr val="256800"/>
              </a:solidFill>
              <a:latin typeface="Arial"/>
              <a:cs typeface="Arial"/>
            </a:endParaRPr>
          </a:p>
          <a:p>
            <a:pPr marL="0" indent="0">
              <a:buNone/>
            </a:pPr>
            <a:endParaRPr lang="en-US" dirty="0">
              <a:solidFill>
                <a:srgbClr val="256800"/>
              </a:solidFill>
              <a:latin typeface="Arial"/>
              <a:cs typeface="Arial"/>
            </a:endParaRPr>
          </a:p>
          <a:p>
            <a:pPr marL="0" indent="0">
              <a:buNone/>
            </a:pPr>
            <a:endParaRPr lang="en-US" dirty="0">
              <a:solidFill>
                <a:srgbClr val="256800"/>
              </a:solidFill>
              <a:latin typeface="Arial"/>
              <a:cs typeface="Arial"/>
            </a:endParaRPr>
          </a:p>
        </p:txBody>
      </p:sp>
      <p:pic>
        <p:nvPicPr>
          <p:cNvPr id="4" name="pasted-image.pdf">
            <a:extLst>
              <a:ext uri="{FF2B5EF4-FFF2-40B4-BE49-F238E27FC236}">
                <a16:creationId xmlns:a16="http://schemas.microsoft.com/office/drawing/2014/main" id="{7C506009-FE5A-40F6-804F-815F09FB804C}"/>
              </a:ext>
            </a:extLst>
          </p:cNvPr>
          <p:cNvPicPr>
            <a:picLocks noChangeAspect="1"/>
          </p:cNvPicPr>
          <p:nvPr/>
        </p:nvPicPr>
        <p:blipFill>
          <a:blip r:embed="rId3"/>
          <a:stretch>
            <a:fillRect/>
          </a:stretch>
        </p:blipFill>
        <p:spPr>
          <a:xfrm>
            <a:off x="327618" y="2504155"/>
            <a:ext cx="911411" cy="924845"/>
          </a:xfrm>
          <a:prstGeom prst="rect">
            <a:avLst/>
          </a:prstGeom>
          <a:ln w="12700">
            <a:miter lim="400000"/>
          </a:ln>
        </p:spPr>
      </p:pic>
      <p:sp>
        <p:nvSpPr>
          <p:cNvPr id="6" name="TextBox 5">
            <a:extLst>
              <a:ext uri="{FF2B5EF4-FFF2-40B4-BE49-F238E27FC236}">
                <a16:creationId xmlns:a16="http://schemas.microsoft.com/office/drawing/2014/main" id="{BB1C29E2-A738-4D73-BE4D-E92920164831}"/>
              </a:ext>
            </a:extLst>
          </p:cNvPr>
          <p:cNvSpPr txBox="1"/>
          <p:nvPr/>
        </p:nvSpPr>
        <p:spPr>
          <a:xfrm>
            <a:off x="327618" y="976854"/>
            <a:ext cx="8679904" cy="553998"/>
          </a:xfrm>
          <a:prstGeom prst="rect">
            <a:avLst/>
          </a:prstGeom>
          <a:noFill/>
        </p:spPr>
        <p:txBody>
          <a:bodyPr wrap="square" rtlCol="0">
            <a:spAutoFit/>
          </a:bodyPr>
          <a:lstStyle/>
          <a:p>
            <a:r>
              <a:rPr lang="en-US" sz="3000" dirty="0">
                <a:solidFill>
                  <a:schemeClr val="accent3">
                    <a:lumMod val="50000"/>
                  </a:schemeClr>
                </a:solidFill>
                <a:latin typeface="Arial" panose="020B0604020202020204" pitchFamily="34" charset="0"/>
                <a:cs typeface="Arial" panose="020B0604020202020204" pitchFamily="34" charset="0"/>
              </a:rPr>
              <a:t>Now we shift our attention from bears to humans</a:t>
            </a:r>
          </a:p>
        </p:txBody>
      </p:sp>
    </p:spTree>
    <p:extLst>
      <p:ext uri="{BB962C8B-B14F-4D97-AF65-F5344CB8AC3E}">
        <p14:creationId xmlns:p14="http://schemas.microsoft.com/office/powerpoint/2010/main" val="2207831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8" name="Shape 98"/>
          <p:cNvSpPr txBox="1"/>
          <p:nvPr/>
        </p:nvSpPr>
        <p:spPr>
          <a:xfrm>
            <a:off x="389467" y="513189"/>
            <a:ext cx="8528189" cy="1138733"/>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200" i="1" dirty="0">
                <a:solidFill>
                  <a:srgbClr val="256800"/>
                </a:solidFill>
                <a:latin typeface="Arial"/>
                <a:ea typeface="Arial"/>
                <a:cs typeface="Arial"/>
                <a:sym typeface="Arial"/>
              </a:rPr>
              <a:t>Explain </a:t>
            </a:r>
            <a:r>
              <a:rPr lang="en-US" sz="2200" i="1" u="sng" dirty="0">
                <a:solidFill>
                  <a:srgbClr val="256800"/>
                </a:solidFill>
                <a:latin typeface="Arial"/>
                <a:ea typeface="Arial"/>
                <a:cs typeface="Arial"/>
                <a:sym typeface="Arial"/>
              </a:rPr>
              <a:t>in detail</a:t>
            </a:r>
            <a:r>
              <a:rPr lang="en-US" sz="2200" i="1" dirty="0">
                <a:solidFill>
                  <a:srgbClr val="256800"/>
                </a:solidFill>
                <a:latin typeface="Arial"/>
                <a:ea typeface="Arial"/>
                <a:cs typeface="Arial"/>
                <a:sym typeface="Arial"/>
              </a:rPr>
              <a:t> w</a:t>
            </a:r>
            <a:r>
              <a:rPr lang="en-US" sz="2200" b="0" i="1" u="none" strike="noStrike" cap="none" dirty="0">
                <a:solidFill>
                  <a:srgbClr val="256800"/>
                </a:solidFill>
                <a:latin typeface="Arial"/>
                <a:ea typeface="Arial"/>
                <a:cs typeface="Arial"/>
                <a:sym typeface="Arial"/>
              </a:rPr>
              <a:t>hat ha</a:t>
            </a:r>
            <a:r>
              <a:rPr lang="en-US" sz="2200" b="0" i="1" u="none" strike="noStrike" cap="none" baseline="0" dirty="0">
                <a:solidFill>
                  <a:srgbClr val="256800"/>
                </a:solidFill>
                <a:latin typeface="Arial"/>
                <a:ea typeface="Arial"/>
                <a:cs typeface="Arial"/>
                <a:sym typeface="Arial"/>
              </a:rPr>
              <a:t>ppens to the </a:t>
            </a:r>
            <a:r>
              <a:rPr lang="en-US" sz="2200" b="1" i="1" u="none" strike="noStrike" cap="none" baseline="0" dirty="0">
                <a:solidFill>
                  <a:srgbClr val="256800"/>
                </a:solidFill>
                <a:latin typeface="Arial"/>
                <a:ea typeface="Arial"/>
                <a:cs typeface="Arial"/>
                <a:sym typeface="Arial"/>
              </a:rPr>
              <a:t>MATTER </a:t>
            </a:r>
            <a:r>
              <a:rPr lang="en-US" sz="2200" i="1" dirty="0">
                <a:solidFill>
                  <a:srgbClr val="256800"/>
                </a:solidFill>
                <a:latin typeface="Arial"/>
                <a:ea typeface="Arial"/>
                <a:cs typeface="Arial"/>
                <a:sym typeface="Arial"/>
              </a:rPr>
              <a:t>that is</a:t>
            </a:r>
            <a:r>
              <a:rPr lang="en-US" sz="2200" b="0" i="1" u="none" strike="noStrike" cap="none" dirty="0">
                <a:solidFill>
                  <a:srgbClr val="256800"/>
                </a:solidFill>
                <a:latin typeface="Arial"/>
                <a:ea typeface="Arial"/>
                <a:cs typeface="Arial"/>
                <a:sym typeface="Arial"/>
              </a:rPr>
              <a:t> lost during weight loss. </a:t>
            </a:r>
          </a:p>
          <a:p>
            <a:pPr marL="0" marR="0" lvl="0" indent="0" algn="ctr" rtl="0">
              <a:lnSpc>
                <a:spcPct val="100000"/>
              </a:lnSpc>
              <a:spcBef>
                <a:spcPts val="0"/>
              </a:spcBef>
              <a:spcAft>
                <a:spcPts val="0"/>
              </a:spcAft>
              <a:buClr>
                <a:schemeClr val="dk1"/>
              </a:buClr>
              <a:buSzPct val="25000"/>
              <a:buFont typeface="Arial"/>
              <a:buNone/>
            </a:pPr>
            <a:r>
              <a:rPr lang="en-US" sz="2400" b="0" i="1" u="none" strike="noStrike" cap="none" dirty="0">
                <a:solidFill>
                  <a:srgbClr val="256800"/>
                </a:solidFill>
                <a:latin typeface="Arial"/>
                <a:ea typeface="Arial"/>
                <a:cs typeface="Arial"/>
                <a:sym typeface="Arial"/>
              </a:rPr>
              <a:t>USE THE CLASS MODELS!! </a:t>
            </a:r>
            <a:endParaRPr lang="en-US" sz="2000" b="0" i="0" u="none" strike="noStrike" cap="none" baseline="0" dirty="0">
              <a:solidFill>
                <a:srgbClr val="256800"/>
              </a:solidFill>
              <a:latin typeface="Arial"/>
              <a:ea typeface="Arial"/>
              <a:cs typeface="Arial"/>
              <a:sym typeface="Arial"/>
            </a:endParaRPr>
          </a:p>
        </p:txBody>
      </p:sp>
      <p:sp>
        <p:nvSpPr>
          <p:cNvPr id="4" name="TextBox 3"/>
          <p:cNvSpPr txBox="1"/>
          <p:nvPr/>
        </p:nvSpPr>
        <p:spPr>
          <a:xfrm>
            <a:off x="0" y="2182505"/>
            <a:ext cx="9042400" cy="2492990"/>
          </a:xfrm>
          <a:prstGeom prst="rect">
            <a:avLst/>
          </a:prstGeom>
          <a:noFill/>
        </p:spPr>
        <p:txBody>
          <a:bodyPr wrap="square" rtlCol="0">
            <a:spAutoFit/>
          </a:bodyPr>
          <a:lstStyle/>
          <a:p>
            <a:pPr marL="457200" indent="-457200">
              <a:buFont typeface="Arial"/>
              <a:buChar char="•"/>
            </a:pPr>
            <a:r>
              <a:rPr lang="en-US" sz="2800" b="1" dirty="0">
                <a:solidFill>
                  <a:srgbClr val="583F34"/>
                </a:solidFill>
                <a:latin typeface="Arial"/>
                <a:cs typeface="Arial"/>
              </a:rPr>
              <a:t>Remember, you are </a:t>
            </a:r>
            <a:r>
              <a:rPr lang="en-US" sz="2800" b="1" u="sng" dirty="0">
                <a:solidFill>
                  <a:srgbClr val="583F34"/>
                </a:solidFill>
                <a:latin typeface="Arial"/>
                <a:cs typeface="Arial"/>
              </a:rPr>
              <a:t>tracking</a:t>
            </a:r>
            <a:r>
              <a:rPr lang="en-US" sz="2800" b="1" dirty="0">
                <a:solidFill>
                  <a:srgbClr val="583F34"/>
                </a:solidFill>
                <a:latin typeface="Arial"/>
                <a:cs typeface="Arial"/>
              </a:rPr>
              <a:t> the matter (atoms). </a:t>
            </a:r>
            <a:r>
              <a:rPr lang="en-US" sz="2800" b="1" i="1" dirty="0">
                <a:solidFill>
                  <a:srgbClr val="583F34"/>
                </a:solidFill>
                <a:latin typeface="Arial"/>
                <a:cs typeface="Arial"/>
              </a:rPr>
              <a:t>Be specific – </a:t>
            </a:r>
            <a:r>
              <a:rPr lang="en-US" sz="2800" b="1" i="1" u="sng" dirty="0">
                <a:solidFill>
                  <a:srgbClr val="583F34"/>
                </a:solidFill>
                <a:latin typeface="Arial"/>
                <a:cs typeface="Arial"/>
              </a:rPr>
              <a:t>name</a:t>
            </a:r>
            <a:r>
              <a:rPr lang="en-US" sz="2800" b="1" i="1" dirty="0">
                <a:solidFill>
                  <a:srgbClr val="583F34"/>
                </a:solidFill>
                <a:latin typeface="Arial"/>
                <a:cs typeface="Arial"/>
              </a:rPr>
              <a:t> molecules and processes.</a:t>
            </a:r>
          </a:p>
          <a:p>
            <a:pPr marL="914400" lvl="1" indent="-457200">
              <a:buFont typeface="Wingdings" charset="2"/>
              <a:buChar char="Ø"/>
            </a:pPr>
            <a:r>
              <a:rPr lang="en-US" sz="2400" b="1" dirty="0">
                <a:solidFill>
                  <a:srgbClr val="583F34"/>
                </a:solidFill>
                <a:latin typeface="Arial"/>
                <a:cs typeface="Arial"/>
              </a:rPr>
              <a:t>What kind of matter did the person lose?</a:t>
            </a:r>
          </a:p>
          <a:p>
            <a:pPr marL="914400" lvl="1" indent="-457200">
              <a:buFont typeface="Wingdings" charset="2"/>
              <a:buChar char="Ø"/>
            </a:pPr>
            <a:r>
              <a:rPr lang="en-US" sz="2400" b="1" dirty="0">
                <a:solidFill>
                  <a:srgbClr val="583F34"/>
                </a:solidFill>
                <a:latin typeface="Arial"/>
                <a:cs typeface="Arial"/>
              </a:rPr>
              <a:t>What kind of matter did it become?</a:t>
            </a:r>
          </a:p>
          <a:p>
            <a:pPr marL="914400" lvl="1" indent="-457200">
              <a:buFont typeface="Wingdings" charset="2"/>
              <a:buChar char="Ø"/>
            </a:pPr>
            <a:r>
              <a:rPr lang="en-US" sz="2400" b="1" dirty="0">
                <a:solidFill>
                  <a:srgbClr val="583F34"/>
                </a:solidFill>
                <a:latin typeface="Arial"/>
                <a:cs typeface="Arial"/>
              </a:rPr>
              <a:t>What processes were involved?</a:t>
            </a:r>
          </a:p>
          <a:p>
            <a:pPr marL="457200" indent="-457200">
              <a:buFont typeface="Arial"/>
              <a:buChar char="•"/>
            </a:pPr>
            <a:r>
              <a:rPr lang="en-US" sz="2800" b="1" dirty="0">
                <a:solidFill>
                  <a:srgbClr val="583F34"/>
                </a:solidFill>
                <a:latin typeface="Arial"/>
                <a:cs typeface="Arial"/>
              </a:rPr>
              <a:t>Use the models!!!!</a:t>
            </a:r>
          </a:p>
        </p:txBody>
      </p:sp>
      <p:sp>
        <p:nvSpPr>
          <p:cNvPr id="6" name="TextBox 5"/>
          <p:cNvSpPr txBox="1"/>
          <p:nvPr/>
        </p:nvSpPr>
        <p:spPr>
          <a:xfrm>
            <a:off x="286277" y="5213319"/>
            <a:ext cx="9144000" cy="461665"/>
          </a:xfrm>
          <a:prstGeom prst="rect">
            <a:avLst/>
          </a:prstGeom>
          <a:noFill/>
        </p:spPr>
        <p:txBody>
          <a:bodyPr wrap="square" rtlCol="0">
            <a:spAutoFit/>
          </a:bodyPr>
          <a:lstStyle/>
          <a:p>
            <a:pPr lvl="0"/>
            <a:r>
              <a:rPr lang="en-US" sz="2400" i="1" dirty="0">
                <a:solidFill>
                  <a:srgbClr val="256800"/>
                </a:solidFill>
                <a:latin typeface="Arial"/>
                <a:ea typeface="Arial"/>
                <a:cs typeface="Arial"/>
                <a:sym typeface="Arial"/>
              </a:rPr>
              <a:t>BE THOROUGH! “Connect all the dots” for your grandmother!! </a:t>
            </a:r>
            <a:endParaRPr lang="en-US" sz="2400" dirty="0">
              <a:solidFill>
                <a:srgbClr val="256800"/>
              </a:solidFill>
              <a:latin typeface="Arial"/>
              <a:cs typeface="Arial"/>
            </a:endParaRPr>
          </a:p>
        </p:txBody>
      </p:sp>
    </p:spTree>
    <p:extLst>
      <p:ext uri="{BB962C8B-B14F-4D97-AF65-F5344CB8AC3E}">
        <p14:creationId xmlns:p14="http://schemas.microsoft.com/office/powerpoint/2010/main" val="30256522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LS06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3"/>
            <a:ext cx="5810118" cy="3037805"/>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583F34"/>
                </a:solidFill>
              </a:rPr>
              <a:t>What did we figure out?</a:t>
            </a:r>
          </a:p>
          <a:p>
            <a:pPr marL="0" indent="0">
              <a:buNone/>
            </a:pPr>
            <a:r>
              <a:rPr lang="en-US" sz="2000" dirty="0">
                <a:solidFill>
                  <a:srgbClr val="583F34"/>
                </a:solidFill>
                <a:cs typeface="Arial" panose="020B0604020202020204" pitchFamily="34" charset="0"/>
              </a:rPr>
              <a:t>Exercise helps with weight loss because exercise requires a lot of energy and the more energy we need, the more cellular respiration must happen to provide the energy. The more cell respiration, the more food (or fat when all food is used up, fat) is converted to CO2 and leaves the body when we exhale. Students have also figured out that when </a:t>
            </a:r>
            <a:r>
              <a:rPr lang="en-US" sz="2000" dirty="0">
                <a:cs typeface="Arial" panose="020B0604020202020204" pitchFamily="34" charset="0"/>
              </a:rPr>
              <a:t>weight is lost matter is lost in the form of carbon dioxide that is breathed out. Their explanation is written in a complete, coherent model-based explanation using the models developed while making sense of the hibernating bear phenomenon. </a:t>
            </a:r>
            <a:endParaRPr lang="en-US" sz="2000" b="1" dirty="0"/>
          </a:p>
        </p:txBody>
      </p:sp>
      <p:sp>
        <p:nvSpPr>
          <p:cNvPr id="36" name="Content Placeholder 2"/>
          <p:cNvSpPr txBox="1">
            <a:spLocks/>
          </p:cNvSpPr>
          <p:nvPr/>
        </p:nvSpPr>
        <p:spPr>
          <a:xfrm>
            <a:off x="467668" y="4636183"/>
            <a:ext cx="8414665" cy="118784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LS06 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15" name="Group 14"/>
          <p:cNvGrpSpPr/>
          <p:nvPr/>
        </p:nvGrpSpPr>
        <p:grpSpPr>
          <a:xfrm>
            <a:off x="6457950" y="1033971"/>
            <a:ext cx="2571024" cy="2190241"/>
            <a:chOff x="1029484" y="1311626"/>
            <a:chExt cx="2571024" cy="2190241"/>
          </a:xfrm>
          <a:noFill/>
        </p:grpSpPr>
        <p:sp>
          <p:nvSpPr>
            <p:cNvPr id="17" name="Triangle 2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9" name="Rectangle 18"/>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0" name="Rectangle 19"/>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6" name="Straight Arrow Connector 25">
            <a:extLst>
              <a:ext uri="{FF2B5EF4-FFF2-40B4-BE49-F238E27FC236}">
                <a16:creationId xmlns:a16="http://schemas.microsoft.com/office/drawing/2014/main" id="{340F8EC4-0971-48ED-99C2-3BB50521A7AC}"/>
              </a:ext>
            </a:extLst>
          </p:cNvPr>
          <p:cNvCxnSpPr/>
          <p:nvPr/>
        </p:nvCxnSpPr>
        <p:spPr>
          <a:xfrm flipV="1">
            <a:off x="6687447" y="1423296"/>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42150983"/>
      </p:ext>
    </p:extLst>
  </p:cSld>
  <p:clrMapOvr>
    <a:masterClrMapping/>
  </p:clrMapOvr>
  <p:transition spd="slow"/>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LS07 Teacher Resource: Learning Segment Overview</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3050974" y="1158835"/>
            <a:ext cx="5810118" cy="215219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2000" b="1" dirty="0">
                <a:solidFill>
                  <a:srgbClr val="583F34"/>
                </a:solidFill>
                <a:latin typeface="Arial" panose="020B0604020202020204" pitchFamily="34" charset="0"/>
                <a:cs typeface="Arial" panose="020B0604020202020204" pitchFamily="34" charset="0"/>
              </a:rPr>
              <a:t>M</a:t>
            </a:r>
            <a:r>
              <a:rPr lang="en-US" sz="2000" b="1" dirty="0">
                <a:solidFill>
                  <a:srgbClr val="583F34"/>
                </a:solidFill>
                <a:latin typeface="Arial" panose="020B0604020202020204" pitchFamily="34" charset="0"/>
                <a:cs typeface="Arial" panose="020B0604020202020204" pitchFamily="34" charset="0"/>
                <a:sym typeface="Wingdings" panose="05000000000000000000" pitchFamily="2" charset="2"/>
              </a:rPr>
              <a:t>P :</a:t>
            </a:r>
            <a:r>
              <a:rPr lang="en-US" sz="2000" b="1" dirty="0">
                <a:solidFill>
                  <a:srgbClr val="583F34"/>
                </a:solidFill>
              </a:rPr>
              <a:t>We use our two big models, Energy from Food and Matter from Food to individually write final explanations for the Hibernating Bear. This is the summative assessment.</a:t>
            </a:r>
            <a:endParaRPr lang="en-US" sz="2000" dirty="0">
              <a:solidFill>
                <a:srgbClr val="583F34"/>
              </a:solidFill>
            </a:endParaRPr>
          </a:p>
          <a:p>
            <a:pPr marL="0" indent="0">
              <a:spcBef>
                <a:spcPts val="0"/>
              </a:spcBef>
              <a:spcAft>
                <a:spcPts val="600"/>
              </a:spcAft>
              <a:buNone/>
            </a:pPr>
            <a:endParaRPr lang="en-US" sz="2000" b="1" dirty="0">
              <a:solidFill>
                <a:srgbClr val="583F34"/>
              </a:solidFill>
              <a:latin typeface="Arial" panose="020B0604020202020204" pitchFamily="34" charset="0"/>
              <a:cs typeface="Arial" panose="020B0604020202020204" pitchFamily="34" charset="0"/>
            </a:endParaRPr>
          </a:p>
        </p:txBody>
      </p:sp>
      <p:sp>
        <p:nvSpPr>
          <p:cNvPr id="2" name="Rectangle 1"/>
          <p:cNvSpPr/>
          <p:nvPr/>
        </p:nvSpPr>
        <p:spPr>
          <a:xfrm>
            <a:off x="282908" y="3454961"/>
            <a:ext cx="3476292" cy="2062103"/>
          </a:xfrm>
          <a:prstGeom prst="rect">
            <a:avLst/>
          </a:prstGeom>
        </p:spPr>
        <p:txBody>
          <a:bodyPr wrap="square">
            <a:spAutoFit/>
          </a:bodyPr>
          <a:lstStyle/>
          <a:p>
            <a:r>
              <a:rPr lang="en-US" sz="1600" i="1" u="sng" dirty="0">
                <a:solidFill>
                  <a:srgbClr val="583F34"/>
                </a:solidFill>
              </a:rPr>
              <a:t>Resources you will need:</a:t>
            </a:r>
          </a:p>
          <a:p>
            <a:r>
              <a:rPr lang="en-US" sz="1600" dirty="0">
                <a:solidFill>
                  <a:srgbClr val="583F34"/>
                </a:solidFill>
              </a:rPr>
              <a:t>Hibernating Bear Challenge Handout</a:t>
            </a:r>
          </a:p>
          <a:p>
            <a:r>
              <a:rPr lang="en-US" sz="1600" dirty="0">
                <a:solidFill>
                  <a:srgbClr val="583F34"/>
                </a:solidFill>
              </a:rPr>
              <a:t>Hibernating Bear Challenge Rubric</a:t>
            </a:r>
          </a:p>
          <a:p>
            <a:endParaRPr lang="en-US" sz="1600" i="1" u="sng" dirty="0">
              <a:solidFill>
                <a:srgbClr val="583F34"/>
              </a:solidFill>
            </a:endParaRPr>
          </a:p>
          <a:p>
            <a:r>
              <a:rPr lang="en-US" sz="1600" i="1" u="sng" dirty="0">
                <a:solidFill>
                  <a:srgbClr val="583F34"/>
                </a:solidFill>
              </a:rPr>
              <a:t>Websites of interest:</a:t>
            </a:r>
          </a:p>
          <a:p>
            <a:r>
              <a:rPr lang="en-US" sz="1600" dirty="0">
                <a:solidFill>
                  <a:srgbClr val="583F34"/>
                </a:solidFill>
              </a:rPr>
              <a:t>Check individual slides for resources. </a:t>
            </a:r>
          </a:p>
          <a:p>
            <a:endParaRPr lang="en-US" sz="1600" dirty="0">
              <a:solidFill>
                <a:srgbClr val="583F34"/>
              </a:solidFill>
            </a:endParaRPr>
          </a:p>
          <a:p>
            <a:r>
              <a:rPr lang="en-US" sz="1600" i="1" u="sng" dirty="0">
                <a:solidFill>
                  <a:srgbClr val="583F34"/>
                </a:solidFill>
              </a:rPr>
              <a:t>MBER Essentials:</a:t>
            </a:r>
          </a:p>
        </p:txBody>
      </p:sp>
      <p:sp>
        <p:nvSpPr>
          <p:cNvPr id="36" name="Content Placeholder 2"/>
          <p:cNvSpPr txBox="1">
            <a:spLocks/>
          </p:cNvSpPr>
          <p:nvPr/>
        </p:nvSpPr>
        <p:spPr>
          <a:xfrm>
            <a:off x="4197659" y="3460800"/>
            <a:ext cx="4520582" cy="2751624"/>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a:t>
            </a:r>
          </a:p>
          <a:p>
            <a:pPr marL="0" indent="0">
              <a:buNone/>
            </a:pPr>
            <a:r>
              <a:rPr lang="en-US" sz="1600" dirty="0">
                <a:solidFill>
                  <a:srgbClr val="583F34"/>
                </a:solidFill>
              </a:rPr>
              <a:t>Students write their final explanations individually. The only part of their notes we allow them to use is the model developed by the class. This is the summative assessment and is the first piece in this lesson sequence that we grade for quality and correctness. 	</a:t>
            </a:r>
          </a:p>
          <a:p>
            <a:pPr marL="0" indent="0" algn="just">
              <a:buNone/>
            </a:pPr>
            <a:r>
              <a:rPr lang="en-US" sz="1600" dirty="0">
                <a:solidFill>
                  <a:srgbClr val="583F34"/>
                </a:solidFill>
              </a:rPr>
              <a:t>                                              &lt;continued on next slide&gt;</a:t>
            </a:r>
          </a:p>
        </p:txBody>
      </p:sp>
      <p:sp>
        <p:nvSpPr>
          <p:cNvPr id="15" name="TextBox 14"/>
          <p:cNvSpPr txBox="1"/>
          <p:nvPr/>
        </p:nvSpPr>
        <p:spPr>
          <a:xfrm>
            <a:off x="3022333" y="645576"/>
            <a:ext cx="5998245" cy="369332"/>
          </a:xfrm>
          <a:prstGeom prst="rect">
            <a:avLst/>
          </a:prstGeom>
          <a:noFill/>
        </p:spPr>
        <p:txBody>
          <a:bodyPr wrap="square" rtlCol="0">
            <a:spAutoFit/>
          </a:bodyPr>
          <a:lstStyle/>
          <a:p>
            <a:r>
              <a:rPr lang="en-US" dirty="0">
                <a:solidFill>
                  <a:srgbClr val="583F34"/>
                </a:solidFill>
              </a:rPr>
              <a:t>Time: 20 minutes</a:t>
            </a:r>
          </a:p>
        </p:txBody>
      </p:sp>
      <p:grpSp>
        <p:nvGrpSpPr>
          <p:cNvPr id="17" name="Group 16"/>
          <p:cNvGrpSpPr/>
          <p:nvPr/>
        </p:nvGrpSpPr>
        <p:grpSpPr>
          <a:xfrm>
            <a:off x="479950" y="934351"/>
            <a:ext cx="2571024" cy="2190241"/>
            <a:chOff x="1029484" y="1311626"/>
            <a:chExt cx="2571024" cy="2190241"/>
          </a:xfrm>
          <a:noFill/>
        </p:grpSpPr>
        <p:sp>
          <p:nvSpPr>
            <p:cNvPr id="19" name="Triangle 2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20" name="Rectangle 19"/>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21" name="Rectangle 20"/>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7" name="Rectangle 26"/>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8" name="Straight Arrow Connector 27">
            <a:extLst>
              <a:ext uri="{FF2B5EF4-FFF2-40B4-BE49-F238E27FC236}">
                <a16:creationId xmlns:a16="http://schemas.microsoft.com/office/drawing/2014/main" id="{340F8EC4-0971-48ED-99C2-3BB50521A7AC}"/>
              </a:ext>
            </a:extLst>
          </p:cNvPr>
          <p:cNvCxnSpPr/>
          <p:nvPr/>
        </p:nvCxnSpPr>
        <p:spPr>
          <a:xfrm flipV="1">
            <a:off x="709447" y="1323676"/>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854770868"/>
      </p:ext>
    </p:extLst>
  </p:cSld>
  <p:clrMapOvr>
    <a:masterClrMapping/>
  </p:clrMapOvr>
  <p:transition spd="slow"/>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8" name="Shape 98"/>
          <p:cNvSpPr txBox="1"/>
          <p:nvPr/>
        </p:nvSpPr>
        <p:spPr>
          <a:xfrm>
            <a:off x="183078" y="2220740"/>
            <a:ext cx="8960922" cy="800179"/>
          </a:xfrm>
          <a:prstGeom prst="rect">
            <a:avLst/>
          </a:prstGeom>
          <a:noFill/>
          <a:ln>
            <a:noFill/>
          </a:ln>
        </p:spPr>
        <p:txBody>
          <a:bodyPr wrap="square" lIns="91425" tIns="45700" rIns="91425" bIns="45700" anchor="t" anchorCtr="0">
            <a:spAutoFit/>
          </a:bodyPr>
          <a:lstStyle/>
          <a:p>
            <a:pPr marL="0" marR="0" lvl="0" indent="0" algn="l" rtl="0">
              <a:lnSpc>
                <a:spcPct val="100000"/>
              </a:lnSpc>
              <a:spcBef>
                <a:spcPts val="0"/>
              </a:spcBef>
              <a:spcAft>
                <a:spcPts val="0"/>
              </a:spcAft>
              <a:buClr>
                <a:schemeClr val="dk1"/>
              </a:buClr>
              <a:buSzPct val="25000"/>
              <a:buFont typeface="Arial"/>
              <a:buNone/>
            </a:pPr>
            <a:r>
              <a:rPr lang="en-US" sz="2200" i="1" dirty="0">
                <a:solidFill>
                  <a:srgbClr val="256800"/>
                </a:solidFill>
                <a:latin typeface="Arial"/>
                <a:ea typeface="Arial"/>
                <a:cs typeface="Arial"/>
                <a:sym typeface="Arial"/>
              </a:rPr>
              <a:t>Explain </a:t>
            </a:r>
            <a:r>
              <a:rPr lang="en-US" sz="2200" i="1" u="sng" dirty="0">
                <a:solidFill>
                  <a:srgbClr val="256800"/>
                </a:solidFill>
                <a:latin typeface="Arial"/>
                <a:ea typeface="Arial"/>
                <a:cs typeface="Arial"/>
                <a:sym typeface="Arial"/>
              </a:rPr>
              <a:t>in detail</a:t>
            </a:r>
            <a:r>
              <a:rPr lang="en-US" sz="2200" i="1" dirty="0">
                <a:solidFill>
                  <a:srgbClr val="256800"/>
                </a:solidFill>
                <a:latin typeface="Arial"/>
                <a:ea typeface="Arial"/>
                <a:cs typeface="Arial"/>
                <a:sym typeface="Arial"/>
              </a:rPr>
              <a:t> w</a:t>
            </a:r>
            <a:r>
              <a:rPr lang="en-US" sz="2200" b="0" i="1" u="none" strike="noStrike" cap="none" dirty="0">
                <a:solidFill>
                  <a:srgbClr val="256800"/>
                </a:solidFill>
                <a:latin typeface="Arial"/>
                <a:ea typeface="Arial"/>
                <a:cs typeface="Arial"/>
                <a:sym typeface="Arial"/>
              </a:rPr>
              <a:t>hat ha</a:t>
            </a:r>
            <a:r>
              <a:rPr lang="en-US" sz="2200" b="0" i="1" u="none" strike="noStrike" cap="none" baseline="0" dirty="0">
                <a:solidFill>
                  <a:srgbClr val="256800"/>
                </a:solidFill>
                <a:latin typeface="Arial"/>
                <a:ea typeface="Arial"/>
                <a:cs typeface="Arial"/>
                <a:sym typeface="Arial"/>
              </a:rPr>
              <a:t>ppened to the </a:t>
            </a:r>
            <a:r>
              <a:rPr lang="en-US" sz="2200" b="1" i="1" u="none" strike="noStrike" cap="none" baseline="0" dirty="0">
                <a:solidFill>
                  <a:srgbClr val="256800"/>
                </a:solidFill>
                <a:latin typeface="Arial"/>
                <a:ea typeface="Arial"/>
                <a:cs typeface="Arial"/>
                <a:sym typeface="Arial"/>
              </a:rPr>
              <a:t>MATTER </a:t>
            </a:r>
            <a:r>
              <a:rPr lang="en-US" sz="2200" b="0" i="1" u="none" strike="noStrike" cap="none" dirty="0">
                <a:solidFill>
                  <a:srgbClr val="256800"/>
                </a:solidFill>
                <a:latin typeface="Arial"/>
                <a:ea typeface="Arial"/>
                <a:cs typeface="Arial"/>
                <a:sym typeface="Arial"/>
              </a:rPr>
              <a:t>that the </a:t>
            </a:r>
            <a:r>
              <a:rPr lang="en-US" sz="2200" i="1" dirty="0">
                <a:solidFill>
                  <a:srgbClr val="256800"/>
                </a:solidFill>
                <a:latin typeface="Arial"/>
                <a:ea typeface="Arial"/>
                <a:cs typeface="Arial"/>
                <a:sym typeface="Arial"/>
              </a:rPr>
              <a:t>bear</a:t>
            </a:r>
            <a:r>
              <a:rPr lang="en-US" sz="2200" b="0" i="1" u="none" strike="noStrike" cap="none" dirty="0">
                <a:solidFill>
                  <a:srgbClr val="256800"/>
                </a:solidFill>
                <a:latin typeface="Arial"/>
                <a:ea typeface="Arial"/>
                <a:cs typeface="Arial"/>
                <a:sym typeface="Arial"/>
              </a:rPr>
              <a:t> lost. </a:t>
            </a:r>
          </a:p>
          <a:p>
            <a:pPr marL="0" marR="0" lvl="0" indent="0" algn="ctr" rtl="0">
              <a:lnSpc>
                <a:spcPct val="100000"/>
              </a:lnSpc>
              <a:spcBef>
                <a:spcPts val="0"/>
              </a:spcBef>
              <a:spcAft>
                <a:spcPts val="0"/>
              </a:spcAft>
              <a:buClr>
                <a:schemeClr val="dk1"/>
              </a:buClr>
              <a:buSzPct val="25000"/>
              <a:buFont typeface="Arial"/>
              <a:buNone/>
            </a:pPr>
            <a:r>
              <a:rPr lang="en-US" sz="2400" b="0" i="1" u="none" strike="noStrike" cap="none" dirty="0">
                <a:solidFill>
                  <a:srgbClr val="256800"/>
                </a:solidFill>
                <a:latin typeface="Arial"/>
                <a:ea typeface="Arial"/>
                <a:cs typeface="Arial"/>
                <a:sym typeface="Arial"/>
              </a:rPr>
              <a:t>USE THE CLASS MODELS!! </a:t>
            </a:r>
            <a:endParaRPr lang="en-US" sz="2000" b="0" i="0" u="none" strike="noStrike" cap="none" baseline="0" dirty="0">
              <a:solidFill>
                <a:srgbClr val="256800"/>
              </a:solidFill>
              <a:latin typeface="Arial"/>
              <a:ea typeface="Arial"/>
              <a:cs typeface="Arial"/>
              <a:sym typeface="Arial"/>
            </a:endParaRPr>
          </a:p>
        </p:txBody>
      </p:sp>
      <p:sp>
        <p:nvSpPr>
          <p:cNvPr id="2" name="TextBox 1"/>
          <p:cNvSpPr txBox="1"/>
          <p:nvPr/>
        </p:nvSpPr>
        <p:spPr>
          <a:xfrm>
            <a:off x="-75143" y="115720"/>
            <a:ext cx="6977062" cy="523220"/>
          </a:xfrm>
          <a:prstGeom prst="rect">
            <a:avLst/>
          </a:prstGeom>
          <a:noFill/>
        </p:spPr>
        <p:txBody>
          <a:bodyPr wrap="square" rtlCol="0">
            <a:spAutoFit/>
          </a:bodyPr>
          <a:lstStyle/>
          <a:p>
            <a:r>
              <a:rPr lang="en-US" sz="2400" b="1" dirty="0">
                <a:solidFill>
                  <a:srgbClr val="FF0000"/>
                </a:solidFill>
              </a:rPr>
              <a:t> </a:t>
            </a:r>
            <a:r>
              <a:rPr lang="en-US" sz="2800" b="1" dirty="0">
                <a:solidFill>
                  <a:srgbClr val="583F34"/>
                </a:solidFill>
              </a:rPr>
              <a:t>FINAL EVALUATION:</a:t>
            </a:r>
          </a:p>
        </p:txBody>
      </p:sp>
      <p:sp>
        <p:nvSpPr>
          <p:cNvPr id="4" name="TextBox 3"/>
          <p:cNvSpPr txBox="1"/>
          <p:nvPr/>
        </p:nvSpPr>
        <p:spPr>
          <a:xfrm>
            <a:off x="183078" y="3205537"/>
            <a:ext cx="9042400" cy="2492990"/>
          </a:xfrm>
          <a:prstGeom prst="rect">
            <a:avLst/>
          </a:prstGeom>
          <a:noFill/>
        </p:spPr>
        <p:txBody>
          <a:bodyPr wrap="square" rtlCol="0">
            <a:spAutoFit/>
          </a:bodyPr>
          <a:lstStyle/>
          <a:p>
            <a:pPr marL="457200" indent="-457200">
              <a:buFont typeface="Arial"/>
              <a:buChar char="•"/>
            </a:pPr>
            <a:r>
              <a:rPr lang="en-US" sz="2800" b="1" dirty="0">
                <a:solidFill>
                  <a:srgbClr val="583F34"/>
                </a:solidFill>
                <a:latin typeface="Arial"/>
                <a:cs typeface="Arial"/>
              </a:rPr>
              <a:t>Remember, you are </a:t>
            </a:r>
            <a:r>
              <a:rPr lang="en-US" sz="2800" b="1" u="sng" dirty="0">
                <a:solidFill>
                  <a:srgbClr val="583F34"/>
                </a:solidFill>
                <a:latin typeface="Arial"/>
                <a:cs typeface="Arial"/>
              </a:rPr>
              <a:t>tracking</a:t>
            </a:r>
            <a:r>
              <a:rPr lang="en-US" sz="2800" b="1" dirty="0">
                <a:solidFill>
                  <a:srgbClr val="583F34"/>
                </a:solidFill>
                <a:latin typeface="Arial"/>
                <a:cs typeface="Arial"/>
              </a:rPr>
              <a:t> the matter (atoms). </a:t>
            </a:r>
            <a:r>
              <a:rPr lang="en-US" sz="2800" b="1" i="1" dirty="0">
                <a:solidFill>
                  <a:srgbClr val="583F34"/>
                </a:solidFill>
                <a:latin typeface="Arial"/>
                <a:cs typeface="Arial"/>
              </a:rPr>
              <a:t>Be specific – </a:t>
            </a:r>
            <a:r>
              <a:rPr lang="en-US" sz="2800" b="1" i="1" u="sng" dirty="0">
                <a:solidFill>
                  <a:srgbClr val="583F34"/>
                </a:solidFill>
                <a:latin typeface="Arial"/>
                <a:cs typeface="Arial"/>
              </a:rPr>
              <a:t>name</a:t>
            </a:r>
            <a:r>
              <a:rPr lang="en-US" sz="2800" b="1" i="1" dirty="0">
                <a:solidFill>
                  <a:srgbClr val="583F34"/>
                </a:solidFill>
                <a:latin typeface="Arial"/>
                <a:cs typeface="Arial"/>
              </a:rPr>
              <a:t> molecules and processes.</a:t>
            </a:r>
          </a:p>
          <a:p>
            <a:pPr marL="914400" lvl="1" indent="-457200">
              <a:buFont typeface="Wingdings" charset="2"/>
              <a:buChar char="Ø"/>
            </a:pPr>
            <a:r>
              <a:rPr lang="en-US" sz="2400" b="1" dirty="0">
                <a:solidFill>
                  <a:srgbClr val="583F34"/>
                </a:solidFill>
                <a:latin typeface="Arial"/>
                <a:cs typeface="Arial"/>
              </a:rPr>
              <a:t>What kind of matter did it lose?</a:t>
            </a:r>
          </a:p>
          <a:p>
            <a:pPr marL="914400" lvl="1" indent="-457200">
              <a:buFont typeface="Wingdings" charset="2"/>
              <a:buChar char="Ø"/>
            </a:pPr>
            <a:r>
              <a:rPr lang="en-US" sz="2400" b="1" dirty="0">
                <a:solidFill>
                  <a:srgbClr val="583F34"/>
                </a:solidFill>
                <a:latin typeface="Arial"/>
                <a:cs typeface="Arial"/>
              </a:rPr>
              <a:t>What kind of matter did it become?</a:t>
            </a:r>
          </a:p>
          <a:p>
            <a:pPr marL="914400" lvl="1" indent="-457200">
              <a:buFont typeface="Wingdings" charset="2"/>
              <a:buChar char="Ø"/>
            </a:pPr>
            <a:r>
              <a:rPr lang="en-US" sz="2400" b="1" dirty="0">
                <a:solidFill>
                  <a:srgbClr val="583F34"/>
                </a:solidFill>
                <a:latin typeface="Arial"/>
                <a:cs typeface="Arial"/>
              </a:rPr>
              <a:t>What processes were involved?</a:t>
            </a:r>
          </a:p>
          <a:p>
            <a:pPr marL="457200" indent="-457200">
              <a:buFont typeface="Arial"/>
              <a:buChar char="•"/>
            </a:pPr>
            <a:r>
              <a:rPr lang="en-US" sz="2800" b="1" dirty="0">
                <a:solidFill>
                  <a:srgbClr val="583F34"/>
                </a:solidFill>
                <a:latin typeface="Arial"/>
                <a:cs typeface="Arial"/>
              </a:rPr>
              <a:t>Use the models!!!!</a:t>
            </a:r>
          </a:p>
        </p:txBody>
      </p:sp>
      <p:sp>
        <p:nvSpPr>
          <p:cNvPr id="6" name="TextBox 5"/>
          <p:cNvSpPr txBox="1"/>
          <p:nvPr/>
        </p:nvSpPr>
        <p:spPr>
          <a:xfrm>
            <a:off x="183078" y="5883146"/>
            <a:ext cx="9144000" cy="461665"/>
          </a:xfrm>
          <a:prstGeom prst="rect">
            <a:avLst/>
          </a:prstGeom>
          <a:noFill/>
        </p:spPr>
        <p:txBody>
          <a:bodyPr wrap="square" rtlCol="0">
            <a:spAutoFit/>
          </a:bodyPr>
          <a:lstStyle/>
          <a:p>
            <a:pPr lvl="0"/>
            <a:r>
              <a:rPr lang="en-US" sz="2400" i="1" dirty="0">
                <a:solidFill>
                  <a:srgbClr val="256800"/>
                </a:solidFill>
                <a:latin typeface="Arial"/>
                <a:ea typeface="Arial"/>
                <a:cs typeface="Arial"/>
                <a:sym typeface="Arial"/>
              </a:rPr>
              <a:t>BE THOROUGH! “Connect all the dots” for your grandmother!! </a:t>
            </a:r>
            <a:endParaRPr lang="en-US" sz="2400" dirty="0">
              <a:solidFill>
                <a:srgbClr val="256800"/>
              </a:solidFill>
              <a:latin typeface="Arial"/>
              <a:cs typeface="Arial"/>
            </a:endParaRPr>
          </a:p>
        </p:txBody>
      </p:sp>
      <p:pic>
        <p:nvPicPr>
          <p:cNvPr id="3" name="Google Shape;156;p20">
            <a:extLst>
              <a:ext uri="{FF2B5EF4-FFF2-40B4-BE49-F238E27FC236}">
                <a16:creationId xmlns:a16="http://schemas.microsoft.com/office/drawing/2014/main" id="{88816663-B851-555A-CD60-353172C3D8EE}"/>
              </a:ext>
            </a:extLst>
          </p:cNvPr>
          <p:cNvPicPr preferRelativeResize="0"/>
          <p:nvPr/>
        </p:nvPicPr>
        <p:blipFill>
          <a:blip r:embed="rId3">
            <a:extLst>
              <a:ext uri="{28A0092B-C50C-407E-A947-70E740481C1C}">
                <a14:useLocalDpi xmlns:a14="http://schemas.microsoft.com/office/drawing/2010/main" val="0"/>
              </a:ext>
            </a:extLst>
          </a:blip>
          <a:stretch>
            <a:fillRect/>
          </a:stretch>
        </p:blipFill>
        <p:spPr>
          <a:xfrm>
            <a:off x="4346531" y="454540"/>
            <a:ext cx="4088161" cy="1409865"/>
          </a:xfrm>
          <a:prstGeom prst="rect">
            <a:avLst/>
          </a:prstGeom>
          <a:noFill/>
          <a:ln>
            <a:noFill/>
          </a:ln>
        </p:spPr>
      </p:pic>
    </p:spTree>
    <p:extLst>
      <p:ext uri="{BB962C8B-B14F-4D97-AF65-F5344CB8AC3E}">
        <p14:creationId xmlns:p14="http://schemas.microsoft.com/office/powerpoint/2010/main" val="114236213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latin typeface="Arial" panose="020B0604020202020204" pitchFamily="34" charset="0"/>
                <a:cs typeface="Arial" panose="020B0604020202020204" pitchFamily="34" charset="0"/>
              </a:rPr>
              <a:t>LS07 Teacher Resource: What did we figure out?</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85</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4" name="Content Placeholder 2"/>
          <p:cNvSpPr txBox="1">
            <a:spLocks/>
          </p:cNvSpPr>
          <p:nvPr/>
        </p:nvSpPr>
        <p:spPr>
          <a:xfrm>
            <a:off x="467668" y="1179354"/>
            <a:ext cx="5810118" cy="2044858"/>
          </a:xfrm>
          <a:prstGeom prst="rect">
            <a:avLst/>
          </a:prstGeom>
        </p:spPr>
        <p:txBody>
          <a:bodyPr>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a:solidFill>
                  <a:srgbClr val="583F34"/>
                </a:solidFill>
              </a:rPr>
              <a:t>What did we figure out?</a:t>
            </a:r>
          </a:p>
          <a:p>
            <a:pPr marL="0" indent="0">
              <a:buNone/>
            </a:pPr>
            <a:r>
              <a:rPr lang="en-US" sz="2000" dirty="0">
                <a:solidFill>
                  <a:srgbClr val="583F34"/>
                </a:solidFill>
                <a:latin typeface="Arial" panose="020B0604020202020204" pitchFamily="34" charset="0"/>
                <a:cs typeface="Arial" panose="020B0604020202020204" pitchFamily="34" charset="0"/>
              </a:rPr>
              <a:t>Students have figured out that when we lose weight, we lose matter in the form of carbon dioxide that we breathe out. There explanation is written in a complete, coherent model-based explanation of the Hibernating Bear. See Hibernating Bear Rubric.</a:t>
            </a:r>
            <a:endParaRPr lang="en-US" sz="2000" b="1" dirty="0">
              <a:solidFill>
                <a:srgbClr val="583F34"/>
              </a:solidFill>
            </a:endParaRPr>
          </a:p>
        </p:txBody>
      </p:sp>
      <p:sp>
        <p:nvSpPr>
          <p:cNvPr id="36" name="Content Placeholder 2"/>
          <p:cNvSpPr txBox="1">
            <a:spLocks/>
          </p:cNvSpPr>
          <p:nvPr/>
        </p:nvSpPr>
        <p:spPr>
          <a:xfrm>
            <a:off x="467668" y="3610031"/>
            <a:ext cx="8414665" cy="244532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B LS07Teacher Reflection Notes:</a:t>
            </a:r>
          </a:p>
          <a:p>
            <a:pPr marL="0" indent="0">
              <a:buNone/>
            </a:pPr>
            <a:endParaRPr lang="en-US" sz="1600" dirty="0">
              <a:solidFill>
                <a:srgbClr val="583F34"/>
              </a:solidFill>
            </a:endParaRPr>
          </a:p>
          <a:p>
            <a:pPr marL="0" indent="0">
              <a:buNone/>
            </a:pPr>
            <a:r>
              <a:rPr lang="en-US" sz="1600" i="1" dirty="0">
                <a:solidFill>
                  <a:srgbClr val="583F34"/>
                </a:solidFill>
              </a:rPr>
              <a:t>Things that went well…</a:t>
            </a:r>
          </a:p>
          <a:p>
            <a:pPr marL="0" indent="0">
              <a:buNone/>
            </a:pPr>
            <a:endParaRPr lang="en-US" sz="1600" i="1" dirty="0">
              <a:solidFill>
                <a:srgbClr val="583F34"/>
              </a:solidFill>
            </a:endParaRPr>
          </a:p>
          <a:p>
            <a:pPr marL="0" indent="0">
              <a:buNone/>
            </a:pPr>
            <a:r>
              <a:rPr lang="en-US" sz="1600" i="1" dirty="0">
                <a:solidFill>
                  <a:srgbClr val="583F34"/>
                </a:solidFill>
              </a:rPr>
              <a:t>Things I would change…</a:t>
            </a:r>
          </a:p>
          <a:p>
            <a:pPr marL="0" indent="0">
              <a:buNone/>
            </a:pPr>
            <a:endParaRPr lang="en-US" sz="1600" i="1" dirty="0">
              <a:solidFill>
                <a:srgbClr val="583F34"/>
              </a:solidFill>
            </a:endParaRPr>
          </a:p>
          <a:p>
            <a:pPr marL="0" indent="0">
              <a:buNone/>
            </a:pPr>
            <a:endParaRPr lang="en-US" sz="1600" dirty="0">
              <a:solidFill>
                <a:srgbClr val="583F34"/>
              </a:solidFill>
            </a:endParaRPr>
          </a:p>
          <a:p>
            <a:pPr marL="0" indent="0">
              <a:buFont typeface="Arial"/>
              <a:buNone/>
            </a:pPr>
            <a:endParaRPr lang="en-US" sz="1600" dirty="0">
              <a:solidFill>
                <a:srgbClr val="583F34"/>
              </a:solidFill>
            </a:endParaRPr>
          </a:p>
        </p:txBody>
      </p:sp>
      <p:grpSp>
        <p:nvGrpSpPr>
          <p:cNvPr id="15" name="Group 14"/>
          <p:cNvGrpSpPr/>
          <p:nvPr/>
        </p:nvGrpSpPr>
        <p:grpSpPr>
          <a:xfrm>
            <a:off x="6457950" y="1031288"/>
            <a:ext cx="2571024" cy="2190241"/>
            <a:chOff x="1029484" y="1311626"/>
            <a:chExt cx="2571024" cy="2190241"/>
          </a:xfrm>
          <a:noFill/>
        </p:grpSpPr>
        <p:sp>
          <p:nvSpPr>
            <p:cNvPr id="17" name="Triangle 24"/>
            <p:cNvSpPr/>
            <p:nvPr/>
          </p:nvSpPr>
          <p:spPr>
            <a:xfrm>
              <a:off x="1385668" y="1689784"/>
              <a:ext cx="1757169" cy="1484854"/>
            </a:xfrm>
            <a:prstGeom prst="triangle">
              <a:avLst/>
            </a:prstGeom>
            <a:grpFill/>
            <a:ln w="25400" cap="flat">
              <a:solidFill>
                <a:srgbClr val="CB5904"/>
              </a:solidFill>
              <a:miter lim="400000"/>
            </a:ln>
            <a:effectLst>
              <a:outerShdw blurRad="50800" dist="50800" dir="5400000" sx="1000" sy="1000" algn="ctr" rotWithShape="0">
                <a:srgbClr val="000000">
                  <a:alpha val="43137"/>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p:nvSpPr>
          <p:spPr>
            <a:xfrm>
              <a:off x="2065319" y="1311626"/>
              <a:ext cx="404278" cy="400110"/>
            </a:xfrm>
            <a:prstGeom prst="rect">
              <a:avLst/>
            </a:prstGeom>
            <a:grpFill/>
            <a:ln>
              <a:noFill/>
            </a:ln>
          </p:spPr>
          <p:txBody>
            <a:bodyPr wrap="none">
              <a:spAutoFit/>
            </a:bodyPr>
            <a:lstStyle/>
            <a:p>
              <a:r>
                <a:rPr lang="en-US" sz="2000" dirty="0">
                  <a:solidFill>
                    <a:srgbClr val="CB5904"/>
                  </a:solidFill>
                </a:rPr>
                <a:t>M</a:t>
              </a:r>
            </a:p>
          </p:txBody>
        </p:sp>
        <p:sp>
          <p:nvSpPr>
            <p:cNvPr id="19" name="Rectangle 18"/>
            <p:cNvSpPr/>
            <p:nvPr/>
          </p:nvSpPr>
          <p:spPr>
            <a:xfrm>
              <a:off x="1029484" y="3101757"/>
              <a:ext cx="317716" cy="400110"/>
            </a:xfrm>
            <a:prstGeom prst="rect">
              <a:avLst/>
            </a:prstGeom>
            <a:grpFill/>
            <a:ln>
              <a:noFill/>
            </a:ln>
          </p:spPr>
          <p:txBody>
            <a:bodyPr wrap="none">
              <a:spAutoFit/>
            </a:bodyPr>
            <a:lstStyle/>
            <a:p>
              <a:r>
                <a:rPr lang="en-US" sz="2000" dirty="0">
                  <a:solidFill>
                    <a:srgbClr val="CB5904"/>
                  </a:solidFill>
                </a:rPr>
                <a:t>P</a:t>
              </a:r>
            </a:p>
          </p:txBody>
        </p:sp>
        <p:sp>
          <p:nvSpPr>
            <p:cNvPr id="20" name="Rectangle 19"/>
            <p:cNvSpPr/>
            <p:nvPr/>
          </p:nvSpPr>
          <p:spPr>
            <a:xfrm>
              <a:off x="3074737" y="3101756"/>
              <a:ext cx="525771" cy="400110"/>
            </a:xfrm>
            <a:prstGeom prst="rect">
              <a:avLst/>
            </a:prstGeom>
            <a:grpFill/>
            <a:ln>
              <a:noFill/>
            </a:ln>
          </p:spPr>
          <p:txBody>
            <a:bodyPr wrap="square">
              <a:spAutoFit/>
            </a:bodyPr>
            <a:lstStyle/>
            <a:p>
              <a:r>
                <a:rPr lang="en-US" sz="2000" dirty="0">
                  <a:solidFill>
                    <a:srgbClr val="CB5904"/>
                  </a:solidFill>
                </a:rPr>
                <a:t>Q</a:t>
              </a:r>
            </a:p>
          </p:txBody>
        </p:sp>
      </p:grpSp>
      <p:cxnSp>
        <p:nvCxnSpPr>
          <p:cNvPr id="26" name="Straight Arrow Connector 25">
            <a:extLst>
              <a:ext uri="{FF2B5EF4-FFF2-40B4-BE49-F238E27FC236}">
                <a16:creationId xmlns:a16="http://schemas.microsoft.com/office/drawing/2014/main" id="{340F8EC4-0971-48ED-99C2-3BB50521A7AC}"/>
              </a:ext>
            </a:extLst>
          </p:cNvPr>
          <p:cNvCxnSpPr/>
          <p:nvPr/>
        </p:nvCxnSpPr>
        <p:spPr>
          <a:xfrm flipV="1">
            <a:off x="6687447" y="1420613"/>
            <a:ext cx="839189" cy="1411972"/>
          </a:xfrm>
          <a:prstGeom prst="straightConnector1">
            <a:avLst/>
          </a:prstGeom>
          <a:noFill/>
          <a:ln w="31750" cap="flat">
            <a:solidFill>
              <a:srgbClr val="CB5904"/>
            </a:solidFill>
            <a:prstDash val="solid"/>
            <a:miter lim="400000"/>
            <a:headEnd type="triangle"/>
            <a:tailEnd type="non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525543691"/>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LS01 Teacher Resource: Notes and Details (continued)</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Content Placeholder 2">
            <a:extLst>
              <a:ext uri="{FF2B5EF4-FFF2-40B4-BE49-F238E27FC236}">
                <a16:creationId xmlns:a16="http://schemas.microsoft.com/office/drawing/2014/main" id="{B5920E96-5E91-4074-8B9F-A947D22DB0CF}"/>
              </a:ext>
            </a:extLst>
          </p:cNvPr>
          <p:cNvSpPr txBox="1">
            <a:spLocks/>
          </p:cNvSpPr>
          <p:nvPr/>
        </p:nvSpPr>
        <p:spPr>
          <a:xfrm>
            <a:off x="285750" y="618389"/>
            <a:ext cx="8229600" cy="542156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b="1" dirty="0">
                <a:solidFill>
                  <a:srgbClr val="583F34"/>
                </a:solidFill>
              </a:rPr>
              <a:t>Notes and Details (continued):</a:t>
            </a:r>
          </a:p>
          <a:p>
            <a:pPr marL="0" indent="0">
              <a:spcBef>
                <a:spcPts val="0"/>
              </a:spcBef>
              <a:buNone/>
              <a:defRPr/>
            </a:pPr>
            <a:r>
              <a:rPr lang="en-US" sz="1600" dirty="0">
                <a:solidFill>
                  <a:srgbClr val="583F34"/>
                </a:solidFill>
              </a:rPr>
              <a:t>We are now focusing on the matter from food, so we review cellular respiration from a matter perspective. What matter is involved in this process? </a:t>
            </a:r>
          </a:p>
          <a:p>
            <a:pPr marL="0" indent="0">
              <a:spcBef>
                <a:spcPts val="0"/>
              </a:spcBef>
              <a:buNone/>
              <a:defRPr/>
            </a:pPr>
            <a:endParaRPr lang="en-US" sz="1600" dirty="0">
              <a:solidFill>
                <a:srgbClr val="583F34"/>
              </a:solidFill>
            </a:endParaRPr>
          </a:p>
          <a:p>
            <a:pPr marL="0" indent="0">
              <a:spcBef>
                <a:spcPts val="0"/>
              </a:spcBef>
              <a:buNone/>
              <a:defRPr/>
            </a:pPr>
            <a:r>
              <a:rPr lang="en-US" sz="1600" dirty="0">
                <a:solidFill>
                  <a:srgbClr val="583F34"/>
                </a:solidFill>
              </a:rPr>
              <a:t>The next few slides will aide in the review. These slides are animated so you can provide “think time” The answer to the review question will appear after the students have a chance to think and write on the Doodle. This is not about “taking notes,” this is about thinking and then comparing your ideas with other’s ideas.</a:t>
            </a:r>
          </a:p>
          <a:p>
            <a:pPr marL="0" indent="0">
              <a:spcBef>
                <a:spcPts val="0"/>
              </a:spcBef>
              <a:buNone/>
              <a:defRPr/>
            </a:pPr>
            <a:endParaRPr lang="en-US" sz="1600" dirty="0">
              <a:solidFill>
                <a:srgbClr val="583F34"/>
              </a:solidFill>
            </a:endParaRPr>
          </a:p>
          <a:p>
            <a:pPr marL="0" lvl="0" indent="0">
              <a:spcBef>
                <a:spcPts val="0"/>
              </a:spcBef>
              <a:buNone/>
              <a:defRPr/>
            </a:pPr>
            <a:r>
              <a:rPr lang="en-US" sz="1600" dirty="0">
                <a:solidFill>
                  <a:srgbClr val="583F34"/>
                </a:solidFill>
              </a:rPr>
              <a:t>The Doodle Sheet: Digestion Diagram is designed so your students can add to the diagram as we review and then add new ideas. </a:t>
            </a:r>
            <a:r>
              <a:rPr lang="en-US" sz="1600" dirty="0">
                <a:solidFill>
                  <a:srgbClr val="583F34"/>
                </a:solidFill>
                <a:cs typeface="Arial"/>
              </a:rPr>
              <a:t>Students may also respond to a writing prompt on the Doodle Sheet :</a:t>
            </a:r>
            <a:r>
              <a:rPr lang="en-US" sz="1600" dirty="0">
                <a:solidFill>
                  <a:srgbClr val="583F34"/>
                </a:solidFill>
              </a:rPr>
              <a:t>How do we get matter from food?</a:t>
            </a:r>
            <a:r>
              <a:rPr lang="en-US" sz="1600" dirty="0">
                <a:solidFill>
                  <a:srgbClr val="583F34"/>
                </a:solidFill>
                <a:cs typeface="Arial"/>
              </a:rPr>
              <a:t>, or you can just have a verbal review. Either way you can use pair-shares to get the ideas out, or not –depending on how well students recall them. </a:t>
            </a:r>
          </a:p>
          <a:p>
            <a:pPr marL="0" indent="0">
              <a:buNone/>
            </a:pPr>
            <a:r>
              <a:rPr lang="en-US" sz="1600" dirty="0">
                <a:solidFill>
                  <a:srgbClr val="583F34"/>
                </a:solidFill>
              </a:rPr>
              <a:t>The areas you’ll want to revisit are as follows:</a:t>
            </a:r>
          </a:p>
          <a:p>
            <a:pPr marL="457200" lvl="1" indent="-457200">
              <a:spcBef>
                <a:spcPts val="0"/>
              </a:spcBef>
              <a:buFont typeface="+mj-lt"/>
              <a:buAutoNum type="alphaLcPeriod"/>
            </a:pPr>
            <a:r>
              <a:rPr lang="en-US" sz="1600" dirty="0">
                <a:solidFill>
                  <a:srgbClr val="583F34"/>
                </a:solidFill>
                <a:cs typeface="Arial"/>
              </a:rPr>
              <a:t>Cellular respiration: review reactants, products</a:t>
            </a:r>
          </a:p>
          <a:p>
            <a:pPr marL="457200" lvl="1" indent="-457200">
              <a:spcBef>
                <a:spcPts val="0"/>
              </a:spcBef>
              <a:buFont typeface="+mj-lt"/>
              <a:buAutoNum type="alphaLcPeriod"/>
            </a:pPr>
            <a:r>
              <a:rPr lang="en-US" sz="1600" dirty="0">
                <a:solidFill>
                  <a:srgbClr val="583F34"/>
                </a:solidFill>
                <a:cs typeface="Arial"/>
              </a:rPr>
              <a:t>Go back to the inputs-outputs-uses (IOU) representation and review Uses. In the last model we focused on how we get ENERGY from our inputs, now we want to remind ourselves that we also get MATTER that we need for growth and repair of tissue and then wonder how that works.</a:t>
            </a:r>
          </a:p>
          <a:p>
            <a:pPr marL="0" indent="0">
              <a:buNone/>
            </a:pPr>
            <a:endParaRPr lang="en-US" sz="1600" dirty="0"/>
          </a:p>
          <a:p>
            <a:pPr marL="0" indent="0" algn="r">
              <a:buNone/>
            </a:pPr>
            <a:r>
              <a:rPr lang="en-US" sz="1600" dirty="0"/>
              <a:t>&lt;more details can be found in the “presenter notes” field under each slide&gt;</a:t>
            </a:r>
          </a:p>
          <a:p>
            <a:pPr marL="0" indent="0">
              <a:buNone/>
            </a:pPr>
            <a:endParaRPr lang="en-US" sz="1600" dirty="0"/>
          </a:p>
          <a:p>
            <a:pPr marL="0" indent="0">
              <a:buNone/>
            </a:pPr>
            <a:endParaRPr lang="en-US" sz="1600" dirty="0"/>
          </a:p>
          <a:p>
            <a:pPr marL="0" indent="0">
              <a:buNone/>
            </a:pPr>
            <a:endParaRPr lang="en-US" sz="1600" dirty="0"/>
          </a:p>
          <a:p>
            <a:pPr marL="0" indent="0">
              <a:buNone/>
            </a:pPr>
            <a:endParaRPr lang="en-US" sz="1600" dirty="0">
              <a:solidFill>
                <a:srgbClr val="583F34"/>
              </a:solidFill>
            </a:endParaRPr>
          </a:p>
          <a:p>
            <a:pPr marL="0" indent="0">
              <a:buNone/>
            </a:pPr>
            <a:endParaRPr lang="en-US" sz="1600" dirty="0">
              <a:solidFill>
                <a:srgbClr val="583F34"/>
              </a:solidFill>
            </a:endParaRPr>
          </a:p>
        </p:txBody>
      </p:sp>
    </p:spTree>
    <p:extLst>
      <p:ext uri="{BB962C8B-B14F-4D97-AF65-F5344CB8AC3E}">
        <p14:creationId xmlns:p14="http://schemas.microsoft.com/office/powerpoint/2010/main" val="1515042018"/>
      </p:ext>
    </p:extLst>
  </p:cSld>
  <p:clrMapOvr>
    <a:masterClrMapping/>
  </p:clrMapOvr>
  <p:transition spd="slow"/>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11439</TotalTime>
  <Words>17207</Words>
  <Application>Microsoft Office PowerPoint</Application>
  <PresentationFormat>On-screen Show (4:3)</PresentationFormat>
  <Paragraphs>1414</Paragraphs>
  <Slides>85</Slides>
  <Notes>85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85</vt:i4>
      </vt:variant>
    </vt:vector>
  </HeadingPairs>
  <TitlesOfParts>
    <vt:vector size="95" baseType="lpstr">
      <vt:lpstr>MS Mincho</vt:lpstr>
      <vt:lpstr>MS Mincho</vt:lpstr>
      <vt:lpstr>Arial</vt:lpstr>
      <vt:lpstr>Calibri</vt:lpstr>
      <vt:lpstr>Calibri Light</vt:lpstr>
      <vt:lpstr>Cambria</vt:lpstr>
      <vt:lpstr>Noteworthy Light</vt:lpstr>
      <vt:lpstr>Times New Roman</vt:lpstr>
      <vt:lpstr>Wingdings</vt:lpstr>
      <vt:lpstr>Office Theme</vt:lpstr>
      <vt:lpstr>Biosynthesis </vt:lpstr>
      <vt:lpstr>How to use these slides…</vt:lpstr>
      <vt:lpstr>Disclaimer</vt:lpstr>
      <vt:lpstr>Teacher notes</vt:lpstr>
      <vt:lpstr>PQM [For Teachers Only]</vt:lpstr>
      <vt:lpstr>The Two Models [For Teachers Only]</vt:lpstr>
      <vt:lpstr>Tracking Two Models [For Teachers Only]</vt:lpstr>
      <vt:lpstr>LS01 Teacher Resource: Learning Segment Overview</vt:lpstr>
      <vt:lpstr>LS01 Teacher Resource: Notes and Details (continued)</vt:lpstr>
      <vt:lpstr>LS01 Teacher Resource: Notes and Details (continued)</vt:lpstr>
      <vt:lpstr>What do you notice about this bear?  </vt:lpstr>
      <vt:lpstr>PowerPoint Presentation</vt:lpstr>
      <vt:lpstr>Let’s review a few ideas.  </vt:lpstr>
      <vt:lpstr>PowerPoint Presentation</vt:lpstr>
      <vt:lpstr>PowerPoint Presentation</vt:lpstr>
      <vt:lpstr>PowerPoint Presentation</vt:lpstr>
      <vt:lpstr>PowerPoint Presentation</vt:lpstr>
      <vt:lpstr>PowerPoint Presentation</vt:lpstr>
      <vt:lpstr>Matter from Food</vt:lpstr>
      <vt:lpstr>PowerPoint Presentation</vt:lpstr>
      <vt:lpstr>Matter from Food</vt:lpstr>
      <vt:lpstr>PowerPoint Presentation</vt:lpstr>
      <vt:lpstr>PowerPoint Presentation</vt:lpstr>
      <vt:lpstr>Phenomenon: During the months of hibernation, bears will lose about 40% of their body weight</vt:lpstr>
      <vt:lpstr>LS01 Teacher Resource: What did we figure out?</vt:lpstr>
      <vt:lpstr>LS02 Teacher Resource: Learning Segment Overview</vt:lpstr>
      <vt:lpstr>PowerPoint Presentation</vt:lpstr>
      <vt:lpstr>Why would the bear store excess food as fat?</vt:lpstr>
      <vt:lpstr>Why would we store excess food as fat?</vt:lpstr>
      <vt:lpstr>  So, if we store excess food as fat, and fat stores energy:  </vt:lpstr>
      <vt:lpstr>PowerPoint Presentation</vt:lpstr>
      <vt:lpstr>PowerPoint Presentation</vt:lpstr>
      <vt:lpstr>PowerPoint Presentation</vt:lpstr>
      <vt:lpstr>LS02 Teacher Resource: What did we figure out?</vt:lpstr>
      <vt:lpstr>LS03 Teacher Resource: Learning Segment Overview</vt:lpstr>
      <vt:lpstr>LS03 Teacher Resource: Notes and Details (continued)</vt:lpstr>
      <vt:lpstr>Electrolysis Pathway</vt:lpstr>
      <vt:lpstr>Back to Chemical Reactions</vt:lpstr>
      <vt:lpstr>Back to Chemical Reactions</vt:lpstr>
      <vt:lpstr>Chemical Reactions and “Biosynthesis”</vt:lpstr>
      <vt:lpstr>PowerPoint Presentation</vt:lpstr>
      <vt:lpstr>Ethanol Burning Pathway</vt:lpstr>
      <vt:lpstr>Back to Chemical Reactions</vt:lpstr>
      <vt:lpstr>Chemical Reactions</vt:lpstr>
      <vt:lpstr>What happens with energy when we build a protein?</vt:lpstr>
      <vt:lpstr>Building a Protein</vt:lpstr>
      <vt:lpstr>Building a Protein</vt:lpstr>
      <vt:lpstr>Building a Protein &amp; Chemical Reactions</vt:lpstr>
      <vt:lpstr>Chemical Reactions and “Biosynthesis”</vt:lpstr>
      <vt:lpstr>PowerPoint Presentation</vt:lpstr>
      <vt:lpstr>LS03 Teacher Resource: What did we figure out?</vt:lpstr>
      <vt:lpstr>LS04 Teacher Resource: Learning Segment Overview</vt:lpstr>
      <vt:lpstr>LS04 Teacher Resource: Notes and Details (continued)</vt:lpstr>
      <vt:lpstr>PowerPoint Presentation</vt:lpstr>
      <vt:lpstr>PowerPoint Presentation</vt:lpstr>
      <vt:lpstr>Remember our Coma Patient?</vt:lpstr>
      <vt:lpstr>What is going on with the coma patient?</vt:lpstr>
      <vt:lpstr>PowerPoint Presentation</vt:lpstr>
      <vt:lpstr>LS04 Teacher Resource: What did we figure out?</vt:lpstr>
      <vt:lpstr>LS05 Teacher Resource: Learning Segment Overview</vt:lpstr>
      <vt:lpstr>LS05 Teacher Resource: Notes and Details (continued)</vt:lpstr>
      <vt:lpstr>LS05 Teacher Resource: Notes and Details (continued)</vt:lpstr>
      <vt:lpstr>LS05 Teacher Resource: Notes and Details (continued)</vt:lpstr>
      <vt:lpstr>Tracking Two Models [For Teachers Only]</vt:lpstr>
      <vt:lpstr>Phenomenon:</vt:lpstr>
      <vt:lpstr>Using our Models </vt:lpstr>
      <vt:lpstr>Key Points from the hibernating bear Explanation Where did the matter (fat) go? Record Our class Key Points in Doodle Box L</vt:lpstr>
      <vt:lpstr>PowerPoint Presentation</vt:lpstr>
      <vt:lpstr>Where do you stand? Which friend is right?</vt:lpstr>
      <vt:lpstr>There are still a few ideas we’re not sure about so let’s go deeper in a couple of readings.</vt:lpstr>
      <vt:lpstr>Where do you stand? Which friend is right?</vt:lpstr>
      <vt:lpstr> LET’S RETURN ONE MORE TIME TO OUR  Key Points from the Hibernating Bear Explanation</vt:lpstr>
      <vt:lpstr>Key Points from the Hibernating Bear Explanation Where did the matter (fat) go?</vt:lpstr>
      <vt:lpstr>PowerPoint Presentation</vt:lpstr>
      <vt:lpstr>PowerPoint Presentation</vt:lpstr>
      <vt:lpstr>Now go to your groups.</vt:lpstr>
      <vt:lpstr>Any Lingering thoughts or Questions? Doodle Sheet: How do we get energy from food? Doodle Box V </vt:lpstr>
      <vt:lpstr>LS05 Teacher Resource: What did we figure out?</vt:lpstr>
      <vt:lpstr>LS06 Teacher Resource: Learning Segment Overview</vt:lpstr>
      <vt:lpstr>PowerPoint Presentation</vt:lpstr>
      <vt:lpstr>PowerPoint Presentation</vt:lpstr>
      <vt:lpstr>LS06 Teacher Resource: What did we figure out?</vt:lpstr>
      <vt:lpstr>LS07 Teacher Resource: Learning Segment Overview</vt:lpstr>
      <vt:lpstr>PowerPoint Presentation</vt:lpstr>
      <vt:lpstr>LS07 Teacher Resource: What did we figure out?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Biosynthesis</dc:title>
  <dc:creator>SCUSD</dc:creator>
  <cp:lastModifiedBy>Hessam Ghanimi</cp:lastModifiedBy>
  <cp:revision>640</cp:revision>
  <dcterms:created xsi:type="dcterms:W3CDTF">2015-08-19T00:47:36Z</dcterms:created>
  <dcterms:modified xsi:type="dcterms:W3CDTF">2025-06-26T21:27:04Z</dcterms:modified>
</cp:coreProperties>
</file>